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1" r:id="rId5"/>
    <p:sldId id="262" r:id="rId6"/>
    <p:sldId id="263" r:id="rId7"/>
    <p:sldId id="264" r:id="rId8"/>
    <p:sldId id="265" r:id="rId9"/>
    <p:sldId id="282"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5704E-3CCF-4E9E-99C9-DAD4FC9D8125}"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90EE1-184F-4FE3-85CE-4E26E30A6E7D}" type="slidenum">
              <a:rPr lang="en-US" smtClean="0"/>
              <a:t>‹#›</a:t>
            </a:fld>
            <a:endParaRPr lang="en-US"/>
          </a:p>
        </p:txBody>
      </p:sp>
    </p:spTree>
    <p:extLst>
      <p:ext uri="{BB962C8B-B14F-4D97-AF65-F5344CB8AC3E}">
        <p14:creationId xmlns:p14="http://schemas.microsoft.com/office/powerpoint/2010/main" val="153266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BE69F0-0F62-4C33-A0EF-D248A83FC41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7445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5BE69F0-0F62-4C33-A0EF-D248A83FC41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27339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914400" y="2667000"/>
            <a:ext cx="10363200" cy="1143000"/>
          </a:xfrm>
        </p:spPr>
        <p:txBody>
          <a:bodyPr/>
          <a:lstStyle>
            <a:lvl1pPr algn="ctr">
              <a:defRPr sz="2200" b="1"/>
            </a:lvl1pPr>
          </a:lstStyle>
          <a:p>
            <a:r>
              <a:rPr lang="en-US" altLang="zh-TW" smtClean="0"/>
              <a:t>Click to edit Master title style</a:t>
            </a:r>
            <a:endParaRPr lang="en-GB" altLang="zh-TW"/>
          </a:p>
        </p:txBody>
      </p:sp>
    </p:spTree>
    <p:extLst>
      <p:ext uri="{BB962C8B-B14F-4D97-AF65-F5344CB8AC3E}">
        <p14:creationId xmlns:p14="http://schemas.microsoft.com/office/powerpoint/2010/main" val="207979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241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1"/>
            <a:ext cx="2590800" cy="5843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1"/>
            <a:ext cx="7569200" cy="5843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297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292601"/>
            <a:ext cx="10363200" cy="216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24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1"/>
            <a:ext cx="10363200" cy="4471988"/>
          </a:xfrm>
        </p:spPr>
        <p:txBody>
          <a:bodyPr/>
          <a:lstStyle/>
          <a:p>
            <a:pPr lvl="0"/>
            <a:r>
              <a:rPr lang="en-US" noProof="0" smtClean="0"/>
              <a:t>Click icon to add table</a:t>
            </a:r>
          </a:p>
        </p:txBody>
      </p:sp>
    </p:spTree>
    <p:extLst>
      <p:ext uri="{BB962C8B-B14F-4D97-AF65-F5344CB8AC3E}">
        <p14:creationId xmlns:p14="http://schemas.microsoft.com/office/powerpoint/2010/main" val="292025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1"/>
            <a:ext cx="5080000"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1"/>
            <a:ext cx="5080000"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058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51825CD5-8698-4BF8-9A20-ED0659448589}" type="datetimeFigureOut">
              <a:rPr lang="en-US">
                <a:solidFill>
                  <a:srgbClr val="000000"/>
                </a:solidFill>
              </a:rPr>
              <a:pPr/>
              <a:t>2/22/2018</a:t>
            </a:fld>
            <a:endParaRPr lang="en-GB">
              <a:solidFill>
                <a:srgbClr val="000000"/>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12EAB9C9-19A9-493A-97BD-97ADD0F795D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8172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794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669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1"/>
            <a:ext cx="5080000"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1"/>
            <a:ext cx="5080000"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349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414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776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72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194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890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endParaRPr lang="en-GB" altLang="zh-TW" smtClean="0"/>
          </a:p>
        </p:txBody>
      </p:sp>
      <p:sp>
        <p:nvSpPr>
          <p:cNvPr id="1027" name="Rectangle 3"/>
          <p:cNvSpPr>
            <a:spLocks noGrp="1" noChangeArrowheads="1"/>
          </p:cNvSpPr>
          <p:nvPr>
            <p:ph type="body" idx="1"/>
          </p:nvPr>
        </p:nvSpPr>
        <p:spPr bwMode="auto">
          <a:xfrm>
            <a:off x="914400" y="1981201"/>
            <a:ext cx="10363200" cy="4471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TW" smtClean="0"/>
              <a:t>Click to edit Master text styles</a:t>
            </a:r>
          </a:p>
          <a:p>
            <a:pPr lvl="1"/>
            <a:r>
              <a:rPr lang="en-GB" altLang="zh-TW" smtClean="0"/>
              <a:t>Second level</a:t>
            </a:r>
          </a:p>
          <a:p>
            <a:pPr lvl="2"/>
            <a:r>
              <a:rPr lang="en-GB" altLang="zh-TW" smtClean="0"/>
              <a:t>Third level</a:t>
            </a:r>
          </a:p>
          <a:p>
            <a:pPr lvl="3"/>
            <a:r>
              <a:rPr lang="en-GB" altLang="zh-TW" smtClean="0"/>
              <a:t>Fourth level</a:t>
            </a:r>
          </a:p>
          <a:p>
            <a:pPr lvl="4"/>
            <a:endParaRPr lang="zh-TW" altLang="en-GB" smtClean="0"/>
          </a:p>
        </p:txBody>
      </p:sp>
    </p:spTree>
    <p:extLst>
      <p:ext uri="{BB962C8B-B14F-4D97-AF65-F5344CB8AC3E}">
        <p14:creationId xmlns:p14="http://schemas.microsoft.com/office/powerpoint/2010/main" val="673936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fontAlgn="base" hangingPunct="1">
        <a:spcBef>
          <a:spcPct val="0"/>
        </a:spcBef>
        <a:spcAft>
          <a:spcPct val="0"/>
        </a:spcAft>
        <a:defRPr kumimoji="1" sz="1600">
          <a:solidFill>
            <a:schemeClr val="bg1"/>
          </a:solidFill>
          <a:latin typeface="+mj-lt"/>
          <a:ea typeface="+mj-ea"/>
          <a:cs typeface="+mj-cs"/>
        </a:defRPr>
      </a:lvl1pPr>
      <a:lvl2pPr algn="l" rtl="0" eaLnBrk="1" fontAlgn="base" hangingPunct="1">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2pPr>
      <a:lvl3pPr algn="l" rtl="0" eaLnBrk="1" fontAlgn="base" hangingPunct="1">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3pPr>
      <a:lvl4pPr algn="l" rtl="0" eaLnBrk="1" fontAlgn="base" hangingPunct="1">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4pPr>
      <a:lvl5pPr algn="l" rtl="0" eaLnBrk="1" fontAlgn="base" hangingPunct="1">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5pPr>
      <a:lvl6pPr marL="457200" algn="l" rtl="0" eaLnBrk="1" fontAlgn="base" hangingPunct="1">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6pPr>
      <a:lvl7pPr marL="914400" algn="l" rtl="0" eaLnBrk="1" fontAlgn="base" hangingPunct="1">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7pPr>
      <a:lvl8pPr marL="1371600" algn="l" rtl="0" eaLnBrk="1" fontAlgn="base" hangingPunct="1">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8pPr>
      <a:lvl9pPr marL="1828800" algn="l" rtl="0" eaLnBrk="1" fontAlgn="base" hangingPunct="1">
        <a:spcBef>
          <a:spcPct val="0"/>
        </a:spcBef>
        <a:spcAft>
          <a:spcPct val="0"/>
        </a:spcAft>
        <a:defRPr kumimoji="1" sz="1600">
          <a:solidFill>
            <a:schemeClr val="bg1"/>
          </a:solidFill>
          <a:latin typeface="Verdana" pitchFamily="34" charset="0"/>
          <a:ea typeface="新細明體" pitchFamily="18" charset="-120"/>
          <a:cs typeface="Times New Roman" pitchFamily="18" charset="0"/>
        </a:defRPr>
      </a:lvl9pPr>
    </p:titleStyle>
    <p:bodyStyle>
      <a:lvl1pPr marL="342900" indent="-342900" algn="l" rtl="0" eaLnBrk="1" fontAlgn="base" hangingPunct="1">
        <a:spcBef>
          <a:spcPct val="20000"/>
        </a:spcBef>
        <a:spcAft>
          <a:spcPct val="0"/>
        </a:spcAft>
        <a:buClr>
          <a:srgbClr val="81A4C7"/>
        </a:buClr>
        <a:buFont typeface="Wingdings" pitchFamily="2" charset="2"/>
        <a:buChar char="q"/>
        <a:defRPr kumimoji="1" sz="1200">
          <a:solidFill>
            <a:schemeClr val="tx1"/>
          </a:solidFill>
          <a:latin typeface="+mn-lt"/>
          <a:ea typeface="+mn-ea"/>
          <a:cs typeface="+mn-cs"/>
        </a:defRPr>
      </a:lvl1pPr>
      <a:lvl2pPr marL="742950" indent="-285750" algn="l" rtl="0" eaLnBrk="1" fontAlgn="base" hangingPunct="1">
        <a:spcBef>
          <a:spcPct val="20000"/>
        </a:spcBef>
        <a:spcAft>
          <a:spcPct val="0"/>
        </a:spcAft>
        <a:buClr>
          <a:srgbClr val="BFD0E3"/>
        </a:buClr>
        <a:buFont typeface="Wingdings" pitchFamily="2" charset="2"/>
        <a:buChar char="§"/>
        <a:defRPr kumimoji="1" sz="1200">
          <a:solidFill>
            <a:schemeClr val="tx1"/>
          </a:solidFill>
          <a:latin typeface="+mn-lt"/>
          <a:ea typeface="+mn-ea"/>
          <a:cs typeface="+mn-cs"/>
        </a:defRPr>
      </a:lvl2pPr>
      <a:lvl3pPr marL="1143000" indent="-228600" algn="l" rtl="0" eaLnBrk="1" fontAlgn="base" hangingPunct="1">
        <a:spcBef>
          <a:spcPct val="20000"/>
        </a:spcBef>
        <a:spcAft>
          <a:spcPct val="0"/>
        </a:spcAft>
        <a:buClr>
          <a:srgbClr val="BFD0E3"/>
        </a:buClr>
        <a:buFont typeface="Wingdings" pitchFamily="2" charset="2"/>
        <a:buChar char="§"/>
        <a:defRPr kumimoji="1" sz="1100">
          <a:solidFill>
            <a:schemeClr val="tx1"/>
          </a:solidFill>
          <a:latin typeface="+mn-lt"/>
          <a:ea typeface="+mn-ea"/>
          <a:cs typeface="+mn-cs"/>
        </a:defRPr>
      </a:lvl3pPr>
      <a:lvl4pPr marL="1600200" indent="-228600" algn="l" rtl="0" eaLnBrk="1" fontAlgn="base" hangingPunct="1">
        <a:spcBef>
          <a:spcPct val="20000"/>
        </a:spcBef>
        <a:spcAft>
          <a:spcPct val="0"/>
        </a:spcAft>
        <a:buClr>
          <a:srgbClr val="BFD0E3"/>
        </a:buClr>
        <a:buFont typeface="Wingdings" pitchFamily="2" charset="2"/>
        <a:buChar char="§"/>
        <a:defRPr kumimoji="1" sz="1000">
          <a:solidFill>
            <a:schemeClr val="tx1"/>
          </a:solidFill>
          <a:latin typeface="+mn-lt"/>
          <a:ea typeface="+mn-ea"/>
          <a:cs typeface="+mn-cs"/>
        </a:defRPr>
      </a:lvl4pPr>
      <a:lvl5pPr marL="2057400" indent="-228600" algn="l" rtl="0" eaLnBrk="1" fontAlgn="base" hangingPunct="1">
        <a:spcBef>
          <a:spcPct val="20000"/>
        </a:spcBef>
        <a:spcAft>
          <a:spcPct val="0"/>
        </a:spcAft>
        <a:buClr>
          <a:srgbClr val="BFD0E3"/>
        </a:buClr>
        <a:buFont typeface="Wingdings" pitchFamily="2" charset="2"/>
        <a:defRPr kumimoji="1"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BFD0E3"/>
        </a:buClr>
        <a:buFont typeface="Wingdings" pitchFamily="2" charset="2"/>
        <a:defRPr kumimoji="1"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BFD0E3"/>
        </a:buClr>
        <a:buFont typeface="Wingdings" pitchFamily="2" charset="2"/>
        <a:defRPr kumimoji="1"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BFD0E3"/>
        </a:buClr>
        <a:buFont typeface="Wingdings" pitchFamily="2" charset="2"/>
        <a:defRPr kumimoji="1"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BFD0E3"/>
        </a:buClr>
        <a:buFont typeface="Wingdings" pitchFamily="2" charset="2"/>
        <a:defRPr kumimoji="1" sz="1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5.jpeg"/><Relationship Id="rId7" Type="http://schemas.openxmlformats.org/officeDocument/2006/relationships/image" Target="../media/image18.jpeg"/><Relationship Id="rId12" Type="http://schemas.openxmlformats.org/officeDocument/2006/relationships/image" Target="../media/image23.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tomshardware.com/mobile/20040219/images/fic-mb05-open.jpg" TargetMode="External"/><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21.wmf"/><Relationship Id="rId4" Type="http://schemas.openxmlformats.org/officeDocument/2006/relationships/image" Target="../media/image16.jpeg"/><Relationship Id="rId9"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tat.dealtime.com/DealFrame/DealFrame.cmp?BEFID=96290&amp;acode=238&amp;code=238&amp;aon=%5e162&amp;WL=&amp;CM=&amp;crawler_id=812077&amp;dealId=R1JqPbJ_dWXsyrGTuCHf5A==&amp;prjID=ds&amp;searchID=null&amp;Mrt=&amp;url=http://www.newegg.com/Product/Product.aspx?Item=N82E16833124012&amp;ATT=33-124-012&amp;CMP=OTC-d3alt1me&amp;nm_mc=OTC-d3alt1me&amp;cm_mmc=OTC-d3alt1me-_-Network+-+Wireless+AP/Bridge-_-LINKSYS-_-33124012&amp;DealName=WIRELESS-G%20ACCESS%20PT%20LINKSYS|WAP54G&amp;MerchantID=300168&amp;HasLink=yes&amp;frameId=0&amp;category=77&amp;AR=-1&amp;NG=3&amp;GR=0&amp;ND=1&amp;PN=1&amp;PT=0&amp;RR=3&amp;ST=7&amp;DB=sdcprod&amp;MT=wcb-pmt4-2&amp;MN=MT&amp;FPT=DSR&amp;NDS=21&amp;NMS=21&amp;NDP=3&amp;MRS=&amp;PD=20664067&amp;brnId=1&amp;lnkId=57200&amp;IsFtr=1&amp;IsSmart=0&amp;crn=USD%5eUSD&amp;DlLng=1&amp;istrsmrc=1&amp;isathrsl=0&amp;dlprc=82.04&amp;CT=14"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18.jpeg"/><Relationship Id="rId4" Type="http://schemas.openxmlformats.org/officeDocument/2006/relationships/hyperlink" Target="http://www.tomshardware.com/mobile/20040219/images/fic-mb05-open.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9.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7.jpeg"/><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3.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tat.dealtime.com/DealFrame/DealFrame.cmp?BEFID=96290&amp;acode=238&amp;code=238&amp;aon=%5e162&amp;WL=&amp;CM=&amp;crawler_id=812077&amp;dealId=R1JqPbJ_dWXsyrGTuCHf5A==&amp;prjID=ds&amp;searchID=null&amp;Mrt=&amp;url=http://www.newegg.com/Product/Product.aspx?Item=N82E16833124012&amp;ATT=33-124-012&amp;CMP=OTC-d3alt1me&amp;nm_mc=OTC-d3alt1me&amp;cm_mmc=OTC-d3alt1me-_-Network+-+Wireless+AP/Bridge-_-LINKSYS-_-33124012&amp;DealName=WIRELESS-G%20ACCESS%20PT%20LINKSYS|WAP54G&amp;MerchantID=300168&amp;HasLink=yes&amp;frameId=0&amp;category=77&amp;AR=-1&amp;NG=3&amp;GR=0&amp;ND=1&amp;PN=1&amp;PT=0&amp;RR=3&amp;ST=7&amp;DB=sdcprod&amp;MT=wcb-pmt4-2&amp;MN=MT&amp;FPT=DSR&amp;NDS=21&amp;NMS=21&amp;NDP=3&amp;MRS=&amp;PD=20664067&amp;brnId=1&amp;lnkId=57200&amp;IsFtr=1&amp;IsSmart=0&amp;crn=USD%5eUSD&amp;DlLng=1&amp;istrsmrc=1&amp;isathrsl=0&amp;dlprc=82.04&amp;CT=14" TargetMode="External"/><Relationship Id="rId5" Type="http://schemas.openxmlformats.org/officeDocument/2006/relationships/image" Target="../media/image27.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55.wmf"/><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image" Target="../media/image38.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3200" b="1" dirty="0" smtClean="0">
                <a:solidFill>
                  <a:schemeClr val="accent6">
                    <a:lumMod val="75000"/>
                  </a:schemeClr>
                </a:solidFill>
                <a:latin typeface="Baskerville Old Face" pitchFamily="18" charset="0"/>
              </a:rPr>
              <a:t>                UNIFIED </a:t>
            </a:r>
            <a:r>
              <a:rPr lang="en-GB" sz="3200" b="1" dirty="0">
                <a:solidFill>
                  <a:schemeClr val="accent6">
                    <a:lumMod val="75000"/>
                  </a:schemeClr>
                </a:solidFill>
                <a:latin typeface="Baskerville Old Face" pitchFamily="18" charset="0"/>
              </a:rPr>
              <a:t>WIRELESS NETWORK</a:t>
            </a:r>
          </a:p>
        </p:txBody>
      </p:sp>
      <p:sp>
        <p:nvSpPr>
          <p:cNvPr id="3" name="Subtitle 2"/>
          <p:cNvSpPr>
            <a:spLocks noGrp="1"/>
          </p:cNvSpPr>
          <p:nvPr>
            <p:ph type="subTitle" idx="1"/>
          </p:nvPr>
        </p:nvSpPr>
        <p:spPr>
          <a:xfrm>
            <a:off x="1039091" y="3886200"/>
            <a:ext cx="11152909" cy="1752600"/>
          </a:xfrm>
        </p:spPr>
        <p:txBody>
          <a:bodyPr/>
          <a:lstStyle/>
          <a:p>
            <a:r>
              <a:rPr lang="en-US" b="1" dirty="0" smtClean="0">
                <a:solidFill>
                  <a:schemeClr val="accent6">
                    <a:lumMod val="75000"/>
                  </a:schemeClr>
                </a:solidFill>
              </a:rPr>
              <a:t>Controllers:  DWS-3160 / DWC-2000 / DWC-1000</a:t>
            </a:r>
          </a:p>
          <a:p>
            <a:endParaRPr lang="en-US" b="1" dirty="0" smtClean="0">
              <a:solidFill>
                <a:schemeClr val="accent6">
                  <a:lumMod val="75000"/>
                </a:schemeClr>
              </a:solidFill>
            </a:endParaRPr>
          </a:p>
          <a:p>
            <a:r>
              <a:rPr lang="en-US" b="1" dirty="0" smtClean="0">
                <a:solidFill>
                  <a:schemeClr val="accent6">
                    <a:lumMod val="75000"/>
                  </a:schemeClr>
                </a:solidFill>
              </a:rPr>
              <a:t>Access Points : DWL-2600/DWL-3610 / DWL-6600 / DWL-6610 / DWL-6700 / DWL-8600 / DWL-8610/ DWL-8710</a:t>
            </a:r>
          </a:p>
          <a:p>
            <a:endParaRPr lang="en-US" b="1" dirty="0" smtClean="0">
              <a:solidFill>
                <a:schemeClr val="accent6">
                  <a:lumMod val="75000"/>
                </a:schemeClr>
              </a:solidFill>
            </a:endParaRPr>
          </a:p>
        </p:txBody>
      </p:sp>
    </p:spTree>
    <p:extLst>
      <p:ext uri="{BB962C8B-B14F-4D97-AF65-F5344CB8AC3E}">
        <p14:creationId xmlns:p14="http://schemas.microsoft.com/office/powerpoint/2010/main" val="2905255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t>Centralized Access Point Management</a:t>
            </a:r>
            <a:endParaRPr lang="en-GB" dirty="0"/>
          </a:p>
        </p:txBody>
      </p:sp>
      <p:sp>
        <p:nvSpPr>
          <p:cNvPr id="3" name="Content Placeholder 2"/>
          <p:cNvSpPr>
            <a:spLocks noGrp="1"/>
          </p:cNvSpPr>
          <p:nvPr>
            <p:ph idx="1"/>
          </p:nvPr>
        </p:nvSpPr>
        <p:spPr>
          <a:xfrm>
            <a:off x="1524000" y="1447800"/>
            <a:ext cx="9144000" cy="5257800"/>
          </a:xfrm>
        </p:spPr>
        <p:txBody>
          <a:bodyPr/>
          <a:lstStyle/>
          <a:p>
            <a:endParaRPr lang="en-GB" dirty="0"/>
          </a:p>
        </p:txBody>
      </p:sp>
      <p:sp>
        <p:nvSpPr>
          <p:cNvPr id="4" name="Rectangle 3"/>
          <p:cNvSpPr>
            <a:spLocks noChangeArrowheads="1"/>
          </p:cNvSpPr>
          <p:nvPr/>
        </p:nvSpPr>
        <p:spPr bwMode="auto">
          <a:xfrm>
            <a:off x="1931991" y="1482727"/>
            <a:ext cx="8474075" cy="1902059"/>
          </a:xfrm>
          <a:prstGeom prst="rect">
            <a:avLst/>
          </a:prstGeom>
          <a:noFill/>
          <a:ln w="9525">
            <a:noFill/>
            <a:miter lim="800000"/>
            <a:headEnd/>
            <a:tailEnd/>
          </a:ln>
        </p:spPr>
        <p:txBody>
          <a:bodyPr>
            <a:spAutoFit/>
          </a:bodyPr>
          <a:lstStyle/>
          <a:p>
            <a:pPr>
              <a:lnSpc>
                <a:spcPct val="120000"/>
              </a:lnSpc>
              <a:buClr>
                <a:srgbClr val="99CCFF"/>
              </a:buClr>
              <a:buFontTx/>
              <a:buChar char="•"/>
            </a:pPr>
            <a:r>
              <a:rPr lang="en-US" altLang="zh-TW" sz="1400" dirty="0">
                <a:solidFill>
                  <a:srgbClr val="000000"/>
                </a:solidFill>
              </a:rPr>
              <a:t> Central Policy Control</a:t>
            </a:r>
          </a:p>
          <a:p>
            <a:pPr lvl="1">
              <a:lnSpc>
                <a:spcPct val="120000"/>
              </a:lnSpc>
              <a:buClr>
                <a:srgbClr val="FF9900"/>
              </a:buClr>
              <a:buFont typeface="Wingdings" pitchFamily="2" charset="2"/>
              <a:buChar char="ü"/>
            </a:pPr>
            <a:r>
              <a:rPr lang="en-US" altLang="zh-TW" sz="1400" dirty="0">
                <a:solidFill>
                  <a:srgbClr val="000000"/>
                </a:solidFill>
              </a:rPr>
              <a:t> The Profile configuration is applied to a managed AP on the event such as when an AP initially transitions to managed mode, or when AP is reset. Users hence can enjoy the convenience of one-time configuration.</a:t>
            </a:r>
          </a:p>
          <a:p>
            <a:pPr lvl="1">
              <a:lnSpc>
                <a:spcPct val="120000"/>
              </a:lnSpc>
              <a:buClr>
                <a:srgbClr val="FF9900"/>
              </a:buClr>
              <a:buFont typeface="Wingdings" pitchFamily="2" charset="2"/>
              <a:buChar char="ü"/>
            </a:pPr>
            <a:r>
              <a:rPr lang="en-US" altLang="zh-TW" sz="1400" dirty="0">
                <a:solidFill>
                  <a:srgbClr val="000000"/>
                </a:solidFill>
              </a:rPr>
              <a:t> The security is ensured owing to the applied configuration won’t be saved when AP is power off.</a:t>
            </a:r>
          </a:p>
          <a:p>
            <a:pPr lvl="1">
              <a:lnSpc>
                <a:spcPct val="120000"/>
              </a:lnSpc>
              <a:buClr>
                <a:srgbClr val="FF9900"/>
              </a:buClr>
              <a:buFont typeface="Wingdings" pitchFamily="2" charset="2"/>
              <a:buNone/>
            </a:pPr>
            <a:endParaRPr lang="en-US" altLang="zh-TW" sz="1400" dirty="0">
              <a:solidFill>
                <a:srgbClr val="000000"/>
              </a:solidFill>
            </a:endParaRPr>
          </a:p>
        </p:txBody>
      </p:sp>
      <p:pic>
        <p:nvPicPr>
          <p:cNvPr id="5" name="Picture 4" descr="DGS-342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08228" y="3836989"/>
            <a:ext cx="1198563" cy="496887"/>
          </a:xfrm>
          <a:prstGeom prst="rect">
            <a:avLst/>
          </a:prstGeom>
          <a:noFill/>
          <a:ln w="9525">
            <a:noFill/>
            <a:miter lim="800000"/>
            <a:headEnd/>
            <a:tailEnd/>
          </a:ln>
        </p:spPr>
      </p:pic>
      <p:pic>
        <p:nvPicPr>
          <p:cNvPr id="6" name="Picture 5" descr="DGS-342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38388" y="4584701"/>
            <a:ext cx="1168400" cy="484188"/>
          </a:xfrm>
          <a:prstGeom prst="rect">
            <a:avLst/>
          </a:prstGeom>
          <a:noFill/>
          <a:ln w="9525">
            <a:noFill/>
            <a:miter lim="800000"/>
            <a:headEnd/>
            <a:tailEnd/>
          </a:ln>
        </p:spPr>
      </p:pic>
      <p:pic>
        <p:nvPicPr>
          <p:cNvPr id="7" name="Picture 6" descr="DWL-3200AP"/>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362950" y="3057527"/>
            <a:ext cx="185738" cy="474663"/>
          </a:xfrm>
          <a:prstGeom prst="rect">
            <a:avLst/>
          </a:prstGeom>
          <a:noFill/>
          <a:ln w="9525">
            <a:noFill/>
            <a:miter lim="800000"/>
            <a:headEnd/>
            <a:tailEnd/>
          </a:ln>
        </p:spPr>
      </p:pic>
      <p:pic>
        <p:nvPicPr>
          <p:cNvPr id="8" name="Picture 7" descr="DWL-3200AP"/>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355016" y="3890964"/>
            <a:ext cx="185737" cy="474663"/>
          </a:xfrm>
          <a:prstGeom prst="rect">
            <a:avLst/>
          </a:prstGeom>
          <a:noFill/>
          <a:ln w="9525">
            <a:noFill/>
            <a:miter lim="800000"/>
            <a:headEnd/>
            <a:tailEnd/>
          </a:ln>
        </p:spPr>
      </p:pic>
      <p:pic>
        <p:nvPicPr>
          <p:cNvPr id="9" name="Picture 8" descr="DWL-3200AP"/>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358191" y="4733927"/>
            <a:ext cx="185737" cy="474663"/>
          </a:xfrm>
          <a:prstGeom prst="rect">
            <a:avLst/>
          </a:prstGeom>
          <a:noFill/>
          <a:ln w="9525">
            <a:noFill/>
            <a:miter lim="800000"/>
            <a:headEnd/>
            <a:tailEnd/>
          </a:ln>
        </p:spPr>
      </p:pic>
      <p:pic>
        <p:nvPicPr>
          <p:cNvPr id="10" name="Picture 9" descr="DWL-3200AP"/>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345491" y="5473703"/>
            <a:ext cx="185737" cy="474663"/>
          </a:xfrm>
          <a:prstGeom prst="rect">
            <a:avLst/>
          </a:prstGeom>
          <a:noFill/>
          <a:ln w="9525">
            <a:noFill/>
            <a:miter lim="800000"/>
            <a:headEnd/>
            <a:tailEnd/>
          </a:ln>
        </p:spPr>
      </p:pic>
      <p:pic>
        <p:nvPicPr>
          <p:cNvPr id="11" name="Picture 10" descr="fic-mb05-open">
            <a:hlinkClick r:id="rId6"/>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669463" y="3397250"/>
            <a:ext cx="633412" cy="465139"/>
          </a:xfrm>
          <a:prstGeom prst="rect">
            <a:avLst/>
          </a:prstGeom>
          <a:noFill/>
          <a:ln w="9525">
            <a:noFill/>
            <a:miter lim="800000"/>
            <a:headEnd/>
            <a:tailEnd/>
          </a:ln>
        </p:spPr>
      </p:pic>
      <p:pic>
        <p:nvPicPr>
          <p:cNvPr id="12" name="Picture 11" descr="波紋拷貝"/>
          <p:cNvPicPr>
            <a:picLocks noChangeAspect="1" noChangeArrowheads="1"/>
          </p:cNvPicPr>
          <p:nvPr/>
        </p:nvPicPr>
        <p:blipFill>
          <a:blip r:embed="rId8" cstate="print">
            <a:clrChange>
              <a:clrFrom>
                <a:srgbClr val="FDFDFD"/>
              </a:clrFrom>
              <a:clrTo>
                <a:srgbClr val="FDFDFD">
                  <a:alpha val="0"/>
                </a:srgbClr>
              </a:clrTo>
            </a:clrChange>
          </a:blip>
          <a:srcRect/>
          <a:stretch>
            <a:fillRect/>
          </a:stretch>
        </p:blipFill>
        <p:spPr bwMode="auto">
          <a:xfrm rot="4600724">
            <a:off x="9080500" y="3482975"/>
            <a:ext cx="457200" cy="457200"/>
          </a:xfrm>
          <a:prstGeom prst="rect">
            <a:avLst/>
          </a:prstGeom>
          <a:noFill/>
          <a:ln w="9525">
            <a:noFill/>
            <a:miter lim="800000"/>
            <a:headEnd/>
            <a:tailEnd/>
          </a:ln>
        </p:spPr>
      </p:pic>
      <p:pic>
        <p:nvPicPr>
          <p:cNvPr id="13" name="Picture 12" descr="波紋拷貝"/>
          <p:cNvPicPr>
            <a:picLocks noChangeAspect="1" noChangeArrowheads="1"/>
          </p:cNvPicPr>
          <p:nvPr/>
        </p:nvPicPr>
        <p:blipFill>
          <a:blip r:embed="rId8" cstate="print">
            <a:clrChange>
              <a:clrFrom>
                <a:srgbClr val="FDFDFD"/>
              </a:clrFrom>
              <a:clrTo>
                <a:srgbClr val="FDFDFD">
                  <a:alpha val="0"/>
                </a:srgbClr>
              </a:clrTo>
            </a:clrChange>
          </a:blip>
          <a:srcRect/>
          <a:stretch>
            <a:fillRect/>
          </a:stretch>
        </p:blipFill>
        <p:spPr bwMode="auto">
          <a:xfrm rot="6488938">
            <a:off x="9107488" y="4884739"/>
            <a:ext cx="457200" cy="457200"/>
          </a:xfrm>
          <a:prstGeom prst="rect">
            <a:avLst/>
          </a:prstGeom>
          <a:noFill/>
          <a:ln w="9525">
            <a:noFill/>
            <a:miter lim="800000"/>
            <a:headEnd/>
            <a:tailEnd/>
          </a:ln>
        </p:spPr>
      </p:pic>
      <p:pic>
        <p:nvPicPr>
          <p:cNvPr id="14" name="Picture 13" descr="MCj03913000000[1]"/>
          <p:cNvPicPr>
            <a:picLocks noChangeAspect="1" noChangeArrowheads="1"/>
          </p:cNvPicPr>
          <p:nvPr/>
        </p:nvPicPr>
        <p:blipFill>
          <a:blip r:embed="rId9" cstate="print"/>
          <a:srcRect/>
          <a:stretch>
            <a:fillRect/>
          </a:stretch>
        </p:blipFill>
        <p:spPr bwMode="auto">
          <a:xfrm>
            <a:off x="9709150" y="4211640"/>
            <a:ext cx="552450" cy="573087"/>
          </a:xfrm>
          <a:prstGeom prst="rect">
            <a:avLst/>
          </a:prstGeom>
          <a:noFill/>
          <a:ln w="9525">
            <a:noFill/>
            <a:miter lim="800000"/>
            <a:headEnd/>
            <a:tailEnd/>
          </a:ln>
        </p:spPr>
      </p:pic>
      <p:pic>
        <p:nvPicPr>
          <p:cNvPr id="15" name="Picture 14" descr="MCj02399010000[1]"/>
          <p:cNvPicPr>
            <a:picLocks noChangeAspect="1" noChangeArrowheads="1"/>
          </p:cNvPicPr>
          <p:nvPr/>
        </p:nvPicPr>
        <p:blipFill>
          <a:blip r:embed="rId10" cstate="print"/>
          <a:srcRect/>
          <a:stretch>
            <a:fillRect/>
          </a:stretch>
        </p:blipFill>
        <p:spPr bwMode="auto">
          <a:xfrm>
            <a:off x="9704391" y="5013327"/>
            <a:ext cx="452437" cy="709613"/>
          </a:xfrm>
          <a:prstGeom prst="rect">
            <a:avLst/>
          </a:prstGeom>
          <a:noFill/>
          <a:ln w="9525">
            <a:noFill/>
            <a:miter lim="800000"/>
            <a:headEnd/>
            <a:tailEnd/>
          </a:ln>
        </p:spPr>
      </p:pic>
      <p:grpSp>
        <p:nvGrpSpPr>
          <p:cNvPr id="16" name="Group 15"/>
          <p:cNvGrpSpPr>
            <a:grpSpLocks/>
          </p:cNvGrpSpPr>
          <p:nvPr/>
        </p:nvGrpSpPr>
        <p:grpSpPr bwMode="auto">
          <a:xfrm>
            <a:off x="4991100" y="3808411"/>
            <a:ext cx="1638300" cy="1027111"/>
            <a:chOff x="2956" y="2694"/>
            <a:chExt cx="1032" cy="632"/>
          </a:xfrm>
        </p:grpSpPr>
        <p:pic>
          <p:nvPicPr>
            <p:cNvPr id="17" name="Picture 16" descr="未命名"/>
            <p:cNvPicPr>
              <a:picLocks noChangeAspect="1" noChangeArrowheads="1"/>
            </p:cNvPicPr>
            <p:nvPr/>
          </p:nvPicPr>
          <p:blipFill>
            <a:blip r:embed="rId11" cstate="print"/>
            <a:srcRect/>
            <a:stretch>
              <a:fillRect/>
            </a:stretch>
          </p:blipFill>
          <p:spPr bwMode="auto">
            <a:xfrm>
              <a:off x="2956" y="2694"/>
              <a:ext cx="988" cy="632"/>
            </a:xfrm>
            <a:prstGeom prst="rect">
              <a:avLst/>
            </a:prstGeom>
            <a:noFill/>
            <a:ln w="9525">
              <a:noFill/>
              <a:miter lim="800000"/>
              <a:headEnd/>
              <a:tailEnd/>
            </a:ln>
          </p:spPr>
        </p:pic>
        <p:sp>
          <p:nvSpPr>
            <p:cNvPr id="18" name="Text Box 17"/>
            <p:cNvSpPr txBox="1">
              <a:spLocks noChangeArrowheads="1"/>
            </p:cNvSpPr>
            <p:nvPr/>
          </p:nvSpPr>
          <p:spPr bwMode="auto">
            <a:xfrm>
              <a:off x="3107" y="2789"/>
              <a:ext cx="881" cy="432"/>
            </a:xfrm>
            <a:prstGeom prst="rect">
              <a:avLst/>
            </a:prstGeom>
            <a:noFill/>
            <a:ln w="9525" algn="ctr">
              <a:noFill/>
              <a:miter lim="800000"/>
              <a:headEnd/>
              <a:tailEnd/>
            </a:ln>
          </p:spPr>
          <p:txBody>
            <a:bodyPr wrap="square">
              <a:spAutoFit/>
            </a:bodyPr>
            <a:lstStyle/>
            <a:p>
              <a:pPr marL="342900" indent="-342900">
                <a:spcBef>
                  <a:spcPct val="20000"/>
                </a:spcBef>
                <a:buClr>
                  <a:srgbClr val="3399FF"/>
                </a:buClr>
              </a:pPr>
              <a:r>
                <a:rPr lang="en-US" altLang="zh-TW" dirty="0">
                  <a:solidFill>
                    <a:srgbClr val="000000"/>
                  </a:solidFill>
                </a:rPr>
                <a:t>L2 or L3 </a:t>
              </a:r>
            </a:p>
            <a:p>
              <a:pPr marL="342900" indent="-342900">
                <a:spcBef>
                  <a:spcPct val="20000"/>
                </a:spcBef>
                <a:buClr>
                  <a:srgbClr val="3399FF"/>
                </a:buClr>
              </a:pPr>
              <a:r>
                <a:rPr lang="en-US" altLang="zh-TW" dirty="0">
                  <a:solidFill>
                    <a:srgbClr val="000000"/>
                  </a:solidFill>
                </a:rPr>
                <a:t>Network</a:t>
              </a:r>
            </a:p>
          </p:txBody>
        </p:sp>
      </p:grpSp>
      <p:pic>
        <p:nvPicPr>
          <p:cNvPr id="19" name="Picture 18" descr="j0223568[1]"/>
          <p:cNvPicPr>
            <a:picLocks noChangeAspect="1" noChangeArrowheads="1"/>
          </p:cNvPicPr>
          <p:nvPr/>
        </p:nvPicPr>
        <p:blipFill>
          <a:blip r:embed="rId12" cstate="print"/>
          <a:srcRect/>
          <a:stretch>
            <a:fillRect/>
          </a:stretch>
        </p:blipFill>
        <p:spPr bwMode="auto">
          <a:xfrm>
            <a:off x="5659441" y="2820989"/>
            <a:ext cx="427037" cy="608012"/>
          </a:xfrm>
          <a:prstGeom prst="rect">
            <a:avLst/>
          </a:prstGeom>
          <a:noFill/>
          <a:ln w="9525">
            <a:noFill/>
            <a:miter lim="800000"/>
            <a:headEnd/>
            <a:tailEnd/>
          </a:ln>
        </p:spPr>
      </p:pic>
      <p:sp>
        <p:nvSpPr>
          <p:cNvPr id="20" name="Text Box 19"/>
          <p:cNvSpPr txBox="1">
            <a:spLocks noChangeArrowheads="1"/>
          </p:cNvSpPr>
          <p:nvPr/>
        </p:nvSpPr>
        <p:spPr bwMode="auto">
          <a:xfrm>
            <a:off x="4465641" y="2892426"/>
            <a:ext cx="1262333" cy="498598"/>
          </a:xfrm>
          <a:prstGeom prst="rect">
            <a:avLst/>
          </a:prstGeom>
          <a:noFill/>
          <a:ln w="9525" algn="ctr">
            <a:noFill/>
            <a:miter lim="800000"/>
            <a:headEnd/>
            <a:tailEnd/>
          </a:ln>
        </p:spPr>
        <p:txBody>
          <a:bodyPr wrap="none">
            <a:spAutoFit/>
          </a:bodyPr>
          <a:lstStyle/>
          <a:p>
            <a:pPr marL="342900" indent="-342900">
              <a:spcBef>
                <a:spcPct val="20000"/>
              </a:spcBef>
              <a:buClr>
                <a:srgbClr val="3399FF"/>
              </a:buClr>
            </a:pPr>
            <a:r>
              <a:rPr lang="en-US" altLang="zh-TW" sz="1200" dirty="0">
                <a:solidFill>
                  <a:srgbClr val="000000"/>
                </a:solidFill>
              </a:rPr>
              <a:t>Radius Server</a:t>
            </a:r>
          </a:p>
          <a:p>
            <a:pPr marL="342900" indent="-342900">
              <a:spcBef>
                <a:spcPct val="20000"/>
              </a:spcBef>
              <a:buClr>
                <a:srgbClr val="3399FF"/>
              </a:buClr>
            </a:pPr>
            <a:r>
              <a:rPr lang="en-US" altLang="zh-TW" sz="1200" dirty="0">
                <a:solidFill>
                  <a:srgbClr val="000000"/>
                </a:solidFill>
              </a:rPr>
              <a:t>(Optional)</a:t>
            </a:r>
          </a:p>
        </p:txBody>
      </p:sp>
      <p:sp>
        <p:nvSpPr>
          <p:cNvPr id="21" name="Line 20"/>
          <p:cNvSpPr>
            <a:spLocks noChangeShapeType="1"/>
          </p:cNvSpPr>
          <p:nvPr/>
        </p:nvSpPr>
        <p:spPr bwMode="auto">
          <a:xfrm flipV="1">
            <a:off x="3994150" y="4433888"/>
            <a:ext cx="1149350" cy="0"/>
          </a:xfrm>
          <a:prstGeom prst="line">
            <a:avLst/>
          </a:prstGeom>
          <a:noFill/>
          <a:ln w="9525">
            <a:solidFill>
              <a:schemeClr val="tx1"/>
            </a:solidFill>
            <a:round/>
            <a:headEnd/>
            <a:tailEnd/>
          </a:ln>
        </p:spPr>
        <p:txBody>
          <a:bodyPr anchor="ctr">
            <a:spAutoFit/>
          </a:bodyPr>
          <a:lstStyle/>
          <a:p>
            <a:endParaRPr lang="en-GB">
              <a:solidFill>
                <a:srgbClr val="000000"/>
              </a:solidFill>
            </a:endParaRPr>
          </a:p>
        </p:txBody>
      </p:sp>
      <p:sp>
        <p:nvSpPr>
          <p:cNvPr id="22" name="Text Box 21"/>
          <p:cNvSpPr txBox="1">
            <a:spLocks noChangeArrowheads="1"/>
          </p:cNvSpPr>
          <p:nvPr/>
        </p:nvSpPr>
        <p:spPr bwMode="auto">
          <a:xfrm>
            <a:off x="4213225" y="5286375"/>
            <a:ext cx="2857500" cy="1415772"/>
          </a:xfrm>
          <a:prstGeom prst="rect">
            <a:avLst/>
          </a:prstGeom>
          <a:noFill/>
          <a:ln w="9525" algn="ctr">
            <a:noFill/>
            <a:miter lim="800000"/>
            <a:headEnd/>
            <a:tailEnd/>
          </a:ln>
        </p:spPr>
        <p:txBody>
          <a:bodyPr>
            <a:spAutoFit/>
          </a:bodyPr>
          <a:lstStyle/>
          <a:p>
            <a:pPr marL="342900" indent="-342900">
              <a:spcBef>
                <a:spcPct val="20000"/>
              </a:spcBef>
              <a:buClr>
                <a:srgbClr val="3399FF"/>
              </a:buClr>
            </a:pPr>
            <a:r>
              <a:rPr lang="en-US" altLang="zh-TW" sz="1400" dirty="0">
                <a:solidFill>
                  <a:srgbClr val="000000"/>
                </a:solidFill>
              </a:rPr>
              <a:t>Profile dispatch</a:t>
            </a:r>
          </a:p>
          <a:p>
            <a:pPr marL="342900" indent="-342900">
              <a:spcBef>
                <a:spcPct val="20000"/>
              </a:spcBef>
              <a:buClr>
                <a:srgbClr val="3399FF"/>
              </a:buClr>
              <a:buFontTx/>
              <a:buChar char="•"/>
            </a:pPr>
            <a:r>
              <a:rPr lang="en-US" altLang="zh-TW" sz="1200" dirty="0">
                <a:solidFill>
                  <a:srgbClr val="000000"/>
                </a:solidFill>
              </a:rPr>
              <a:t>RADIUS server settings</a:t>
            </a:r>
          </a:p>
          <a:p>
            <a:pPr marL="342900" indent="-342900">
              <a:spcBef>
                <a:spcPct val="20000"/>
              </a:spcBef>
              <a:buClr>
                <a:srgbClr val="3399FF"/>
              </a:buClr>
              <a:buFontTx/>
              <a:buChar char="•"/>
            </a:pPr>
            <a:r>
              <a:rPr lang="en-US" altLang="zh-TW" sz="1200" dirty="0">
                <a:solidFill>
                  <a:srgbClr val="000000"/>
                </a:solidFill>
              </a:rPr>
              <a:t>Security settings</a:t>
            </a:r>
          </a:p>
          <a:p>
            <a:pPr marL="342900" indent="-342900">
              <a:spcBef>
                <a:spcPct val="20000"/>
              </a:spcBef>
              <a:buClr>
                <a:srgbClr val="3399FF"/>
              </a:buClr>
              <a:buFontTx/>
              <a:buChar char="•"/>
            </a:pPr>
            <a:r>
              <a:rPr lang="en-US" altLang="zh-TW" sz="1200" dirty="0">
                <a:solidFill>
                  <a:srgbClr val="000000"/>
                </a:solidFill>
              </a:rPr>
              <a:t>Radio configuration</a:t>
            </a:r>
          </a:p>
          <a:p>
            <a:pPr marL="342900" indent="-342900">
              <a:spcBef>
                <a:spcPct val="20000"/>
              </a:spcBef>
              <a:buClr>
                <a:srgbClr val="3399FF"/>
              </a:buClr>
              <a:buFontTx/>
              <a:buChar char="•"/>
            </a:pPr>
            <a:r>
              <a:rPr lang="en-US" altLang="zh-TW" sz="1200" dirty="0">
                <a:solidFill>
                  <a:srgbClr val="000000"/>
                </a:solidFill>
              </a:rPr>
              <a:t>SSIDs, VLAN &amp; Tunnel setting</a:t>
            </a:r>
          </a:p>
          <a:p>
            <a:pPr marL="342900" indent="-342900">
              <a:spcBef>
                <a:spcPct val="20000"/>
              </a:spcBef>
              <a:buClr>
                <a:srgbClr val="3399FF"/>
              </a:buClr>
              <a:buFontTx/>
              <a:buChar char="•"/>
            </a:pPr>
            <a:r>
              <a:rPr lang="en-US" altLang="zh-TW" sz="1200" dirty="0">
                <a:solidFill>
                  <a:srgbClr val="000000"/>
                </a:solidFill>
              </a:rPr>
              <a:t>QOS configuration</a:t>
            </a:r>
          </a:p>
        </p:txBody>
      </p:sp>
      <p:sp>
        <p:nvSpPr>
          <p:cNvPr id="23" name="Line 22"/>
          <p:cNvSpPr>
            <a:spLocks noChangeShapeType="1"/>
          </p:cNvSpPr>
          <p:nvPr/>
        </p:nvSpPr>
        <p:spPr bwMode="auto">
          <a:xfrm>
            <a:off x="5859466" y="3433766"/>
            <a:ext cx="1587" cy="515937"/>
          </a:xfrm>
          <a:prstGeom prst="line">
            <a:avLst/>
          </a:prstGeom>
          <a:noFill/>
          <a:ln w="9525">
            <a:solidFill>
              <a:schemeClr val="tx1"/>
            </a:solidFill>
            <a:round/>
            <a:headEnd/>
            <a:tailEnd/>
          </a:ln>
        </p:spPr>
        <p:txBody>
          <a:bodyPr anchor="ctr">
            <a:spAutoFit/>
          </a:bodyPr>
          <a:lstStyle/>
          <a:p>
            <a:endParaRPr lang="en-GB">
              <a:solidFill>
                <a:srgbClr val="000000"/>
              </a:solidFill>
            </a:endParaRPr>
          </a:p>
        </p:txBody>
      </p:sp>
      <p:sp>
        <p:nvSpPr>
          <p:cNvPr id="24" name="Freeform 23"/>
          <p:cNvSpPr>
            <a:spLocks/>
          </p:cNvSpPr>
          <p:nvPr/>
        </p:nvSpPr>
        <p:spPr bwMode="auto">
          <a:xfrm>
            <a:off x="3575050" y="4209535"/>
            <a:ext cx="382588" cy="369332"/>
          </a:xfrm>
          <a:custGeom>
            <a:avLst/>
            <a:gdLst>
              <a:gd name="T0" fmla="*/ 0 w 241"/>
              <a:gd name="T1" fmla="*/ 0 h 506"/>
              <a:gd name="T2" fmla="*/ 2147483647 w 241"/>
              <a:gd name="T3" fmla="*/ 0 h 506"/>
              <a:gd name="T4" fmla="*/ 2147483647 w 241"/>
              <a:gd name="T5" fmla="*/ 2147483647 h 506"/>
              <a:gd name="T6" fmla="*/ 0 w 241"/>
              <a:gd name="T7" fmla="*/ 2147483647 h 506"/>
              <a:gd name="T8" fmla="*/ 0 60000 65536"/>
              <a:gd name="T9" fmla="*/ 0 60000 65536"/>
              <a:gd name="T10" fmla="*/ 0 60000 65536"/>
              <a:gd name="T11" fmla="*/ 0 60000 65536"/>
              <a:gd name="T12" fmla="*/ 0 w 241"/>
              <a:gd name="T13" fmla="*/ 0 h 506"/>
              <a:gd name="T14" fmla="*/ 241 w 241"/>
              <a:gd name="T15" fmla="*/ 506 h 506"/>
            </a:gdLst>
            <a:ahLst/>
            <a:cxnLst>
              <a:cxn ang="T8">
                <a:pos x="T0" y="T1"/>
              </a:cxn>
              <a:cxn ang="T9">
                <a:pos x="T2" y="T3"/>
              </a:cxn>
              <a:cxn ang="T10">
                <a:pos x="T4" y="T5"/>
              </a:cxn>
              <a:cxn ang="T11">
                <a:pos x="T6" y="T7"/>
              </a:cxn>
            </a:cxnLst>
            <a:rect l="T12" t="T13" r="T14" b="T15"/>
            <a:pathLst>
              <a:path w="241" h="506">
                <a:moveTo>
                  <a:pt x="0" y="0"/>
                </a:moveTo>
                <a:lnTo>
                  <a:pt x="241" y="0"/>
                </a:lnTo>
                <a:lnTo>
                  <a:pt x="241" y="506"/>
                </a:lnTo>
                <a:lnTo>
                  <a:pt x="0" y="506"/>
                </a:lnTo>
              </a:path>
            </a:pathLst>
          </a:custGeom>
          <a:noFill/>
          <a:ln w="9525">
            <a:solidFill>
              <a:schemeClr val="tx1"/>
            </a:solidFill>
            <a:round/>
            <a:headEnd/>
            <a:tailEnd/>
          </a:ln>
        </p:spPr>
        <p:txBody>
          <a:bodyPr anchor="ctr">
            <a:spAutoFit/>
          </a:bodyPr>
          <a:lstStyle/>
          <a:p>
            <a:endParaRPr lang="en-GB">
              <a:solidFill>
                <a:srgbClr val="000000"/>
              </a:solidFill>
            </a:endParaRPr>
          </a:p>
        </p:txBody>
      </p:sp>
      <p:sp>
        <p:nvSpPr>
          <p:cNvPr id="25" name="Freeform 24"/>
          <p:cNvSpPr>
            <a:spLocks/>
          </p:cNvSpPr>
          <p:nvPr/>
        </p:nvSpPr>
        <p:spPr bwMode="auto">
          <a:xfrm rot="10800000">
            <a:off x="7807326" y="4411147"/>
            <a:ext cx="246063" cy="369332"/>
          </a:xfrm>
          <a:custGeom>
            <a:avLst/>
            <a:gdLst>
              <a:gd name="T0" fmla="*/ 0 w 241"/>
              <a:gd name="T1" fmla="*/ 0 h 506"/>
              <a:gd name="T2" fmla="*/ 2147483647 w 241"/>
              <a:gd name="T3" fmla="*/ 0 h 506"/>
              <a:gd name="T4" fmla="*/ 2147483647 w 241"/>
              <a:gd name="T5" fmla="*/ 2147483647 h 506"/>
              <a:gd name="T6" fmla="*/ 0 w 241"/>
              <a:gd name="T7" fmla="*/ 2147483647 h 506"/>
              <a:gd name="T8" fmla="*/ 0 60000 65536"/>
              <a:gd name="T9" fmla="*/ 0 60000 65536"/>
              <a:gd name="T10" fmla="*/ 0 60000 65536"/>
              <a:gd name="T11" fmla="*/ 0 60000 65536"/>
              <a:gd name="T12" fmla="*/ 0 w 241"/>
              <a:gd name="T13" fmla="*/ 0 h 506"/>
              <a:gd name="T14" fmla="*/ 241 w 241"/>
              <a:gd name="T15" fmla="*/ 506 h 506"/>
            </a:gdLst>
            <a:ahLst/>
            <a:cxnLst>
              <a:cxn ang="T8">
                <a:pos x="T0" y="T1"/>
              </a:cxn>
              <a:cxn ang="T9">
                <a:pos x="T2" y="T3"/>
              </a:cxn>
              <a:cxn ang="T10">
                <a:pos x="T4" y="T5"/>
              </a:cxn>
              <a:cxn ang="T11">
                <a:pos x="T6" y="T7"/>
              </a:cxn>
            </a:cxnLst>
            <a:rect l="T12" t="T13" r="T14" b="T15"/>
            <a:pathLst>
              <a:path w="241" h="506">
                <a:moveTo>
                  <a:pt x="0" y="0"/>
                </a:moveTo>
                <a:lnTo>
                  <a:pt x="241" y="0"/>
                </a:lnTo>
                <a:lnTo>
                  <a:pt x="241" y="506"/>
                </a:lnTo>
                <a:lnTo>
                  <a:pt x="0" y="506"/>
                </a:lnTo>
              </a:path>
            </a:pathLst>
          </a:custGeom>
          <a:noFill/>
          <a:ln w="9525">
            <a:solidFill>
              <a:schemeClr val="tx1"/>
            </a:solidFill>
            <a:round/>
            <a:headEnd/>
            <a:tailEnd/>
          </a:ln>
        </p:spPr>
        <p:txBody>
          <a:bodyPr anchor="ctr">
            <a:spAutoFit/>
          </a:bodyPr>
          <a:lstStyle/>
          <a:p>
            <a:endParaRPr lang="en-GB">
              <a:solidFill>
                <a:srgbClr val="000000"/>
              </a:solidFill>
            </a:endParaRPr>
          </a:p>
        </p:txBody>
      </p:sp>
      <p:sp>
        <p:nvSpPr>
          <p:cNvPr id="26" name="Line 25"/>
          <p:cNvSpPr>
            <a:spLocks noChangeShapeType="1"/>
          </p:cNvSpPr>
          <p:nvPr/>
        </p:nvSpPr>
        <p:spPr bwMode="auto">
          <a:xfrm>
            <a:off x="6480175" y="4418013"/>
            <a:ext cx="1308100" cy="0"/>
          </a:xfrm>
          <a:prstGeom prst="line">
            <a:avLst/>
          </a:prstGeom>
          <a:noFill/>
          <a:ln w="9525">
            <a:solidFill>
              <a:schemeClr val="tx1"/>
            </a:solidFill>
            <a:round/>
            <a:headEnd/>
            <a:tailEnd/>
          </a:ln>
        </p:spPr>
        <p:txBody>
          <a:bodyPr anchor="ctr">
            <a:spAutoFit/>
          </a:bodyPr>
          <a:lstStyle/>
          <a:p>
            <a:endParaRPr lang="en-GB">
              <a:solidFill>
                <a:srgbClr val="000000"/>
              </a:solidFill>
            </a:endParaRPr>
          </a:p>
        </p:txBody>
      </p:sp>
      <p:sp>
        <p:nvSpPr>
          <p:cNvPr id="27" name="Line 26"/>
          <p:cNvSpPr>
            <a:spLocks noChangeShapeType="1"/>
          </p:cNvSpPr>
          <p:nvPr/>
        </p:nvSpPr>
        <p:spPr bwMode="auto">
          <a:xfrm>
            <a:off x="7813675" y="4198939"/>
            <a:ext cx="273050" cy="0"/>
          </a:xfrm>
          <a:prstGeom prst="line">
            <a:avLst/>
          </a:prstGeom>
          <a:noFill/>
          <a:ln w="9525">
            <a:solidFill>
              <a:schemeClr val="tx1"/>
            </a:solidFill>
            <a:round/>
            <a:headEnd/>
            <a:tailEnd/>
          </a:ln>
        </p:spPr>
        <p:txBody>
          <a:bodyPr anchor="ctr">
            <a:spAutoFit/>
          </a:bodyPr>
          <a:lstStyle/>
          <a:p>
            <a:endParaRPr lang="en-GB">
              <a:solidFill>
                <a:srgbClr val="000000"/>
              </a:solidFill>
            </a:endParaRPr>
          </a:p>
        </p:txBody>
      </p:sp>
      <p:sp>
        <p:nvSpPr>
          <p:cNvPr id="28" name="Line 27"/>
          <p:cNvSpPr>
            <a:spLocks noChangeShapeType="1"/>
          </p:cNvSpPr>
          <p:nvPr/>
        </p:nvSpPr>
        <p:spPr bwMode="auto">
          <a:xfrm>
            <a:off x="7813678" y="5040313"/>
            <a:ext cx="284163" cy="0"/>
          </a:xfrm>
          <a:prstGeom prst="line">
            <a:avLst/>
          </a:prstGeom>
          <a:noFill/>
          <a:ln w="9525">
            <a:solidFill>
              <a:schemeClr val="tx1"/>
            </a:solidFill>
            <a:round/>
            <a:headEnd/>
            <a:tailEnd/>
          </a:ln>
        </p:spPr>
        <p:txBody>
          <a:bodyPr anchor="ctr">
            <a:spAutoFit/>
          </a:bodyPr>
          <a:lstStyle/>
          <a:p>
            <a:endParaRPr lang="en-GB">
              <a:solidFill>
                <a:srgbClr val="000000"/>
              </a:solidFill>
            </a:endParaRPr>
          </a:p>
        </p:txBody>
      </p:sp>
      <p:grpSp>
        <p:nvGrpSpPr>
          <p:cNvPr id="29" name="Group 28"/>
          <p:cNvGrpSpPr>
            <a:grpSpLocks/>
          </p:cNvGrpSpPr>
          <p:nvPr/>
        </p:nvGrpSpPr>
        <p:grpSpPr bwMode="auto">
          <a:xfrm>
            <a:off x="3797300" y="5029201"/>
            <a:ext cx="3822700" cy="280988"/>
            <a:chOff x="1432" y="3143"/>
            <a:chExt cx="2343" cy="197"/>
          </a:xfrm>
        </p:grpSpPr>
        <p:sp>
          <p:nvSpPr>
            <p:cNvPr id="30" name="Line 29"/>
            <p:cNvSpPr>
              <a:spLocks noChangeShapeType="1"/>
            </p:cNvSpPr>
            <p:nvPr/>
          </p:nvSpPr>
          <p:spPr bwMode="auto">
            <a:xfrm>
              <a:off x="1432" y="3254"/>
              <a:ext cx="2343" cy="0"/>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pic>
          <p:nvPicPr>
            <p:cNvPr id="31" name="Picture 30" descr="未命名"/>
            <p:cNvPicPr>
              <a:picLocks noChangeAspect="1" noChangeArrowheads="1"/>
            </p:cNvPicPr>
            <p:nvPr/>
          </p:nvPicPr>
          <p:blipFill>
            <a:blip r:embed="rId13" cstate="print"/>
            <a:srcRect/>
            <a:stretch>
              <a:fillRect/>
            </a:stretch>
          </p:blipFill>
          <p:spPr bwMode="auto">
            <a:xfrm>
              <a:off x="2034" y="3143"/>
              <a:ext cx="259" cy="197"/>
            </a:xfrm>
            <a:prstGeom prst="rect">
              <a:avLst/>
            </a:prstGeom>
            <a:noFill/>
            <a:ln w="9525">
              <a:noFill/>
              <a:miter lim="800000"/>
              <a:headEnd/>
              <a:tailEnd/>
            </a:ln>
          </p:spPr>
        </p:pic>
      </p:grpSp>
      <p:sp>
        <p:nvSpPr>
          <p:cNvPr id="32" name="Freeform 31"/>
          <p:cNvSpPr>
            <a:spLocks/>
          </p:cNvSpPr>
          <p:nvPr/>
        </p:nvSpPr>
        <p:spPr bwMode="auto">
          <a:xfrm>
            <a:off x="4156075" y="3586440"/>
            <a:ext cx="1309688" cy="369332"/>
          </a:xfrm>
          <a:custGeom>
            <a:avLst/>
            <a:gdLst>
              <a:gd name="T0" fmla="*/ 2147483647 w 825"/>
              <a:gd name="T1" fmla="*/ 0 h 553"/>
              <a:gd name="T2" fmla="*/ 2147483647 w 825"/>
              <a:gd name="T3" fmla="*/ 2147483647 h 553"/>
              <a:gd name="T4" fmla="*/ 0 w 825"/>
              <a:gd name="T5" fmla="*/ 2147483647 h 553"/>
              <a:gd name="T6" fmla="*/ 0 60000 65536"/>
              <a:gd name="T7" fmla="*/ 0 60000 65536"/>
              <a:gd name="T8" fmla="*/ 0 60000 65536"/>
              <a:gd name="T9" fmla="*/ 0 w 825"/>
              <a:gd name="T10" fmla="*/ 0 h 553"/>
              <a:gd name="T11" fmla="*/ 825 w 825"/>
              <a:gd name="T12" fmla="*/ 553 h 553"/>
            </a:gdLst>
            <a:ahLst/>
            <a:cxnLst>
              <a:cxn ang="T6">
                <a:pos x="T0" y="T1"/>
              </a:cxn>
              <a:cxn ang="T7">
                <a:pos x="T2" y="T3"/>
              </a:cxn>
              <a:cxn ang="T8">
                <a:pos x="T4" y="T5"/>
              </a:cxn>
            </a:cxnLst>
            <a:rect l="T9" t="T10" r="T11" b="T12"/>
            <a:pathLst>
              <a:path w="825" h="553">
                <a:moveTo>
                  <a:pt x="825" y="0"/>
                </a:moveTo>
                <a:cubicBezTo>
                  <a:pt x="773" y="172"/>
                  <a:pt x="721" y="344"/>
                  <a:pt x="584" y="436"/>
                </a:cubicBezTo>
                <a:cubicBezTo>
                  <a:pt x="447" y="528"/>
                  <a:pt x="223" y="540"/>
                  <a:pt x="0" y="553"/>
                </a:cubicBezTo>
              </a:path>
            </a:pathLst>
          </a:custGeom>
          <a:noFill/>
          <a:ln w="9525">
            <a:solidFill>
              <a:schemeClr val="tx1"/>
            </a:solidFill>
            <a:round/>
            <a:headEnd type="triangle" w="med" len="med"/>
            <a:tailEnd type="triangle" w="med" len="med"/>
          </a:ln>
        </p:spPr>
        <p:txBody>
          <a:bodyPr anchor="ctr">
            <a:spAutoFit/>
          </a:bodyPr>
          <a:lstStyle/>
          <a:p>
            <a:endParaRPr lang="en-GB">
              <a:solidFill>
                <a:srgbClr val="000000"/>
              </a:solidFill>
            </a:endParaRPr>
          </a:p>
        </p:txBody>
      </p:sp>
      <p:sp>
        <p:nvSpPr>
          <p:cNvPr id="33" name="Freeform 32"/>
          <p:cNvSpPr>
            <a:spLocks/>
          </p:cNvSpPr>
          <p:nvPr/>
        </p:nvSpPr>
        <p:spPr bwMode="auto">
          <a:xfrm>
            <a:off x="6196013" y="3561040"/>
            <a:ext cx="1382712" cy="369332"/>
          </a:xfrm>
          <a:custGeom>
            <a:avLst/>
            <a:gdLst>
              <a:gd name="T0" fmla="*/ 0 w 848"/>
              <a:gd name="T1" fmla="*/ 0 h 514"/>
              <a:gd name="T2" fmla="*/ 2147483647 w 848"/>
              <a:gd name="T3" fmla="*/ 2147483647 h 514"/>
              <a:gd name="T4" fmla="*/ 2147483647 w 848"/>
              <a:gd name="T5" fmla="*/ 2147483647 h 514"/>
              <a:gd name="T6" fmla="*/ 0 60000 65536"/>
              <a:gd name="T7" fmla="*/ 0 60000 65536"/>
              <a:gd name="T8" fmla="*/ 0 60000 65536"/>
              <a:gd name="T9" fmla="*/ 0 w 848"/>
              <a:gd name="T10" fmla="*/ 0 h 514"/>
              <a:gd name="T11" fmla="*/ 848 w 848"/>
              <a:gd name="T12" fmla="*/ 514 h 514"/>
            </a:gdLst>
            <a:ahLst/>
            <a:cxnLst>
              <a:cxn ang="T6">
                <a:pos x="T0" y="T1"/>
              </a:cxn>
              <a:cxn ang="T7">
                <a:pos x="T2" y="T3"/>
              </a:cxn>
              <a:cxn ang="T8">
                <a:pos x="T4" y="T5"/>
              </a:cxn>
            </a:cxnLst>
            <a:rect l="T9" t="T10" r="T11" b="T12"/>
            <a:pathLst>
              <a:path w="848" h="514">
                <a:moveTo>
                  <a:pt x="0" y="0"/>
                </a:moveTo>
                <a:cubicBezTo>
                  <a:pt x="54" y="159"/>
                  <a:pt x="108" y="319"/>
                  <a:pt x="249" y="405"/>
                </a:cubicBezTo>
                <a:cubicBezTo>
                  <a:pt x="390" y="491"/>
                  <a:pt x="619" y="502"/>
                  <a:pt x="848" y="514"/>
                </a:cubicBezTo>
              </a:path>
            </a:pathLst>
          </a:custGeom>
          <a:noFill/>
          <a:ln w="9525">
            <a:solidFill>
              <a:schemeClr val="tx1"/>
            </a:solidFill>
            <a:round/>
            <a:headEnd type="triangle" w="med" len="med"/>
            <a:tailEnd type="triangle" w="med" len="med"/>
          </a:ln>
        </p:spPr>
        <p:txBody>
          <a:bodyPr anchor="ctr">
            <a:spAutoFit/>
          </a:bodyPr>
          <a:lstStyle/>
          <a:p>
            <a:endParaRPr lang="en-GB">
              <a:solidFill>
                <a:srgbClr val="000000"/>
              </a:solidFill>
            </a:endParaRPr>
          </a:p>
        </p:txBody>
      </p:sp>
      <p:sp>
        <p:nvSpPr>
          <p:cNvPr id="34" name="Text Box 33"/>
          <p:cNvSpPr txBox="1">
            <a:spLocks noChangeArrowheads="1"/>
          </p:cNvSpPr>
          <p:nvPr/>
        </p:nvSpPr>
        <p:spPr bwMode="auto">
          <a:xfrm rot="2180916">
            <a:off x="5982195" y="3268038"/>
            <a:ext cx="1935145" cy="430887"/>
          </a:xfrm>
          <a:prstGeom prst="rect">
            <a:avLst/>
          </a:prstGeom>
          <a:noFill/>
          <a:ln w="9525" algn="ctr">
            <a:noFill/>
            <a:miter lim="800000"/>
            <a:headEnd/>
            <a:tailEnd/>
          </a:ln>
        </p:spPr>
        <p:txBody>
          <a:bodyPr wrap="none">
            <a:spAutoFit/>
          </a:bodyPr>
          <a:lstStyle/>
          <a:p>
            <a:pPr marL="342900" indent="-342900">
              <a:spcBef>
                <a:spcPct val="20000"/>
              </a:spcBef>
              <a:buClr>
                <a:srgbClr val="3399FF"/>
              </a:buClr>
            </a:pPr>
            <a:r>
              <a:rPr lang="en-US" altLang="zh-TW" sz="1000">
                <a:solidFill>
                  <a:srgbClr val="000000"/>
                </a:solidFill>
              </a:rPr>
              <a:t>Dynamic VLAN Assignment</a:t>
            </a:r>
          </a:p>
          <a:p>
            <a:pPr marL="342900" indent="-342900">
              <a:spcBef>
                <a:spcPct val="20000"/>
              </a:spcBef>
              <a:buClr>
                <a:srgbClr val="3399FF"/>
              </a:buClr>
            </a:pPr>
            <a:r>
              <a:rPr lang="en-US" altLang="zh-TW" sz="1000">
                <a:solidFill>
                  <a:srgbClr val="000000"/>
                </a:solidFill>
              </a:rPr>
              <a:t>Client MAC list</a:t>
            </a:r>
          </a:p>
        </p:txBody>
      </p:sp>
      <p:sp>
        <p:nvSpPr>
          <p:cNvPr id="35" name="Text Box 34"/>
          <p:cNvSpPr txBox="1">
            <a:spLocks noChangeArrowheads="1"/>
          </p:cNvSpPr>
          <p:nvPr/>
        </p:nvSpPr>
        <p:spPr bwMode="auto">
          <a:xfrm rot="19095453">
            <a:off x="4444393" y="3636093"/>
            <a:ext cx="914033" cy="246221"/>
          </a:xfrm>
          <a:prstGeom prst="rect">
            <a:avLst/>
          </a:prstGeom>
          <a:noFill/>
          <a:ln w="9525" algn="ctr">
            <a:noFill/>
            <a:miter lim="800000"/>
            <a:headEnd/>
            <a:tailEnd/>
          </a:ln>
        </p:spPr>
        <p:txBody>
          <a:bodyPr wrap="none">
            <a:spAutoFit/>
          </a:bodyPr>
          <a:lstStyle/>
          <a:p>
            <a:pPr marL="342900" indent="-342900">
              <a:spcBef>
                <a:spcPct val="20000"/>
              </a:spcBef>
              <a:buClr>
                <a:srgbClr val="3399FF"/>
              </a:buClr>
            </a:pPr>
            <a:r>
              <a:rPr lang="en-US" altLang="zh-TW" sz="1000">
                <a:solidFill>
                  <a:srgbClr val="000000"/>
                </a:solidFill>
              </a:rPr>
              <a:t>AP MAC list</a:t>
            </a:r>
          </a:p>
        </p:txBody>
      </p:sp>
      <p:sp>
        <p:nvSpPr>
          <p:cNvPr id="36" name="Text Box 35"/>
          <p:cNvSpPr txBox="1">
            <a:spLocks noChangeArrowheads="1"/>
          </p:cNvSpPr>
          <p:nvPr/>
        </p:nvSpPr>
        <p:spPr bwMode="auto">
          <a:xfrm>
            <a:off x="4178303" y="4767265"/>
            <a:ext cx="1839543" cy="307777"/>
          </a:xfrm>
          <a:prstGeom prst="rect">
            <a:avLst/>
          </a:prstGeom>
          <a:noFill/>
          <a:ln w="9525" algn="ctr">
            <a:noFill/>
            <a:miter lim="800000"/>
            <a:headEnd/>
            <a:tailEnd/>
          </a:ln>
        </p:spPr>
        <p:txBody>
          <a:bodyPr wrap="none">
            <a:spAutoFit/>
          </a:bodyPr>
          <a:lstStyle/>
          <a:p>
            <a:pPr marL="342900" indent="-342900">
              <a:spcBef>
                <a:spcPct val="20000"/>
              </a:spcBef>
              <a:buClr>
                <a:srgbClr val="3399FF"/>
              </a:buClr>
            </a:pPr>
            <a:r>
              <a:rPr lang="en-US" altLang="zh-TW" sz="1400" dirty="0">
                <a:solidFill>
                  <a:srgbClr val="000000"/>
                </a:solidFill>
              </a:rPr>
              <a:t>Firmware dispatch</a:t>
            </a:r>
          </a:p>
        </p:txBody>
      </p:sp>
    </p:spTree>
    <p:extLst>
      <p:ext uri="{BB962C8B-B14F-4D97-AF65-F5344CB8AC3E}">
        <p14:creationId xmlns:p14="http://schemas.microsoft.com/office/powerpoint/2010/main" val="117457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29"/>
                                        </p:tgtEl>
                                      </p:cBhvr>
                                    </p:animEffect>
                                    <p:animScale>
                                      <p:cBhvr>
                                        <p:cTn id="7" dur="500" autoRev="1" fill="hold"/>
                                        <p:tgtEl>
                                          <p:spTgt spid="29"/>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2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0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0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20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animBg="1"/>
      <p:bldP spid="33" grpId="0" animBg="1"/>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Switch Clustering</a:t>
            </a:r>
            <a:endParaRPr lang="en-GB" dirty="0"/>
          </a:p>
        </p:txBody>
      </p:sp>
      <p:sp>
        <p:nvSpPr>
          <p:cNvPr id="3" name="Content Placeholder 2"/>
          <p:cNvSpPr>
            <a:spLocks noGrp="1"/>
          </p:cNvSpPr>
          <p:nvPr>
            <p:ph idx="1"/>
          </p:nvPr>
        </p:nvSpPr>
        <p:spPr>
          <a:xfrm>
            <a:off x="1524000" y="1447800"/>
            <a:ext cx="9144000" cy="5181600"/>
          </a:xfrm>
        </p:spPr>
        <p:txBody>
          <a:bodyPr/>
          <a:lstStyle/>
          <a:p>
            <a:endParaRPr lang="en-GB" dirty="0"/>
          </a:p>
        </p:txBody>
      </p:sp>
      <p:sp>
        <p:nvSpPr>
          <p:cNvPr id="4" name="Content Placeholder 4"/>
          <p:cNvSpPr txBox="1">
            <a:spLocks/>
          </p:cNvSpPr>
          <p:nvPr/>
        </p:nvSpPr>
        <p:spPr>
          <a:xfrm>
            <a:off x="1938341" y="1524002"/>
            <a:ext cx="8429625" cy="2089151"/>
          </a:xfrm>
          <a:prstGeom prst="rect">
            <a:avLst/>
          </a:prstGeom>
        </p:spPr>
        <p:txBody>
          <a:bodyPr/>
          <a:lstStyle/>
          <a:p>
            <a:pPr marL="342900" indent="-342900" fontAlgn="base">
              <a:spcBef>
                <a:spcPct val="20000"/>
              </a:spcBef>
              <a:spcAft>
                <a:spcPct val="0"/>
              </a:spcAft>
              <a:buClr>
                <a:srgbClr val="81A4C7"/>
              </a:buClr>
              <a:buFont typeface="Wingdings" pitchFamily="2" charset="2"/>
              <a:buChar char="q"/>
              <a:defRPr/>
            </a:pPr>
            <a:r>
              <a:rPr kumimoji="1" lang="en-US" altLang="zh-TW" sz="1200" b="1" kern="0" dirty="0">
                <a:solidFill>
                  <a:srgbClr val="000000"/>
                </a:solidFill>
              </a:rPr>
              <a:t>Peer Switches can form a Cluster Group</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Up to 4 DWS-3160 could be a Cluster Group</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All wireless configuration &amp; management can be done from one switch</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One Master Switch gathers all statistics and status from peer switches, APs and clients in the group</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Provides single point of management</a:t>
            </a:r>
          </a:p>
          <a:p>
            <a:pPr marL="342900" indent="-342900" fontAlgn="base">
              <a:spcBef>
                <a:spcPct val="20000"/>
              </a:spcBef>
              <a:spcAft>
                <a:spcPct val="0"/>
              </a:spcAft>
              <a:buClr>
                <a:srgbClr val="81A4C7"/>
              </a:buClr>
              <a:buFont typeface="Wingdings" pitchFamily="2" charset="2"/>
              <a:buChar char="q"/>
              <a:defRPr/>
            </a:pPr>
            <a:r>
              <a:rPr kumimoji="1" lang="en-US" altLang="zh-TW" sz="1200" b="1" kern="0" dirty="0">
                <a:solidFill>
                  <a:srgbClr val="000000"/>
                </a:solidFill>
              </a:rPr>
              <a:t>Similar to D-Link Single IP Management (SIM)</a:t>
            </a:r>
          </a:p>
        </p:txBody>
      </p:sp>
      <p:sp>
        <p:nvSpPr>
          <p:cNvPr id="5" name="Oval 2"/>
          <p:cNvSpPr>
            <a:spLocks noChangeArrowheads="1"/>
          </p:cNvSpPr>
          <p:nvPr/>
        </p:nvSpPr>
        <p:spPr bwMode="auto">
          <a:xfrm>
            <a:off x="2273303" y="4464051"/>
            <a:ext cx="7343775" cy="1079500"/>
          </a:xfrm>
          <a:prstGeom prst="ellipse">
            <a:avLst/>
          </a:prstGeom>
          <a:gradFill rotWithShape="1">
            <a:gsLst>
              <a:gs pos="0">
                <a:schemeClr val="bg1"/>
              </a:gs>
              <a:gs pos="100000">
                <a:schemeClr val="accent1"/>
              </a:gs>
            </a:gsLst>
            <a:path path="rect">
              <a:fillToRect r="100000" b="100000"/>
            </a:path>
          </a:gradFill>
          <a:ln w="9525">
            <a:noFill/>
            <a:round/>
            <a:headEnd/>
            <a:tailEnd/>
          </a:ln>
        </p:spPr>
        <p:txBody>
          <a:bodyPr wrap="none" tIns="0" anchor="ctr"/>
          <a:lstStyle/>
          <a:p>
            <a:endParaRPr lang="zh-TW" altLang="en-US" sz="1200" b="1">
              <a:solidFill>
                <a:srgbClr val="FFFFFF"/>
              </a:solidFill>
            </a:endParaRPr>
          </a:p>
        </p:txBody>
      </p:sp>
      <p:sp>
        <p:nvSpPr>
          <p:cNvPr id="6" name="Rectangle 21"/>
          <p:cNvSpPr>
            <a:spLocks noChangeArrowheads="1"/>
          </p:cNvSpPr>
          <p:nvPr/>
        </p:nvSpPr>
        <p:spPr bwMode="auto">
          <a:xfrm>
            <a:off x="2273303" y="4176715"/>
            <a:ext cx="1655763" cy="576263"/>
          </a:xfrm>
          <a:prstGeom prst="rect">
            <a:avLst/>
          </a:prstGeom>
          <a:noFill/>
          <a:ln w="9525">
            <a:noFill/>
            <a:miter lim="800000"/>
            <a:headEnd/>
            <a:tailEnd/>
          </a:ln>
        </p:spPr>
        <p:txBody>
          <a:bodyPr wrap="none" tIns="0" anchor="ctr"/>
          <a:lstStyle/>
          <a:p>
            <a:pPr>
              <a:lnSpc>
                <a:spcPct val="130000"/>
              </a:lnSpc>
              <a:spcAft>
                <a:spcPct val="50000"/>
              </a:spcAft>
              <a:defRPr/>
            </a:pPr>
            <a:r>
              <a:rPr lang="en-US" altLang="zh-TW" sz="1400" b="1" dirty="0">
                <a:solidFill>
                  <a:srgbClr val="336699"/>
                </a:solidFill>
              </a:rPr>
              <a:t>Peer Switches</a:t>
            </a:r>
          </a:p>
        </p:txBody>
      </p:sp>
      <p:grpSp>
        <p:nvGrpSpPr>
          <p:cNvPr id="7" name="Group 22"/>
          <p:cNvGrpSpPr>
            <a:grpSpLocks/>
          </p:cNvGrpSpPr>
          <p:nvPr/>
        </p:nvGrpSpPr>
        <p:grpSpPr bwMode="auto">
          <a:xfrm>
            <a:off x="2416175" y="4867275"/>
            <a:ext cx="6769100" cy="979488"/>
            <a:chOff x="521" y="2904"/>
            <a:chExt cx="4264" cy="617"/>
          </a:xfrm>
        </p:grpSpPr>
        <p:sp>
          <p:nvSpPr>
            <p:cNvPr id="8" name="Line 23"/>
            <p:cNvSpPr>
              <a:spLocks noChangeShapeType="1"/>
            </p:cNvSpPr>
            <p:nvPr/>
          </p:nvSpPr>
          <p:spPr bwMode="auto">
            <a:xfrm flipH="1">
              <a:off x="521" y="3113"/>
              <a:ext cx="318" cy="408"/>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sp>
          <p:nvSpPr>
            <p:cNvPr id="9" name="Line 24"/>
            <p:cNvSpPr>
              <a:spLocks noChangeShapeType="1"/>
            </p:cNvSpPr>
            <p:nvPr/>
          </p:nvSpPr>
          <p:spPr bwMode="auto">
            <a:xfrm flipH="1">
              <a:off x="1610" y="3113"/>
              <a:ext cx="136" cy="317"/>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sp>
          <p:nvSpPr>
            <p:cNvPr id="10" name="Line 25"/>
            <p:cNvSpPr>
              <a:spLocks noChangeShapeType="1"/>
            </p:cNvSpPr>
            <p:nvPr/>
          </p:nvSpPr>
          <p:spPr bwMode="auto">
            <a:xfrm>
              <a:off x="2064" y="3022"/>
              <a:ext cx="408" cy="453"/>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sp>
          <p:nvSpPr>
            <p:cNvPr id="11" name="Line 26"/>
            <p:cNvSpPr>
              <a:spLocks noChangeShapeType="1"/>
            </p:cNvSpPr>
            <p:nvPr/>
          </p:nvSpPr>
          <p:spPr bwMode="auto">
            <a:xfrm flipH="1">
              <a:off x="3107" y="3113"/>
              <a:ext cx="227" cy="408"/>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sp>
          <p:nvSpPr>
            <p:cNvPr id="12" name="Line 27"/>
            <p:cNvSpPr>
              <a:spLocks noChangeShapeType="1"/>
            </p:cNvSpPr>
            <p:nvPr/>
          </p:nvSpPr>
          <p:spPr bwMode="auto">
            <a:xfrm flipH="1">
              <a:off x="3515" y="3068"/>
              <a:ext cx="46" cy="453"/>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sp>
          <p:nvSpPr>
            <p:cNvPr id="13" name="Line 28"/>
            <p:cNvSpPr>
              <a:spLocks noChangeShapeType="1"/>
            </p:cNvSpPr>
            <p:nvPr/>
          </p:nvSpPr>
          <p:spPr bwMode="auto">
            <a:xfrm>
              <a:off x="3733" y="3025"/>
              <a:ext cx="236" cy="496"/>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sp>
          <p:nvSpPr>
            <p:cNvPr id="14" name="Line 29"/>
            <p:cNvSpPr>
              <a:spLocks noChangeShapeType="1"/>
            </p:cNvSpPr>
            <p:nvPr/>
          </p:nvSpPr>
          <p:spPr bwMode="auto">
            <a:xfrm>
              <a:off x="3828" y="2982"/>
              <a:ext cx="504" cy="539"/>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sp>
          <p:nvSpPr>
            <p:cNvPr id="15" name="Line 30"/>
            <p:cNvSpPr>
              <a:spLocks noChangeShapeType="1"/>
            </p:cNvSpPr>
            <p:nvPr/>
          </p:nvSpPr>
          <p:spPr bwMode="auto">
            <a:xfrm>
              <a:off x="3974" y="2904"/>
              <a:ext cx="811" cy="617"/>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sp>
          <p:nvSpPr>
            <p:cNvPr id="16" name="Line 31"/>
            <p:cNvSpPr>
              <a:spLocks noChangeShapeType="1"/>
            </p:cNvSpPr>
            <p:nvPr/>
          </p:nvSpPr>
          <p:spPr bwMode="auto">
            <a:xfrm flipH="1">
              <a:off x="793" y="3113"/>
              <a:ext cx="228" cy="408"/>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sp>
          <p:nvSpPr>
            <p:cNvPr id="17" name="Line 32"/>
            <p:cNvSpPr>
              <a:spLocks noChangeShapeType="1"/>
            </p:cNvSpPr>
            <p:nvPr/>
          </p:nvSpPr>
          <p:spPr bwMode="auto">
            <a:xfrm flipH="1">
              <a:off x="1202" y="3068"/>
              <a:ext cx="0" cy="408"/>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sp>
          <p:nvSpPr>
            <p:cNvPr id="18" name="Line 33"/>
            <p:cNvSpPr>
              <a:spLocks noChangeShapeType="1"/>
            </p:cNvSpPr>
            <p:nvPr/>
          </p:nvSpPr>
          <p:spPr bwMode="auto">
            <a:xfrm>
              <a:off x="1973" y="3068"/>
              <a:ext cx="136" cy="453"/>
            </a:xfrm>
            <a:prstGeom prst="line">
              <a:avLst/>
            </a:prstGeom>
            <a:noFill/>
            <a:ln w="28575" cap="rnd">
              <a:solidFill>
                <a:schemeClr val="tx1"/>
              </a:solidFill>
              <a:prstDash val="sysDot"/>
              <a:round/>
              <a:headEnd/>
              <a:tailEnd/>
            </a:ln>
          </p:spPr>
          <p:txBody>
            <a:bodyPr tIns="0" anchor="ctr"/>
            <a:lstStyle/>
            <a:p>
              <a:pPr>
                <a:defRPr/>
              </a:pPr>
              <a:endParaRPr lang="en-US" dirty="0">
                <a:solidFill>
                  <a:srgbClr val="000000"/>
                </a:solidFill>
              </a:endParaRPr>
            </a:p>
          </p:txBody>
        </p:sp>
      </p:grpSp>
      <p:pic>
        <p:nvPicPr>
          <p:cNvPr id="19" name="Picture 34"/>
          <p:cNvPicPr>
            <a:picLocks noChangeAspect="1" noChangeArrowheads="1"/>
          </p:cNvPicPr>
          <p:nvPr/>
        </p:nvPicPr>
        <p:blipFill>
          <a:blip r:embed="rId2" cstate="print"/>
          <a:srcRect/>
          <a:stretch>
            <a:fillRect/>
          </a:stretch>
        </p:blipFill>
        <p:spPr bwMode="auto">
          <a:xfrm>
            <a:off x="9040813" y="3743326"/>
            <a:ext cx="400050" cy="400051"/>
          </a:xfrm>
          <a:prstGeom prst="rect">
            <a:avLst/>
          </a:prstGeom>
          <a:noFill/>
          <a:ln w="9525">
            <a:noFill/>
            <a:miter lim="800000"/>
            <a:headEnd/>
            <a:tailEnd/>
          </a:ln>
        </p:spPr>
      </p:pic>
      <p:sp>
        <p:nvSpPr>
          <p:cNvPr id="20" name="Text Box 35"/>
          <p:cNvSpPr txBox="1">
            <a:spLocks noChangeArrowheads="1"/>
          </p:cNvSpPr>
          <p:nvPr/>
        </p:nvSpPr>
        <p:spPr bwMode="auto">
          <a:xfrm>
            <a:off x="9345613" y="3606800"/>
            <a:ext cx="1008062" cy="347788"/>
          </a:xfrm>
          <a:prstGeom prst="rect">
            <a:avLst/>
          </a:prstGeom>
          <a:noFill/>
          <a:ln w="9525">
            <a:noFill/>
            <a:miter lim="800000"/>
            <a:headEnd/>
            <a:tailEnd/>
          </a:ln>
        </p:spPr>
        <p:txBody>
          <a:bodyPr tIns="0">
            <a:spAutoFit/>
          </a:bodyPr>
          <a:lstStyle/>
          <a:p>
            <a:pPr>
              <a:lnSpc>
                <a:spcPct val="140000"/>
              </a:lnSpc>
              <a:spcAft>
                <a:spcPct val="50000"/>
              </a:spcAft>
              <a:defRPr/>
            </a:pPr>
            <a:r>
              <a:rPr lang="en-US" altLang="zh-TW" sz="1400" b="1" dirty="0">
                <a:solidFill>
                  <a:srgbClr val="336699"/>
                </a:solidFill>
              </a:rPr>
              <a:t>Admin</a:t>
            </a:r>
          </a:p>
        </p:txBody>
      </p:sp>
      <p:sp>
        <p:nvSpPr>
          <p:cNvPr id="21" name="Text Box 36"/>
          <p:cNvSpPr txBox="1">
            <a:spLocks noChangeArrowheads="1"/>
          </p:cNvSpPr>
          <p:nvPr/>
        </p:nvSpPr>
        <p:spPr bwMode="auto">
          <a:xfrm>
            <a:off x="3598863" y="3735388"/>
            <a:ext cx="1651000" cy="347788"/>
          </a:xfrm>
          <a:prstGeom prst="rect">
            <a:avLst/>
          </a:prstGeom>
          <a:noFill/>
          <a:ln w="9525">
            <a:noFill/>
            <a:miter lim="800000"/>
            <a:headEnd/>
            <a:tailEnd/>
          </a:ln>
        </p:spPr>
        <p:txBody>
          <a:bodyPr tIns="0">
            <a:spAutoFit/>
          </a:bodyPr>
          <a:lstStyle/>
          <a:p>
            <a:pPr>
              <a:lnSpc>
                <a:spcPct val="140000"/>
              </a:lnSpc>
              <a:spcAft>
                <a:spcPct val="50000"/>
              </a:spcAft>
              <a:defRPr/>
            </a:pPr>
            <a:r>
              <a:rPr lang="en-US" altLang="zh-TW" sz="1400" b="1" dirty="0">
                <a:solidFill>
                  <a:srgbClr val="FF3300"/>
                </a:solidFill>
              </a:rPr>
              <a:t>Master Switch</a:t>
            </a:r>
          </a:p>
        </p:txBody>
      </p:sp>
      <p:grpSp>
        <p:nvGrpSpPr>
          <p:cNvPr id="22" name="Group 37"/>
          <p:cNvGrpSpPr>
            <a:grpSpLocks/>
          </p:cNvGrpSpPr>
          <p:nvPr/>
        </p:nvGrpSpPr>
        <p:grpSpPr bwMode="auto">
          <a:xfrm>
            <a:off x="6521453" y="3598864"/>
            <a:ext cx="2447925" cy="360363"/>
            <a:chOff x="3107" y="2114"/>
            <a:chExt cx="1542" cy="227"/>
          </a:xfrm>
        </p:grpSpPr>
        <p:sp>
          <p:nvSpPr>
            <p:cNvPr id="23" name="Line 38"/>
            <p:cNvSpPr>
              <a:spLocks noChangeShapeType="1"/>
            </p:cNvSpPr>
            <p:nvPr/>
          </p:nvSpPr>
          <p:spPr bwMode="auto">
            <a:xfrm flipH="1" flipV="1">
              <a:off x="3107" y="2341"/>
              <a:ext cx="1497" cy="0"/>
            </a:xfrm>
            <a:prstGeom prst="line">
              <a:avLst/>
            </a:prstGeom>
            <a:noFill/>
            <a:ln w="38100">
              <a:solidFill>
                <a:srgbClr val="FF3300"/>
              </a:solidFill>
              <a:prstDash val="sysDot"/>
              <a:round/>
              <a:headEnd/>
              <a:tailEnd type="triangle" w="med" len="med"/>
            </a:ln>
          </p:spPr>
          <p:txBody>
            <a:bodyPr tIns="0" anchor="ctr"/>
            <a:lstStyle/>
            <a:p>
              <a:pPr>
                <a:defRPr/>
              </a:pPr>
              <a:endParaRPr lang="en-US" dirty="0">
                <a:solidFill>
                  <a:srgbClr val="000000"/>
                </a:solidFill>
              </a:endParaRPr>
            </a:p>
          </p:txBody>
        </p:sp>
        <p:sp>
          <p:nvSpPr>
            <p:cNvPr id="24" name="Text Box 39"/>
            <p:cNvSpPr txBox="1">
              <a:spLocks noChangeArrowheads="1"/>
            </p:cNvSpPr>
            <p:nvPr/>
          </p:nvSpPr>
          <p:spPr bwMode="auto">
            <a:xfrm>
              <a:off x="3107" y="2114"/>
              <a:ext cx="1542" cy="138"/>
            </a:xfrm>
            <a:prstGeom prst="rect">
              <a:avLst/>
            </a:prstGeom>
            <a:noFill/>
            <a:ln w="9525">
              <a:noFill/>
              <a:miter lim="800000"/>
              <a:headEnd/>
              <a:tailEnd/>
            </a:ln>
          </p:spPr>
          <p:txBody>
            <a:bodyPr tIns="0">
              <a:spAutoFit/>
            </a:bodyPr>
            <a:lstStyle/>
            <a:p>
              <a:pPr>
                <a:lnSpc>
                  <a:spcPct val="140000"/>
                </a:lnSpc>
                <a:spcAft>
                  <a:spcPct val="50000"/>
                </a:spcAft>
                <a:defRPr/>
              </a:pPr>
              <a:r>
                <a:rPr lang="en-US" altLang="zh-TW" sz="800" b="1" dirty="0">
                  <a:solidFill>
                    <a:srgbClr val="FF3300"/>
                  </a:solidFill>
                </a:rPr>
                <a:t>Wireless Management &amp; Configuration</a:t>
              </a:r>
            </a:p>
          </p:txBody>
        </p:sp>
      </p:grpSp>
      <p:grpSp>
        <p:nvGrpSpPr>
          <p:cNvPr id="25" name="Group 40"/>
          <p:cNvGrpSpPr>
            <a:grpSpLocks/>
          </p:cNvGrpSpPr>
          <p:nvPr/>
        </p:nvGrpSpPr>
        <p:grpSpPr bwMode="auto">
          <a:xfrm>
            <a:off x="3497263" y="4032252"/>
            <a:ext cx="3649662" cy="792163"/>
            <a:chOff x="1202" y="2387"/>
            <a:chExt cx="2299" cy="499"/>
          </a:xfrm>
        </p:grpSpPr>
        <p:sp>
          <p:nvSpPr>
            <p:cNvPr id="26" name="Line 41"/>
            <p:cNvSpPr>
              <a:spLocks noChangeShapeType="1"/>
            </p:cNvSpPr>
            <p:nvPr/>
          </p:nvSpPr>
          <p:spPr bwMode="auto">
            <a:xfrm flipH="1">
              <a:off x="1202" y="2387"/>
              <a:ext cx="1270" cy="499"/>
            </a:xfrm>
            <a:prstGeom prst="line">
              <a:avLst/>
            </a:prstGeom>
            <a:noFill/>
            <a:ln w="38100">
              <a:solidFill>
                <a:srgbClr val="FF3300"/>
              </a:solidFill>
              <a:prstDash val="sysDot"/>
              <a:round/>
              <a:headEnd/>
              <a:tailEnd type="triangle" w="med" len="med"/>
            </a:ln>
          </p:spPr>
          <p:txBody>
            <a:bodyPr tIns="0" anchor="ctr"/>
            <a:lstStyle/>
            <a:p>
              <a:pPr>
                <a:defRPr/>
              </a:pPr>
              <a:endParaRPr lang="en-US" dirty="0">
                <a:solidFill>
                  <a:srgbClr val="000000"/>
                </a:solidFill>
              </a:endParaRPr>
            </a:p>
          </p:txBody>
        </p:sp>
        <p:sp>
          <p:nvSpPr>
            <p:cNvPr id="27" name="Line 42"/>
            <p:cNvSpPr>
              <a:spLocks noChangeShapeType="1"/>
            </p:cNvSpPr>
            <p:nvPr/>
          </p:nvSpPr>
          <p:spPr bwMode="auto">
            <a:xfrm flipH="1">
              <a:off x="1973" y="2387"/>
              <a:ext cx="635" cy="453"/>
            </a:xfrm>
            <a:prstGeom prst="line">
              <a:avLst/>
            </a:prstGeom>
            <a:noFill/>
            <a:ln w="38100">
              <a:solidFill>
                <a:srgbClr val="FF3300"/>
              </a:solidFill>
              <a:prstDash val="sysDot"/>
              <a:round/>
              <a:headEnd/>
              <a:tailEnd type="triangle" w="med" len="med"/>
            </a:ln>
          </p:spPr>
          <p:txBody>
            <a:bodyPr tIns="0" anchor="ctr"/>
            <a:lstStyle/>
            <a:p>
              <a:pPr>
                <a:defRPr/>
              </a:pPr>
              <a:endParaRPr lang="en-US" dirty="0">
                <a:solidFill>
                  <a:srgbClr val="000000"/>
                </a:solidFill>
              </a:endParaRPr>
            </a:p>
          </p:txBody>
        </p:sp>
        <p:sp>
          <p:nvSpPr>
            <p:cNvPr id="28" name="Line 44"/>
            <p:cNvSpPr>
              <a:spLocks noChangeShapeType="1"/>
            </p:cNvSpPr>
            <p:nvPr/>
          </p:nvSpPr>
          <p:spPr bwMode="auto">
            <a:xfrm>
              <a:off x="2835" y="2387"/>
              <a:ext cx="666" cy="398"/>
            </a:xfrm>
            <a:prstGeom prst="line">
              <a:avLst/>
            </a:prstGeom>
            <a:noFill/>
            <a:ln w="38100">
              <a:solidFill>
                <a:srgbClr val="FF3300"/>
              </a:solidFill>
              <a:prstDash val="sysDot"/>
              <a:round/>
              <a:headEnd/>
              <a:tailEnd type="triangle" w="med" len="med"/>
            </a:ln>
          </p:spPr>
          <p:txBody>
            <a:bodyPr tIns="0" anchor="ctr"/>
            <a:lstStyle/>
            <a:p>
              <a:pPr>
                <a:defRPr/>
              </a:pPr>
              <a:endParaRPr lang="en-US" dirty="0">
                <a:solidFill>
                  <a:srgbClr val="000000"/>
                </a:solidFill>
              </a:endParaRPr>
            </a:p>
          </p:txBody>
        </p:sp>
      </p:grpSp>
      <p:pic>
        <p:nvPicPr>
          <p:cNvPr id="29" name="圖片 8" descr="DWL-8600_A1_Image_L(Side).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534278" y="5684840"/>
            <a:ext cx="766763" cy="649287"/>
          </a:xfrm>
          <a:prstGeom prst="rect">
            <a:avLst/>
          </a:prstGeom>
          <a:noFill/>
          <a:ln w="9525">
            <a:noFill/>
            <a:miter lim="800000"/>
            <a:headEnd/>
            <a:tailEnd/>
          </a:ln>
        </p:spPr>
      </p:pic>
      <p:pic>
        <p:nvPicPr>
          <p:cNvPr id="30" name="圖片 66" descr="DWS-3160-24PC_side_R.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835278" y="4708527"/>
            <a:ext cx="1114425" cy="531813"/>
          </a:xfrm>
          <a:prstGeom prst="rect">
            <a:avLst/>
          </a:prstGeom>
          <a:noFill/>
          <a:ln w="9525">
            <a:noFill/>
            <a:miter lim="800000"/>
            <a:headEnd/>
            <a:tailEnd/>
          </a:ln>
        </p:spPr>
      </p:pic>
      <p:pic>
        <p:nvPicPr>
          <p:cNvPr id="31" name="圖片 8" descr="DWL-8600_A1_Image_L(Side).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862763" y="5749926"/>
            <a:ext cx="768350" cy="650875"/>
          </a:xfrm>
          <a:prstGeom prst="rect">
            <a:avLst/>
          </a:prstGeom>
          <a:noFill/>
          <a:ln w="9525">
            <a:noFill/>
            <a:miter lim="800000"/>
            <a:headEnd/>
            <a:tailEnd/>
          </a:ln>
        </p:spPr>
      </p:pic>
      <p:pic>
        <p:nvPicPr>
          <p:cNvPr id="32" name="圖片 8" descr="DWL-8600_A1_Image_L(Side).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211888" y="5727700"/>
            <a:ext cx="768350" cy="649288"/>
          </a:xfrm>
          <a:prstGeom prst="rect">
            <a:avLst/>
          </a:prstGeom>
          <a:noFill/>
          <a:ln w="9525">
            <a:noFill/>
            <a:miter lim="800000"/>
            <a:headEnd/>
            <a:tailEnd/>
          </a:ln>
        </p:spPr>
      </p:pic>
      <p:pic>
        <p:nvPicPr>
          <p:cNvPr id="33" name="圖片 8" descr="DWL-8600_A1_Image_L(Side).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3917953" y="5602290"/>
            <a:ext cx="766763" cy="650875"/>
          </a:xfrm>
          <a:prstGeom prst="rect">
            <a:avLst/>
          </a:prstGeom>
          <a:noFill/>
          <a:ln w="9525">
            <a:noFill/>
            <a:miter lim="800000"/>
            <a:headEnd/>
            <a:tailEnd/>
          </a:ln>
        </p:spPr>
      </p:pic>
      <p:pic>
        <p:nvPicPr>
          <p:cNvPr id="34" name="圖片 8" descr="DWL-8600_A1_Image_L(Side).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659313" y="5648325"/>
            <a:ext cx="766762" cy="649288"/>
          </a:xfrm>
          <a:prstGeom prst="rect">
            <a:avLst/>
          </a:prstGeom>
          <a:noFill/>
          <a:ln w="9525">
            <a:noFill/>
            <a:miter lim="800000"/>
            <a:headEnd/>
            <a:tailEnd/>
          </a:ln>
        </p:spPr>
      </p:pic>
      <p:pic>
        <p:nvPicPr>
          <p:cNvPr id="35" name="圖片 8" descr="DWL-8600_A1_Image_L(Side).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263900" y="5618165"/>
            <a:ext cx="768350" cy="650875"/>
          </a:xfrm>
          <a:prstGeom prst="rect">
            <a:avLst/>
          </a:prstGeom>
          <a:noFill/>
          <a:ln w="9525">
            <a:noFill/>
            <a:miter lim="800000"/>
            <a:headEnd/>
            <a:tailEnd/>
          </a:ln>
        </p:spPr>
      </p:pic>
      <p:pic>
        <p:nvPicPr>
          <p:cNvPr id="36" name="圖片 8" descr="DWL-8600_A1_Image_L(Side).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2662238" y="5697540"/>
            <a:ext cx="766762" cy="650875"/>
          </a:xfrm>
          <a:prstGeom prst="rect">
            <a:avLst/>
          </a:prstGeom>
          <a:noFill/>
          <a:ln w="9525">
            <a:noFill/>
            <a:miter lim="800000"/>
            <a:headEnd/>
            <a:tailEnd/>
          </a:ln>
        </p:spPr>
      </p:pic>
      <p:pic>
        <p:nvPicPr>
          <p:cNvPr id="37" name="圖片 8" descr="DWL-8600_A1_Image_L(Side).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984378" y="5689600"/>
            <a:ext cx="766763" cy="649288"/>
          </a:xfrm>
          <a:prstGeom prst="rect">
            <a:avLst/>
          </a:prstGeom>
          <a:noFill/>
          <a:ln w="9525">
            <a:noFill/>
            <a:miter lim="800000"/>
            <a:headEnd/>
            <a:tailEnd/>
          </a:ln>
        </p:spPr>
      </p:pic>
      <p:pic>
        <p:nvPicPr>
          <p:cNvPr id="38" name="圖片 8" descr="DWL-8600_A1_Image_L(Side).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357813" y="5678491"/>
            <a:ext cx="766762" cy="649287"/>
          </a:xfrm>
          <a:prstGeom prst="rect">
            <a:avLst/>
          </a:prstGeom>
          <a:noFill/>
          <a:ln w="9525">
            <a:noFill/>
            <a:miter lim="800000"/>
            <a:headEnd/>
            <a:tailEnd/>
          </a:ln>
        </p:spPr>
      </p:pic>
      <p:pic>
        <p:nvPicPr>
          <p:cNvPr id="39" name="圖片 77" descr="DWS-3160-24PC_side_R.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530725" y="4683125"/>
            <a:ext cx="1112838" cy="533400"/>
          </a:xfrm>
          <a:prstGeom prst="rect">
            <a:avLst/>
          </a:prstGeom>
          <a:noFill/>
          <a:ln w="9525">
            <a:noFill/>
            <a:miter lim="800000"/>
            <a:headEnd/>
            <a:tailEnd/>
          </a:ln>
        </p:spPr>
      </p:pic>
      <p:pic>
        <p:nvPicPr>
          <p:cNvPr id="40" name="圖片 78" descr="DWS-3160-24PC_side_R.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419725" y="3635377"/>
            <a:ext cx="1112838" cy="531813"/>
          </a:xfrm>
          <a:prstGeom prst="rect">
            <a:avLst/>
          </a:prstGeom>
          <a:noFill/>
          <a:ln w="9525">
            <a:noFill/>
            <a:miter lim="800000"/>
            <a:headEnd/>
            <a:tailEnd/>
          </a:ln>
        </p:spPr>
      </p:pic>
      <p:pic>
        <p:nvPicPr>
          <p:cNvPr id="41" name="圖片 79" descr="DWS-3160-24PC_side_R.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827841" y="4660901"/>
            <a:ext cx="1112837" cy="531813"/>
          </a:xfrm>
          <a:prstGeom prst="rect">
            <a:avLst/>
          </a:prstGeom>
          <a:noFill/>
          <a:ln w="9525">
            <a:noFill/>
            <a:miter lim="800000"/>
            <a:headEnd/>
            <a:tailEnd/>
          </a:ln>
        </p:spPr>
      </p:pic>
      <p:pic>
        <p:nvPicPr>
          <p:cNvPr id="42" name="圖片 8" descr="DWL-8600_A1_Image_L(Side).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9037638" y="5659440"/>
            <a:ext cx="766762" cy="649287"/>
          </a:xfrm>
          <a:prstGeom prst="rect">
            <a:avLst/>
          </a:prstGeom>
          <a:noFill/>
          <a:ln w="9525">
            <a:noFill/>
            <a:miter lim="800000"/>
            <a:headEnd/>
            <a:tailEnd/>
          </a:ln>
        </p:spPr>
      </p:pic>
      <p:pic>
        <p:nvPicPr>
          <p:cNvPr id="43" name="圖片 8" descr="DWL-8600_A1_Image_L(Side).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8366125" y="5726115"/>
            <a:ext cx="768350" cy="649287"/>
          </a:xfrm>
          <a:prstGeom prst="rect">
            <a:avLst/>
          </a:prstGeom>
          <a:noFill/>
          <a:ln w="9525">
            <a:noFill/>
            <a:miter lim="800000"/>
            <a:headEnd/>
            <a:tailEnd/>
          </a:ln>
        </p:spPr>
      </p:pic>
    </p:spTree>
    <p:extLst>
      <p:ext uri="{BB962C8B-B14F-4D97-AF65-F5344CB8AC3E}">
        <p14:creationId xmlns:p14="http://schemas.microsoft.com/office/powerpoint/2010/main" val="2440352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N+1/ N+N Switch Redundancy </a:t>
            </a:r>
            <a:endParaRPr lang="en-GB" dirty="0"/>
          </a:p>
        </p:txBody>
      </p:sp>
      <p:sp>
        <p:nvSpPr>
          <p:cNvPr id="3" name="Content Placeholder 2"/>
          <p:cNvSpPr>
            <a:spLocks noGrp="1"/>
          </p:cNvSpPr>
          <p:nvPr>
            <p:ph idx="1"/>
          </p:nvPr>
        </p:nvSpPr>
        <p:spPr>
          <a:xfrm>
            <a:off x="1524000" y="1371600"/>
            <a:ext cx="9144000" cy="5334000"/>
          </a:xfrm>
        </p:spPr>
        <p:txBody>
          <a:bodyPr/>
          <a:lstStyle/>
          <a:p>
            <a:endParaRPr lang="en-GB" dirty="0"/>
          </a:p>
        </p:txBody>
      </p:sp>
      <p:sp>
        <p:nvSpPr>
          <p:cNvPr id="29" name="Content Placeholder 4"/>
          <p:cNvSpPr txBox="1">
            <a:spLocks/>
          </p:cNvSpPr>
          <p:nvPr/>
        </p:nvSpPr>
        <p:spPr>
          <a:xfrm>
            <a:off x="1911353" y="1524002"/>
            <a:ext cx="8429625" cy="922337"/>
          </a:xfrm>
          <a:prstGeom prst="rect">
            <a:avLst/>
          </a:prstGeom>
        </p:spPr>
        <p:txBody>
          <a:bodyPr/>
          <a:lstStyle/>
          <a:p>
            <a:pPr marL="342900" indent="-342900" fontAlgn="base">
              <a:spcBef>
                <a:spcPct val="20000"/>
              </a:spcBef>
              <a:spcAft>
                <a:spcPct val="0"/>
              </a:spcAft>
              <a:buClr>
                <a:srgbClr val="81A4C7"/>
              </a:buClr>
              <a:buFont typeface="Wingdings" pitchFamily="2" charset="2"/>
              <a:buChar char="q"/>
              <a:defRPr/>
            </a:pPr>
            <a:r>
              <a:rPr kumimoji="1" lang="en-US" altLang="zh-TW" sz="1200" b="1" kern="0" dirty="0">
                <a:solidFill>
                  <a:srgbClr val="000000"/>
                </a:solidFill>
              </a:rPr>
              <a:t>N+1 Unified Switch Redundancy</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One extra switch works only as backup</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Allow each switch manages its maximum number of APs</a:t>
            </a:r>
          </a:p>
        </p:txBody>
      </p:sp>
      <p:grpSp>
        <p:nvGrpSpPr>
          <p:cNvPr id="30" name="Group 28"/>
          <p:cNvGrpSpPr>
            <a:grpSpLocks/>
          </p:cNvGrpSpPr>
          <p:nvPr/>
        </p:nvGrpSpPr>
        <p:grpSpPr bwMode="auto">
          <a:xfrm>
            <a:off x="1863727" y="2373314"/>
            <a:ext cx="8527471" cy="3187503"/>
            <a:chOff x="149490" y="2697173"/>
            <a:chExt cx="8526642" cy="3187502"/>
          </a:xfrm>
        </p:grpSpPr>
        <p:grpSp>
          <p:nvGrpSpPr>
            <p:cNvPr id="31" name="Group 6"/>
            <p:cNvGrpSpPr>
              <a:grpSpLocks/>
            </p:cNvGrpSpPr>
            <p:nvPr/>
          </p:nvGrpSpPr>
          <p:grpSpPr bwMode="auto">
            <a:xfrm>
              <a:off x="5894363" y="2697173"/>
              <a:ext cx="792163" cy="1223963"/>
              <a:chOff x="4377" y="2614"/>
              <a:chExt cx="286" cy="571"/>
            </a:xfrm>
          </p:grpSpPr>
          <p:pic>
            <p:nvPicPr>
              <p:cNvPr id="48" name="Picture 7"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77" y="2614"/>
                <a:ext cx="195" cy="480"/>
              </a:xfrm>
              <a:prstGeom prst="rect">
                <a:avLst/>
              </a:prstGeom>
              <a:noFill/>
              <a:ln w="9525">
                <a:noFill/>
                <a:miter lim="800000"/>
                <a:headEnd/>
                <a:tailEnd/>
              </a:ln>
            </p:spPr>
          </p:pic>
          <p:pic>
            <p:nvPicPr>
              <p:cNvPr id="49" name="Picture 8"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68" y="2705"/>
                <a:ext cx="195" cy="480"/>
              </a:xfrm>
              <a:prstGeom prst="rect">
                <a:avLst/>
              </a:prstGeom>
              <a:noFill/>
              <a:ln w="9525">
                <a:noFill/>
                <a:miter lim="800000"/>
                <a:headEnd/>
                <a:tailEnd/>
              </a:ln>
            </p:spPr>
          </p:pic>
        </p:grpSp>
        <p:grpSp>
          <p:nvGrpSpPr>
            <p:cNvPr id="32" name="Group 9"/>
            <p:cNvGrpSpPr>
              <a:grpSpLocks/>
            </p:cNvGrpSpPr>
            <p:nvPr/>
          </p:nvGrpSpPr>
          <p:grpSpPr bwMode="auto">
            <a:xfrm>
              <a:off x="5967376" y="4425961"/>
              <a:ext cx="720724" cy="1152525"/>
              <a:chOff x="3515" y="3384"/>
              <a:chExt cx="286" cy="571"/>
            </a:xfrm>
          </p:grpSpPr>
          <p:pic>
            <p:nvPicPr>
              <p:cNvPr id="46" name="Picture 10" descr="DWL-3200A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15" y="3384"/>
                <a:ext cx="195" cy="480"/>
              </a:xfrm>
              <a:prstGeom prst="rect">
                <a:avLst/>
              </a:prstGeom>
              <a:noFill/>
              <a:ln w="9525">
                <a:noFill/>
                <a:miter lim="800000"/>
                <a:headEnd/>
                <a:tailEnd/>
              </a:ln>
            </p:spPr>
          </p:pic>
          <p:pic>
            <p:nvPicPr>
              <p:cNvPr id="47" name="Picture 11" descr="DWL-3200A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06" y="3475"/>
                <a:ext cx="195" cy="480"/>
              </a:xfrm>
              <a:prstGeom prst="rect">
                <a:avLst/>
              </a:prstGeom>
              <a:noFill/>
              <a:ln w="9525">
                <a:noFill/>
                <a:miter lim="800000"/>
                <a:headEnd/>
                <a:tailEnd/>
              </a:ln>
            </p:spPr>
          </p:pic>
        </p:grpSp>
        <p:sp>
          <p:nvSpPr>
            <p:cNvPr id="33" name="Text Box 12"/>
            <p:cNvSpPr txBox="1">
              <a:spLocks noChangeArrowheads="1"/>
            </p:cNvSpPr>
            <p:nvPr/>
          </p:nvSpPr>
          <p:spPr bwMode="auto">
            <a:xfrm>
              <a:off x="1143168" y="5576898"/>
              <a:ext cx="1646316" cy="307777"/>
            </a:xfrm>
            <a:prstGeom prst="rect">
              <a:avLst/>
            </a:prstGeom>
            <a:noFill/>
            <a:ln w="9525" algn="ctr">
              <a:noFill/>
              <a:miter lim="800000"/>
              <a:headEnd/>
              <a:tailEnd/>
            </a:ln>
          </p:spPr>
          <p:txBody>
            <a:bodyPr wrap="none">
              <a:spAutoFit/>
            </a:bodyPr>
            <a:lstStyle/>
            <a:p>
              <a:pPr>
                <a:defRPr/>
              </a:pPr>
              <a:r>
                <a:rPr lang="en-US" altLang="zh-TW" sz="1400" dirty="0">
                  <a:solidFill>
                    <a:srgbClr val="000000"/>
                  </a:solidFill>
                </a:rPr>
                <a:t>Unified Switch 2</a:t>
              </a:r>
            </a:p>
          </p:txBody>
        </p:sp>
        <p:sp>
          <p:nvSpPr>
            <p:cNvPr id="34" name="Text Box 13"/>
            <p:cNvSpPr txBox="1">
              <a:spLocks noChangeArrowheads="1"/>
            </p:cNvSpPr>
            <p:nvPr/>
          </p:nvSpPr>
          <p:spPr bwMode="auto">
            <a:xfrm>
              <a:off x="998720" y="3489336"/>
              <a:ext cx="1646316" cy="307777"/>
            </a:xfrm>
            <a:prstGeom prst="rect">
              <a:avLst/>
            </a:prstGeom>
            <a:noFill/>
            <a:ln w="9525" algn="ctr">
              <a:noFill/>
              <a:miter lim="800000"/>
              <a:headEnd/>
              <a:tailEnd/>
            </a:ln>
          </p:spPr>
          <p:txBody>
            <a:bodyPr wrap="none">
              <a:spAutoFit/>
            </a:bodyPr>
            <a:lstStyle/>
            <a:p>
              <a:pPr>
                <a:defRPr/>
              </a:pPr>
              <a:r>
                <a:rPr lang="en-US" altLang="zh-TW" sz="1400" dirty="0">
                  <a:solidFill>
                    <a:srgbClr val="000000"/>
                  </a:solidFill>
                </a:rPr>
                <a:t>Unified Switch 1</a:t>
              </a:r>
            </a:p>
          </p:txBody>
        </p:sp>
        <p:grpSp>
          <p:nvGrpSpPr>
            <p:cNvPr id="35" name="Group 14"/>
            <p:cNvGrpSpPr>
              <a:grpSpLocks/>
            </p:cNvGrpSpPr>
            <p:nvPr/>
          </p:nvGrpSpPr>
          <p:grpSpPr bwMode="auto">
            <a:xfrm>
              <a:off x="3086076" y="3489336"/>
              <a:ext cx="2185987" cy="1236662"/>
              <a:chOff x="2956" y="2694"/>
              <a:chExt cx="988" cy="632"/>
            </a:xfrm>
          </p:grpSpPr>
          <p:pic>
            <p:nvPicPr>
              <p:cNvPr id="44" name="Picture 15" descr="未命名"/>
              <p:cNvPicPr>
                <a:picLocks noChangeAspect="1" noChangeArrowheads="1"/>
              </p:cNvPicPr>
              <p:nvPr/>
            </p:nvPicPr>
            <p:blipFill>
              <a:blip r:embed="rId4" cstate="print"/>
              <a:srcRect/>
              <a:stretch>
                <a:fillRect/>
              </a:stretch>
            </p:blipFill>
            <p:spPr bwMode="auto">
              <a:xfrm>
                <a:off x="2956" y="2694"/>
                <a:ext cx="988" cy="632"/>
              </a:xfrm>
              <a:prstGeom prst="rect">
                <a:avLst/>
              </a:prstGeom>
              <a:noFill/>
              <a:ln w="9525">
                <a:noFill/>
                <a:miter lim="800000"/>
                <a:headEnd/>
                <a:tailEnd/>
              </a:ln>
            </p:spPr>
          </p:pic>
          <p:sp>
            <p:nvSpPr>
              <p:cNvPr id="45" name="Text Box 16"/>
              <p:cNvSpPr txBox="1">
                <a:spLocks noChangeArrowheads="1"/>
              </p:cNvSpPr>
              <p:nvPr/>
            </p:nvSpPr>
            <p:spPr bwMode="auto">
              <a:xfrm>
                <a:off x="3176" y="2882"/>
                <a:ext cx="545" cy="255"/>
              </a:xfrm>
              <a:prstGeom prst="rect">
                <a:avLst/>
              </a:prstGeom>
              <a:noFill/>
              <a:ln w="9525" algn="ctr">
                <a:noFill/>
                <a:miter lim="800000"/>
                <a:headEnd/>
                <a:tailEnd/>
              </a:ln>
            </p:spPr>
            <p:txBody>
              <a:bodyPr>
                <a:spAutoFit/>
              </a:bodyPr>
              <a:lstStyle/>
              <a:p>
                <a:pPr marL="342900" indent="-342900">
                  <a:spcBef>
                    <a:spcPct val="20000"/>
                  </a:spcBef>
                  <a:buClr>
                    <a:srgbClr val="3399FF"/>
                  </a:buClr>
                  <a:defRPr/>
                </a:pPr>
                <a:r>
                  <a:rPr lang="en-US" altLang="zh-TW" sz="1200" dirty="0">
                    <a:solidFill>
                      <a:srgbClr val="000000"/>
                    </a:solidFill>
                  </a:rPr>
                  <a:t>L2 or L3 </a:t>
                </a:r>
              </a:p>
              <a:p>
                <a:pPr marL="342900" indent="-342900">
                  <a:spcBef>
                    <a:spcPct val="20000"/>
                  </a:spcBef>
                  <a:buClr>
                    <a:srgbClr val="3399FF"/>
                  </a:buClr>
                  <a:defRPr/>
                </a:pPr>
                <a:r>
                  <a:rPr lang="en-US" altLang="zh-TW" sz="1200" dirty="0">
                    <a:solidFill>
                      <a:srgbClr val="000000"/>
                    </a:solidFill>
                  </a:rPr>
                  <a:t>Network</a:t>
                </a:r>
              </a:p>
            </p:txBody>
          </p:sp>
        </p:grpSp>
        <p:sp>
          <p:nvSpPr>
            <p:cNvPr id="36" name="Text Box 17"/>
            <p:cNvSpPr txBox="1">
              <a:spLocks noChangeArrowheads="1"/>
            </p:cNvSpPr>
            <p:nvPr/>
          </p:nvSpPr>
          <p:spPr bwMode="auto">
            <a:xfrm>
              <a:off x="6714752" y="2786073"/>
              <a:ext cx="1889949" cy="1169551"/>
            </a:xfrm>
            <a:prstGeom prst="rect">
              <a:avLst/>
            </a:prstGeom>
            <a:noFill/>
            <a:ln w="9525" algn="ctr">
              <a:noFill/>
              <a:miter lim="800000"/>
              <a:headEnd/>
              <a:tailEnd/>
            </a:ln>
          </p:spPr>
          <p:txBody>
            <a:bodyPr wrap="none">
              <a:spAutoFit/>
            </a:bodyPr>
            <a:lstStyle/>
            <a:p>
              <a:r>
                <a:rPr lang="en-US" altLang="zh-TW" sz="1400">
                  <a:solidFill>
                    <a:srgbClr val="000000"/>
                  </a:solidFill>
                </a:rPr>
                <a:t>Primary: </a:t>
              </a:r>
            </a:p>
            <a:p>
              <a:r>
                <a:rPr lang="en-US" altLang="zh-TW" sz="1400">
                  <a:solidFill>
                    <a:srgbClr val="000000"/>
                  </a:solidFill>
                </a:rPr>
                <a:t>Unified Switch 1</a:t>
              </a:r>
            </a:p>
            <a:p>
              <a:endParaRPr lang="en-US" altLang="zh-TW" sz="1400">
                <a:solidFill>
                  <a:srgbClr val="000000"/>
                </a:solidFill>
              </a:endParaRPr>
            </a:p>
            <a:p>
              <a:r>
                <a:rPr lang="en-US" altLang="zh-TW" sz="1400">
                  <a:solidFill>
                    <a:srgbClr val="000000"/>
                  </a:solidFill>
                </a:rPr>
                <a:t>Secondary: </a:t>
              </a:r>
            </a:p>
            <a:p>
              <a:r>
                <a:rPr lang="en-US" altLang="zh-TW" sz="1400">
                  <a:solidFill>
                    <a:srgbClr val="000000"/>
                  </a:solidFill>
                </a:rPr>
                <a:t>Unified Switch BKP</a:t>
              </a:r>
            </a:p>
          </p:txBody>
        </p:sp>
        <p:sp>
          <p:nvSpPr>
            <p:cNvPr id="37" name="Text Box 18"/>
            <p:cNvSpPr txBox="1">
              <a:spLocks noChangeArrowheads="1"/>
            </p:cNvSpPr>
            <p:nvPr/>
          </p:nvSpPr>
          <p:spPr bwMode="auto">
            <a:xfrm>
              <a:off x="6786183" y="4429135"/>
              <a:ext cx="1889949" cy="1169551"/>
            </a:xfrm>
            <a:prstGeom prst="rect">
              <a:avLst/>
            </a:prstGeom>
            <a:noFill/>
            <a:ln w="9525" algn="ctr">
              <a:noFill/>
              <a:miter lim="800000"/>
              <a:headEnd/>
              <a:tailEnd/>
            </a:ln>
          </p:spPr>
          <p:txBody>
            <a:bodyPr wrap="none">
              <a:spAutoFit/>
            </a:bodyPr>
            <a:lstStyle/>
            <a:p>
              <a:r>
                <a:rPr lang="en-US" altLang="zh-TW" sz="1400">
                  <a:solidFill>
                    <a:srgbClr val="000000"/>
                  </a:solidFill>
                </a:rPr>
                <a:t>Primary: </a:t>
              </a:r>
            </a:p>
            <a:p>
              <a:r>
                <a:rPr lang="en-US" altLang="zh-TW" sz="1400">
                  <a:solidFill>
                    <a:srgbClr val="000000"/>
                  </a:solidFill>
                </a:rPr>
                <a:t>Unified Switch 2</a:t>
              </a:r>
            </a:p>
            <a:p>
              <a:endParaRPr lang="en-US" altLang="zh-TW" sz="1400">
                <a:solidFill>
                  <a:srgbClr val="000000"/>
                </a:solidFill>
              </a:endParaRPr>
            </a:p>
            <a:p>
              <a:r>
                <a:rPr lang="en-US" altLang="zh-TW" sz="1400">
                  <a:solidFill>
                    <a:srgbClr val="000000"/>
                  </a:solidFill>
                </a:rPr>
                <a:t>Secondary: </a:t>
              </a:r>
            </a:p>
            <a:p>
              <a:r>
                <a:rPr lang="en-US" altLang="zh-TW" sz="1400">
                  <a:solidFill>
                    <a:srgbClr val="000000"/>
                  </a:solidFill>
                </a:rPr>
                <a:t>Unified Switch BKP</a:t>
              </a:r>
            </a:p>
          </p:txBody>
        </p:sp>
        <p:sp>
          <p:nvSpPr>
            <p:cNvPr id="38" name="Text Box 22"/>
            <p:cNvSpPr txBox="1">
              <a:spLocks noChangeArrowheads="1"/>
            </p:cNvSpPr>
            <p:nvPr/>
          </p:nvSpPr>
          <p:spPr bwMode="auto">
            <a:xfrm>
              <a:off x="149490" y="4641860"/>
              <a:ext cx="1889949" cy="307777"/>
            </a:xfrm>
            <a:prstGeom prst="rect">
              <a:avLst/>
            </a:prstGeom>
            <a:noFill/>
            <a:ln w="9525" algn="ctr">
              <a:noFill/>
              <a:miter lim="800000"/>
              <a:headEnd/>
              <a:tailEnd/>
            </a:ln>
          </p:spPr>
          <p:txBody>
            <a:bodyPr wrap="none">
              <a:spAutoFit/>
            </a:bodyPr>
            <a:lstStyle/>
            <a:p>
              <a:pPr>
                <a:defRPr/>
              </a:pPr>
              <a:r>
                <a:rPr lang="en-US" altLang="zh-TW" sz="1400" dirty="0">
                  <a:solidFill>
                    <a:srgbClr val="000000"/>
                  </a:solidFill>
                </a:rPr>
                <a:t>Unified Switch BKP</a:t>
              </a:r>
            </a:p>
          </p:txBody>
        </p:sp>
        <p:sp>
          <p:nvSpPr>
            <p:cNvPr id="39" name="Line 24"/>
            <p:cNvSpPr>
              <a:spLocks noChangeShapeType="1"/>
            </p:cNvSpPr>
            <p:nvPr/>
          </p:nvSpPr>
          <p:spPr bwMode="auto">
            <a:xfrm>
              <a:off x="2511460" y="3201998"/>
              <a:ext cx="1223844" cy="431800"/>
            </a:xfrm>
            <a:prstGeom prst="line">
              <a:avLst/>
            </a:prstGeom>
            <a:noFill/>
            <a:ln w="9525">
              <a:solidFill>
                <a:schemeClr val="tx1"/>
              </a:solidFill>
              <a:round/>
              <a:headEnd/>
              <a:tailEnd/>
            </a:ln>
          </p:spPr>
          <p:txBody>
            <a:bodyPr/>
            <a:lstStyle/>
            <a:p>
              <a:pPr>
                <a:defRPr/>
              </a:pPr>
              <a:endParaRPr lang="en-US" dirty="0">
                <a:solidFill>
                  <a:srgbClr val="000000"/>
                </a:solidFill>
              </a:endParaRPr>
            </a:p>
          </p:txBody>
        </p:sp>
        <p:sp>
          <p:nvSpPr>
            <p:cNvPr id="40" name="Line 25"/>
            <p:cNvSpPr>
              <a:spLocks noChangeShapeType="1"/>
            </p:cNvSpPr>
            <p:nvPr/>
          </p:nvSpPr>
          <p:spPr bwMode="auto">
            <a:xfrm>
              <a:off x="1862236" y="4210061"/>
              <a:ext cx="1368292" cy="0"/>
            </a:xfrm>
            <a:prstGeom prst="line">
              <a:avLst/>
            </a:prstGeom>
            <a:noFill/>
            <a:ln w="9525">
              <a:solidFill>
                <a:schemeClr val="tx1"/>
              </a:solidFill>
              <a:round/>
              <a:headEnd/>
              <a:tailEnd/>
            </a:ln>
          </p:spPr>
          <p:txBody>
            <a:bodyPr/>
            <a:lstStyle/>
            <a:p>
              <a:pPr>
                <a:defRPr/>
              </a:pPr>
              <a:endParaRPr lang="en-US" dirty="0">
                <a:solidFill>
                  <a:srgbClr val="000000"/>
                </a:solidFill>
              </a:endParaRPr>
            </a:p>
          </p:txBody>
        </p:sp>
        <p:sp>
          <p:nvSpPr>
            <p:cNvPr id="41" name="Line 26"/>
            <p:cNvSpPr>
              <a:spLocks noChangeShapeType="1"/>
            </p:cNvSpPr>
            <p:nvPr/>
          </p:nvSpPr>
          <p:spPr bwMode="auto">
            <a:xfrm flipV="1">
              <a:off x="2438442" y="4568836"/>
              <a:ext cx="1368292" cy="720725"/>
            </a:xfrm>
            <a:prstGeom prst="line">
              <a:avLst/>
            </a:prstGeom>
            <a:noFill/>
            <a:ln w="9525">
              <a:solidFill>
                <a:schemeClr val="tx1"/>
              </a:solidFill>
              <a:round/>
              <a:headEnd/>
              <a:tailEnd/>
            </a:ln>
          </p:spPr>
          <p:txBody>
            <a:bodyPr/>
            <a:lstStyle/>
            <a:p>
              <a:pPr>
                <a:defRPr/>
              </a:pPr>
              <a:endParaRPr lang="en-US" dirty="0">
                <a:solidFill>
                  <a:srgbClr val="000000"/>
                </a:solidFill>
              </a:endParaRPr>
            </a:p>
          </p:txBody>
        </p:sp>
        <p:sp>
          <p:nvSpPr>
            <p:cNvPr id="42" name="Line 27"/>
            <p:cNvSpPr>
              <a:spLocks noChangeShapeType="1"/>
            </p:cNvSpPr>
            <p:nvPr/>
          </p:nvSpPr>
          <p:spPr bwMode="auto">
            <a:xfrm flipV="1">
              <a:off x="5103596" y="3633798"/>
              <a:ext cx="804784" cy="215900"/>
            </a:xfrm>
            <a:prstGeom prst="line">
              <a:avLst/>
            </a:prstGeom>
            <a:noFill/>
            <a:ln w="9525">
              <a:solidFill>
                <a:schemeClr val="tx1"/>
              </a:solidFill>
              <a:round/>
              <a:headEnd/>
              <a:tailEnd/>
            </a:ln>
          </p:spPr>
          <p:txBody>
            <a:bodyPr/>
            <a:lstStyle/>
            <a:p>
              <a:pPr>
                <a:defRPr/>
              </a:pPr>
              <a:endParaRPr lang="en-US" dirty="0">
                <a:solidFill>
                  <a:srgbClr val="000000"/>
                </a:solidFill>
              </a:endParaRPr>
            </a:p>
          </p:txBody>
        </p:sp>
        <p:sp>
          <p:nvSpPr>
            <p:cNvPr id="43" name="Line 28"/>
            <p:cNvSpPr>
              <a:spLocks noChangeShapeType="1"/>
            </p:cNvSpPr>
            <p:nvPr/>
          </p:nvSpPr>
          <p:spPr bwMode="auto">
            <a:xfrm>
              <a:off x="4886130" y="4497398"/>
              <a:ext cx="1080983" cy="576263"/>
            </a:xfrm>
            <a:prstGeom prst="line">
              <a:avLst/>
            </a:prstGeom>
            <a:noFill/>
            <a:ln w="9525">
              <a:solidFill>
                <a:schemeClr val="tx1"/>
              </a:solidFill>
              <a:round/>
              <a:headEnd/>
              <a:tailEnd/>
            </a:ln>
          </p:spPr>
          <p:txBody>
            <a:bodyPr/>
            <a:lstStyle/>
            <a:p>
              <a:pPr>
                <a:defRPr/>
              </a:pPr>
              <a:endParaRPr lang="en-US" dirty="0">
                <a:solidFill>
                  <a:srgbClr val="000000"/>
                </a:solidFill>
              </a:endParaRPr>
            </a:p>
          </p:txBody>
        </p:sp>
      </p:grpSp>
      <p:sp>
        <p:nvSpPr>
          <p:cNvPr id="50" name="Content Placeholder 4"/>
          <p:cNvSpPr txBox="1">
            <a:spLocks/>
          </p:cNvSpPr>
          <p:nvPr/>
        </p:nvSpPr>
        <p:spPr>
          <a:xfrm>
            <a:off x="1993903" y="5664201"/>
            <a:ext cx="8429625" cy="1136651"/>
          </a:xfrm>
          <a:prstGeom prst="rect">
            <a:avLst/>
          </a:prstGeom>
        </p:spPr>
        <p:txBody>
          <a:bodyPr/>
          <a:lstStyle/>
          <a:p>
            <a:pPr marL="342900" indent="-342900" fontAlgn="base">
              <a:spcBef>
                <a:spcPct val="20000"/>
              </a:spcBef>
              <a:spcAft>
                <a:spcPct val="0"/>
              </a:spcAft>
              <a:buClr>
                <a:srgbClr val="81A4C7"/>
              </a:buClr>
              <a:buFont typeface="Wingdings" pitchFamily="2" charset="2"/>
              <a:buChar char="q"/>
              <a:defRPr/>
            </a:pPr>
            <a:r>
              <a:rPr kumimoji="1" lang="en-US" altLang="zh-TW" sz="1200" b="1" kern="0" dirty="0">
                <a:solidFill>
                  <a:srgbClr val="000000"/>
                </a:solidFill>
              </a:rPr>
              <a:t>N+N Unified Switch Redundancy</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Each switch backup its peer switches</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In order to backup peer switches, the switch needs to reserve some space for peer switch managed APs. Therefore, it cannot manage its maximum number of APs</a:t>
            </a:r>
          </a:p>
        </p:txBody>
      </p:sp>
      <p:pic>
        <p:nvPicPr>
          <p:cNvPr id="51" name="圖片 34" descr="DWS-3160-24PC_side_R.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133725" y="4624388"/>
            <a:ext cx="1474788" cy="704851"/>
          </a:xfrm>
          <a:prstGeom prst="rect">
            <a:avLst/>
          </a:prstGeom>
          <a:noFill/>
          <a:ln w="9525">
            <a:noFill/>
            <a:miter lim="800000"/>
            <a:headEnd/>
            <a:tailEnd/>
          </a:ln>
        </p:spPr>
      </p:pic>
      <p:pic>
        <p:nvPicPr>
          <p:cNvPr id="52" name="圖片 36" descr="DWS-3160-24PC_side_R.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119438" y="2427288"/>
            <a:ext cx="1503362" cy="717551"/>
          </a:xfrm>
          <a:prstGeom prst="rect">
            <a:avLst/>
          </a:prstGeom>
          <a:noFill/>
          <a:ln w="9525">
            <a:noFill/>
            <a:miter lim="800000"/>
            <a:headEnd/>
            <a:tailEnd/>
          </a:ln>
        </p:spPr>
      </p:pic>
      <p:pic>
        <p:nvPicPr>
          <p:cNvPr id="53" name="圖片 37" descr="DWS-3160-24PC_side_R.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454275" y="3594100"/>
            <a:ext cx="1436688" cy="685800"/>
          </a:xfrm>
          <a:prstGeom prst="rect">
            <a:avLst/>
          </a:prstGeom>
          <a:noFill/>
          <a:ln w="9525">
            <a:noFill/>
            <a:miter lim="800000"/>
            <a:headEnd/>
            <a:tailEnd/>
          </a:ln>
        </p:spPr>
      </p:pic>
    </p:spTree>
    <p:extLst>
      <p:ext uri="{BB962C8B-B14F-4D97-AF65-F5344CB8AC3E}">
        <p14:creationId xmlns:p14="http://schemas.microsoft.com/office/powerpoint/2010/main" val="67221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Automatic Channel/Power Adjustment</a:t>
            </a:r>
            <a:endParaRPr lang="en-GB" dirty="0"/>
          </a:p>
        </p:txBody>
      </p:sp>
      <p:sp>
        <p:nvSpPr>
          <p:cNvPr id="3" name="Content Placeholder 2"/>
          <p:cNvSpPr>
            <a:spLocks noGrp="1"/>
          </p:cNvSpPr>
          <p:nvPr>
            <p:ph idx="1"/>
          </p:nvPr>
        </p:nvSpPr>
        <p:spPr>
          <a:xfrm>
            <a:off x="1524000" y="1371600"/>
            <a:ext cx="9144000" cy="5334000"/>
          </a:xfrm>
        </p:spPr>
        <p:txBody>
          <a:bodyPr/>
          <a:lstStyle/>
          <a:p>
            <a:endParaRPr lang="en-GB" dirty="0"/>
          </a:p>
        </p:txBody>
      </p:sp>
      <p:grpSp>
        <p:nvGrpSpPr>
          <p:cNvPr id="4" name="Group 38"/>
          <p:cNvGrpSpPr>
            <a:grpSpLocks/>
          </p:cNvGrpSpPr>
          <p:nvPr/>
        </p:nvGrpSpPr>
        <p:grpSpPr bwMode="auto">
          <a:xfrm>
            <a:off x="6392863" y="3230566"/>
            <a:ext cx="3352800" cy="1887537"/>
            <a:chOff x="3067" y="2035"/>
            <a:chExt cx="2112" cy="1189"/>
          </a:xfrm>
        </p:grpSpPr>
        <p:grpSp>
          <p:nvGrpSpPr>
            <p:cNvPr id="5" name="Group 26"/>
            <p:cNvGrpSpPr>
              <a:grpSpLocks/>
            </p:cNvGrpSpPr>
            <p:nvPr/>
          </p:nvGrpSpPr>
          <p:grpSpPr bwMode="auto">
            <a:xfrm>
              <a:off x="3067" y="2035"/>
              <a:ext cx="2112" cy="1189"/>
              <a:chOff x="3067" y="2035"/>
              <a:chExt cx="2112" cy="1189"/>
            </a:xfrm>
          </p:grpSpPr>
          <p:sp>
            <p:nvSpPr>
              <p:cNvPr id="7" name="Oval 23"/>
              <p:cNvSpPr>
                <a:spLocks noChangeArrowheads="1"/>
              </p:cNvSpPr>
              <p:nvPr/>
            </p:nvSpPr>
            <p:spPr bwMode="auto">
              <a:xfrm>
                <a:off x="3919" y="2035"/>
                <a:ext cx="1260" cy="1189"/>
              </a:xfrm>
              <a:prstGeom prst="ellipse">
                <a:avLst/>
              </a:prstGeom>
              <a:solidFill>
                <a:srgbClr val="FF0000">
                  <a:alpha val="70195"/>
                </a:srgbClr>
              </a:solidFill>
              <a:ln w="9525" cap="rnd" algn="ctr">
                <a:solidFill>
                  <a:schemeClr val="tx1"/>
                </a:solidFill>
                <a:prstDash val="sysDot"/>
                <a:round/>
                <a:headEnd/>
                <a:tailEnd/>
              </a:ln>
            </p:spPr>
            <p:txBody>
              <a:bodyPr wrap="none" anchor="ctr"/>
              <a:lstStyle/>
              <a:p>
                <a:r>
                  <a:rPr lang="en-US" altLang="zh-TW" sz="1400" dirty="0">
                    <a:solidFill>
                      <a:srgbClr val="000000"/>
                    </a:solidFill>
                  </a:rPr>
                  <a:t>2</a:t>
                </a:r>
                <a:r>
                  <a:rPr lang="en-US" altLang="zh-TW" sz="1100" dirty="0">
                    <a:solidFill>
                      <a:srgbClr val="000000"/>
                    </a:solidFill>
                  </a:rPr>
                  <a:t>. Rogue AP</a:t>
                </a:r>
              </a:p>
              <a:p>
                <a:r>
                  <a:rPr lang="en-US" altLang="zh-TW" sz="1100" dirty="0">
                    <a:solidFill>
                      <a:srgbClr val="000000"/>
                    </a:solidFill>
                  </a:rPr>
                  <a:t>Or Radio interference</a:t>
                </a:r>
              </a:p>
              <a:p>
                <a:r>
                  <a:rPr lang="en-US" altLang="zh-TW" sz="1100" dirty="0">
                    <a:solidFill>
                      <a:srgbClr val="000000"/>
                    </a:solidFill>
                  </a:rPr>
                  <a:t>Channel 48</a:t>
                </a:r>
              </a:p>
            </p:txBody>
          </p:sp>
          <p:sp>
            <p:nvSpPr>
              <p:cNvPr id="8" name="Line 24"/>
              <p:cNvSpPr>
                <a:spLocks noChangeShapeType="1"/>
              </p:cNvSpPr>
              <p:nvPr/>
            </p:nvSpPr>
            <p:spPr bwMode="auto">
              <a:xfrm flipH="1" flipV="1">
                <a:off x="3067" y="2312"/>
                <a:ext cx="840" cy="218"/>
              </a:xfrm>
              <a:prstGeom prst="line">
                <a:avLst/>
              </a:prstGeom>
              <a:noFill/>
              <a:ln w="9525">
                <a:solidFill>
                  <a:schemeClr val="tx1"/>
                </a:solidFill>
                <a:round/>
                <a:headEnd/>
                <a:tailEnd type="triangle" w="med" len="med"/>
              </a:ln>
            </p:spPr>
            <p:txBody>
              <a:bodyPr>
                <a:spAutoFit/>
              </a:bodyPr>
              <a:lstStyle/>
              <a:p>
                <a:endParaRPr lang="en-GB">
                  <a:solidFill>
                    <a:srgbClr val="000000"/>
                  </a:solidFill>
                </a:endParaRPr>
              </a:p>
            </p:txBody>
          </p:sp>
          <p:sp>
            <p:nvSpPr>
              <p:cNvPr id="9" name="Line 25"/>
              <p:cNvSpPr>
                <a:spLocks noChangeShapeType="1"/>
              </p:cNvSpPr>
              <p:nvPr/>
            </p:nvSpPr>
            <p:spPr bwMode="auto">
              <a:xfrm flipH="1">
                <a:off x="3184" y="2880"/>
                <a:ext cx="755" cy="249"/>
              </a:xfrm>
              <a:prstGeom prst="line">
                <a:avLst/>
              </a:prstGeom>
              <a:noFill/>
              <a:ln w="9525">
                <a:solidFill>
                  <a:schemeClr val="tx1"/>
                </a:solidFill>
                <a:round/>
                <a:headEnd/>
                <a:tailEnd type="triangle" w="med" len="med"/>
              </a:ln>
            </p:spPr>
            <p:txBody>
              <a:bodyPr>
                <a:spAutoFit/>
              </a:bodyPr>
              <a:lstStyle/>
              <a:p>
                <a:endParaRPr lang="en-GB">
                  <a:solidFill>
                    <a:srgbClr val="000000"/>
                  </a:solidFill>
                </a:endParaRPr>
              </a:p>
            </p:txBody>
          </p:sp>
        </p:grpSp>
        <p:pic>
          <p:nvPicPr>
            <p:cNvPr id="6" name="Picture 37" descr="WIRELESS-G ACCESS PT LINKSYS|WAP54G">
              <a:hlinkClick r:id="rId2"/>
            </p:cNvPr>
            <p:cNvPicPr>
              <a:picLocks noChangeAspect="1" noChangeArrowheads="1"/>
            </p:cNvPicPr>
            <p:nvPr/>
          </p:nvPicPr>
          <p:blipFill>
            <a:blip r:embed="rId3" cstate="print">
              <a:clrChange>
                <a:clrFrom>
                  <a:srgbClr val="FCFEFB"/>
                </a:clrFrom>
                <a:clrTo>
                  <a:srgbClr val="FCFEFB">
                    <a:alpha val="0"/>
                  </a:srgbClr>
                </a:clrTo>
              </a:clrChange>
            </a:blip>
            <a:srcRect/>
            <a:stretch>
              <a:fillRect/>
            </a:stretch>
          </p:blipFill>
          <p:spPr bwMode="auto">
            <a:xfrm>
              <a:off x="4357" y="2784"/>
              <a:ext cx="360" cy="360"/>
            </a:xfrm>
            <a:prstGeom prst="rect">
              <a:avLst/>
            </a:prstGeom>
            <a:noFill/>
            <a:ln w="9525">
              <a:noFill/>
              <a:miter lim="800000"/>
              <a:headEnd/>
              <a:tailEnd/>
            </a:ln>
          </p:spPr>
        </p:pic>
      </p:grpSp>
      <p:sp>
        <p:nvSpPr>
          <p:cNvPr id="10" name="Rectangle 5"/>
          <p:cNvSpPr>
            <a:spLocks noChangeArrowheads="1"/>
          </p:cNvSpPr>
          <p:nvPr/>
        </p:nvSpPr>
        <p:spPr bwMode="auto">
          <a:xfrm>
            <a:off x="2178050" y="1617664"/>
            <a:ext cx="7918450" cy="1126462"/>
          </a:xfrm>
          <a:prstGeom prst="rect">
            <a:avLst/>
          </a:prstGeom>
          <a:noFill/>
          <a:ln w="9525">
            <a:noFill/>
            <a:miter lim="800000"/>
            <a:headEnd/>
            <a:tailEnd/>
          </a:ln>
        </p:spPr>
        <p:txBody>
          <a:bodyPr>
            <a:spAutoFit/>
          </a:bodyPr>
          <a:lstStyle/>
          <a:p>
            <a:pPr>
              <a:lnSpc>
                <a:spcPct val="120000"/>
              </a:lnSpc>
              <a:buClr>
                <a:srgbClr val="99CCFF"/>
              </a:buClr>
              <a:buFontTx/>
              <a:buChar char="•"/>
            </a:pPr>
            <a:r>
              <a:rPr lang="en-US" altLang="zh-TW" sz="1400" dirty="0">
                <a:solidFill>
                  <a:srgbClr val="000000"/>
                </a:solidFill>
              </a:rPr>
              <a:t> Channels and Power will automatically be adjusted on any new event in the system such as an AP being added or being removed, or the switch can be programmed to automatically readjust channels and power at certain times (i.e. 2:00am each day) of the day or upon a certain interval (i.e. every 6 hours)</a:t>
            </a:r>
          </a:p>
        </p:txBody>
      </p:sp>
      <p:sp>
        <p:nvSpPr>
          <p:cNvPr id="11" name="Oval 6"/>
          <p:cNvSpPr>
            <a:spLocks noChangeArrowheads="1"/>
          </p:cNvSpPr>
          <p:nvPr/>
        </p:nvSpPr>
        <p:spPr bwMode="auto">
          <a:xfrm>
            <a:off x="3130550" y="2928940"/>
            <a:ext cx="1803400" cy="1703387"/>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2" name="Oval 8"/>
          <p:cNvSpPr>
            <a:spLocks noChangeArrowheads="1"/>
          </p:cNvSpPr>
          <p:nvPr/>
        </p:nvSpPr>
        <p:spPr bwMode="auto">
          <a:xfrm>
            <a:off x="4570414" y="2871790"/>
            <a:ext cx="1728787" cy="1703387"/>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3" name="Oval 9"/>
          <p:cNvSpPr>
            <a:spLocks noChangeArrowheads="1"/>
          </p:cNvSpPr>
          <p:nvPr/>
        </p:nvSpPr>
        <p:spPr bwMode="auto">
          <a:xfrm>
            <a:off x="3175003" y="4095752"/>
            <a:ext cx="1865313" cy="1693863"/>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4" name="Text Box 13"/>
          <p:cNvSpPr txBox="1">
            <a:spLocks noChangeArrowheads="1"/>
          </p:cNvSpPr>
          <p:nvPr/>
        </p:nvSpPr>
        <p:spPr bwMode="auto">
          <a:xfrm>
            <a:off x="3467103" y="3167065"/>
            <a:ext cx="1205779" cy="307777"/>
          </a:xfrm>
          <a:prstGeom prst="rect">
            <a:avLst/>
          </a:prstGeom>
          <a:noFill/>
          <a:ln w="9525">
            <a:noFill/>
            <a:miter lim="800000"/>
            <a:headEnd/>
            <a:tailEnd/>
          </a:ln>
        </p:spPr>
        <p:txBody>
          <a:bodyPr wrap="none">
            <a:spAutoFit/>
          </a:bodyPr>
          <a:lstStyle/>
          <a:p>
            <a:r>
              <a:rPr lang="en-US" altLang="zh-TW" sz="1400">
                <a:solidFill>
                  <a:srgbClr val="000000"/>
                </a:solidFill>
              </a:rPr>
              <a:t>Channel 24</a:t>
            </a:r>
          </a:p>
        </p:txBody>
      </p:sp>
      <p:sp>
        <p:nvSpPr>
          <p:cNvPr id="15" name="Text Box 14"/>
          <p:cNvSpPr txBox="1">
            <a:spLocks noChangeArrowheads="1"/>
          </p:cNvSpPr>
          <p:nvPr/>
        </p:nvSpPr>
        <p:spPr bwMode="auto">
          <a:xfrm>
            <a:off x="4875215" y="3165477"/>
            <a:ext cx="1205779" cy="307777"/>
          </a:xfrm>
          <a:prstGeom prst="rect">
            <a:avLst/>
          </a:prstGeom>
          <a:noFill/>
          <a:ln w="9525">
            <a:noFill/>
            <a:miter lim="800000"/>
            <a:headEnd/>
            <a:tailEnd/>
          </a:ln>
        </p:spPr>
        <p:txBody>
          <a:bodyPr wrap="none">
            <a:spAutoFit/>
          </a:bodyPr>
          <a:lstStyle/>
          <a:p>
            <a:r>
              <a:rPr lang="en-US" altLang="zh-TW" sz="1400">
                <a:solidFill>
                  <a:srgbClr val="000000"/>
                </a:solidFill>
              </a:rPr>
              <a:t>Channel 48</a:t>
            </a:r>
          </a:p>
        </p:txBody>
      </p:sp>
      <p:sp>
        <p:nvSpPr>
          <p:cNvPr id="16" name="Text Box 15"/>
          <p:cNvSpPr txBox="1">
            <a:spLocks noChangeArrowheads="1"/>
          </p:cNvSpPr>
          <p:nvPr/>
        </p:nvSpPr>
        <p:spPr bwMode="auto">
          <a:xfrm>
            <a:off x="3567115" y="4748215"/>
            <a:ext cx="1205779" cy="307777"/>
          </a:xfrm>
          <a:prstGeom prst="rect">
            <a:avLst/>
          </a:prstGeom>
          <a:noFill/>
          <a:ln w="9525">
            <a:noFill/>
            <a:miter lim="800000"/>
            <a:headEnd/>
            <a:tailEnd/>
          </a:ln>
        </p:spPr>
        <p:txBody>
          <a:bodyPr wrap="none">
            <a:spAutoFit/>
          </a:bodyPr>
          <a:lstStyle/>
          <a:p>
            <a:r>
              <a:rPr lang="en-US" altLang="zh-TW" sz="1400">
                <a:solidFill>
                  <a:srgbClr val="000000"/>
                </a:solidFill>
              </a:rPr>
              <a:t>Channel 36</a:t>
            </a:r>
          </a:p>
        </p:txBody>
      </p:sp>
      <p:sp>
        <p:nvSpPr>
          <p:cNvPr id="17" name="Oval 16"/>
          <p:cNvSpPr>
            <a:spLocks noChangeArrowheads="1"/>
          </p:cNvSpPr>
          <p:nvPr/>
        </p:nvSpPr>
        <p:spPr bwMode="auto">
          <a:xfrm>
            <a:off x="4576766" y="4138614"/>
            <a:ext cx="1766887" cy="1677987"/>
          </a:xfrm>
          <a:prstGeom prst="ellipse">
            <a:avLst/>
          </a:prstGeom>
          <a:solidFill>
            <a:srgbClr val="3399FF">
              <a:alpha val="61176"/>
            </a:srgbClr>
          </a:solidFill>
          <a:ln w="9525" cap="rnd" algn="ctr">
            <a:solidFill>
              <a:schemeClr val="tx1"/>
            </a:solidFill>
            <a:prstDash val="sysDot"/>
            <a:round/>
            <a:headEnd/>
            <a:tailEnd/>
          </a:ln>
        </p:spPr>
        <p:txBody>
          <a:bodyPr wrap="none" anchor="ctr"/>
          <a:lstStyle/>
          <a:p>
            <a:r>
              <a:rPr lang="en-US" altLang="zh-TW" sz="1400">
                <a:solidFill>
                  <a:srgbClr val="000000"/>
                </a:solidFill>
              </a:rPr>
              <a:t>New AP</a:t>
            </a:r>
          </a:p>
          <a:p>
            <a:endParaRPr lang="en-US" altLang="zh-TW" sz="1400">
              <a:solidFill>
                <a:srgbClr val="000000"/>
              </a:solidFill>
            </a:endParaRPr>
          </a:p>
        </p:txBody>
      </p:sp>
      <p:sp>
        <p:nvSpPr>
          <p:cNvPr id="18" name="Text Box 18"/>
          <p:cNvSpPr txBox="1">
            <a:spLocks noChangeArrowheads="1"/>
          </p:cNvSpPr>
          <p:nvPr/>
        </p:nvSpPr>
        <p:spPr bwMode="auto">
          <a:xfrm>
            <a:off x="4916491" y="5345115"/>
            <a:ext cx="1214437" cy="307777"/>
          </a:xfrm>
          <a:prstGeom prst="rect">
            <a:avLst/>
          </a:prstGeom>
          <a:noFill/>
          <a:ln w="9525">
            <a:noFill/>
            <a:miter lim="800000"/>
            <a:headEnd/>
            <a:tailEnd/>
          </a:ln>
        </p:spPr>
        <p:txBody>
          <a:bodyPr>
            <a:spAutoFit/>
          </a:bodyPr>
          <a:lstStyle/>
          <a:p>
            <a:r>
              <a:rPr lang="en-US" altLang="zh-TW" sz="1400">
                <a:solidFill>
                  <a:srgbClr val="000000"/>
                </a:solidFill>
              </a:rPr>
              <a:t>Channel 54</a:t>
            </a:r>
          </a:p>
        </p:txBody>
      </p:sp>
      <p:sp>
        <p:nvSpPr>
          <p:cNvPr id="19" name="Text Box 29"/>
          <p:cNvSpPr txBox="1">
            <a:spLocks noChangeArrowheads="1"/>
          </p:cNvSpPr>
          <p:nvPr/>
        </p:nvSpPr>
        <p:spPr bwMode="auto">
          <a:xfrm>
            <a:off x="4841876" y="3729039"/>
            <a:ext cx="1441420" cy="523220"/>
          </a:xfrm>
          <a:prstGeom prst="rect">
            <a:avLst/>
          </a:prstGeom>
          <a:noFill/>
          <a:ln w="9525">
            <a:noFill/>
            <a:miter lim="800000"/>
            <a:headEnd/>
            <a:tailEnd/>
          </a:ln>
        </p:spPr>
        <p:txBody>
          <a:bodyPr wrap="none">
            <a:spAutoFit/>
          </a:bodyPr>
          <a:lstStyle/>
          <a:p>
            <a:r>
              <a:rPr lang="en-US" altLang="zh-TW" sz="1400">
                <a:solidFill>
                  <a:srgbClr val="FF0000"/>
                </a:solidFill>
              </a:rPr>
              <a:t>3. Changes to</a:t>
            </a:r>
            <a:br>
              <a:rPr lang="en-US" altLang="zh-TW" sz="1400">
                <a:solidFill>
                  <a:srgbClr val="FF0000"/>
                </a:solidFill>
              </a:rPr>
            </a:br>
            <a:r>
              <a:rPr lang="en-US" altLang="zh-TW" sz="1400">
                <a:solidFill>
                  <a:srgbClr val="FF0000"/>
                </a:solidFill>
              </a:rPr>
              <a:t>Channel 18</a:t>
            </a:r>
          </a:p>
        </p:txBody>
      </p:sp>
      <p:grpSp>
        <p:nvGrpSpPr>
          <p:cNvPr id="20" name="Group 31"/>
          <p:cNvGrpSpPr>
            <a:grpSpLocks/>
          </p:cNvGrpSpPr>
          <p:nvPr/>
        </p:nvGrpSpPr>
        <p:grpSpPr bwMode="auto">
          <a:xfrm>
            <a:off x="2532063" y="5597525"/>
            <a:ext cx="7962900" cy="985838"/>
            <a:chOff x="635" y="3526"/>
            <a:chExt cx="5016" cy="621"/>
          </a:xfrm>
        </p:grpSpPr>
        <p:sp>
          <p:nvSpPr>
            <p:cNvPr id="21" name="Text Box 20"/>
            <p:cNvSpPr txBox="1">
              <a:spLocks noChangeArrowheads="1"/>
            </p:cNvSpPr>
            <p:nvPr/>
          </p:nvSpPr>
          <p:spPr bwMode="auto">
            <a:xfrm>
              <a:off x="635" y="3817"/>
              <a:ext cx="5016" cy="330"/>
            </a:xfrm>
            <a:prstGeom prst="rect">
              <a:avLst/>
            </a:prstGeom>
            <a:noFill/>
            <a:ln w="9525" algn="ctr">
              <a:noFill/>
              <a:miter lim="800000"/>
              <a:headEnd/>
              <a:tailEnd/>
            </a:ln>
          </p:spPr>
          <p:txBody>
            <a:bodyPr wrap="none">
              <a:spAutoFit/>
            </a:bodyPr>
            <a:lstStyle/>
            <a:p>
              <a:r>
                <a:rPr lang="en-US" altLang="zh-TW" sz="1400" dirty="0">
                  <a:solidFill>
                    <a:srgbClr val="000000"/>
                  </a:solidFill>
                </a:rPr>
                <a:t>1. When inserting new AP, the AP scans the RF area for occupied channels and selects</a:t>
              </a:r>
            </a:p>
            <a:p>
              <a:r>
                <a:rPr lang="en-US" altLang="zh-TW" sz="1400" dirty="0">
                  <a:solidFill>
                    <a:srgbClr val="000000"/>
                  </a:solidFill>
                </a:rPr>
                <a:t>a channel from the available non-interfering, or clear channels.</a:t>
              </a:r>
            </a:p>
          </p:txBody>
        </p:sp>
        <p:sp>
          <p:nvSpPr>
            <p:cNvPr id="22" name="Line 30"/>
            <p:cNvSpPr>
              <a:spLocks noChangeShapeType="1"/>
            </p:cNvSpPr>
            <p:nvPr/>
          </p:nvSpPr>
          <p:spPr bwMode="auto">
            <a:xfrm>
              <a:off x="2421" y="3526"/>
              <a:ext cx="8" cy="288"/>
            </a:xfrm>
            <a:prstGeom prst="line">
              <a:avLst/>
            </a:prstGeom>
            <a:noFill/>
            <a:ln w="9525">
              <a:solidFill>
                <a:schemeClr val="tx1"/>
              </a:solidFill>
              <a:round/>
              <a:headEnd/>
              <a:tailEnd/>
            </a:ln>
          </p:spPr>
          <p:txBody>
            <a:bodyPr>
              <a:spAutoFit/>
            </a:bodyPr>
            <a:lstStyle/>
            <a:p>
              <a:endParaRPr lang="en-GB">
                <a:solidFill>
                  <a:srgbClr val="000000"/>
                </a:solidFill>
              </a:endParaRPr>
            </a:p>
          </p:txBody>
        </p:sp>
      </p:grpSp>
      <p:pic>
        <p:nvPicPr>
          <p:cNvPr id="23" name="Picture 39" descr="未命名"/>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2713" y="3448051"/>
            <a:ext cx="239712" cy="484188"/>
          </a:xfrm>
          <a:prstGeom prst="rect">
            <a:avLst/>
          </a:prstGeom>
          <a:noFill/>
          <a:ln w="9525">
            <a:noFill/>
            <a:miter lim="800000"/>
            <a:headEnd/>
            <a:tailEnd/>
          </a:ln>
        </p:spPr>
      </p:pic>
      <p:pic>
        <p:nvPicPr>
          <p:cNvPr id="24" name="Picture 40" descr="未命名"/>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94313" y="3376614"/>
            <a:ext cx="239712" cy="484187"/>
          </a:xfrm>
          <a:prstGeom prst="rect">
            <a:avLst/>
          </a:prstGeom>
          <a:noFill/>
          <a:ln w="9525">
            <a:noFill/>
            <a:miter lim="800000"/>
            <a:headEnd/>
            <a:tailEnd/>
          </a:ln>
        </p:spPr>
      </p:pic>
      <p:pic>
        <p:nvPicPr>
          <p:cNvPr id="25" name="Picture 41" descr="未命名"/>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7478" y="4862514"/>
            <a:ext cx="239713" cy="484187"/>
          </a:xfrm>
          <a:prstGeom prst="rect">
            <a:avLst/>
          </a:prstGeom>
          <a:noFill/>
          <a:ln w="9525">
            <a:noFill/>
            <a:miter lim="800000"/>
            <a:headEnd/>
            <a:tailEnd/>
          </a:ln>
        </p:spPr>
      </p:pic>
      <p:pic>
        <p:nvPicPr>
          <p:cNvPr id="26" name="Picture 42" descr="未命名"/>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24478" y="4824414"/>
            <a:ext cx="239713" cy="484187"/>
          </a:xfrm>
          <a:prstGeom prst="rect">
            <a:avLst/>
          </a:prstGeom>
          <a:noFill/>
          <a:ln w="9525">
            <a:noFill/>
            <a:miter lim="800000"/>
            <a:headEnd/>
            <a:tailEnd/>
          </a:ln>
        </p:spPr>
      </p:pic>
    </p:spTree>
    <p:extLst>
      <p:ext uri="{BB962C8B-B14F-4D97-AF65-F5344CB8AC3E}">
        <p14:creationId xmlns:p14="http://schemas.microsoft.com/office/powerpoint/2010/main" val="182780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Automatic Channel/Power Adjustment</a:t>
            </a:r>
            <a:endParaRPr lang="en-GB" dirty="0"/>
          </a:p>
        </p:txBody>
      </p:sp>
      <p:sp>
        <p:nvSpPr>
          <p:cNvPr id="3" name="Content Placeholder 2"/>
          <p:cNvSpPr>
            <a:spLocks noGrp="1"/>
          </p:cNvSpPr>
          <p:nvPr>
            <p:ph idx="1"/>
          </p:nvPr>
        </p:nvSpPr>
        <p:spPr>
          <a:xfrm>
            <a:off x="1524000" y="1371600"/>
            <a:ext cx="9144000" cy="5486400"/>
          </a:xfrm>
        </p:spPr>
        <p:txBody>
          <a:bodyPr/>
          <a:lstStyle/>
          <a:p>
            <a:endParaRPr lang="en-GB" dirty="0"/>
          </a:p>
        </p:txBody>
      </p:sp>
      <p:pic>
        <p:nvPicPr>
          <p:cNvPr id="4" name="Picture 23"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49513" y="3249614"/>
            <a:ext cx="239712" cy="484187"/>
          </a:xfrm>
          <a:prstGeom prst="rect">
            <a:avLst/>
          </a:prstGeom>
          <a:noFill/>
          <a:ln w="9525">
            <a:noFill/>
            <a:miter lim="800000"/>
            <a:headEnd/>
            <a:tailEnd/>
          </a:ln>
        </p:spPr>
      </p:pic>
      <p:sp>
        <p:nvSpPr>
          <p:cNvPr id="5" name="Rectangle 33"/>
          <p:cNvSpPr txBox="1">
            <a:spLocks noChangeArrowheads="1"/>
          </p:cNvSpPr>
          <p:nvPr/>
        </p:nvSpPr>
        <p:spPr bwMode="auto">
          <a:xfrm>
            <a:off x="1968500" y="1503365"/>
            <a:ext cx="7772400" cy="1246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lnSpc>
                <a:spcPct val="140000"/>
              </a:lnSpc>
              <a:spcBef>
                <a:spcPct val="20000"/>
              </a:spcBef>
              <a:spcAft>
                <a:spcPct val="0"/>
              </a:spcAft>
              <a:buClr>
                <a:srgbClr val="99CCFF"/>
              </a:buClr>
              <a:buFontTx/>
              <a:buChar char="•"/>
              <a:defRPr/>
            </a:pPr>
            <a:r>
              <a:rPr kumimoji="1" lang="en-US" altLang="zh-TW" sz="1600" kern="0">
                <a:solidFill>
                  <a:srgbClr val="000000"/>
                </a:solidFill>
              </a:rPr>
              <a:t>Automatic power uses a proprietary algorithm to automatically adjust the RF signal to broadcast far enough to reach wireless clients, but not so far that it interferes with RF signals broadcast by other APs.</a:t>
            </a:r>
          </a:p>
          <a:p>
            <a:pPr marL="342900" indent="-342900" fontAlgn="base">
              <a:spcBef>
                <a:spcPct val="20000"/>
              </a:spcBef>
              <a:spcAft>
                <a:spcPct val="0"/>
              </a:spcAft>
              <a:buClr>
                <a:srgbClr val="81A4C7"/>
              </a:buClr>
              <a:buFont typeface="Wingdings" pitchFamily="2" charset="2"/>
              <a:buChar char="q"/>
              <a:defRPr/>
            </a:pPr>
            <a:endParaRPr kumimoji="1" lang="en-US" altLang="zh-TW" sz="1400" kern="0" dirty="0">
              <a:solidFill>
                <a:srgbClr val="000000"/>
              </a:solidFill>
            </a:endParaRPr>
          </a:p>
        </p:txBody>
      </p:sp>
      <p:sp>
        <p:nvSpPr>
          <p:cNvPr id="6" name="Rectangle 4"/>
          <p:cNvSpPr>
            <a:spLocks noChangeArrowheads="1"/>
          </p:cNvSpPr>
          <p:nvPr/>
        </p:nvSpPr>
        <p:spPr bwMode="auto">
          <a:xfrm>
            <a:off x="1906588" y="2981327"/>
            <a:ext cx="3930650" cy="3460751"/>
          </a:xfrm>
          <a:prstGeom prst="rect">
            <a:avLst/>
          </a:prstGeom>
          <a:noFill/>
          <a:ln w="9525" algn="ctr">
            <a:solidFill>
              <a:schemeClr val="tx1"/>
            </a:solidFill>
            <a:miter lim="800000"/>
            <a:headEnd/>
            <a:tailEnd/>
          </a:ln>
        </p:spPr>
        <p:txBody>
          <a:bodyPr wrap="none" anchor="ctr"/>
          <a:lstStyle/>
          <a:p>
            <a:endParaRPr lang="en-US">
              <a:solidFill>
                <a:srgbClr val="000000"/>
              </a:solidFill>
            </a:endParaRPr>
          </a:p>
        </p:txBody>
      </p:sp>
      <p:sp>
        <p:nvSpPr>
          <p:cNvPr id="7" name="Rectangle 6"/>
          <p:cNvSpPr>
            <a:spLocks noChangeArrowheads="1"/>
          </p:cNvSpPr>
          <p:nvPr/>
        </p:nvSpPr>
        <p:spPr bwMode="auto">
          <a:xfrm>
            <a:off x="6434141" y="2962276"/>
            <a:ext cx="3806825" cy="3460751"/>
          </a:xfrm>
          <a:prstGeom prst="rect">
            <a:avLst/>
          </a:prstGeom>
          <a:noFill/>
          <a:ln w="9525" algn="ctr">
            <a:solidFill>
              <a:schemeClr val="tx1"/>
            </a:solidFill>
            <a:miter lim="800000"/>
            <a:headEnd/>
            <a:tailEnd/>
          </a:ln>
        </p:spPr>
        <p:txBody>
          <a:bodyPr wrap="none" anchor="ctr"/>
          <a:lstStyle/>
          <a:p>
            <a:endParaRPr lang="en-US">
              <a:solidFill>
                <a:srgbClr val="000000"/>
              </a:solidFill>
            </a:endParaRPr>
          </a:p>
        </p:txBody>
      </p:sp>
      <p:sp>
        <p:nvSpPr>
          <p:cNvPr id="8" name="Oval 11"/>
          <p:cNvSpPr>
            <a:spLocks noChangeArrowheads="1"/>
          </p:cNvSpPr>
          <p:nvPr/>
        </p:nvSpPr>
        <p:spPr bwMode="auto">
          <a:xfrm>
            <a:off x="1911350" y="2986090"/>
            <a:ext cx="1309688" cy="1211263"/>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9" name="Oval 12"/>
          <p:cNvSpPr>
            <a:spLocks noChangeArrowheads="1"/>
          </p:cNvSpPr>
          <p:nvPr/>
        </p:nvSpPr>
        <p:spPr bwMode="auto">
          <a:xfrm>
            <a:off x="3128966" y="3003552"/>
            <a:ext cx="1309687" cy="1211263"/>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0" name="Oval 13"/>
          <p:cNvSpPr>
            <a:spLocks noChangeArrowheads="1"/>
          </p:cNvSpPr>
          <p:nvPr/>
        </p:nvSpPr>
        <p:spPr bwMode="auto">
          <a:xfrm>
            <a:off x="4389441" y="3028952"/>
            <a:ext cx="1309687" cy="1211263"/>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1" name="Oval 14"/>
          <p:cNvSpPr>
            <a:spLocks noChangeArrowheads="1"/>
          </p:cNvSpPr>
          <p:nvPr/>
        </p:nvSpPr>
        <p:spPr bwMode="auto">
          <a:xfrm>
            <a:off x="1911350" y="4073527"/>
            <a:ext cx="1309688" cy="1211263"/>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2" name="Oval 15"/>
          <p:cNvSpPr>
            <a:spLocks noChangeArrowheads="1"/>
          </p:cNvSpPr>
          <p:nvPr/>
        </p:nvSpPr>
        <p:spPr bwMode="auto">
          <a:xfrm>
            <a:off x="3128966" y="4090990"/>
            <a:ext cx="1309687" cy="1211263"/>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3" name="Oval 16"/>
          <p:cNvSpPr>
            <a:spLocks noChangeArrowheads="1"/>
          </p:cNvSpPr>
          <p:nvPr/>
        </p:nvSpPr>
        <p:spPr bwMode="auto">
          <a:xfrm>
            <a:off x="4389441" y="4116390"/>
            <a:ext cx="1309687" cy="1211263"/>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4" name="Oval 17"/>
          <p:cNvSpPr>
            <a:spLocks noChangeArrowheads="1"/>
          </p:cNvSpPr>
          <p:nvPr/>
        </p:nvSpPr>
        <p:spPr bwMode="auto">
          <a:xfrm>
            <a:off x="1949450" y="5184778"/>
            <a:ext cx="1309688" cy="1211263"/>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5" name="Oval 18"/>
          <p:cNvSpPr>
            <a:spLocks noChangeArrowheads="1"/>
          </p:cNvSpPr>
          <p:nvPr/>
        </p:nvSpPr>
        <p:spPr bwMode="auto">
          <a:xfrm>
            <a:off x="3167066" y="5202239"/>
            <a:ext cx="1309687" cy="1211263"/>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6" name="Oval 19"/>
          <p:cNvSpPr>
            <a:spLocks noChangeArrowheads="1"/>
          </p:cNvSpPr>
          <p:nvPr/>
        </p:nvSpPr>
        <p:spPr bwMode="auto">
          <a:xfrm>
            <a:off x="4427541" y="5227639"/>
            <a:ext cx="1309687" cy="1211263"/>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17" name="Line 20"/>
          <p:cNvSpPr>
            <a:spLocks noChangeShapeType="1"/>
          </p:cNvSpPr>
          <p:nvPr/>
        </p:nvSpPr>
        <p:spPr bwMode="auto">
          <a:xfrm flipV="1">
            <a:off x="2587625" y="3563939"/>
            <a:ext cx="630238" cy="0"/>
          </a:xfrm>
          <a:prstGeom prst="line">
            <a:avLst/>
          </a:prstGeom>
          <a:noFill/>
          <a:ln w="9525">
            <a:solidFill>
              <a:schemeClr val="tx1"/>
            </a:solidFill>
            <a:round/>
            <a:headEnd/>
            <a:tailEnd type="triangle" w="med" len="med"/>
          </a:ln>
        </p:spPr>
        <p:txBody>
          <a:bodyPr wrap="none" anchor="ctr"/>
          <a:lstStyle/>
          <a:p>
            <a:endParaRPr lang="en-GB">
              <a:solidFill>
                <a:srgbClr val="000000"/>
              </a:solidFill>
            </a:endParaRPr>
          </a:p>
        </p:txBody>
      </p:sp>
      <p:sp>
        <p:nvSpPr>
          <p:cNvPr id="18" name="Line 24"/>
          <p:cNvSpPr>
            <a:spLocks noChangeShapeType="1"/>
          </p:cNvSpPr>
          <p:nvPr/>
        </p:nvSpPr>
        <p:spPr bwMode="auto">
          <a:xfrm>
            <a:off x="2592388" y="3632202"/>
            <a:ext cx="0" cy="555625"/>
          </a:xfrm>
          <a:prstGeom prst="line">
            <a:avLst/>
          </a:prstGeom>
          <a:noFill/>
          <a:ln w="9525">
            <a:solidFill>
              <a:schemeClr val="tx1"/>
            </a:solidFill>
            <a:round/>
            <a:headEnd/>
            <a:tailEnd type="triangle" w="med" len="med"/>
          </a:ln>
        </p:spPr>
        <p:txBody>
          <a:bodyPr wrap="none" anchor="ctr"/>
          <a:lstStyle/>
          <a:p>
            <a:endParaRPr lang="en-GB">
              <a:solidFill>
                <a:srgbClr val="000000"/>
              </a:solidFill>
            </a:endParaRPr>
          </a:p>
        </p:txBody>
      </p:sp>
      <p:pic>
        <p:nvPicPr>
          <p:cNvPr id="19" name="Picture 25"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54428" y="3279775"/>
            <a:ext cx="239713" cy="484188"/>
          </a:xfrm>
          <a:prstGeom prst="rect">
            <a:avLst/>
          </a:prstGeom>
          <a:noFill/>
          <a:ln w="9525">
            <a:noFill/>
            <a:miter lim="800000"/>
            <a:headEnd/>
            <a:tailEnd/>
          </a:ln>
        </p:spPr>
      </p:pic>
      <p:pic>
        <p:nvPicPr>
          <p:cNvPr id="20" name="Picture 26"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6013" y="3290890"/>
            <a:ext cx="239712" cy="484187"/>
          </a:xfrm>
          <a:prstGeom prst="rect">
            <a:avLst/>
          </a:prstGeom>
          <a:noFill/>
          <a:ln w="9525">
            <a:noFill/>
            <a:miter lim="800000"/>
            <a:headEnd/>
            <a:tailEnd/>
          </a:ln>
        </p:spPr>
      </p:pic>
      <p:pic>
        <p:nvPicPr>
          <p:cNvPr id="21" name="Picture 27"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55863" y="4429126"/>
            <a:ext cx="239712" cy="484188"/>
          </a:xfrm>
          <a:prstGeom prst="rect">
            <a:avLst/>
          </a:prstGeom>
          <a:noFill/>
          <a:ln w="9525">
            <a:noFill/>
            <a:miter lim="800000"/>
            <a:headEnd/>
            <a:tailEnd/>
          </a:ln>
        </p:spPr>
      </p:pic>
      <p:pic>
        <p:nvPicPr>
          <p:cNvPr id="22" name="Picture 28"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60778" y="4459290"/>
            <a:ext cx="239713" cy="484187"/>
          </a:xfrm>
          <a:prstGeom prst="rect">
            <a:avLst/>
          </a:prstGeom>
          <a:noFill/>
          <a:ln w="9525">
            <a:noFill/>
            <a:miter lim="800000"/>
            <a:headEnd/>
            <a:tailEnd/>
          </a:ln>
        </p:spPr>
      </p:pic>
      <p:pic>
        <p:nvPicPr>
          <p:cNvPr id="23" name="Picture 29"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32363" y="4470401"/>
            <a:ext cx="239712" cy="484188"/>
          </a:xfrm>
          <a:prstGeom prst="rect">
            <a:avLst/>
          </a:prstGeom>
          <a:noFill/>
          <a:ln w="9525">
            <a:noFill/>
            <a:miter lim="800000"/>
            <a:headEnd/>
            <a:tailEnd/>
          </a:ln>
        </p:spPr>
      </p:pic>
      <p:pic>
        <p:nvPicPr>
          <p:cNvPr id="24" name="Picture 30"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79678" y="5541965"/>
            <a:ext cx="239713" cy="484187"/>
          </a:xfrm>
          <a:prstGeom prst="rect">
            <a:avLst/>
          </a:prstGeom>
          <a:noFill/>
          <a:ln w="9525">
            <a:noFill/>
            <a:miter lim="800000"/>
            <a:headEnd/>
            <a:tailEnd/>
          </a:ln>
        </p:spPr>
      </p:pic>
      <p:pic>
        <p:nvPicPr>
          <p:cNvPr id="25" name="Picture 31"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84588" y="5572126"/>
            <a:ext cx="239712" cy="484188"/>
          </a:xfrm>
          <a:prstGeom prst="rect">
            <a:avLst/>
          </a:prstGeom>
          <a:noFill/>
          <a:ln w="9525">
            <a:noFill/>
            <a:miter lim="800000"/>
            <a:headEnd/>
            <a:tailEnd/>
          </a:ln>
        </p:spPr>
      </p:pic>
      <p:pic>
        <p:nvPicPr>
          <p:cNvPr id="26" name="Picture 32"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56178" y="5583240"/>
            <a:ext cx="239713" cy="484187"/>
          </a:xfrm>
          <a:prstGeom prst="rect">
            <a:avLst/>
          </a:prstGeom>
          <a:noFill/>
          <a:ln w="9525">
            <a:noFill/>
            <a:miter lim="800000"/>
            <a:headEnd/>
            <a:tailEnd/>
          </a:ln>
        </p:spPr>
      </p:pic>
      <p:pic>
        <p:nvPicPr>
          <p:cNvPr id="27" name="Picture 34"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04088" y="3532190"/>
            <a:ext cx="239712" cy="484187"/>
          </a:xfrm>
          <a:prstGeom prst="rect">
            <a:avLst/>
          </a:prstGeom>
          <a:noFill/>
          <a:ln w="9525">
            <a:noFill/>
            <a:miter lim="800000"/>
            <a:headEnd/>
            <a:tailEnd/>
          </a:ln>
        </p:spPr>
      </p:pic>
      <p:sp>
        <p:nvSpPr>
          <p:cNvPr id="28" name="Oval 35"/>
          <p:cNvSpPr>
            <a:spLocks noChangeArrowheads="1"/>
          </p:cNvSpPr>
          <p:nvPr/>
        </p:nvSpPr>
        <p:spPr bwMode="auto">
          <a:xfrm>
            <a:off x="6470653" y="2960690"/>
            <a:ext cx="1903413" cy="1779587"/>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29" name="Oval 36"/>
          <p:cNvSpPr>
            <a:spLocks noChangeArrowheads="1"/>
          </p:cNvSpPr>
          <p:nvPr/>
        </p:nvSpPr>
        <p:spPr bwMode="auto">
          <a:xfrm>
            <a:off x="8316913" y="2979740"/>
            <a:ext cx="1903412" cy="1779587"/>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30" name="Oval 37"/>
          <p:cNvSpPr>
            <a:spLocks noChangeArrowheads="1"/>
          </p:cNvSpPr>
          <p:nvPr/>
        </p:nvSpPr>
        <p:spPr bwMode="auto">
          <a:xfrm>
            <a:off x="6451603" y="4584701"/>
            <a:ext cx="1903413" cy="1779588"/>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sp>
        <p:nvSpPr>
          <p:cNvPr id="31" name="Oval 38"/>
          <p:cNvSpPr>
            <a:spLocks noChangeArrowheads="1"/>
          </p:cNvSpPr>
          <p:nvPr/>
        </p:nvSpPr>
        <p:spPr bwMode="auto">
          <a:xfrm>
            <a:off x="8280403" y="4573590"/>
            <a:ext cx="1903413" cy="1779587"/>
          </a:xfrm>
          <a:prstGeom prst="ellipse">
            <a:avLst/>
          </a:prstGeom>
          <a:noFill/>
          <a:ln w="9525" algn="ctr">
            <a:solidFill>
              <a:schemeClr val="tx1"/>
            </a:solidFill>
            <a:round/>
            <a:headEnd/>
            <a:tailEnd/>
          </a:ln>
        </p:spPr>
        <p:txBody>
          <a:bodyPr wrap="none" anchor="ctr"/>
          <a:lstStyle/>
          <a:p>
            <a:endParaRPr lang="en-US">
              <a:solidFill>
                <a:srgbClr val="000000"/>
              </a:solidFill>
            </a:endParaRPr>
          </a:p>
        </p:txBody>
      </p:sp>
      <p:pic>
        <p:nvPicPr>
          <p:cNvPr id="32" name="Picture 40"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113838" y="3562351"/>
            <a:ext cx="239712" cy="484188"/>
          </a:xfrm>
          <a:prstGeom prst="rect">
            <a:avLst/>
          </a:prstGeom>
          <a:noFill/>
          <a:ln w="9525">
            <a:noFill/>
            <a:miter lim="800000"/>
            <a:headEnd/>
            <a:tailEnd/>
          </a:ln>
        </p:spPr>
      </p:pic>
      <p:pic>
        <p:nvPicPr>
          <p:cNvPr id="33" name="Picture 41"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2338" y="5194301"/>
            <a:ext cx="239712" cy="484188"/>
          </a:xfrm>
          <a:prstGeom prst="rect">
            <a:avLst/>
          </a:prstGeom>
          <a:noFill/>
          <a:ln w="9525">
            <a:noFill/>
            <a:miter lim="800000"/>
            <a:headEnd/>
            <a:tailEnd/>
          </a:ln>
        </p:spPr>
      </p:pic>
      <p:pic>
        <p:nvPicPr>
          <p:cNvPr id="34" name="Picture 42"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090028" y="5181601"/>
            <a:ext cx="239713" cy="484188"/>
          </a:xfrm>
          <a:prstGeom prst="rect">
            <a:avLst/>
          </a:prstGeom>
          <a:noFill/>
          <a:ln w="9525">
            <a:noFill/>
            <a:miter lim="800000"/>
            <a:headEnd/>
            <a:tailEnd/>
          </a:ln>
        </p:spPr>
      </p:pic>
      <p:sp>
        <p:nvSpPr>
          <p:cNvPr id="35" name="Line 43"/>
          <p:cNvSpPr>
            <a:spLocks noChangeShapeType="1"/>
          </p:cNvSpPr>
          <p:nvPr/>
        </p:nvSpPr>
        <p:spPr bwMode="auto">
          <a:xfrm>
            <a:off x="7473950" y="3854451"/>
            <a:ext cx="901700" cy="1588"/>
          </a:xfrm>
          <a:prstGeom prst="line">
            <a:avLst/>
          </a:prstGeom>
          <a:noFill/>
          <a:ln w="9525">
            <a:solidFill>
              <a:schemeClr val="tx1"/>
            </a:solidFill>
            <a:round/>
            <a:headEnd/>
            <a:tailEnd type="triangle" w="med" len="med"/>
          </a:ln>
        </p:spPr>
        <p:txBody>
          <a:bodyPr wrap="none" anchor="ctr"/>
          <a:lstStyle/>
          <a:p>
            <a:endParaRPr lang="en-GB">
              <a:solidFill>
                <a:srgbClr val="000000"/>
              </a:solidFill>
            </a:endParaRPr>
          </a:p>
        </p:txBody>
      </p:sp>
      <p:sp>
        <p:nvSpPr>
          <p:cNvPr id="36" name="Line 44"/>
          <p:cNvSpPr>
            <a:spLocks noChangeShapeType="1"/>
          </p:cNvSpPr>
          <p:nvPr/>
        </p:nvSpPr>
        <p:spPr bwMode="auto">
          <a:xfrm>
            <a:off x="7419975" y="3884614"/>
            <a:ext cx="12700" cy="830263"/>
          </a:xfrm>
          <a:prstGeom prst="line">
            <a:avLst/>
          </a:prstGeom>
          <a:noFill/>
          <a:ln w="9525">
            <a:solidFill>
              <a:schemeClr val="tx1"/>
            </a:solidFill>
            <a:round/>
            <a:headEnd/>
            <a:tailEnd type="triangle" w="med" len="med"/>
          </a:ln>
        </p:spPr>
        <p:txBody>
          <a:bodyPr wrap="none" anchor="ctr"/>
          <a:lstStyle/>
          <a:p>
            <a:endParaRPr lang="en-GB">
              <a:solidFill>
                <a:srgbClr val="000000"/>
              </a:solidFill>
            </a:endParaRPr>
          </a:p>
        </p:txBody>
      </p:sp>
    </p:spTree>
    <p:extLst>
      <p:ext uri="{BB962C8B-B14F-4D97-AF65-F5344CB8AC3E}">
        <p14:creationId xmlns:p14="http://schemas.microsoft.com/office/powerpoint/2010/main" val="242972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Auto RF Management</a:t>
            </a:r>
            <a:endParaRPr lang="en-GB" dirty="0"/>
          </a:p>
        </p:txBody>
      </p:sp>
      <p:sp>
        <p:nvSpPr>
          <p:cNvPr id="3" name="Content Placeholder 2"/>
          <p:cNvSpPr>
            <a:spLocks noGrp="1"/>
          </p:cNvSpPr>
          <p:nvPr>
            <p:ph idx="1"/>
          </p:nvPr>
        </p:nvSpPr>
        <p:spPr>
          <a:xfrm>
            <a:off x="1524000" y="1447800"/>
            <a:ext cx="9144000" cy="5410200"/>
          </a:xfrm>
        </p:spPr>
        <p:txBody>
          <a:bodyPr/>
          <a:lstStyle/>
          <a:p>
            <a:endParaRPr lang="en-GB" dirty="0"/>
          </a:p>
        </p:txBody>
      </p:sp>
      <p:sp>
        <p:nvSpPr>
          <p:cNvPr id="22" name="內容版面配置區 2"/>
          <p:cNvSpPr txBox="1">
            <a:spLocks/>
          </p:cNvSpPr>
          <p:nvPr/>
        </p:nvSpPr>
        <p:spPr bwMode="auto">
          <a:xfrm>
            <a:off x="1789113" y="1381126"/>
            <a:ext cx="8551862" cy="242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81A4C7"/>
              </a:buClr>
              <a:buFont typeface="Wingdings" pitchFamily="2" charset="2"/>
              <a:buChar char="q"/>
              <a:defRPr/>
            </a:pPr>
            <a:r>
              <a:rPr kumimoji="1" lang="en-US" altLang="zh-TW" sz="2000" kern="0" dirty="0">
                <a:solidFill>
                  <a:srgbClr val="000000"/>
                </a:solidFill>
              </a:rPr>
              <a:t>Auto Power Adjustment</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In a clustering group, automatically adjust the power</a:t>
            </a:r>
            <a:r>
              <a:rPr kumimoji="1" lang="zh-TW" altLang="en-US" sz="1200" kern="0" dirty="0">
                <a:solidFill>
                  <a:srgbClr val="000000"/>
                </a:solidFill>
              </a:rPr>
              <a:t> </a:t>
            </a:r>
            <a:r>
              <a:rPr kumimoji="1" lang="en-US" altLang="zh-TW" sz="1200" kern="0" dirty="0">
                <a:solidFill>
                  <a:srgbClr val="000000"/>
                </a:solidFill>
              </a:rPr>
              <a:t>according</a:t>
            </a:r>
            <a:r>
              <a:rPr kumimoji="1" lang="zh-TW" altLang="en-US" sz="1200" kern="0" dirty="0">
                <a:solidFill>
                  <a:srgbClr val="000000"/>
                </a:solidFill>
              </a:rPr>
              <a:t> </a:t>
            </a:r>
            <a:r>
              <a:rPr kumimoji="1" lang="en-US" altLang="zh-TW" sz="1200" kern="0" dirty="0">
                <a:solidFill>
                  <a:srgbClr val="000000"/>
                </a:solidFill>
              </a:rPr>
              <a:t>to</a:t>
            </a:r>
            <a:r>
              <a:rPr kumimoji="1" lang="zh-TW" altLang="en-US" sz="1200" kern="0" dirty="0">
                <a:solidFill>
                  <a:srgbClr val="000000"/>
                </a:solidFill>
              </a:rPr>
              <a:t> </a:t>
            </a:r>
            <a:r>
              <a:rPr kumimoji="1" lang="en-US" altLang="zh-TW" sz="1200" kern="0" dirty="0">
                <a:solidFill>
                  <a:srgbClr val="000000"/>
                </a:solidFill>
              </a:rPr>
              <a:t>the</a:t>
            </a:r>
            <a:r>
              <a:rPr kumimoji="1" lang="zh-TW" altLang="en-US" sz="1200" kern="0" dirty="0">
                <a:solidFill>
                  <a:srgbClr val="000000"/>
                </a:solidFill>
              </a:rPr>
              <a:t> </a:t>
            </a:r>
            <a:r>
              <a:rPr kumimoji="1" lang="en-US" altLang="zh-TW" sz="1200" kern="0" dirty="0">
                <a:solidFill>
                  <a:srgbClr val="000000"/>
                </a:solidFill>
              </a:rPr>
              <a:t>strength</a:t>
            </a:r>
            <a:r>
              <a:rPr kumimoji="1" lang="zh-TW" altLang="en-US" sz="1200" kern="0" dirty="0">
                <a:solidFill>
                  <a:srgbClr val="000000"/>
                </a:solidFill>
              </a:rPr>
              <a:t> </a:t>
            </a:r>
            <a:r>
              <a:rPr kumimoji="1" lang="en-US" altLang="zh-TW" sz="1200" kern="0" dirty="0">
                <a:solidFill>
                  <a:srgbClr val="000000"/>
                </a:solidFill>
              </a:rPr>
              <a:t>changes</a:t>
            </a:r>
            <a:r>
              <a:rPr kumimoji="1" lang="zh-TW" altLang="en-US" sz="1200" kern="0" dirty="0">
                <a:solidFill>
                  <a:srgbClr val="000000"/>
                </a:solidFill>
              </a:rPr>
              <a:t> </a:t>
            </a:r>
            <a:r>
              <a:rPr kumimoji="1" lang="en-US" altLang="zh-TW" sz="1200" kern="0" dirty="0">
                <a:solidFill>
                  <a:srgbClr val="000000"/>
                </a:solidFill>
              </a:rPr>
              <a:t>of</a:t>
            </a:r>
            <a:r>
              <a:rPr kumimoji="1" lang="zh-TW" altLang="en-US" sz="1200" kern="0" dirty="0">
                <a:solidFill>
                  <a:srgbClr val="000000"/>
                </a:solidFill>
              </a:rPr>
              <a:t> </a:t>
            </a:r>
            <a:r>
              <a:rPr kumimoji="1" lang="en-US" altLang="zh-TW" sz="1200" kern="0" dirty="0">
                <a:solidFill>
                  <a:srgbClr val="000000"/>
                </a:solidFill>
              </a:rPr>
              <a:t>RF</a:t>
            </a:r>
            <a:r>
              <a:rPr kumimoji="1" lang="zh-TW" altLang="en-US" sz="1200" kern="0" dirty="0">
                <a:solidFill>
                  <a:srgbClr val="000000"/>
                </a:solidFill>
              </a:rPr>
              <a:t> </a:t>
            </a:r>
            <a:r>
              <a:rPr kumimoji="1" lang="en-US" altLang="zh-TW" sz="1200" kern="0" dirty="0">
                <a:solidFill>
                  <a:srgbClr val="000000"/>
                </a:solidFill>
              </a:rPr>
              <a:t>signals</a:t>
            </a:r>
            <a:r>
              <a:rPr kumimoji="1" lang="zh-TW" altLang="en-US" sz="1200" kern="0" dirty="0">
                <a:solidFill>
                  <a:srgbClr val="000000"/>
                </a:solidFill>
              </a:rPr>
              <a:t> </a:t>
            </a:r>
            <a:r>
              <a:rPr kumimoji="1" lang="en-US" altLang="zh-TW" sz="1200" kern="0" dirty="0">
                <a:solidFill>
                  <a:srgbClr val="000000"/>
                </a:solidFill>
              </a:rPr>
              <a:t>broadcasting</a:t>
            </a:r>
            <a:r>
              <a:rPr kumimoji="1" lang="zh-TW" altLang="en-US" sz="1200" kern="0" dirty="0">
                <a:solidFill>
                  <a:srgbClr val="000000"/>
                </a:solidFill>
              </a:rPr>
              <a:t> </a:t>
            </a:r>
            <a:r>
              <a:rPr kumimoji="1" lang="en-US" altLang="zh-TW" sz="1200" kern="0" dirty="0">
                <a:solidFill>
                  <a:srgbClr val="000000"/>
                </a:solidFill>
              </a:rPr>
              <a:t>by</a:t>
            </a:r>
            <a:r>
              <a:rPr kumimoji="1" lang="zh-TW" altLang="en-US" sz="1200" kern="0" dirty="0">
                <a:solidFill>
                  <a:srgbClr val="000000"/>
                </a:solidFill>
              </a:rPr>
              <a:t> </a:t>
            </a:r>
            <a:r>
              <a:rPr kumimoji="1" lang="en-US" altLang="zh-TW" sz="1200" kern="0" dirty="0">
                <a:solidFill>
                  <a:srgbClr val="000000"/>
                </a:solidFill>
              </a:rPr>
              <a:t>other</a:t>
            </a:r>
            <a:r>
              <a:rPr kumimoji="1" lang="zh-TW" altLang="en-US" sz="1200" kern="0" dirty="0">
                <a:solidFill>
                  <a:srgbClr val="000000"/>
                </a:solidFill>
              </a:rPr>
              <a:t> </a:t>
            </a:r>
            <a:r>
              <a:rPr kumimoji="1" lang="en-US" altLang="zh-TW" sz="1200" kern="0" dirty="0">
                <a:solidFill>
                  <a:srgbClr val="000000"/>
                </a:solidFill>
              </a:rPr>
              <a:t>APs, the unified switches readjust power by schedule (ex. upon a certain interval) </a:t>
            </a:r>
          </a:p>
          <a:p>
            <a:pPr marL="342900" indent="-342900" fontAlgn="base">
              <a:spcBef>
                <a:spcPct val="20000"/>
              </a:spcBef>
              <a:spcAft>
                <a:spcPct val="0"/>
              </a:spcAft>
              <a:buClr>
                <a:srgbClr val="81A4C7"/>
              </a:buClr>
              <a:buFont typeface="Wingdings" pitchFamily="2" charset="2"/>
              <a:buChar char="q"/>
              <a:defRPr/>
            </a:pPr>
            <a:r>
              <a:rPr kumimoji="1" lang="en-US" altLang="zh-TW" sz="2000" kern="0" dirty="0">
                <a:solidFill>
                  <a:srgbClr val="000000"/>
                </a:solidFill>
              </a:rPr>
              <a:t>RF Self-Healing </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When a Managed AP is powered down, the power of its neighboring AP(s) managed by the same switch is immediately </a:t>
            </a:r>
            <a:r>
              <a:rPr kumimoji="1" lang="en-US" altLang="zh-TW" sz="1200" kern="0" dirty="0">
                <a:solidFill>
                  <a:srgbClr val="0000FF"/>
                </a:solidFill>
              </a:rPr>
              <a:t>increased by</a:t>
            </a:r>
            <a:r>
              <a:rPr kumimoji="1" lang="en-US" altLang="zh-TW" sz="1200" kern="0" dirty="0">
                <a:solidFill>
                  <a:srgbClr val="000000"/>
                </a:solidFill>
              </a:rPr>
              <a:t> </a:t>
            </a:r>
            <a:r>
              <a:rPr kumimoji="1" lang="en-US" altLang="zh-TW" sz="1200" kern="0" dirty="0">
                <a:solidFill>
                  <a:srgbClr val="0000FF"/>
                </a:solidFill>
              </a:rPr>
              <a:t>20%</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The power level will readjust again every pre-configured interval by sensing neighboring AP power status</a:t>
            </a:r>
          </a:p>
          <a:p>
            <a:pPr marL="342900" indent="-342900" fontAlgn="base">
              <a:spcBef>
                <a:spcPct val="20000"/>
              </a:spcBef>
              <a:spcAft>
                <a:spcPct val="0"/>
              </a:spcAft>
              <a:buClr>
                <a:srgbClr val="81A4C7"/>
              </a:buClr>
              <a:buFont typeface="Wingdings" pitchFamily="2" charset="2"/>
              <a:buChar char="q"/>
              <a:defRPr/>
            </a:pPr>
            <a:endParaRPr kumimoji="1" lang="zh-TW" altLang="en-US" sz="1200" kern="0" dirty="0">
              <a:solidFill>
                <a:srgbClr val="000000"/>
              </a:solidFill>
            </a:endParaRPr>
          </a:p>
        </p:txBody>
      </p:sp>
      <p:pic>
        <p:nvPicPr>
          <p:cNvPr id="23" name="Picture 6"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13088" y="5087938"/>
            <a:ext cx="330200" cy="841375"/>
          </a:xfrm>
          <a:prstGeom prst="rect">
            <a:avLst/>
          </a:prstGeom>
          <a:noFill/>
          <a:ln w="9525">
            <a:noFill/>
            <a:miter lim="800000"/>
            <a:headEnd/>
            <a:tailEnd/>
          </a:ln>
        </p:spPr>
      </p:pic>
      <p:pic>
        <p:nvPicPr>
          <p:cNvPr id="24" name="Picture 6"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97376" y="5254626"/>
            <a:ext cx="328613" cy="841375"/>
          </a:xfrm>
          <a:prstGeom prst="rect">
            <a:avLst/>
          </a:prstGeom>
          <a:noFill/>
          <a:ln w="9525">
            <a:noFill/>
            <a:miter lim="800000"/>
            <a:headEnd/>
            <a:tailEnd/>
          </a:ln>
        </p:spPr>
      </p:pic>
      <p:pic>
        <p:nvPicPr>
          <p:cNvPr id="25" name="Picture 6"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84825" y="5018088"/>
            <a:ext cx="330200" cy="842963"/>
          </a:xfrm>
          <a:prstGeom prst="rect">
            <a:avLst/>
          </a:prstGeom>
          <a:noFill/>
          <a:ln w="9525">
            <a:noFill/>
            <a:miter lim="800000"/>
            <a:headEnd/>
            <a:tailEnd/>
          </a:ln>
        </p:spPr>
      </p:pic>
      <p:pic>
        <p:nvPicPr>
          <p:cNvPr id="26" name="Picture 6"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88088" y="4405313"/>
            <a:ext cx="328612" cy="842963"/>
          </a:xfrm>
          <a:prstGeom prst="rect">
            <a:avLst/>
          </a:prstGeom>
          <a:noFill/>
          <a:ln w="9525">
            <a:noFill/>
            <a:miter lim="800000"/>
            <a:headEnd/>
            <a:tailEnd/>
          </a:ln>
        </p:spPr>
      </p:pic>
      <p:grpSp>
        <p:nvGrpSpPr>
          <p:cNvPr id="27" name="群組 12"/>
          <p:cNvGrpSpPr>
            <a:grpSpLocks/>
          </p:cNvGrpSpPr>
          <p:nvPr/>
        </p:nvGrpSpPr>
        <p:grpSpPr bwMode="auto">
          <a:xfrm>
            <a:off x="2809875" y="4965700"/>
            <a:ext cx="966788" cy="239712"/>
            <a:chOff x="1020032" y="4142959"/>
            <a:chExt cx="731486" cy="181153"/>
          </a:xfrm>
        </p:grpSpPr>
        <p:sp>
          <p:nvSpPr>
            <p:cNvPr id="28" name="橢圓 13"/>
            <p:cNvSpPr/>
            <p:nvPr/>
          </p:nvSpPr>
          <p:spPr>
            <a:xfrm>
              <a:off x="1201402" y="4177750"/>
              <a:ext cx="368745" cy="99575"/>
            </a:xfrm>
            <a:prstGeom prst="ellipse">
              <a:avLst/>
            </a:prstGeom>
            <a:noFill/>
            <a:ln w="31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29" name="橢圓 25"/>
            <p:cNvSpPr/>
            <p:nvPr/>
          </p:nvSpPr>
          <p:spPr>
            <a:xfrm>
              <a:off x="1020032" y="4142959"/>
              <a:ext cx="731486" cy="181153"/>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grpSp>
        <p:nvGrpSpPr>
          <p:cNvPr id="30" name="群組 15"/>
          <p:cNvGrpSpPr>
            <a:grpSpLocks/>
          </p:cNvGrpSpPr>
          <p:nvPr/>
        </p:nvGrpSpPr>
        <p:grpSpPr bwMode="auto">
          <a:xfrm>
            <a:off x="3957639" y="5097462"/>
            <a:ext cx="1271587" cy="349250"/>
            <a:chOff x="904456" y="4117080"/>
            <a:chExt cx="962638" cy="264328"/>
          </a:xfrm>
        </p:grpSpPr>
        <p:sp>
          <p:nvSpPr>
            <p:cNvPr id="31" name="橢圓 21"/>
            <p:cNvSpPr/>
            <p:nvPr/>
          </p:nvSpPr>
          <p:spPr>
            <a:xfrm>
              <a:off x="1201299" y="4177155"/>
              <a:ext cx="368952" cy="99724"/>
            </a:xfrm>
            <a:prstGeom prst="ellipse">
              <a:avLst/>
            </a:prstGeom>
            <a:noFill/>
            <a:ln w="31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32" name="橢圓 22"/>
            <p:cNvSpPr/>
            <p:nvPr/>
          </p:nvSpPr>
          <p:spPr>
            <a:xfrm>
              <a:off x="1019828" y="4143513"/>
              <a:ext cx="731893" cy="180224"/>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33" name="橢圓 23"/>
            <p:cNvSpPr/>
            <p:nvPr/>
          </p:nvSpPr>
          <p:spPr>
            <a:xfrm>
              <a:off x="904456" y="4117080"/>
              <a:ext cx="962638" cy="264328"/>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grpSp>
        <p:nvGrpSpPr>
          <p:cNvPr id="34" name="群組 20"/>
          <p:cNvGrpSpPr>
            <a:grpSpLocks/>
          </p:cNvGrpSpPr>
          <p:nvPr/>
        </p:nvGrpSpPr>
        <p:grpSpPr bwMode="auto">
          <a:xfrm>
            <a:off x="5984875" y="4321176"/>
            <a:ext cx="965200" cy="238125"/>
            <a:chOff x="1020032" y="4142959"/>
            <a:chExt cx="731486" cy="181153"/>
          </a:xfrm>
        </p:grpSpPr>
        <p:sp>
          <p:nvSpPr>
            <p:cNvPr id="35" name="橢圓 19"/>
            <p:cNvSpPr/>
            <p:nvPr/>
          </p:nvSpPr>
          <p:spPr>
            <a:xfrm>
              <a:off x="1201701" y="4177982"/>
              <a:ext cx="368149" cy="99030"/>
            </a:xfrm>
            <a:prstGeom prst="ellipse">
              <a:avLst/>
            </a:prstGeom>
            <a:noFill/>
            <a:ln w="31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36" name="橢圓 20"/>
            <p:cNvSpPr/>
            <p:nvPr/>
          </p:nvSpPr>
          <p:spPr>
            <a:xfrm>
              <a:off x="1020032" y="4142959"/>
              <a:ext cx="731486" cy="181153"/>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cxnSp>
        <p:nvCxnSpPr>
          <p:cNvPr id="37" name="直線接點 15"/>
          <p:cNvCxnSpPr>
            <a:stCxn id="67" idx="3"/>
          </p:cNvCxnSpPr>
          <p:nvPr/>
        </p:nvCxnSpPr>
        <p:spPr>
          <a:xfrm flipV="1">
            <a:off x="3443288" y="4367213"/>
            <a:ext cx="1276350" cy="11414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16"/>
          <p:cNvCxnSpPr/>
          <p:nvPr/>
        </p:nvCxnSpPr>
        <p:spPr>
          <a:xfrm rot="10800000">
            <a:off x="4957764" y="4319587"/>
            <a:ext cx="1330325" cy="50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17"/>
          <p:cNvCxnSpPr/>
          <p:nvPr/>
        </p:nvCxnSpPr>
        <p:spPr>
          <a:xfrm flipV="1">
            <a:off x="4725989" y="4379912"/>
            <a:ext cx="77787" cy="1295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18"/>
          <p:cNvCxnSpPr>
            <a:stCxn id="80" idx="1"/>
          </p:cNvCxnSpPr>
          <p:nvPr/>
        </p:nvCxnSpPr>
        <p:spPr>
          <a:xfrm rot="10800000">
            <a:off x="4875213" y="4367212"/>
            <a:ext cx="709612" cy="10731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1" name="Picture 6"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653588" y="5018088"/>
            <a:ext cx="328612" cy="842963"/>
          </a:xfrm>
          <a:prstGeom prst="rect">
            <a:avLst/>
          </a:prstGeom>
          <a:noFill/>
          <a:ln w="9525">
            <a:noFill/>
            <a:miter lim="800000"/>
            <a:headEnd/>
            <a:tailEnd/>
          </a:ln>
        </p:spPr>
      </p:pic>
      <p:sp>
        <p:nvSpPr>
          <p:cNvPr id="42" name="橢圓 39"/>
          <p:cNvSpPr/>
          <p:nvPr/>
        </p:nvSpPr>
        <p:spPr>
          <a:xfrm>
            <a:off x="9590089" y="4960938"/>
            <a:ext cx="485775" cy="131763"/>
          </a:xfrm>
          <a:prstGeom prst="ellipse">
            <a:avLst/>
          </a:prstGeom>
          <a:noFill/>
          <a:ln w="31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cxnSp>
        <p:nvCxnSpPr>
          <p:cNvPr id="43" name="直線接點 41"/>
          <p:cNvCxnSpPr/>
          <p:nvPr/>
        </p:nvCxnSpPr>
        <p:spPr>
          <a:xfrm rot="10800000">
            <a:off x="8942388" y="4367212"/>
            <a:ext cx="711200" cy="10731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5"/>
          <p:cNvCxnSpPr/>
          <p:nvPr/>
        </p:nvCxnSpPr>
        <p:spPr>
          <a:xfrm>
            <a:off x="5397501" y="4217987"/>
            <a:ext cx="2398713" cy="0"/>
          </a:xfrm>
          <a:prstGeom prst="line">
            <a:avLst/>
          </a:prstGeom>
          <a:ln w="28575"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文字方塊 46"/>
          <p:cNvSpPr txBox="1">
            <a:spLocks noChangeArrowheads="1"/>
          </p:cNvSpPr>
          <p:nvPr/>
        </p:nvSpPr>
        <p:spPr bwMode="auto">
          <a:xfrm>
            <a:off x="5540375" y="3932238"/>
            <a:ext cx="1974850" cy="276225"/>
          </a:xfrm>
          <a:prstGeom prst="rect">
            <a:avLst/>
          </a:prstGeom>
          <a:noFill/>
          <a:ln w="9525">
            <a:noFill/>
            <a:miter lim="800000"/>
            <a:headEnd/>
            <a:tailEnd/>
          </a:ln>
        </p:spPr>
        <p:txBody>
          <a:bodyPr>
            <a:spAutoFit/>
          </a:bodyPr>
          <a:lstStyle/>
          <a:p>
            <a:pPr algn="ctr"/>
            <a:r>
              <a:rPr lang="en-US" altLang="zh-TW" sz="1200">
                <a:solidFill>
                  <a:srgbClr val="000000"/>
                </a:solidFill>
                <a:latin typeface="Calibri" pitchFamily="34" charset="0"/>
              </a:rPr>
              <a:t>Clustering</a:t>
            </a:r>
            <a:endParaRPr lang="zh-TW" altLang="en-US" sz="1200">
              <a:solidFill>
                <a:srgbClr val="000000"/>
              </a:solidFill>
              <a:latin typeface="Calibri" pitchFamily="34" charset="0"/>
            </a:endParaRPr>
          </a:p>
        </p:txBody>
      </p:sp>
      <p:sp>
        <p:nvSpPr>
          <p:cNvPr id="46" name="橢圓 51"/>
          <p:cNvSpPr/>
          <p:nvPr/>
        </p:nvSpPr>
        <p:spPr>
          <a:xfrm>
            <a:off x="5832475" y="4275137"/>
            <a:ext cx="1271588" cy="349250"/>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47" name="橢圓 57"/>
          <p:cNvSpPr/>
          <p:nvPr/>
        </p:nvSpPr>
        <p:spPr>
          <a:xfrm>
            <a:off x="5511801" y="4973638"/>
            <a:ext cx="487363" cy="131763"/>
          </a:xfrm>
          <a:prstGeom prst="ellipse">
            <a:avLst/>
          </a:prstGeom>
          <a:noFill/>
          <a:ln w="31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48" name="橢圓 58"/>
          <p:cNvSpPr/>
          <p:nvPr/>
        </p:nvSpPr>
        <p:spPr>
          <a:xfrm>
            <a:off x="5272089" y="4927600"/>
            <a:ext cx="966787" cy="239712"/>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49" name="橢圓 59"/>
          <p:cNvSpPr/>
          <p:nvPr/>
        </p:nvSpPr>
        <p:spPr>
          <a:xfrm>
            <a:off x="5119689" y="4892675"/>
            <a:ext cx="1271587" cy="349250"/>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pic>
        <p:nvPicPr>
          <p:cNvPr id="50" name="Picture 6"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15250" y="5135563"/>
            <a:ext cx="330200" cy="841375"/>
          </a:xfrm>
          <a:prstGeom prst="rect">
            <a:avLst/>
          </a:prstGeom>
          <a:noFill/>
          <a:ln w="9525">
            <a:noFill/>
            <a:miter lim="800000"/>
            <a:headEnd/>
            <a:tailEnd/>
          </a:ln>
        </p:spPr>
      </p:pic>
      <p:sp>
        <p:nvSpPr>
          <p:cNvPr id="51" name="橢圓 62"/>
          <p:cNvSpPr/>
          <p:nvPr/>
        </p:nvSpPr>
        <p:spPr>
          <a:xfrm>
            <a:off x="7664451" y="5059363"/>
            <a:ext cx="485775" cy="131763"/>
          </a:xfrm>
          <a:prstGeom prst="ellipse">
            <a:avLst/>
          </a:prstGeom>
          <a:noFill/>
          <a:ln w="31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52" name="橢圓 63"/>
          <p:cNvSpPr/>
          <p:nvPr/>
        </p:nvSpPr>
        <p:spPr>
          <a:xfrm>
            <a:off x="7424738" y="5013325"/>
            <a:ext cx="965200" cy="239712"/>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cxnSp>
        <p:nvCxnSpPr>
          <p:cNvPr id="53" name="直線接點 64"/>
          <p:cNvCxnSpPr/>
          <p:nvPr/>
        </p:nvCxnSpPr>
        <p:spPr>
          <a:xfrm flipV="1">
            <a:off x="8045451" y="4379912"/>
            <a:ext cx="842963" cy="11763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4" name="群組 80"/>
          <p:cNvGrpSpPr>
            <a:grpSpLocks/>
          </p:cNvGrpSpPr>
          <p:nvPr/>
        </p:nvGrpSpPr>
        <p:grpSpPr bwMode="auto">
          <a:xfrm>
            <a:off x="4837114" y="5762625"/>
            <a:ext cx="1716087" cy="322262"/>
            <a:chOff x="2956624" y="5652159"/>
            <a:chExt cx="1716035" cy="321833"/>
          </a:xfrm>
        </p:grpSpPr>
        <p:grpSp>
          <p:nvGrpSpPr>
            <p:cNvPr id="55" name="群組 78"/>
            <p:cNvGrpSpPr>
              <a:grpSpLocks/>
            </p:cNvGrpSpPr>
            <p:nvPr/>
          </p:nvGrpSpPr>
          <p:grpSpPr bwMode="auto">
            <a:xfrm>
              <a:off x="3502696" y="5831326"/>
              <a:ext cx="1052475" cy="74514"/>
              <a:chOff x="3503031" y="5977818"/>
              <a:chExt cx="1942140" cy="137500"/>
            </a:xfrm>
          </p:grpSpPr>
          <p:sp>
            <p:nvSpPr>
              <p:cNvPr id="58" name="矩形 68"/>
              <p:cNvSpPr/>
              <p:nvPr/>
            </p:nvSpPr>
            <p:spPr>
              <a:xfrm>
                <a:off x="3503031" y="5977818"/>
                <a:ext cx="22555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59" name="矩形 69"/>
              <p:cNvSpPr/>
              <p:nvPr/>
            </p:nvSpPr>
            <p:spPr>
              <a:xfrm>
                <a:off x="3708083" y="5977818"/>
                <a:ext cx="22555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0" name="矩形 70"/>
              <p:cNvSpPr/>
              <p:nvPr/>
            </p:nvSpPr>
            <p:spPr>
              <a:xfrm>
                <a:off x="3924853" y="5977818"/>
                <a:ext cx="22555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1" name="矩形 71"/>
              <p:cNvSpPr/>
              <p:nvPr/>
            </p:nvSpPr>
            <p:spPr>
              <a:xfrm>
                <a:off x="4150410" y="5977818"/>
                <a:ext cx="225559"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2" name="矩形 72"/>
              <p:cNvSpPr/>
              <p:nvPr/>
            </p:nvSpPr>
            <p:spPr>
              <a:xfrm>
                <a:off x="4355463" y="5977818"/>
                <a:ext cx="225559"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3" name="矩形 73"/>
              <p:cNvSpPr/>
              <p:nvPr/>
            </p:nvSpPr>
            <p:spPr>
              <a:xfrm>
                <a:off x="4572233" y="5977818"/>
                <a:ext cx="225559"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4" name="矩形 74"/>
              <p:cNvSpPr/>
              <p:nvPr/>
            </p:nvSpPr>
            <p:spPr>
              <a:xfrm>
                <a:off x="4797791" y="5977818"/>
                <a:ext cx="225557" cy="13750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5" name="矩形 75"/>
              <p:cNvSpPr/>
              <p:nvPr/>
            </p:nvSpPr>
            <p:spPr>
              <a:xfrm>
                <a:off x="5005772" y="5977818"/>
                <a:ext cx="222629" cy="13750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6" name="矩形 76"/>
              <p:cNvSpPr/>
              <p:nvPr/>
            </p:nvSpPr>
            <p:spPr>
              <a:xfrm>
                <a:off x="5219614" y="5977818"/>
                <a:ext cx="225557" cy="13750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56" name="文字方塊 77"/>
            <p:cNvSpPr txBox="1">
              <a:spLocks noChangeArrowheads="1"/>
            </p:cNvSpPr>
            <p:nvPr/>
          </p:nvSpPr>
          <p:spPr bwMode="auto">
            <a:xfrm>
              <a:off x="2956624" y="5758548"/>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Power</a:t>
              </a:r>
              <a:endParaRPr lang="zh-TW" altLang="en-US" sz="800">
                <a:solidFill>
                  <a:srgbClr val="000000"/>
                </a:solidFill>
                <a:latin typeface="Calibri" pitchFamily="34" charset="0"/>
              </a:endParaRPr>
            </a:p>
          </p:txBody>
        </p:sp>
        <p:sp>
          <p:nvSpPr>
            <p:cNvPr id="57" name="文字方塊 79"/>
            <p:cNvSpPr txBox="1">
              <a:spLocks noChangeArrowheads="1"/>
            </p:cNvSpPr>
            <p:nvPr/>
          </p:nvSpPr>
          <p:spPr bwMode="auto">
            <a:xfrm>
              <a:off x="4075201" y="5652159"/>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90%</a:t>
              </a:r>
              <a:endParaRPr lang="zh-TW" altLang="en-US" sz="800">
                <a:solidFill>
                  <a:srgbClr val="000000"/>
                </a:solidFill>
                <a:latin typeface="Calibri" pitchFamily="34" charset="0"/>
              </a:endParaRPr>
            </a:p>
          </p:txBody>
        </p:sp>
      </p:grpSp>
      <p:grpSp>
        <p:nvGrpSpPr>
          <p:cNvPr id="67" name="群組 81"/>
          <p:cNvGrpSpPr>
            <a:grpSpLocks/>
          </p:cNvGrpSpPr>
          <p:nvPr/>
        </p:nvGrpSpPr>
        <p:grpSpPr bwMode="auto">
          <a:xfrm>
            <a:off x="5784850" y="5122863"/>
            <a:ext cx="1716088" cy="322263"/>
            <a:chOff x="2956624" y="5652159"/>
            <a:chExt cx="1716035" cy="321833"/>
          </a:xfrm>
        </p:grpSpPr>
        <p:grpSp>
          <p:nvGrpSpPr>
            <p:cNvPr id="68" name="群組 78"/>
            <p:cNvGrpSpPr>
              <a:grpSpLocks/>
            </p:cNvGrpSpPr>
            <p:nvPr/>
          </p:nvGrpSpPr>
          <p:grpSpPr bwMode="auto">
            <a:xfrm>
              <a:off x="3502699" y="5831286"/>
              <a:ext cx="1052477" cy="74512"/>
              <a:chOff x="3503036" y="5977818"/>
              <a:chExt cx="1942144" cy="137498"/>
            </a:xfrm>
          </p:grpSpPr>
          <p:sp>
            <p:nvSpPr>
              <p:cNvPr id="71" name="矩形 85"/>
              <p:cNvSpPr/>
              <p:nvPr/>
            </p:nvSpPr>
            <p:spPr>
              <a:xfrm>
                <a:off x="3503036" y="5977818"/>
                <a:ext cx="225559" cy="137498"/>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2" name="矩形 86"/>
              <p:cNvSpPr/>
              <p:nvPr/>
            </p:nvSpPr>
            <p:spPr>
              <a:xfrm>
                <a:off x="3708089" y="5977818"/>
                <a:ext cx="225559" cy="137498"/>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3" name="矩形 87"/>
              <p:cNvSpPr/>
              <p:nvPr/>
            </p:nvSpPr>
            <p:spPr>
              <a:xfrm>
                <a:off x="3924859" y="5977818"/>
                <a:ext cx="225559" cy="137498"/>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4" name="矩形 88"/>
              <p:cNvSpPr/>
              <p:nvPr/>
            </p:nvSpPr>
            <p:spPr>
              <a:xfrm>
                <a:off x="4150418" y="5977818"/>
                <a:ext cx="225557" cy="137498"/>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5" name="矩形 89"/>
              <p:cNvSpPr/>
              <p:nvPr/>
            </p:nvSpPr>
            <p:spPr>
              <a:xfrm>
                <a:off x="4355471" y="5977818"/>
                <a:ext cx="225557" cy="137498"/>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6" name="矩形 90"/>
              <p:cNvSpPr/>
              <p:nvPr/>
            </p:nvSpPr>
            <p:spPr>
              <a:xfrm>
                <a:off x="4572241" y="5977818"/>
                <a:ext cx="225557" cy="137498"/>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7" name="矩形 91"/>
              <p:cNvSpPr/>
              <p:nvPr/>
            </p:nvSpPr>
            <p:spPr>
              <a:xfrm>
                <a:off x="4797798" y="5977818"/>
                <a:ext cx="225559" cy="137498"/>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8" name="矩形 92"/>
              <p:cNvSpPr/>
              <p:nvPr/>
            </p:nvSpPr>
            <p:spPr>
              <a:xfrm>
                <a:off x="5005781" y="5977818"/>
                <a:ext cx="222629" cy="137498"/>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9" name="矩形 93"/>
              <p:cNvSpPr/>
              <p:nvPr/>
            </p:nvSpPr>
            <p:spPr>
              <a:xfrm>
                <a:off x="5219621" y="5977818"/>
                <a:ext cx="225559" cy="137498"/>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69" name="文字方塊 83"/>
            <p:cNvSpPr txBox="1">
              <a:spLocks noChangeArrowheads="1"/>
            </p:cNvSpPr>
            <p:nvPr/>
          </p:nvSpPr>
          <p:spPr bwMode="auto">
            <a:xfrm>
              <a:off x="2956624" y="5758548"/>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Power</a:t>
              </a:r>
              <a:endParaRPr lang="zh-TW" altLang="en-US" sz="800">
                <a:solidFill>
                  <a:srgbClr val="000000"/>
                </a:solidFill>
                <a:latin typeface="Calibri" pitchFamily="34" charset="0"/>
              </a:endParaRPr>
            </a:p>
          </p:txBody>
        </p:sp>
        <p:sp>
          <p:nvSpPr>
            <p:cNvPr id="70" name="文字方塊 84"/>
            <p:cNvSpPr txBox="1">
              <a:spLocks noChangeArrowheads="1"/>
            </p:cNvSpPr>
            <p:nvPr/>
          </p:nvSpPr>
          <p:spPr bwMode="auto">
            <a:xfrm>
              <a:off x="4075201" y="5652159"/>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90%</a:t>
              </a:r>
              <a:endParaRPr lang="zh-TW" altLang="en-US" sz="800">
                <a:solidFill>
                  <a:srgbClr val="000000"/>
                </a:solidFill>
                <a:latin typeface="Calibri" pitchFamily="34" charset="0"/>
              </a:endParaRPr>
            </a:p>
          </p:txBody>
        </p:sp>
      </p:grpSp>
      <p:grpSp>
        <p:nvGrpSpPr>
          <p:cNvPr id="80" name="群組 94"/>
          <p:cNvGrpSpPr>
            <a:grpSpLocks/>
          </p:cNvGrpSpPr>
          <p:nvPr/>
        </p:nvGrpSpPr>
        <p:grpSpPr bwMode="auto">
          <a:xfrm>
            <a:off x="5784851" y="5122863"/>
            <a:ext cx="1241425" cy="322263"/>
            <a:chOff x="2956624" y="5652159"/>
            <a:chExt cx="1241605" cy="321833"/>
          </a:xfrm>
        </p:grpSpPr>
        <p:grpSp>
          <p:nvGrpSpPr>
            <p:cNvPr id="81" name="群組 78"/>
            <p:cNvGrpSpPr>
              <a:grpSpLocks/>
            </p:cNvGrpSpPr>
            <p:nvPr/>
          </p:nvGrpSpPr>
          <p:grpSpPr bwMode="auto">
            <a:xfrm>
              <a:off x="3502802" y="5831286"/>
              <a:ext cx="584285" cy="74512"/>
              <a:chOff x="3503215" y="5977818"/>
              <a:chExt cx="1078183" cy="137498"/>
            </a:xfrm>
          </p:grpSpPr>
          <p:sp>
            <p:nvSpPr>
              <p:cNvPr id="84" name="矩形 98"/>
              <p:cNvSpPr/>
              <p:nvPr/>
            </p:nvSpPr>
            <p:spPr>
              <a:xfrm>
                <a:off x="3503215" y="5977818"/>
                <a:ext cx="225599" cy="137498"/>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85" name="矩形 99"/>
              <p:cNvSpPr/>
              <p:nvPr/>
            </p:nvSpPr>
            <p:spPr>
              <a:xfrm>
                <a:off x="3708304" y="5977818"/>
                <a:ext cx="225599" cy="137498"/>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86" name="矩形 100"/>
              <p:cNvSpPr/>
              <p:nvPr/>
            </p:nvSpPr>
            <p:spPr>
              <a:xfrm>
                <a:off x="3925113" y="5977818"/>
                <a:ext cx="225599" cy="137498"/>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87" name="矩形 101"/>
              <p:cNvSpPr/>
              <p:nvPr/>
            </p:nvSpPr>
            <p:spPr>
              <a:xfrm>
                <a:off x="4150712" y="5977818"/>
                <a:ext cx="225597" cy="137498"/>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88" name="矩形 102"/>
              <p:cNvSpPr/>
              <p:nvPr/>
            </p:nvSpPr>
            <p:spPr>
              <a:xfrm>
                <a:off x="4355801" y="5977818"/>
                <a:ext cx="225597" cy="137498"/>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82" name="文字方塊 96"/>
            <p:cNvSpPr txBox="1">
              <a:spLocks noChangeArrowheads="1"/>
            </p:cNvSpPr>
            <p:nvPr/>
          </p:nvSpPr>
          <p:spPr bwMode="auto">
            <a:xfrm>
              <a:off x="2956624" y="5758548"/>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Power</a:t>
              </a:r>
              <a:endParaRPr lang="zh-TW" altLang="en-US" sz="800">
                <a:solidFill>
                  <a:srgbClr val="000000"/>
                </a:solidFill>
                <a:latin typeface="Calibri" pitchFamily="34" charset="0"/>
              </a:endParaRPr>
            </a:p>
          </p:txBody>
        </p:sp>
        <p:sp>
          <p:nvSpPr>
            <p:cNvPr id="83" name="文字方塊 97"/>
            <p:cNvSpPr txBox="1">
              <a:spLocks noChangeArrowheads="1"/>
            </p:cNvSpPr>
            <p:nvPr/>
          </p:nvSpPr>
          <p:spPr bwMode="auto">
            <a:xfrm>
              <a:off x="3600771" y="5652159"/>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50%</a:t>
              </a:r>
              <a:endParaRPr lang="zh-TW" altLang="en-US" sz="800">
                <a:solidFill>
                  <a:srgbClr val="000000"/>
                </a:solidFill>
                <a:latin typeface="Calibri" pitchFamily="34" charset="0"/>
              </a:endParaRPr>
            </a:p>
          </p:txBody>
        </p:sp>
      </p:grpSp>
      <p:grpSp>
        <p:nvGrpSpPr>
          <p:cNvPr id="89" name="群組 108"/>
          <p:cNvGrpSpPr>
            <a:grpSpLocks/>
          </p:cNvGrpSpPr>
          <p:nvPr/>
        </p:nvGrpSpPr>
        <p:grpSpPr bwMode="auto">
          <a:xfrm>
            <a:off x="7404101" y="5895975"/>
            <a:ext cx="1241425" cy="322262"/>
            <a:chOff x="2956624" y="5652159"/>
            <a:chExt cx="1241605" cy="321833"/>
          </a:xfrm>
        </p:grpSpPr>
        <p:grpSp>
          <p:nvGrpSpPr>
            <p:cNvPr id="90" name="群組 78"/>
            <p:cNvGrpSpPr>
              <a:grpSpLocks/>
            </p:cNvGrpSpPr>
            <p:nvPr/>
          </p:nvGrpSpPr>
          <p:grpSpPr bwMode="auto">
            <a:xfrm>
              <a:off x="3502803" y="5831326"/>
              <a:ext cx="584285" cy="74514"/>
              <a:chOff x="3503219" y="5977818"/>
              <a:chExt cx="1078183" cy="137500"/>
            </a:xfrm>
          </p:grpSpPr>
          <p:sp>
            <p:nvSpPr>
              <p:cNvPr id="93" name="矩形 112"/>
              <p:cNvSpPr/>
              <p:nvPr/>
            </p:nvSpPr>
            <p:spPr>
              <a:xfrm>
                <a:off x="3503219" y="5977818"/>
                <a:ext cx="225599"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94" name="矩形 113"/>
              <p:cNvSpPr/>
              <p:nvPr/>
            </p:nvSpPr>
            <p:spPr>
              <a:xfrm>
                <a:off x="3708308" y="5977818"/>
                <a:ext cx="225599"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95" name="矩形 114"/>
              <p:cNvSpPr/>
              <p:nvPr/>
            </p:nvSpPr>
            <p:spPr>
              <a:xfrm>
                <a:off x="3925117" y="5977818"/>
                <a:ext cx="225599"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96" name="矩形 115"/>
              <p:cNvSpPr/>
              <p:nvPr/>
            </p:nvSpPr>
            <p:spPr>
              <a:xfrm>
                <a:off x="4150716" y="5977818"/>
                <a:ext cx="225597"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97" name="矩形 116"/>
              <p:cNvSpPr/>
              <p:nvPr/>
            </p:nvSpPr>
            <p:spPr>
              <a:xfrm>
                <a:off x="4355805" y="5977818"/>
                <a:ext cx="225597"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91" name="文字方塊 110"/>
            <p:cNvSpPr txBox="1">
              <a:spLocks noChangeArrowheads="1"/>
            </p:cNvSpPr>
            <p:nvPr/>
          </p:nvSpPr>
          <p:spPr bwMode="auto">
            <a:xfrm>
              <a:off x="2956624" y="5758548"/>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Power</a:t>
              </a:r>
              <a:endParaRPr lang="zh-TW" altLang="en-US" sz="800">
                <a:solidFill>
                  <a:srgbClr val="000000"/>
                </a:solidFill>
                <a:latin typeface="Calibri" pitchFamily="34" charset="0"/>
              </a:endParaRPr>
            </a:p>
          </p:txBody>
        </p:sp>
        <p:sp>
          <p:nvSpPr>
            <p:cNvPr id="92" name="文字方塊 111"/>
            <p:cNvSpPr txBox="1">
              <a:spLocks noChangeArrowheads="1"/>
            </p:cNvSpPr>
            <p:nvPr/>
          </p:nvSpPr>
          <p:spPr bwMode="auto">
            <a:xfrm>
              <a:off x="3600771" y="5652159"/>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50%</a:t>
              </a:r>
              <a:endParaRPr lang="zh-TW" altLang="en-US" sz="800">
                <a:solidFill>
                  <a:srgbClr val="000000"/>
                </a:solidFill>
                <a:latin typeface="Calibri" pitchFamily="34" charset="0"/>
              </a:endParaRPr>
            </a:p>
          </p:txBody>
        </p:sp>
      </p:grpSp>
      <p:grpSp>
        <p:nvGrpSpPr>
          <p:cNvPr id="98" name="群組 117"/>
          <p:cNvGrpSpPr>
            <a:grpSpLocks/>
          </p:cNvGrpSpPr>
          <p:nvPr/>
        </p:nvGrpSpPr>
        <p:grpSpPr bwMode="auto">
          <a:xfrm>
            <a:off x="4837114" y="5762625"/>
            <a:ext cx="1241425" cy="322262"/>
            <a:chOff x="2956624" y="5652159"/>
            <a:chExt cx="1241605" cy="321833"/>
          </a:xfrm>
        </p:grpSpPr>
        <p:grpSp>
          <p:nvGrpSpPr>
            <p:cNvPr id="99" name="群組 78"/>
            <p:cNvGrpSpPr>
              <a:grpSpLocks/>
            </p:cNvGrpSpPr>
            <p:nvPr/>
          </p:nvGrpSpPr>
          <p:grpSpPr bwMode="auto">
            <a:xfrm>
              <a:off x="3502802" y="5831326"/>
              <a:ext cx="584285" cy="74514"/>
              <a:chOff x="3503223" y="5977818"/>
              <a:chExt cx="1078182" cy="137500"/>
            </a:xfrm>
          </p:grpSpPr>
          <p:sp>
            <p:nvSpPr>
              <p:cNvPr id="102" name="矩形 121"/>
              <p:cNvSpPr/>
              <p:nvPr/>
            </p:nvSpPr>
            <p:spPr>
              <a:xfrm>
                <a:off x="3503223" y="5977818"/>
                <a:ext cx="22559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03" name="矩形 122"/>
              <p:cNvSpPr/>
              <p:nvPr/>
            </p:nvSpPr>
            <p:spPr>
              <a:xfrm>
                <a:off x="3708312" y="5977818"/>
                <a:ext cx="22559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04" name="矩形 123"/>
              <p:cNvSpPr/>
              <p:nvPr/>
            </p:nvSpPr>
            <p:spPr>
              <a:xfrm>
                <a:off x="3925120" y="5977818"/>
                <a:ext cx="22559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05" name="矩形 124"/>
              <p:cNvSpPr/>
              <p:nvPr/>
            </p:nvSpPr>
            <p:spPr>
              <a:xfrm>
                <a:off x="4150717" y="5977818"/>
                <a:ext cx="225599"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06" name="矩形 125"/>
              <p:cNvSpPr/>
              <p:nvPr/>
            </p:nvSpPr>
            <p:spPr>
              <a:xfrm>
                <a:off x="4355806" y="5977818"/>
                <a:ext cx="225599"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100" name="文字方塊 119"/>
            <p:cNvSpPr txBox="1">
              <a:spLocks noChangeArrowheads="1"/>
            </p:cNvSpPr>
            <p:nvPr/>
          </p:nvSpPr>
          <p:spPr bwMode="auto">
            <a:xfrm>
              <a:off x="2956624" y="5758548"/>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Power</a:t>
              </a:r>
              <a:endParaRPr lang="zh-TW" altLang="en-US" sz="800">
                <a:solidFill>
                  <a:srgbClr val="000000"/>
                </a:solidFill>
                <a:latin typeface="Calibri" pitchFamily="34" charset="0"/>
              </a:endParaRPr>
            </a:p>
          </p:txBody>
        </p:sp>
        <p:sp>
          <p:nvSpPr>
            <p:cNvPr id="101" name="文字方塊 120"/>
            <p:cNvSpPr txBox="1">
              <a:spLocks noChangeArrowheads="1"/>
            </p:cNvSpPr>
            <p:nvPr/>
          </p:nvSpPr>
          <p:spPr bwMode="auto">
            <a:xfrm>
              <a:off x="3600771" y="5652159"/>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50%</a:t>
              </a:r>
              <a:endParaRPr lang="zh-TW" altLang="en-US" sz="800">
                <a:solidFill>
                  <a:srgbClr val="000000"/>
                </a:solidFill>
                <a:latin typeface="Calibri" pitchFamily="34" charset="0"/>
              </a:endParaRPr>
            </a:p>
          </p:txBody>
        </p:sp>
      </p:grpSp>
      <p:grpSp>
        <p:nvGrpSpPr>
          <p:cNvPr id="107" name="群組 126"/>
          <p:cNvGrpSpPr>
            <a:grpSpLocks/>
          </p:cNvGrpSpPr>
          <p:nvPr/>
        </p:nvGrpSpPr>
        <p:grpSpPr bwMode="auto">
          <a:xfrm>
            <a:off x="2357439" y="5857875"/>
            <a:ext cx="1716087" cy="322262"/>
            <a:chOff x="2956624" y="5652159"/>
            <a:chExt cx="1716035" cy="321833"/>
          </a:xfrm>
        </p:grpSpPr>
        <p:grpSp>
          <p:nvGrpSpPr>
            <p:cNvPr id="108" name="群組 78"/>
            <p:cNvGrpSpPr>
              <a:grpSpLocks/>
            </p:cNvGrpSpPr>
            <p:nvPr/>
          </p:nvGrpSpPr>
          <p:grpSpPr bwMode="auto">
            <a:xfrm>
              <a:off x="3502709" y="5831326"/>
              <a:ext cx="1052480" cy="74514"/>
              <a:chOff x="3503036" y="5977818"/>
              <a:chExt cx="1942144" cy="137500"/>
            </a:xfrm>
          </p:grpSpPr>
          <p:sp>
            <p:nvSpPr>
              <p:cNvPr id="111" name="矩形 130"/>
              <p:cNvSpPr/>
              <p:nvPr/>
            </p:nvSpPr>
            <p:spPr>
              <a:xfrm>
                <a:off x="3503036" y="5977818"/>
                <a:ext cx="22555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12" name="矩形 131"/>
              <p:cNvSpPr/>
              <p:nvPr/>
            </p:nvSpPr>
            <p:spPr>
              <a:xfrm>
                <a:off x="3708089" y="5977818"/>
                <a:ext cx="22555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13" name="矩形 132"/>
              <p:cNvSpPr/>
              <p:nvPr/>
            </p:nvSpPr>
            <p:spPr>
              <a:xfrm>
                <a:off x="3924860" y="5977818"/>
                <a:ext cx="22555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14" name="矩形 133"/>
              <p:cNvSpPr/>
              <p:nvPr/>
            </p:nvSpPr>
            <p:spPr>
              <a:xfrm>
                <a:off x="4150417" y="5977818"/>
                <a:ext cx="225559"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15" name="矩形 134"/>
              <p:cNvSpPr/>
              <p:nvPr/>
            </p:nvSpPr>
            <p:spPr>
              <a:xfrm>
                <a:off x="4355470" y="5977818"/>
                <a:ext cx="225559"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16" name="矩形 135"/>
              <p:cNvSpPr/>
              <p:nvPr/>
            </p:nvSpPr>
            <p:spPr>
              <a:xfrm>
                <a:off x="4572240" y="5977818"/>
                <a:ext cx="225559"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17" name="矩形 136"/>
              <p:cNvSpPr/>
              <p:nvPr/>
            </p:nvSpPr>
            <p:spPr>
              <a:xfrm>
                <a:off x="4797799" y="5977818"/>
                <a:ext cx="225557" cy="13750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18" name="矩形 137"/>
              <p:cNvSpPr/>
              <p:nvPr/>
            </p:nvSpPr>
            <p:spPr>
              <a:xfrm>
                <a:off x="5005781" y="5977818"/>
                <a:ext cx="222629" cy="13750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19" name="矩形 138"/>
              <p:cNvSpPr/>
              <p:nvPr/>
            </p:nvSpPr>
            <p:spPr>
              <a:xfrm>
                <a:off x="5219623" y="5977818"/>
                <a:ext cx="225557" cy="13750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109" name="文字方塊 128"/>
            <p:cNvSpPr txBox="1">
              <a:spLocks noChangeArrowheads="1"/>
            </p:cNvSpPr>
            <p:nvPr/>
          </p:nvSpPr>
          <p:spPr bwMode="auto">
            <a:xfrm>
              <a:off x="2956624" y="5758548"/>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Power</a:t>
              </a:r>
              <a:endParaRPr lang="zh-TW" altLang="en-US" sz="800">
                <a:solidFill>
                  <a:srgbClr val="000000"/>
                </a:solidFill>
                <a:latin typeface="Calibri" pitchFamily="34" charset="0"/>
              </a:endParaRPr>
            </a:p>
          </p:txBody>
        </p:sp>
        <p:sp>
          <p:nvSpPr>
            <p:cNvPr id="110" name="文字方塊 129"/>
            <p:cNvSpPr txBox="1">
              <a:spLocks noChangeArrowheads="1"/>
            </p:cNvSpPr>
            <p:nvPr/>
          </p:nvSpPr>
          <p:spPr bwMode="auto">
            <a:xfrm>
              <a:off x="4075201" y="5652159"/>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90%</a:t>
              </a:r>
              <a:endParaRPr lang="zh-TW" altLang="en-US" sz="800">
                <a:solidFill>
                  <a:srgbClr val="000000"/>
                </a:solidFill>
                <a:latin typeface="Calibri" pitchFamily="34" charset="0"/>
              </a:endParaRPr>
            </a:p>
          </p:txBody>
        </p:sp>
      </p:grpSp>
      <p:grpSp>
        <p:nvGrpSpPr>
          <p:cNvPr id="120" name="群組 152"/>
          <p:cNvGrpSpPr>
            <a:grpSpLocks/>
          </p:cNvGrpSpPr>
          <p:nvPr/>
        </p:nvGrpSpPr>
        <p:grpSpPr bwMode="auto">
          <a:xfrm>
            <a:off x="2357439" y="5857875"/>
            <a:ext cx="1323975" cy="322262"/>
            <a:chOff x="2956624" y="5652159"/>
            <a:chExt cx="1324160" cy="321833"/>
          </a:xfrm>
        </p:grpSpPr>
        <p:grpSp>
          <p:nvGrpSpPr>
            <p:cNvPr id="121" name="群組 78"/>
            <p:cNvGrpSpPr>
              <a:grpSpLocks/>
            </p:cNvGrpSpPr>
            <p:nvPr/>
          </p:nvGrpSpPr>
          <p:grpSpPr bwMode="auto">
            <a:xfrm>
              <a:off x="3502800" y="5831326"/>
              <a:ext cx="700185" cy="74514"/>
              <a:chOff x="3503210" y="5977818"/>
              <a:chExt cx="1292053" cy="137500"/>
            </a:xfrm>
          </p:grpSpPr>
          <p:sp>
            <p:nvSpPr>
              <p:cNvPr id="124" name="矩形 156"/>
              <p:cNvSpPr/>
              <p:nvPr/>
            </p:nvSpPr>
            <p:spPr>
              <a:xfrm>
                <a:off x="3503210" y="5977818"/>
                <a:ext cx="22266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25" name="矩形 157"/>
              <p:cNvSpPr/>
              <p:nvPr/>
            </p:nvSpPr>
            <p:spPr>
              <a:xfrm>
                <a:off x="3708298" y="5977818"/>
                <a:ext cx="225596"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26" name="矩形 158"/>
              <p:cNvSpPr/>
              <p:nvPr/>
            </p:nvSpPr>
            <p:spPr>
              <a:xfrm>
                <a:off x="3925105" y="5977818"/>
                <a:ext cx="222667"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27" name="矩形 159"/>
              <p:cNvSpPr/>
              <p:nvPr/>
            </p:nvSpPr>
            <p:spPr>
              <a:xfrm>
                <a:off x="4150701" y="5977818"/>
                <a:ext cx="222667"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28" name="矩形 160"/>
              <p:cNvSpPr/>
              <p:nvPr/>
            </p:nvSpPr>
            <p:spPr>
              <a:xfrm>
                <a:off x="4355789" y="5977818"/>
                <a:ext cx="222667"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29" name="矩形 161"/>
              <p:cNvSpPr/>
              <p:nvPr/>
            </p:nvSpPr>
            <p:spPr>
              <a:xfrm>
                <a:off x="4572596" y="5977818"/>
                <a:ext cx="222667"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122" name="文字方塊 154"/>
            <p:cNvSpPr txBox="1">
              <a:spLocks noChangeArrowheads="1"/>
            </p:cNvSpPr>
            <p:nvPr/>
          </p:nvSpPr>
          <p:spPr bwMode="auto">
            <a:xfrm>
              <a:off x="2956624" y="5758548"/>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Power</a:t>
              </a:r>
              <a:endParaRPr lang="zh-TW" altLang="en-US" sz="800">
                <a:solidFill>
                  <a:srgbClr val="000000"/>
                </a:solidFill>
                <a:latin typeface="Calibri" pitchFamily="34" charset="0"/>
              </a:endParaRPr>
            </a:p>
          </p:txBody>
        </p:sp>
        <p:sp>
          <p:nvSpPr>
            <p:cNvPr id="123" name="文字方塊 155"/>
            <p:cNvSpPr txBox="1">
              <a:spLocks noChangeArrowheads="1"/>
            </p:cNvSpPr>
            <p:nvPr/>
          </p:nvSpPr>
          <p:spPr bwMode="auto">
            <a:xfrm>
              <a:off x="3683326" y="5652159"/>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60%</a:t>
              </a:r>
              <a:endParaRPr lang="zh-TW" altLang="en-US" sz="800">
                <a:solidFill>
                  <a:srgbClr val="000000"/>
                </a:solidFill>
                <a:latin typeface="Calibri" pitchFamily="34" charset="0"/>
              </a:endParaRPr>
            </a:p>
          </p:txBody>
        </p:sp>
      </p:grpSp>
      <p:grpSp>
        <p:nvGrpSpPr>
          <p:cNvPr id="130" name="群組 139"/>
          <p:cNvGrpSpPr>
            <a:grpSpLocks/>
          </p:cNvGrpSpPr>
          <p:nvPr/>
        </p:nvGrpSpPr>
        <p:grpSpPr bwMode="auto">
          <a:xfrm>
            <a:off x="5284788" y="3413125"/>
            <a:ext cx="2578100" cy="588962"/>
            <a:chOff x="5533976" y="2606434"/>
            <a:chExt cx="2578794" cy="589982"/>
          </a:xfrm>
        </p:grpSpPr>
        <p:pic>
          <p:nvPicPr>
            <p:cNvPr id="131" name="Picture 4" descr="http://www.villamadonna.net/Portals/4/High%20School/Guidance/schedule%20ico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33976" y="2613767"/>
              <a:ext cx="602071" cy="582649"/>
            </a:xfrm>
            <a:prstGeom prst="rect">
              <a:avLst/>
            </a:prstGeom>
            <a:noFill/>
            <a:ln w="9525">
              <a:noFill/>
              <a:miter lim="800000"/>
              <a:headEnd/>
              <a:tailEnd/>
            </a:ln>
          </p:spPr>
        </p:pic>
        <p:sp>
          <p:nvSpPr>
            <p:cNvPr id="132" name="文字方塊 141"/>
            <p:cNvSpPr txBox="1">
              <a:spLocks noChangeArrowheads="1"/>
            </p:cNvSpPr>
            <p:nvPr/>
          </p:nvSpPr>
          <p:spPr bwMode="auto">
            <a:xfrm>
              <a:off x="6060926" y="2606434"/>
              <a:ext cx="2051844" cy="523220"/>
            </a:xfrm>
            <a:prstGeom prst="rect">
              <a:avLst/>
            </a:prstGeom>
            <a:noFill/>
            <a:ln w="9525">
              <a:noFill/>
              <a:miter lim="800000"/>
              <a:headEnd/>
              <a:tailEnd/>
            </a:ln>
          </p:spPr>
          <p:txBody>
            <a:bodyPr wrap="none">
              <a:spAutoFit/>
            </a:bodyPr>
            <a:lstStyle/>
            <a:p>
              <a:r>
                <a:rPr lang="en-US" altLang="zh-TW" sz="1400">
                  <a:solidFill>
                    <a:srgbClr val="00B0F0"/>
                  </a:solidFill>
                  <a:latin typeface="Calibri" pitchFamily="34" charset="0"/>
                </a:rPr>
                <a:t>Channel Plan</a:t>
              </a:r>
            </a:p>
            <a:p>
              <a:r>
                <a:rPr lang="en-US" altLang="zh-TW" sz="1400">
                  <a:solidFill>
                    <a:srgbClr val="00B0F0"/>
                  </a:solidFill>
                  <a:latin typeface="Calibri" pitchFamily="34" charset="0"/>
                </a:rPr>
                <a:t>Period Power Adjustment</a:t>
              </a:r>
              <a:endParaRPr lang="zh-TW" altLang="en-US" sz="1400">
                <a:solidFill>
                  <a:srgbClr val="00B0F0"/>
                </a:solidFill>
                <a:latin typeface="Calibri" pitchFamily="34" charset="0"/>
              </a:endParaRPr>
            </a:p>
          </p:txBody>
        </p:sp>
      </p:grpSp>
      <p:sp>
        <p:nvSpPr>
          <p:cNvPr id="133" name="橢圓 142"/>
          <p:cNvSpPr/>
          <p:nvPr/>
        </p:nvSpPr>
        <p:spPr>
          <a:xfrm>
            <a:off x="8799514" y="4351337"/>
            <a:ext cx="109537" cy="109538"/>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34" name="橢圓 143"/>
          <p:cNvSpPr/>
          <p:nvPr/>
        </p:nvSpPr>
        <p:spPr>
          <a:xfrm>
            <a:off x="4959350" y="4306887"/>
            <a:ext cx="109538" cy="10795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35" name="橢圓 144"/>
          <p:cNvSpPr/>
          <p:nvPr/>
        </p:nvSpPr>
        <p:spPr>
          <a:xfrm>
            <a:off x="5910263" y="5141912"/>
            <a:ext cx="1797050" cy="344488"/>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36" name="文字方塊 146"/>
          <p:cNvSpPr txBox="1">
            <a:spLocks noChangeArrowheads="1"/>
          </p:cNvSpPr>
          <p:nvPr/>
        </p:nvSpPr>
        <p:spPr bwMode="auto">
          <a:xfrm>
            <a:off x="6176964" y="5427663"/>
            <a:ext cx="1692275" cy="646113"/>
          </a:xfrm>
          <a:prstGeom prst="rect">
            <a:avLst/>
          </a:prstGeom>
          <a:noFill/>
          <a:ln w="9525">
            <a:noFill/>
            <a:miter lim="800000"/>
            <a:headEnd/>
            <a:tailEnd/>
          </a:ln>
        </p:spPr>
        <p:txBody>
          <a:bodyPr>
            <a:spAutoFit/>
          </a:bodyPr>
          <a:lstStyle/>
          <a:p>
            <a:pPr algn="ctr"/>
            <a:r>
              <a:rPr lang="en-US" altLang="zh-TW">
                <a:solidFill>
                  <a:srgbClr val="00B0F0"/>
                </a:solidFill>
                <a:latin typeface="Calibri" pitchFamily="34" charset="0"/>
              </a:rPr>
              <a:t>Auto Power Adjustment</a:t>
            </a:r>
            <a:endParaRPr lang="zh-TW" altLang="en-US">
              <a:solidFill>
                <a:srgbClr val="00B0F0"/>
              </a:solidFill>
              <a:latin typeface="Calibri" pitchFamily="34" charset="0"/>
            </a:endParaRPr>
          </a:p>
        </p:txBody>
      </p:sp>
      <p:sp>
        <p:nvSpPr>
          <p:cNvPr id="137" name="橢圓 147"/>
          <p:cNvSpPr/>
          <p:nvPr/>
        </p:nvSpPr>
        <p:spPr>
          <a:xfrm>
            <a:off x="7566026" y="5922962"/>
            <a:ext cx="1408113" cy="344488"/>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38" name="文字方塊 148"/>
          <p:cNvSpPr txBox="1">
            <a:spLocks noChangeArrowheads="1"/>
          </p:cNvSpPr>
          <p:nvPr/>
        </p:nvSpPr>
        <p:spPr bwMode="auto">
          <a:xfrm>
            <a:off x="3740151" y="6286501"/>
            <a:ext cx="1693863" cy="369887"/>
          </a:xfrm>
          <a:prstGeom prst="rect">
            <a:avLst/>
          </a:prstGeom>
          <a:noFill/>
          <a:ln w="9525">
            <a:noFill/>
            <a:miter lim="800000"/>
            <a:headEnd/>
            <a:tailEnd/>
          </a:ln>
        </p:spPr>
        <p:txBody>
          <a:bodyPr>
            <a:spAutoFit/>
          </a:bodyPr>
          <a:lstStyle/>
          <a:p>
            <a:pPr algn="ctr"/>
            <a:r>
              <a:rPr lang="en-US" altLang="zh-TW">
                <a:solidFill>
                  <a:srgbClr val="FF0000"/>
                </a:solidFill>
                <a:latin typeface="Calibri" pitchFamily="34" charset="0"/>
              </a:rPr>
              <a:t>AP Fail</a:t>
            </a:r>
            <a:endParaRPr lang="zh-TW" altLang="en-US">
              <a:solidFill>
                <a:srgbClr val="FF0000"/>
              </a:solidFill>
              <a:latin typeface="Calibri" pitchFamily="34" charset="0"/>
            </a:endParaRPr>
          </a:p>
        </p:txBody>
      </p:sp>
      <p:sp>
        <p:nvSpPr>
          <p:cNvPr id="139" name="文字方塊 149"/>
          <p:cNvSpPr txBox="1">
            <a:spLocks noChangeArrowheads="1"/>
          </p:cNvSpPr>
          <p:nvPr/>
        </p:nvSpPr>
        <p:spPr bwMode="auto">
          <a:xfrm>
            <a:off x="3451226" y="6092826"/>
            <a:ext cx="2352675" cy="369887"/>
          </a:xfrm>
          <a:prstGeom prst="rect">
            <a:avLst/>
          </a:prstGeom>
          <a:noFill/>
          <a:ln w="9525">
            <a:noFill/>
            <a:miter lim="800000"/>
            <a:headEnd/>
            <a:tailEnd/>
          </a:ln>
        </p:spPr>
        <p:txBody>
          <a:bodyPr>
            <a:spAutoFit/>
          </a:bodyPr>
          <a:lstStyle/>
          <a:p>
            <a:pPr algn="ctr"/>
            <a:r>
              <a:rPr lang="en-US" altLang="zh-TW">
                <a:solidFill>
                  <a:srgbClr val="FF0000"/>
                </a:solidFill>
                <a:latin typeface="Calibri" pitchFamily="34" charset="0"/>
              </a:rPr>
              <a:t>RF Self-Healing</a:t>
            </a:r>
            <a:endParaRPr lang="zh-TW" altLang="en-US">
              <a:solidFill>
                <a:srgbClr val="FF0000"/>
              </a:solidFill>
              <a:latin typeface="Calibri" pitchFamily="34" charset="0"/>
            </a:endParaRPr>
          </a:p>
        </p:txBody>
      </p:sp>
      <p:pic>
        <p:nvPicPr>
          <p:cNvPr id="140" name="Picture 6"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98839" y="5086119"/>
            <a:ext cx="329546" cy="842172"/>
          </a:xfrm>
          <a:prstGeom prst="rect">
            <a:avLst/>
          </a:prstGeom>
          <a:noFill/>
          <a:ln w="9525">
            <a:noFill/>
            <a:miter lim="800000"/>
            <a:headEnd/>
            <a:tailEnd/>
          </a:ln>
          <a:effectLst>
            <a:glow rad="139700">
              <a:srgbClr val="D60093">
                <a:alpha val="40000"/>
              </a:srgbClr>
            </a:glow>
          </a:effectLst>
        </p:spPr>
      </p:pic>
      <p:pic>
        <p:nvPicPr>
          <p:cNvPr id="141" name="Picture 6"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78803" y="5028013"/>
            <a:ext cx="329546" cy="842172"/>
          </a:xfrm>
          <a:prstGeom prst="rect">
            <a:avLst/>
          </a:prstGeom>
          <a:noFill/>
          <a:ln w="9525">
            <a:noFill/>
            <a:miter lim="800000"/>
            <a:headEnd/>
            <a:tailEnd/>
          </a:ln>
          <a:effectLst>
            <a:glow rad="139700">
              <a:srgbClr val="D60093">
                <a:alpha val="40000"/>
              </a:srgbClr>
            </a:glow>
          </a:effectLst>
        </p:spPr>
      </p:pic>
      <p:sp>
        <p:nvSpPr>
          <p:cNvPr id="142" name="橢圓 164"/>
          <p:cNvSpPr/>
          <p:nvPr/>
        </p:nvSpPr>
        <p:spPr>
          <a:xfrm>
            <a:off x="4903788" y="5770562"/>
            <a:ext cx="1797050" cy="344488"/>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43" name="橢圓 166"/>
          <p:cNvSpPr/>
          <p:nvPr/>
        </p:nvSpPr>
        <p:spPr>
          <a:xfrm>
            <a:off x="2416175" y="5888037"/>
            <a:ext cx="1798638" cy="344488"/>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44" name="文字方塊 167"/>
          <p:cNvSpPr txBox="1">
            <a:spLocks noChangeArrowheads="1"/>
          </p:cNvSpPr>
          <p:nvPr/>
        </p:nvSpPr>
        <p:spPr bwMode="auto">
          <a:xfrm>
            <a:off x="3798889" y="6049962"/>
            <a:ext cx="1692275" cy="647700"/>
          </a:xfrm>
          <a:prstGeom prst="rect">
            <a:avLst/>
          </a:prstGeom>
          <a:noFill/>
          <a:ln w="9525">
            <a:noFill/>
            <a:miter lim="800000"/>
            <a:headEnd/>
            <a:tailEnd/>
          </a:ln>
        </p:spPr>
        <p:txBody>
          <a:bodyPr>
            <a:spAutoFit/>
          </a:bodyPr>
          <a:lstStyle/>
          <a:p>
            <a:pPr algn="ctr"/>
            <a:r>
              <a:rPr lang="en-US" altLang="zh-TW">
                <a:solidFill>
                  <a:srgbClr val="00B0F0"/>
                </a:solidFill>
                <a:latin typeface="Calibri" pitchFamily="34" charset="0"/>
              </a:rPr>
              <a:t>Auto Power Adjustment</a:t>
            </a:r>
            <a:endParaRPr lang="zh-TW" altLang="en-US">
              <a:solidFill>
                <a:srgbClr val="00B0F0"/>
              </a:solidFill>
              <a:latin typeface="Calibri" pitchFamily="34" charset="0"/>
            </a:endParaRPr>
          </a:p>
        </p:txBody>
      </p:sp>
      <p:sp>
        <p:nvSpPr>
          <p:cNvPr id="145" name="橢圓 172"/>
          <p:cNvSpPr/>
          <p:nvPr/>
        </p:nvSpPr>
        <p:spPr>
          <a:xfrm>
            <a:off x="2655888" y="4929188"/>
            <a:ext cx="1270000" cy="347663"/>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nvGrpSpPr>
          <p:cNvPr id="146" name="群組 173"/>
          <p:cNvGrpSpPr>
            <a:grpSpLocks/>
          </p:cNvGrpSpPr>
          <p:nvPr/>
        </p:nvGrpSpPr>
        <p:grpSpPr bwMode="auto">
          <a:xfrm>
            <a:off x="3573464" y="6024563"/>
            <a:ext cx="1716087" cy="320675"/>
            <a:chOff x="2956624" y="5652159"/>
            <a:chExt cx="1716035" cy="321833"/>
          </a:xfrm>
        </p:grpSpPr>
        <p:grpSp>
          <p:nvGrpSpPr>
            <p:cNvPr id="147" name="群組 78"/>
            <p:cNvGrpSpPr>
              <a:grpSpLocks/>
            </p:cNvGrpSpPr>
            <p:nvPr/>
          </p:nvGrpSpPr>
          <p:grpSpPr bwMode="auto">
            <a:xfrm>
              <a:off x="3502709" y="5832201"/>
              <a:ext cx="1052480" cy="73289"/>
              <a:chOff x="3503036" y="5979455"/>
              <a:chExt cx="1942144" cy="135240"/>
            </a:xfrm>
          </p:grpSpPr>
          <p:sp>
            <p:nvSpPr>
              <p:cNvPr id="150" name="矩形 177"/>
              <p:cNvSpPr/>
              <p:nvPr/>
            </p:nvSpPr>
            <p:spPr>
              <a:xfrm>
                <a:off x="3503036" y="5979455"/>
                <a:ext cx="225557" cy="13524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51" name="矩形 178"/>
              <p:cNvSpPr/>
              <p:nvPr/>
            </p:nvSpPr>
            <p:spPr>
              <a:xfrm>
                <a:off x="3708089" y="5979455"/>
                <a:ext cx="225557" cy="13524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52" name="矩形 179"/>
              <p:cNvSpPr/>
              <p:nvPr/>
            </p:nvSpPr>
            <p:spPr>
              <a:xfrm>
                <a:off x="3924860" y="5979455"/>
                <a:ext cx="225557" cy="13524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53" name="矩形 180"/>
              <p:cNvSpPr/>
              <p:nvPr/>
            </p:nvSpPr>
            <p:spPr>
              <a:xfrm>
                <a:off x="4150417" y="5979455"/>
                <a:ext cx="225559" cy="13524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54" name="矩形 181"/>
              <p:cNvSpPr/>
              <p:nvPr/>
            </p:nvSpPr>
            <p:spPr>
              <a:xfrm>
                <a:off x="4355470" y="5979455"/>
                <a:ext cx="225559" cy="13524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55" name="矩形 182"/>
              <p:cNvSpPr/>
              <p:nvPr/>
            </p:nvSpPr>
            <p:spPr>
              <a:xfrm>
                <a:off x="4572240" y="5979455"/>
                <a:ext cx="225559" cy="13524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56" name="矩形 183"/>
              <p:cNvSpPr/>
              <p:nvPr/>
            </p:nvSpPr>
            <p:spPr>
              <a:xfrm>
                <a:off x="4797799" y="5979455"/>
                <a:ext cx="225557" cy="13524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57" name="矩形 184"/>
              <p:cNvSpPr/>
              <p:nvPr/>
            </p:nvSpPr>
            <p:spPr>
              <a:xfrm>
                <a:off x="5005781" y="5979455"/>
                <a:ext cx="222629" cy="13524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58" name="矩形 185"/>
              <p:cNvSpPr/>
              <p:nvPr/>
            </p:nvSpPr>
            <p:spPr>
              <a:xfrm>
                <a:off x="5219623" y="5979455"/>
                <a:ext cx="225557" cy="13524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148" name="文字方塊 175"/>
            <p:cNvSpPr txBox="1">
              <a:spLocks noChangeArrowheads="1"/>
            </p:cNvSpPr>
            <p:nvPr/>
          </p:nvSpPr>
          <p:spPr bwMode="auto">
            <a:xfrm>
              <a:off x="2956624" y="5758548"/>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Power</a:t>
              </a:r>
              <a:endParaRPr lang="zh-TW" altLang="en-US" sz="800">
                <a:solidFill>
                  <a:srgbClr val="000000"/>
                </a:solidFill>
                <a:latin typeface="Calibri" pitchFamily="34" charset="0"/>
              </a:endParaRPr>
            </a:p>
          </p:txBody>
        </p:sp>
        <p:sp>
          <p:nvSpPr>
            <p:cNvPr id="149" name="文字方塊 176"/>
            <p:cNvSpPr txBox="1">
              <a:spLocks noChangeArrowheads="1"/>
            </p:cNvSpPr>
            <p:nvPr/>
          </p:nvSpPr>
          <p:spPr bwMode="auto">
            <a:xfrm>
              <a:off x="4075201" y="5652159"/>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90%</a:t>
              </a:r>
              <a:endParaRPr lang="zh-TW" altLang="en-US" sz="800">
                <a:solidFill>
                  <a:srgbClr val="000000"/>
                </a:solidFill>
                <a:latin typeface="Calibri" pitchFamily="34" charset="0"/>
              </a:endParaRPr>
            </a:p>
          </p:txBody>
        </p:sp>
      </p:grpSp>
      <p:pic>
        <p:nvPicPr>
          <p:cNvPr id="159" name="Picture 6" descr="DWL-3200AP"/>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4397376" y="5254626"/>
            <a:ext cx="328613" cy="841375"/>
          </a:xfrm>
          <a:prstGeom prst="rect">
            <a:avLst/>
          </a:prstGeom>
          <a:noFill/>
          <a:ln w="9525">
            <a:noFill/>
            <a:miter lim="800000"/>
            <a:headEnd/>
            <a:tailEnd/>
          </a:ln>
        </p:spPr>
      </p:pic>
      <p:sp>
        <p:nvSpPr>
          <p:cNvPr id="160" name="乘號 165"/>
          <p:cNvSpPr/>
          <p:nvPr/>
        </p:nvSpPr>
        <p:spPr>
          <a:xfrm>
            <a:off x="4298950" y="5622925"/>
            <a:ext cx="546100" cy="546100"/>
          </a:xfrm>
          <a:prstGeom prst="mathMultiply">
            <a:avLst>
              <a:gd name="adj1" fmla="val 16377"/>
            </a:avLst>
          </a:prstGeom>
          <a:solidFill>
            <a:srgbClr val="FF0000"/>
          </a:solidFill>
          <a:ln w="317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grpSp>
        <p:nvGrpSpPr>
          <p:cNvPr id="161" name="群組 108"/>
          <p:cNvGrpSpPr>
            <a:grpSpLocks/>
          </p:cNvGrpSpPr>
          <p:nvPr/>
        </p:nvGrpSpPr>
        <p:grpSpPr bwMode="auto">
          <a:xfrm>
            <a:off x="9099551" y="5810251"/>
            <a:ext cx="1090613" cy="320675"/>
            <a:chOff x="2956624" y="5652159"/>
            <a:chExt cx="1091479" cy="321833"/>
          </a:xfrm>
        </p:grpSpPr>
        <p:grpSp>
          <p:nvGrpSpPr>
            <p:cNvPr id="162" name="群組 78"/>
            <p:cNvGrpSpPr>
              <a:grpSpLocks/>
            </p:cNvGrpSpPr>
            <p:nvPr/>
          </p:nvGrpSpPr>
          <p:grpSpPr bwMode="auto">
            <a:xfrm>
              <a:off x="3501562" y="5832200"/>
              <a:ext cx="351115" cy="73289"/>
              <a:chOff x="3500946" y="5979453"/>
              <a:chExt cx="647916" cy="135240"/>
            </a:xfrm>
          </p:grpSpPr>
          <p:sp>
            <p:nvSpPr>
              <p:cNvPr id="165" name="矩形 168"/>
              <p:cNvSpPr/>
              <p:nvPr/>
            </p:nvSpPr>
            <p:spPr>
              <a:xfrm>
                <a:off x="3500946" y="5979453"/>
                <a:ext cx="225744" cy="13524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66" name="矩形 169"/>
              <p:cNvSpPr/>
              <p:nvPr/>
            </p:nvSpPr>
            <p:spPr>
              <a:xfrm>
                <a:off x="3706169" y="5979453"/>
                <a:ext cx="225744" cy="13524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67" name="矩形 170"/>
              <p:cNvSpPr/>
              <p:nvPr/>
            </p:nvSpPr>
            <p:spPr>
              <a:xfrm>
                <a:off x="3923118" y="5979453"/>
                <a:ext cx="225744" cy="13524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163" name="文字方塊 152"/>
            <p:cNvSpPr txBox="1">
              <a:spLocks noChangeArrowheads="1"/>
            </p:cNvSpPr>
            <p:nvPr/>
          </p:nvSpPr>
          <p:spPr bwMode="auto">
            <a:xfrm>
              <a:off x="2956624" y="5758548"/>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Power</a:t>
              </a:r>
              <a:endParaRPr lang="zh-TW" altLang="en-US" sz="800">
                <a:solidFill>
                  <a:srgbClr val="000000"/>
                </a:solidFill>
                <a:latin typeface="Calibri" pitchFamily="34" charset="0"/>
              </a:endParaRPr>
            </a:p>
          </p:txBody>
        </p:sp>
        <p:sp>
          <p:nvSpPr>
            <p:cNvPr id="164" name="文字方塊 153"/>
            <p:cNvSpPr txBox="1">
              <a:spLocks noChangeArrowheads="1"/>
            </p:cNvSpPr>
            <p:nvPr/>
          </p:nvSpPr>
          <p:spPr bwMode="auto">
            <a:xfrm>
              <a:off x="3450645" y="5652159"/>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30%</a:t>
              </a:r>
              <a:endParaRPr lang="zh-TW" altLang="en-US" sz="800">
                <a:solidFill>
                  <a:srgbClr val="000000"/>
                </a:solidFill>
                <a:latin typeface="Calibri" pitchFamily="34" charset="0"/>
              </a:endParaRPr>
            </a:p>
          </p:txBody>
        </p:sp>
      </p:grpSp>
      <p:grpSp>
        <p:nvGrpSpPr>
          <p:cNvPr id="168" name="群組 81"/>
          <p:cNvGrpSpPr>
            <a:grpSpLocks/>
          </p:cNvGrpSpPr>
          <p:nvPr/>
        </p:nvGrpSpPr>
        <p:grpSpPr bwMode="auto">
          <a:xfrm>
            <a:off x="7408864" y="5895975"/>
            <a:ext cx="1501775" cy="322262"/>
            <a:chOff x="2956624" y="5652159"/>
            <a:chExt cx="1501358" cy="321833"/>
          </a:xfrm>
        </p:grpSpPr>
        <p:grpSp>
          <p:nvGrpSpPr>
            <p:cNvPr id="169" name="群組 78"/>
            <p:cNvGrpSpPr>
              <a:grpSpLocks/>
            </p:cNvGrpSpPr>
            <p:nvPr/>
          </p:nvGrpSpPr>
          <p:grpSpPr bwMode="auto">
            <a:xfrm>
              <a:off x="3502572" y="5831326"/>
              <a:ext cx="823683" cy="74514"/>
              <a:chOff x="3502787" y="5977818"/>
              <a:chExt cx="1519944" cy="137500"/>
            </a:xfrm>
          </p:grpSpPr>
          <p:sp>
            <p:nvSpPr>
              <p:cNvPr id="172" name="矩形 190"/>
              <p:cNvSpPr/>
              <p:nvPr/>
            </p:nvSpPr>
            <p:spPr>
              <a:xfrm>
                <a:off x="3502787" y="5977818"/>
                <a:ext cx="225501"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73" name="矩形 191"/>
              <p:cNvSpPr/>
              <p:nvPr/>
            </p:nvSpPr>
            <p:spPr>
              <a:xfrm>
                <a:off x="3707789" y="5977818"/>
                <a:ext cx="225501"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74" name="矩形 192"/>
              <p:cNvSpPr/>
              <p:nvPr/>
            </p:nvSpPr>
            <p:spPr>
              <a:xfrm>
                <a:off x="3924506" y="5977818"/>
                <a:ext cx="222574" cy="137500"/>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75" name="矩形 193"/>
              <p:cNvSpPr/>
              <p:nvPr/>
            </p:nvSpPr>
            <p:spPr>
              <a:xfrm>
                <a:off x="4150007" y="5977818"/>
                <a:ext cx="225503"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76" name="矩形 194"/>
              <p:cNvSpPr/>
              <p:nvPr/>
            </p:nvSpPr>
            <p:spPr>
              <a:xfrm>
                <a:off x="4355010" y="5977818"/>
                <a:ext cx="225503"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77" name="矩形 195"/>
              <p:cNvSpPr/>
              <p:nvPr/>
            </p:nvSpPr>
            <p:spPr>
              <a:xfrm>
                <a:off x="4571726" y="5977818"/>
                <a:ext cx="225503" cy="137500"/>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78" name="矩形 196"/>
              <p:cNvSpPr/>
              <p:nvPr/>
            </p:nvSpPr>
            <p:spPr>
              <a:xfrm>
                <a:off x="4797230" y="5977818"/>
                <a:ext cx="225501" cy="13750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170" name="文字方塊 188"/>
            <p:cNvSpPr txBox="1">
              <a:spLocks noChangeArrowheads="1"/>
            </p:cNvSpPr>
            <p:nvPr/>
          </p:nvSpPr>
          <p:spPr bwMode="auto">
            <a:xfrm>
              <a:off x="2956624" y="5758548"/>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Power</a:t>
              </a:r>
              <a:endParaRPr lang="zh-TW" altLang="en-US" sz="800">
                <a:solidFill>
                  <a:srgbClr val="000000"/>
                </a:solidFill>
                <a:latin typeface="Calibri" pitchFamily="34" charset="0"/>
              </a:endParaRPr>
            </a:p>
          </p:txBody>
        </p:sp>
        <p:sp>
          <p:nvSpPr>
            <p:cNvPr id="171" name="文字方塊 189"/>
            <p:cNvSpPr txBox="1">
              <a:spLocks noChangeArrowheads="1"/>
            </p:cNvSpPr>
            <p:nvPr/>
          </p:nvSpPr>
          <p:spPr bwMode="auto">
            <a:xfrm>
              <a:off x="3860524" y="5652159"/>
              <a:ext cx="597458" cy="215444"/>
            </a:xfrm>
            <a:prstGeom prst="rect">
              <a:avLst/>
            </a:prstGeom>
            <a:noFill/>
            <a:ln w="9525">
              <a:noFill/>
              <a:miter lim="800000"/>
              <a:headEnd/>
              <a:tailEnd/>
            </a:ln>
          </p:spPr>
          <p:txBody>
            <a:bodyPr>
              <a:spAutoFit/>
            </a:bodyPr>
            <a:lstStyle/>
            <a:p>
              <a:pPr algn="r"/>
              <a:r>
                <a:rPr lang="en-US" altLang="zh-TW" sz="800">
                  <a:solidFill>
                    <a:srgbClr val="000000"/>
                  </a:solidFill>
                  <a:latin typeface="Calibri" pitchFamily="34" charset="0"/>
                </a:rPr>
                <a:t>70%</a:t>
              </a:r>
              <a:endParaRPr lang="zh-TW" altLang="en-US" sz="800">
                <a:solidFill>
                  <a:srgbClr val="000000"/>
                </a:solidFill>
                <a:latin typeface="Calibri" pitchFamily="34" charset="0"/>
              </a:endParaRPr>
            </a:p>
          </p:txBody>
        </p:sp>
      </p:grpSp>
      <p:sp>
        <p:nvSpPr>
          <p:cNvPr id="179" name="橢圓 199"/>
          <p:cNvSpPr/>
          <p:nvPr/>
        </p:nvSpPr>
        <p:spPr>
          <a:xfrm>
            <a:off x="7280275" y="4968875"/>
            <a:ext cx="1271588" cy="349250"/>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pic>
        <p:nvPicPr>
          <p:cNvPr id="180" name="圖片 201" descr="DWS-3160-24PC_side_R.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735389" y="3910013"/>
            <a:ext cx="1577975" cy="754063"/>
          </a:xfrm>
          <a:prstGeom prst="rect">
            <a:avLst/>
          </a:prstGeom>
          <a:noFill/>
          <a:ln w="9525">
            <a:noFill/>
            <a:miter lim="800000"/>
            <a:headEnd/>
            <a:tailEnd/>
          </a:ln>
        </p:spPr>
      </p:pic>
      <p:pic>
        <p:nvPicPr>
          <p:cNvPr id="181" name="圖片 202" descr="DWS-3160-24PC_side_R.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777163" y="3879851"/>
            <a:ext cx="1503362" cy="719137"/>
          </a:xfrm>
          <a:prstGeom prst="rect">
            <a:avLst/>
          </a:prstGeom>
          <a:noFill/>
          <a:ln w="9525">
            <a:noFill/>
            <a:miter lim="800000"/>
            <a:headEnd/>
            <a:tailEnd/>
          </a:ln>
        </p:spPr>
      </p:pic>
    </p:spTree>
    <p:extLst>
      <p:ext uri="{BB962C8B-B14F-4D97-AF65-F5344CB8AC3E}">
        <p14:creationId xmlns:p14="http://schemas.microsoft.com/office/powerpoint/2010/main" val="52291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left)">
                                      <p:cBhvr>
                                        <p:cTn id="7" dur="500"/>
                                        <p:tgtEl>
                                          <p:spTgt spid="1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wipe(left)">
                                      <p:cBhvr>
                                        <p:cTn id="10" dur="500"/>
                                        <p:tgtEl>
                                          <p:spTgt spid="137"/>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130"/>
                                        </p:tgtEl>
                                        <p:attrNameLst>
                                          <p:attrName>style.visibility</p:attrName>
                                        </p:attrNameLst>
                                      </p:cBhvr>
                                      <p:to>
                                        <p:strVal val="visible"/>
                                      </p:to>
                                    </p:set>
                                    <p:animEffect transition="in" filter="slide(fromTop)">
                                      <p:cBhvr>
                                        <p:cTn id="14" dur="500"/>
                                        <p:tgtEl>
                                          <p:spTgt spid="130"/>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33"/>
                                        </p:tgtEl>
                                        <p:attrNameLst>
                                          <p:attrName>style.visibility</p:attrName>
                                        </p:attrNameLst>
                                      </p:cBhvr>
                                      <p:to>
                                        <p:strVal val="visible"/>
                                      </p:to>
                                    </p:set>
                                  </p:childTnLst>
                                </p:cTn>
                              </p:par>
                              <p:par>
                                <p:cTn id="18" presetID="49" presetClass="path" presetSubtype="0" accel="50000" decel="50000" fill="hold" nodeType="withEffect">
                                  <p:stCondLst>
                                    <p:cond delay="500"/>
                                  </p:stCondLst>
                                  <p:childTnLst>
                                    <p:animMotion origin="layout" path="M -1.66667E-6 7.40056E-8 L -0.08941 0.16813 " pathEditMode="relative" rAng="0" ptsTypes="AA">
                                      <p:cBhvr>
                                        <p:cTn id="19" dur="1000" fill="hold"/>
                                        <p:tgtEl>
                                          <p:spTgt spid="133"/>
                                        </p:tgtEl>
                                        <p:attrNameLst>
                                          <p:attrName>ppt_x</p:attrName>
                                          <p:attrName>ppt_y</p:attrName>
                                        </p:attrNameLst>
                                      </p:cBhvr>
                                      <p:rCtr x="-4500" y="8400"/>
                                    </p:animMotion>
                                  </p:childTnLst>
                                  <p:subTnLst>
                                    <p:set>
                                      <p:cBhvr override="childStyle">
                                        <p:cTn dur="1" fill="hold" display="0" masterRel="sameClick" afterEffect="1">
                                          <p:stCondLst>
                                            <p:cond evt="end" delay="0">
                                              <p:tn val="18"/>
                                            </p:cond>
                                          </p:stCondLst>
                                        </p:cTn>
                                        <p:tgtEl>
                                          <p:spTgt spid="133"/>
                                        </p:tgtEl>
                                        <p:attrNameLst>
                                          <p:attrName>style.visibility</p:attrName>
                                        </p:attrNameLst>
                                      </p:cBhvr>
                                      <p:to>
                                        <p:strVal val="hidden"/>
                                      </p:to>
                                    </p:set>
                                  </p:subTnLst>
                                </p:cTn>
                              </p:par>
                              <p:par>
                                <p:cTn id="20" presetID="1" presetClass="entr" presetSubtype="0" fill="hold" nodeType="withEffect">
                                  <p:stCondLst>
                                    <p:cond delay="500"/>
                                  </p:stCondLst>
                                  <p:childTnLst>
                                    <p:set>
                                      <p:cBhvr>
                                        <p:cTn id="21" dur="1" fill="hold">
                                          <p:stCondLst>
                                            <p:cond delay="0"/>
                                          </p:stCondLst>
                                        </p:cTn>
                                        <p:tgtEl>
                                          <p:spTgt spid="134"/>
                                        </p:tgtEl>
                                        <p:attrNameLst>
                                          <p:attrName>style.visibility</p:attrName>
                                        </p:attrNameLst>
                                      </p:cBhvr>
                                      <p:to>
                                        <p:strVal val="visible"/>
                                      </p:to>
                                    </p:set>
                                  </p:childTnLst>
                                </p:cTn>
                              </p:par>
                              <p:par>
                                <p:cTn id="22" presetID="49" presetClass="path" presetSubtype="0" accel="50000" decel="50000" fill="hold" nodeType="withEffect">
                                  <p:stCondLst>
                                    <p:cond delay="500"/>
                                  </p:stCondLst>
                                  <p:childTnLst>
                                    <p:animMotion origin="layout" path="M 3.61111E-6 -3.79598E-6 L 0.14114 0.07033 " pathEditMode="relative" rAng="0" ptsTypes="AA">
                                      <p:cBhvr>
                                        <p:cTn id="23" dur="1000" fill="hold"/>
                                        <p:tgtEl>
                                          <p:spTgt spid="134"/>
                                        </p:tgtEl>
                                        <p:attrNameLst>
                                          <p:attrName>ppt_x</p:attrName>
                                          <p:attrName>ppt_y</p:attrName>
                                        </p:attrNameLst>
                                      </p:cBhvr>
                                      <p:rCtr x="7000" y="3500"/>
                                    </p:animMotion>
                                  </p:childTnLst>
                                  <p:subTnLst>
                                    <p:set>
                                      <p:cBhvr override="childStyle">
                                        <p:cTn dur="1" fill="hold" display="0" masterRel="sameClick" afterEffect="1">
                                          <p:stCondLst>
                                            <p:cond evt="end" delay="0">
                                              <p:tn val="22"/>
                                            </p:cond>
                                          </p:stCondLst>
                                        </p:cTn>
                                        <p:tgtEl>
                                          <p:spTgt spid="134"/>
                                        </p:tgtEl>
                                        <p:attrNameLst>
                                          <p:attrName>style.visibility</p:attrName>
                                        </p:attrNameLst>
                                      </p:cBhvr>
                                      <p:to>
                                        <p:strVal val="hidden"/>
                                      </p:to>
                                    </p:set>
                                  </p:sub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left)">
                                      <p:cBhvr>
                                        <p:cTn id="27" dur="500"/>
                                        <p:tgtEl>
                                          <p:spTgt spid="136"/>
                                        </p:tgtEl>
                                      </p:cBhvr>
                                    </p:animEffect>
                                  </p:childTnLst>
                                </p:cTn>
                              </p:par>
                              <p:par>
                                <p:cTn id="28" presetID="1" presetClass="entr" presetSubtype="0" fill="hold" nodeType="withEffect">
                                  <p:stCondLst>
                                    <p:cond delay="2000"/>
                                  </p:stCondLst>
                                  <p:childTnLst>
                                    <p:set>
                                      <p:cBhvr>
                                        <p:cTn id="29" dur="1" fill="hold">
                                          <p:stCondLst>
                                            <p:cond delay="0"/>
                                          </p:stCondLst>
                                        </p:cTn>
                                        <p:tgtEl>
                                          <p:spTgt spid="80"/>
                                        </p:tgtEl>
                                        <p:attrNameLst>
                                          <p:attrName>style.visibility</p:attrName>
                                        </p:attrNameLst>
                                      </p:cBhvr>
                                      <p:to>
                                        <p:strVal val="visible"/>
                                      </p:to>
                                    </p:set>
                                  </p:childTnLst>
                                </p:cTn>
                              </p:par>
                              <p:par>
                                <p:cTn id="30" presetID="22" presetClass="entr" presetSubtype="8" fill="hold" nodeType="withEffect">
                                  <p:stCondLst>
                                    <p:cond delay="2000"/>
                                  </p:stCondLst>
                                  <p:childTnLst>
                                    <p:set>
                                      <p:cBhvr>
                                        <p:cTn id="31" dur="1" fill="hold">
                                          <p:stCondLst>
                                            <p:cond delay="0"/>
                                          </p:stCondLst>
                                        </p:cTn>
                                        <p:tgtEl>
                                          <p:spTgt spid="168"/>
                                        </p:tgtEl>
                                        <p:attrNameLst>
                                          <p:attrName>style.visibility</p:attrName>
                                        </p:attrNameLst>
                                      </p:cBhvr>
                                      <p:to>
                                        <p:strVal val="visible"/>
                                      </p:to>
                                    </p:set>
                                    <p:animEffect transition="in" filter="wipe(left)">
                                      <p:cBhvr>
                                        <p:cTn id="32" dur="500"/>
                                        <p:tgtEl>
                                          <p:spTgt spid="168"/>
                                        </p:tgtEl>
                                      </p:cBhvr>
                                    </p:animEffect>
                                  </p:childTnLst>
                                </p:cTn>
                              </p:par>
                              <p:par>
                                <p:cTn id="33" presetID="22" presetClass="exit" presetSubtype="2" fill="hold" nodeType="withEffect">
                                  <p:stCondLst>
                                    <p:cond delay="2000"/>
                                  </p:stCondLst>
                                  <p:childTnLst>
                                    <p:animEffect transition="out" filter="wipe(right)">
                                      <p:cBhvr>
                                        <p:cTn id="34" dur="2000"/>
                                        <p:tgtEl>
                                          <p:spTgt spid="67"/>
                                        </p:tgtEl>
                                      </p:cBhvr>
                                    </p:animEffect>
                                    <p:set>
                                      <p:cBhvr>
                                        <p:cTn id="35" dur="1" fill="hold">
                                          <p:stCondLst>
                                            <p:cond delay="1999"/>
                                          </p:stCondLst>
                                        </p:cTn>
                                        <p:tgtEl>
                                          <p:spTgt spid="67"/>
                                        </p:tgtEl>
                                        <p:attrNameLst>
                                          <p:attrName>style.visibility</p:attrName>
                                        </p:attrNameLst>
                                      </p:cBhvr>
                                      <p:to>
                                        <p:strVal val="hidden"/>
                                      </p:to>
                                    </p:set>
                                  </p:childTnLst>
                                </p:cTn>
                              </p:par>
                            </p:childTnLst>
                          </p:cTn>
                        </p:par>
                        <p:par>
                          <p:cTn id="36" fill="hold">
                            <p:stCondLst>
                              <p:cond delay="6500"/>
                            </p:stCondLst>
                            <p:childTnLst>
                              <p:par>
                                <p:cTn id="37" presetID="1" presetClass="exit" presetSubtype="0" fill="hold" nodeType="afterEffect">
                                  <p:stCondLst>
                                    <p:cond delay="0"/>
                                  </p:stCondLst>
                                  <p:childTnLst>
                                    <p:set>
                                      <p:cBhvr>
                                        <p:cTn id="38" dur="1" fill="hold">
                                          <p:stCondLst>
                                            <p:cond delay="0"/>
                                          </p:stCondLst>
                                        </p:cTn>
                                        <p:tgtEl>
                                          <p:spTgt spid="89"/>
                                        </p:tgtEl>
                                        <p:attrNameLst>
                                          <p:attrName>style.visibility</p:attrName>
                                        </p:attrNameLst>
                                      </p:cBhvr>
                                      <p:to>
                                        <p:strVal val="hidden"/>
                                      </p:to>
                                    </p:set>
                                  </p:childTnLst>
                                </p:cTn>
                              </p:par>
                            </p:childTnLst>
                          </p:cTn>
                        </p:par>
                        <p:par>
                          <p:cTn id="39" fill="hold">
                            <p:stCondLst>
                              <p:cond delay="6500"/>
                            </p:stCondLst>
                            <p:childTnLst>
                              <p:par>
                                <p:cTn id="40" presetID="10" presetClass="exit" presetSubtype="0" fill="hold" grpId="0" nodeType="afterEffect">
                                  <p:stCondLst>
                                    <p:cond delay="0"/>
                                  </p:stCondLst>
                                  <p:childTnLst>
                                    <p:animEffect transition="out" filter="fade">
                                      <p:cBhvr>
                                        <p:cTn id="41" dur="1000"/>
                                        <p:tgtEl>
                                          <p:spTgt spid="46"/>
                                        </p:tgtEl>
                                      </p:cBhvr>
                                    </p:animEffect>
                                    <p:set>
                                      <p:cBhvr>
                                        <p:cTn id="42" dur="1" fill="hold">
                                          <p:stCondLst>
                                            <p:cond delay="999"/>
                                          </p:stCondLst>
                                        </p:cTn>
                                        <p:tgtEl>
                                          <p:spTgt spid="4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79"/>
                                        </p:tgtEl>
                                        <p:attrNameLst>
                                          <p:attrName>style.visibility</p:attrName>
                                        </p:attrNameLst>
                                      </p:cBhvr>
                                      <p:to>
                                        <p:strVal val="visible"/>
                                      </p:to>
                                    </p:set>
                                    <p:animEffect transition="in" filter="fade">
                                      <p:cBhvr>
                                        <p:cTn id="45" dur="1000"/>
                                        <p:tgtEl>
                                          <p:spTgt spid="17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35"/>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3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36"/>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37"/>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159"/>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1000"/>
                                  </p:stCondLst>
                                  <p:childTnLst>
                                    <p:set>
                                      <p:cBhvr>
                                        <p:cTn id="61" dur="1" fill="hold">
                                          <p:stCondLst>
                                            <p:cond delay="0"/>
                                          </p:stCondLst>
                                        </p:cTn>
                                        <p:tgtEl>
                                          <p:spTgt spid="160"/>
                                        </p:tgtEl>
                                        <p:attrNameLst>
                                          <p:attrName>style.visibility</p:attrName>
                                        </p:attrNameLst>
                                      </p:cBhvr>
                                      <p:to>
                                        <p:strVal val="visible"/>
                                      </p:to>
                                    </p:se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wipe(left)">
                                      <p:cBhvr>
                                        <p:cTn id="65" dur="500"/>
                                        <p:tgtEl>
                                          <p:spTgt spid="138"/>
                                        </p:tgtEl>
                                      </p:cBhvr>
                                    </p:animEffect>
                                  </p:childTnLst>
                                </p:cTn>
                              </p:par>
                            </p:childTnLst>
                          </p:cTn>
                        </p:par>
                        <p:par>
                          <p:cTn id="66" fill="hold">
                            <p:stCondLst>
                              <p:cond delay="1500"/>
                            </p:stCondLst>
                            <p:childTnLst>
                              <p:par>
                                <p:cTn id="67" presetID="6" presetClass="exit" presetSubtype="16" fill="hold" nodeType="afterEffect">
                                  <p:stCondLst>
                                    <p:cond delay="0"/>
                                  </p:stCondLst>
                                  <p:childTnLst>
                                    <p:animEffect transition="out" filter="circle(in)">
                                      <p:cBhvr>
                                        <p:cTn id="68" dur="2000"/>
                                        <p:tgtEl>
                                          <p:spTgt spid="30"/>
                                        </p:tgtEl>
                                      </p:cBhvr>
                                    </p:animEffect>
                                    <p:set>
                                      <p:cBhvr>
                                        <p:cTn id="69" dur="1" fill="hold">
                                          <p:stCondLst>
                                            <p:cond delay="1999"/>
                                          </p:stCondLst>
                                        </p:cTn>
                                        <p:tgtEl>
                                          <p:spTgt spid="30"/>
                                        </p:tgtEl>
                                        <p:attrNameLst>
                                          <p:attrName>style.visibility</p:attrName>
                                        </p:attrNameLst>
                                      </p:cBhvr>
                                      <p:to>
                                        <p:strVal val="hidden"/>
                                      </p:to>
                                    </p:set>
                                  </p:childTnLst>
                                </p:cTn>
                              </p:par>
                            </p:childTnLst>
                          </p:cTn>
                        </p:par>
                        <p:par>
                          <p:cTn id="70" fill="hold">
                            <p:stCondLst>
                              <p:cond delay="3500"/>
                            </p:stCondLst>
                            <p:childTnLst>
                              <p:par>
                                <p:cTn id="71" presetID="1" presetClass="exit" presetSubtype="0" fill="hold" nodeType="afterEffect">
                                  <p:stCondLst>
                                    <p:cond delay="0"/>
                                  </p:stCondLst>
                                  <p:childTnLst>
                                    <p:set>
                                      <p:cBhvr>
                                        <p:cTn id="72" dur="1" fill="hold">
                                          <p:stCondLst>
                                            <p:cond delay="0"/>
                                          </p:stCondLst>
                                        </p:cTn>
                                        <p:tgtEl>
                                          <p:spTgt spid="146"/>
                                        </p:tgtEl>
                                        <p:attrNameLst>
                                          <p:attrName>style.visibility</p:attrName>
                                        </p:attrNameLst>
                                      </p:cBhvr>
                                      <p:to>
                                        <p:strVal val="hidden"/>
                                      </p:to>
                                    </p:set>
                                  </p:childTnLst>
                                </p:cTn>
                              </p:par>
                            </p:childTnLst>
                          </p:cTn>
                        </p:par>
                        <p:par>
                          <p:cTn id="73" fill="hold">
                            <p:stCondLst>
                              <p:cond delay="3500"/>
                            </p:stCondLst>
                            <p:childTnLst>
                              <p:par>
                                <p:cTn id="74" presetID="1" presetClass="exit" presetSubtype="0" fill="hold" grpId="1" nodeType="afterEffect">
                                  <p:stCondLst>
                                    <p:cond delay="500"/>
                                  </p:stCondLst>
                                  <p:childTnLst>
                                    <p:set>
                                      <p:cBhvr>
                                        <p:cTn id="75" dur="1" fill="hold">
                                          <p:stCondLst>
                                            <p:cond delay="0"/>
                                          </p:stCondLst>
                                        </p:cTn>
                                        <p:tgtEl>
                                          <p:spTgt spid="138"/>
                                        </p:tgtEl>
                                        <p:attrNameLst>
                                          <p:attrName>style.visibility</p:attrName>
                                        </p:attrNameLst>
                                      </p:cBhvr>
                                      <p:to>
                                        <p:strVal val="hidden"/>
                                      </p:to>
                                    </p:set>
                                  </p:childTnLst>
                                </p:cTn>
                              </p:par>
                            </p:childTnLst>
                          </p:cTn>
                        </p:par>
                        <p:par>
                          <p:cTn id="76" fill="hold">
                            <p:stCondLst>
                              <p:cond delay="4000"/>
                            </p:stCondLst>
                            <p:childTnLst>
                              <p:par>
                                <p:cTn id="77" presetID="22" presetClass="entr" presetSubtype="8" fill="hold" grpId="0" nodeType="afterEffect">
                                  <p:stCondLst>
                                    <p:cond delay="1000"/>
                                  </p:stCondLst>
                                  <p:childTnLst>
                                    <p:set>
                                      <p:cBhvr>
                                        <p:cTn id="78" dur="1" fill="hold">
                                          <p:stCondLst>
                                            <p:cond delay="0"/>
                                          </p:stCondLst>
                                        </p:cTn>
                                        <p:tgtEl>
                                          <p:spTgt spid="139"/>
                                        </p:tgtEl>
                                        <p:attrNameLst>
                                          <p:attrName>style.visibility</p:attrName>
                                        </p:attrNameLst>
                                      </p:cBhvr>
                                      <p:to>
                                        <p:strVal val="visible"/>
                                      </p:to>
                                    </p:set>
                                    <p:animEffect transition="in" filter="wipe(left)">
                                      <p:cBhvr>
                                        <p:cTn id="79" dur="500"/>
                                        <p:tgtEl>
                                          <p:spTgt spid="139"/>
                                        </p:tgtEl>
                                      </p:cBhvr>
                                    </p:animEffect>
                                  </p:childTnLst>
                                </p:cTn>
                              </p:par>
                            </p:childTnLst>
                          </p:cTn>
                        </p:par>
                        <p:par>
                          <p:cTn id="80" fill="hold">
                            <p:stCondLst>
                              <p:cond delay="5500"/>
                            </p:stCondLst>
                            <p:childTnLst>
                              <p:par>
                                <p:cTn id="81" presetID="1" presetClass="entr" presetSubtype="0" fill="hold" nodeType="after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0"/>
                                        </p:tgtEl>
                                        <p:attrNameLst>
                                          <p:attrName>style.visibility</p:attrName>
                                        </p:attrNameLst>
                                      </p:cBhvr>
                                      <p:to>
                                        <p:strVal val="visible"/>
                                      </p:to>
                                    </p:set>
                                  </p:childTnLst>
                                </p:cTn>
                              </p:par>
                            </p:childTnLst>
                          </p:cTn>
                        </p:par>
                        <p:par>
                          <p:cTn id="85" fill="hold">
                            <p:stCondLst>
                              <p:cond delay="5500"/>
                            </p:stCondLst>
                            <p:childTnLst>
                              <p:par>
                                <p:cTn id="86" presetID="1" presetClass="exit" presetSubtype="0" fill="hold" grpId="1" nodeType="afterEffect">
                                  <p:stCondLst>
                                    <p:cond delay="2000"/>
                                  </p:stCondLst>
                                  <p:childTnLst>
                                    <p:set>
                                      <p:cBhvr>
                                        <p:cTn id="87" dur="1" fill="hold">
                                          <p:stCondLst>
                                            <p:cond delay="0"/>
                                          </p:stCondLst>
                                        </p:cTn>
                                        <p:tgtEl>
                                          <p:spTgt spid="139"/>
                                        </p:tgtEl>
                                        <p:attrNameLst>
                                          <p:attrName>style.visibility</p:attrName>
                                        </p:attrNameLst>
                                      </p:cBhvr>
                                      <p:to>
                                        <p:strVal val="hidden"/>
                                      </p:to>
                                    </p:set>
                                  </p:childTnLst>
                                </p:cTn>
                              </p:par>
                              <p:par>
                                <p:cTn id="88" presetID="1" presetClass="exit" presetSubtype="0" fill="hold" nodeType="withEffect">
                                  <p:stCondLst>
                                    <p:cond delay="2000"/>
                                  </p:stCondLst>
                                  <p:childTnLst>
                                    <p:set>
                                      <p:cBhvr>
                                        <p:cTn id="89" dur="1" fill="hold">
                                          <p:stCondLst>
                                            <p:cond delay="0"/>
                                          </p:stCondLst>
                                        </p:cTn>
                                        <p:tgtEl>
                                          <p:spTgt spid="141"/>
                                        </p:tgtEl>
                                        <p:attrNameLst>
                                          <p:attrName>style.visibility</p:attrName>
                                        </p:attrNameLst>
                                      </p:cBhvr>
                                      <p:to>
                                        <p:strVal val="hidden"/>
                                      </p:to>
                                    </p:set>
                                  </p:childTnLst>
                                </p:cTn>
                              </p:par>
                              <p:par>
                                <p:cTn id="90" presetID="1" presetClass="exit" presetSubtype="0" fill="hold" nodeType="withEffect">
                                  <p:stCondLst>
                                    <p:cond delay="2000"/>
                                  </p:stCondLst>
                                  <p:childTnLst>
                                    <p:set>
                                      <p:cBhvr>
                                        <p:cTn id="91" dur="1" fill="hold">
                                          <p:stCondLst>
                                            <p:cond delay="0"/>
                                          </p:stCondLst>
                                        </p:cTn>
                                        <p:tgtEl>
                                          <p:spTgt spid="140"/>
                                        </p:tgtEl>
                                        <p:attrNameLst>
                                          <p:attrName>style.visibility</p:attrName>
                                        </p:attrNameLst>
                                      </p:cBhvr>
                                      <p:to>
                                        <p:strVal val="hidden"/>
                                      </p:to>
                                    </p:set>
                                  </p:childTnLst>
                                </p:cTn>
                              </p:par>
                            </p:childTnLst>
                          </p:cTn>
                        </p:par>
                        <p:par>
                          <p:cTn id="92" fill="hold">
                            <p:stCondLst>
                              <p:cond delay="7500"/>
                            </p:stCondLst>
                            <p:childTnLst>
                              <p:par>
                                <p:cTn id="93" presetID="22" presetClass="entr" presetSubtype="8" fill="hold" grpId="0" nodeType="afterEffect">
                                  <p:stCondLst>
                                    <p:cond delay="1000"/>
                                  </p:stCondLst>
                                  <p:childTnLst>
                                    <p:set>
                                      <p:cBhvr>
                                        <p:cTn id="94" dur="1" fill="hold">
                                          <p:stCondLst>
                                            <p:cond delay="0"/>
                                          </p:stCondLst>
                                        </p:cTn>
                                        <p:tgtEl>
                                          <p:spTgt spid="142"/>
                                        </p:tgtEl>
                                        <p:attrNameLst>
                                          <p:attrName>style.visibility</p:attrName>
                                        </p:attrNameLst>
                                      </p:cBhvr>
                                      <p:to>
                                        <p:strVal val="visible"/>
                                      </p:to>
                                    </p:set>
                                    <p:animEffect transition="in" filter="wipe(left)">
                                      <p:cBhvr>
                                        <p:cTn id="95" dur="500"/>
                                        <p:tgtEl>
                                          <p:spTgt spid="142"/>
                                        </p:tgtEl>
                                      </p:cBhvr>
                                    </p:animEffect>
                                  </p:childTnLst>
                                </p:cTn>
                              </p:par>
                              <p:par>
                                <p:cTn id="96" presetID="22" presetClass="entr" presetSubtype="8" fill="hold" nodeType="withEffect">
                                  <p:stCondLst>
                                    <p:cond delay="1000"/>
                                  </p:stCondLst>
                                  <p:childTnLst>
                                    <p:set>
                                      <p:cBhvr>
                                        <p:cTn id="97" dur="1" fill="hold">
                                          <p:stCondLst>
                                            <p:cond delay="0"/>
                                          </p:stCondLst>
                                        </p:cTn>
                                        <p:tgtEl>
                                          <p:spTgt spid="143"/>
                                        </p:tgtEl>
                                        <p:attrNameLst>
                                          <p:attrName>style.visibility</p:attrName>
                                        </p:attrNameLst>
                                      </p:cBhvr>
                                      <p:to>
                                        <p:strVal val="visible"/>
                                      </p:to>
                                    </p:set>
                                    <p:animEffect transition="in" filter="wipe(left)">
                                      <p:cBhvr>
                                        <p:cTn id="98" dur="500"/>
                                        <p:tgtEl>
                                          <p:spTgt spid="143"/>
                                        </p:tgtEl>
                                      </p:cBhvr>
                                    </p:animEffect>
                                  </p:childTnLst>
                                </p:cTn>
                              </p:par>
                            </p:childTnLst>
                          </p:cTn>
                        </p:par>
                        <p:par>
                          <p:cTn id="99" fill="hold">
                            <p:stCondLst>
                              <p:cond delay="9000"/>
                            </p:stCondLst>
                            <p:childTnLst>
                              <p:par>
                                <p:cTn id="100" presetID="22" presetClass="entr" presetSubtype="8" fill="hold" grpId="0" nodeType="afterEffect">
                                  <p:stCondLst>
                                    <p:cond delay="0"/>
                                  </p:stCondLst>
                                  <p:childTnLst>
                                    <p:set>
                                      <p:cBhvr>
                                        <p:cTn id="101" dur="1" fill="hold">
                                          <p:stCondLst>
                                            <p:cond delay="0"/>
                                          </p:stCondLst>
                                        </p:cTn>
                                        <p:tgtEl>
                                          <p:spTgt spid="144"/>
                                        </p:tgtEl>
                                        <p:attrNameLst>
                                          <p:attrName>style.visibility</p:attrName>
                                        </p:attrNameLst>
                                      </p:cBhvr>
                                      <p:to>
                                        <p:strVal val="visible"/>
                                      </p:to>
                                    </p:set>
                                    <p:animEffect transition="in" filter="wipe(left)">
                                      <p:cBhvr>
                                        <p:cTn id="102" dur="500"/>
                                        <p:tgtEl>
                                          <p:spTgt spid="144"/>
                                        </p:tgtEl>
                                      </p:cBhvr>
                                    </p:animEffect>
                                  </p:childTnLst>
                                </p:cTn>
                              </p:par>
                            </p:childTnLst>
                          </p:cTn>
                        </p:par>
                        <p:par>
                          <p:cTn id="103" fill="hold">
                            <p:stCondLst>
                              <p:cond delay="9500"/>
                            </p:stCondLst>
                            <p:childTnLst>
                              <p:par>
                                <p:cTn id="104" presetID="22" presetClass="entr" presetSubtype="8"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left)">
                                      <p:cBhvr>
                                        <p:cTn id="106" dur="2000"/>
                                        <p:tgtEl>
                                          <p:spTgt spid="54"/>
                                        </p:tgtEl>
                                      </p:cBhvr>
                                    </p:animEffect>
                                  </p:childTnLst>
                                </p:cTn>
                              </p:par>
                              <p:par>
                                <p:cTn id="107" presetID="22" presetClass="entr" presetSubtype="8" fill="hold" nodeType="withEffect">
                                  <p:stCondLst>
                                    <p:cond delay="0"/>
                                  </p:stCondLst>
                                  <p:childTnLst>
                                    <p:set>
                                      <p:cBhvr>
                                        <p:cTn id="108" dur="1" fill="hold">
                                          <p:stCondLst>
                                            <p:cond delay="0"/>
                                          </p:stCondLst>
                                        </p:cTn>
                                        <p:tgtEl>
                                          <p:spTgt spid="107"/>
                                        </p:tgtEl>
                                        <p:attrNameLst>
                                          <p:attrName>style.visibility</p:attrName>
                                        </p:attrNameLst>
                                      </p:cBhvr>
                                      <p:to>
                                        <p:strVal val="visible"/>
                                      </p:to>
                                    </p:set>
                                    <p:animEffect transition="in" filter="wipe(left)">
                                      <p:cBhvr>
                                        <p:cTn id="109" dur="2000"/>
                                        <p:tgtEl>
                                          <p:spTgt spid="107"/>
                                        </p:tgtEl>
                                      </p:cBhvr>
                                    </p:animEffect>
                                  </p:childTnLst>
                                </p:cTn>
                              </p:par>
                            </p:childTnLst>
                          </p:cTn>
                        </p:par>
                        <p:par>
                          <p:cTn id="110" fill="hold">
                            <p:stCondLst>
                              <p:cond delay="11500"/>
                            </p:stCondLst>
                            <p:childTnLst>
                              <p:par>
                                <p:cTn id="111" presetID="1" presetClass="exit" presetSubtype="0" fill="hold" nodeType="afterEffect">
                                  <p:stCondLst>
                                    <p:cond delay="0"/>
                                  </p:stCondLst>
                                  <p:childTnLst>
                                    <p:set>
                                      <p:cBhvr>
                                        <p:cTn id="112" dur="1" fill="hold">
                                          <p:stCondLst>
                                            <p:cond delay="0"/>
                                          </p:stCondLst>
                                        </p:cTn>
                                        <p:tgtEl>
                                          <p:spTgt spid="98"/>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20"/>
                                        </p:tgtEl>
                                        <p:attrNameLst>
                                          <p:attrName>style.visibility</p:attrName>
                                        </p:attrNameLst>
                                      </p:cBhvr>
                                      <p:to>
                                        <p:strVal val="hidden"/>
                                      </p:to>
                                    </p:set>
                                  </p:childTnLst>
                                </p:cTn>
                              </p:par>
                              <p:par>
                                <p:cTn id="115" presetID="6" presetClass="entr" presetSubtype="16" fill="hold" nodeType="withEffect">
                                  <p:stCondLst>
                                    <p:cond delay="0"/>
                                  </p:stCondLst>
                                  <p:childTnLst>
                                    <p:set>
                                      <p:cBhvr>
                                        <p:cTn id="116" dur="1" fill="hold">
                                          <p:stCondLst>
                                            <p:cond delay="0"/>
                                          </p:stCondLst>
                                        </p:cTn>
                                        <p:tgtEl>
                                          <p:spTgt spid="145"/>
                                        </p:tgtEl>
                                        <p:attrNameLst>
                                          <p:attrName>style.visibility</p:attrName>
                                        </p:attrNameLst>
                                      </p:cBhvr>
                                      <p:to>
                                        <p:strVal val="visible"/>
                                      </p:to>
                                    </p:set>
                                    <p:animEffect transition="in" filter="circle(in)">
                                      <p:cBhvr>
                                        <p:cTn id="117" dur="2000"/>
                                        <p:tgtEl>
                                          <p:spTgt spid="145"/>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circle(in)">
                                      <p:cBhvr>
                                        <p:cTn id="12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133" grpId="0" animBg="1"/>
      <p:bldP spid="135" grpId="0" animBg="1"/>
      <p:bldP spid="135" grpId="1" animBg="1"/>
      <p:bldP spid="136" grpId="0"/>
      <p:bldP spid="137" grpId="0" animBg="1"/>
      <p:bldP spid="138" grpId="0"/>
      <p:bldP spid="138" grpId="1"/>
      <p:bldP spid="139" grpId="0"/>
      <p:bldP spid="139" grpId="1"/>
      <p:bldP spid="142" grpId="0" animBg="1"/>
      <p:bldP spid="1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Advanced RF Feature: Radio Protection</a:t>
            </a:r>
            <a:endParaRPr lang="en-GB" dirty="0"/>
          </a:p>
        </p:txBody>
      </p:sp>
      <p:sp>
        <p:nvSpPr>
          <p:cNvPr id="3" name="Content Placeholder 2"/>
          <p:cNvSpPr>
            <a:spLocks noGrp="1"/>
          </p:cNvSpPr>
          <p:nvPr>
            <p:ph idx="1"/>
          </p:nvPr>
        </p:nvSpPr>
        <p:spPr>
          <a:xfrm>
            <a:off x="1524000" y="1219200"/>
            <a:ext cx="9144000" cy="5638800"/>
          </a:xfrm>
        </p:spPr>
        <p:txBody>
          <a:bodyPr/>
          <a:lstStyle/>
          <a:p>
            <a:endParaRPr lang="en-GB" dirty="0"/>
          </a:p>
        </p:txBody>
      </p:sp>
      <p:sp>
        <p:nvSpPr>
          <p:cNvPr id="4" name="內容版面配置區 2"/>
          <p:cNvSpPr txBox="1">
            <a:spLocks/>
          </p:cNvSpPr>
          <p:nvPr/>
        </p:nvSpPr>
        <p:spPr bwMode="auto">
          <a:xfrm>
            <a:off x="1728788" y="1473201"/>
            <a:ext cx="8551862" cy="144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0"/>
              </a:spcBef>
              <a:spcAft>
                <a:spcPct val="0"/>
              </a:spcAft>
              <a:buClr>
                <a:srgbClr val="81A4C7"/>
              </a:buClr>
              <a:buFont typeface="Wingdings" pitchFamily="2" charset="2"/>
              <a:buChar char="q"/>
              <a:defRPr/>
            </a:pPr>
            <a:r>
              <a:rPr kumimoji="1" lang="en-US" altLang="zh-TW" kern="0">
                <a:solidFill>
                  <a:srgbClr val="000000"/>
                </a:solidFill>
              </a:rPr>
              <a:t>Advanced</a:t>
            </a:r>
            <a:r>
              <a:rPr kumimoji="1" lang="zh-TW" altLang="en-US" kern="0">
                <a:solidFill>
                  <a:srgbClr val="000000"/>
                </a:solidFill>
              </a:rPr>
              <a:t> </a:t>
            </a:r>
            <a:r>
              <a:rPr kumimoji="1" lang="en-US" altLang="zh-TW" kern="0">
                <a:solidFill>
                  <a:srgbClr val="000000"/>
                </a:solidFill>
              </a:rPr>
              <a:t>“</a:t>
            </a:r>
            <a:r>
              <a:rPr kumimoji="1" lang="en-US" altLang="zh-TW" b="1" kern="0">
                <a:solidFill>
                  <a:srgbClr val="000000"/>
                </a:solidFill>
              </a:rPr>
              <a:t>Radio</a:t>
            </a:r>
            <a:r>
              <a:rPr kumimoji="1" lang="zh-TW" altLang="en-US" b="1" kern="0">
                <a:solidFill>
                  <a:srgbClr val="000000"/>
                </a:solidFill>
              </a:rPr>
              <a:t> </a:t>
            </a:r>
            <a:r>
              <a:rPr kumimoji="1" lang="en-US" altLang="zh-TW" b="1" kern="0">
                <a:solidFill>
                  <a:srgbClr val="000000"/>
                </a:solidFill>
              </a:rPr>
              <a:t>Protection</a:t>
            </a:r>
            <a:r>
              <a:rPr kumimoji="1" lang="en-US" altLang="zh-TW" kern="0">
                <a:solidFill>
                  <a:srgbClr val="000000"/>
                </a:solidFill>
              </a:rPr>
              <a:t>”</a:t>
            </a:r>
            <a:r>
              <a:rPr kumimoji="1" lang="zh-TW" altLang="en-US" kern="0">
                <a:solidFill>
                  <a:srgbClr val="000000"/>
                </a:solidFill>
              </a:rPr>
              <a:t> </a:t>
            </a:r>
            <a:r>
              <a:rPr kumimoji="1" lang="en-US" altLang="zh-TW" kern="0">
                <a:solidFill>
                  <a:srgbClr val="000000"/>
                </a:solidFill>
              </a:rPr>
              <a:t>design</a:t>
            </a:r>
            <a:r>
              <a:rPr kumimoji="1" lang="zh-TW" altLang="en-US" kern="0">
                <a:solidFill>
                  <a:srgbClr val="000000"/>
                </a:solidFill>
              </a:rPr>
              <a:t> </a:t>
            </a:r>
            <a:r>
              <a:rPr kumimoji="1" lang="en-US" altLang="zh-TW" kern="0">
                <a:solidFill>
                  <a:srgbClr val="000000"/>
                </a:solidFill>
              </a:rPr>
              <a:t>to guarantee that 802.11 transmissions do not cause interference with legacy stations or applications</a:t>
            </a:r>
          </a:p>
          <a:p>
            <a:pPr marL="742950" lvl="1" indent="-285750" fontAlgn="base">
              <a:spcBef>
                <a:spcPct val="0"/>
              </a:spcBef>
              <a:spcAft>
                <a:spcPct val="0"/>
              </a:spcAft>
              <a:buClr>
                <a:srgbClr val="BFD0E3"/>
              </a:buClr>
              <a:buFont typeface="Wingdings" pitchFamily="2" charset="2"/>
              <a:buChar char="§"/>
              <a:defRPr/>
            </a:pPr>
            <a:r>
              <a:rPr kumimoji="1" lang="en-US" altLang="zh-TW" kern="0">
                <a:solidFill>
                  <a:srgbClr val="000000"/>
                </a:solidFill>
              </a:rPr>
              <a:t>It</a:t>
            </a:r>
            <a:r>
              <a:rPr kumimoji="1" lang="zh-TW" altLang="en-US" kern="0">
                <a:solidFill>
                  <a:srgbClr val="000000"/>
                </a:solidFill>
              </a:rPr>
              <a:t> </a:t>
            </a:r>
            <a:r>
              <a:rPr kumimoji="1" lang="en-US" altLang="zh-TW" kern="0">
                <a:solidFill>
                  <a:srgbClr val="000000"/>
                </a:solidFill>
              </a:rPr>
              <a:t>is</a:t>
            </a:r>
            <a:r>
              <a:rPr kumimoji="1" lang="zh-TW" altLang="en-US" kern="0">
                <a:solidFill>
                  <a:srgbClr val="000000"/>
                </a:solidFill>
              </a:rPr>
              <a:t> </a:t>
            </a:r>
            <a:r>
              <a:rPr kumimoji="1" lang="en-US" altLang="zh-TW" kern="0">
                <a:solidFill>
                  <a:srgbClr val="000000"/>
                </a:solidFill>
              </a:rPr>
              <a:t>great</a:t>
            </a:r>
            <a:r>
              <a:rPr kumimoji="1" lang="zh-TW" altLang="en-US" kern="0">
                <a:solidFill>
                  <a:srgbClr val="000000"/>
                </a:solidFill>
              </a:rPr>
              <a:t> </a:t>
            </a:r>
            <a:r>
              <a:rPr kumimoji="1" lang="en-US" altLang="zh-TW" kern="0">
                <a:solidFill>
                  <a:srgbClr val="000000"/>
                </a:solidFill>
              </a:rPr>
              <a:t>feature</a:t>
            </a:r>
            <a:r>
              <a:rPr kumimoji="1" lang="zh-TW" altLang="en-US" kern="0">
                <a:solidFill>
                  <a:srgbClr val="000000"/>
                </a:solidFill>
              </a:rPr>
              <a:t> </a:t>
            </a:r>
            <a:r>
              <a:rPr kumimoji="1" lang="en-US" altLang="zh-TW" kern="0">
                <a:solidFill>
                  <a:srgbClr val="000000"/>
                </a:solidFill>
              </a:rPr>
              <a:t>to</a:t>
            </a:r>
            <a:r>
              <a:rPr kumimoji="1" lang="zh-TW" altLang="en-US" kern="0">
                <a:solidFill>
                  <a:srgbClr val="000000"/>
                </a:solidFill>
              </a:rPr>
              <a:t> </a:t>
            </a:r>
            <a:r>
              <a:rPr kumimoji="1" lang="en-US" altLang="zh-TW" kern="0">
                <a:solidFill>
                  <a:srgbClr val="000000"/>
                </a:solidFill>
              </a:rPr>
              <a:t>sustain</a:t>
            </a:r>
            <a:r>
              <a:rPr kumimoji="1" lang="zh-TW" altLang="en-US" kern="0">
                <a:solidFill>
                  <a:srgbClr val="000000"/>
                </a:solidFill>
              </a:rPr>
              <a:t> </a:t>
            </a:r>
            <a:r>
              <a:rPr kumimoji="1" lang="en-US" altLang="zh-TW" kern="0">
                <a:solidFill>
                  <a:srgbClr val="000000"/>
                </a:solidFill>
              </a:rPr>
              <a:t>11n</a:t>
            </a:r>
            <a:r>
              <a:rPr kumimoji="1" lang="zh-TW" altLang="en-US" kern="0">
                <a:solidFill>
                  <a:srgbClr val="000000"/>
                </a:solidFill>
              </a:rPr>
              <a:t> </a:t>
            </a:r>
            <a:r>
              <a:rPr kumimoji="1" lang="en-US" altLang="zh-TW" kern="0">
                <a:solidFill>
                  <a:srgbClr val="000000"/>
                </a:solidFill>
              </a:rPr>
              <a:t>client</a:t>
            </a:r>
            <a:r>
              <a:rPr kumimoji="1" lang="zh-TW" altLang="en-US" kern="0">
                <a:solidFill>
                  <a:srgbClr val="000000"/>
                </a:solidFill>
              </a:rPr>
              <a:t> </a:t>
            </a:r>
            <a:r>
              <a:rPr kumimoji="1" lang="en-US" altLang="zh-TW" kern="0">
                <a:solidFill>
                  <a:srgbClr val="000000"/>
                </a:solidFill>
              </a:rPr>
              <a:t>throughput</a:t>
            </a:r>
            <a:r>
              <a:rPr kumimoji="1" lang="zh-TW" altLang="en-US" kern="0">
                <a:solidFill>
                  <a:srgbClr val="000000"/>
                </a:solidFill>
              </a:rPr>
              <a:t> </a:t>
            </a:r>
            <a:r>
              <a:rPr kumimoji="1" lang="en-US" altLang="zh-TW" kern="0">
                <a:solidFill>
                  <a:srgbClr val="000000"/>
                </a:solidFill>
              </a:rPr>
              <a:t>on</a:t>
            </a:r>
            <a:r>
              <a:rPr kumimoji="1" lang="zh-TW" altLang="en-US" kern="0">
                <a:solidFill>
                  <a:srgbClr val="000000"/>
                </a:solidFill>
              </a:rPr>
              <a:t> </a:t>
            </a:r>
            <a:r>
              <a:rPr kumimoji="1" lang="en-US" altLang="zh-TW" kern="0">
                <a:solidFill>
                  <a:srgbClr val="000000"/>
                </a:solidFill>
              </a:rPr>
              <a:t>mixed</a:t>
            </a:r>
            <a:r>
              <a:rPr kumimoji="1" lang="zh-TW" altLang="en-US" kern="0">
                <a:solidFill>
                  <a:srgbClr val="000000"/>
                </a:solidFill>
              </a:rPr>
              <a:t> </a:t>
            </a:r>
            <a:r>
              <a:rPr kumimoji="1" lang="en-US" altLang="zh-TW" kern="0">
                <a:solidFill>
                  <a:srgbClr val="000000"/>
                </a:solidFill>
              </a:rPr>
              <a:t>wireless</a:t>
            </a:r>
            <a:r>
              <a:rPr kumimoji="1" lang="zh-TW" altLang="en-US" kern="0">
                <a:solidFill>
                  <a:srgbClr val="000000"/>
                </a:solidFill>
              </a:rPr>
              <a:t> </a:t>
            </a:r>
            <a:r>
              <a:rPr kumimoji="1" lang="en-US" altLang="zh-TW" kern="0">
                <a:solidFill>
                  <a:srgbClr val="000000"/>
                </a:solidFill>
              </a:rPr>
              <a:t>clients</a:t>
            </a:r>
            <a:r>
              <a:rPr kumimoji="1" lang="zh-TW" altLang="en-US" kern="0">
                <a:solidFill>
                  <a:srgbClr val="000000"/>
                </a:solidFill>
              </a:rPr>
              <a:t> </a:t>
            </a:r>
            <a:r>
              <a:rPr kumimoji="1" lang="en-US" altLang="zh-TW" kern="0">
                <a:solidFill>
                  <a:srgbClr val="000000"/>
                </a:solidFill>
              </a:rPr>
              <a:t>environment</a:t>
            </a:r>
            <a:r>
              <a:rPr kumimoji="1" lang="zh-TW" altLang="en-US" kern="0">
                <a:solidFill>
                  <a:srgbClr val="000000"/>
                </a:solidFill>
              </a:rPr>
              <a:t> </a:t>
            </a:r>
            <a:r>
              <a:rPr kumimoji="1" lang="en-US" altLang="zh-TW" kern="0">
                <a:solidFill>
                  <a:srgbClr val="000000"/>
                </a:solidFill>
              </a:rPr>
              <a:t>(11n,</a:t>
            </a:r>
            <a:r>
              <a:rPr kumimoji="1" lang="zh-TW" altLang="en-US" kern="0">
                <a:solidFill>
                  <a:srgbClr val="000000"/>
                </a:solidFill>
              </a:rPr>
              <a:t> </a:t>
            </a:r>
            <a:r>
              <a:rPr kumimoji="1" lang="en-US" altLang="zh-TW" kern="0">
                <a:solidFill>
                  <a:srgbClr val="000000"/>
                </a:solidFill>
              </a:rPr>
              <a:t>11g</a:t>
            </a:r>
            <a:r>
              <a:rPr kumimoji="1" lang="zh-TW" altLang="en-US" kern="0">
                <a:solidFill>
                  <a:srgbClr val="000000"/>
                </a:solidFill>
              </a:rPr>
              <a:t> </a:t>
            </a:r>
            <a:r>
              <a:rPr kumimoji="1" lang="en-US" altLang="zh-TW" kern="0">
                <a:solidFill>
                  <a:srgbClr val="000000"/>
                </a:solidFill>
              </a:rPr>
              <a:t>and</a:t>
            </a:r>
            <a:r>
              <a:rPr kumimoji="1" lang="zh-TW" altLang="en-US" kern="0">
                <a:solidFill>
                  <a:srgbClr val="000000"/>
                </a:solidFill>
              </a:rPr>
              <a:t> </a:t>
            </a:r>
            <a:r>
              <a:rPr kumimoji="1" lang="en-US" altLang="zh-TW" kern="0">
                <a:solidFill>
                  <a:srgbClr val="000000"/>
                </a:solidFill>
              </a:rPr>
              <a:t>11b</a:t>
            </a:r>
            <a:r>
              <a:rPr kumimoji="1" lang="zh-TW" altLang="en-US" kern="0">
                <a:solidFill>
                  <a:srgbClr val="000000"/>
                </a:solidFill>
              </a:rPr>
              <a:t> </a:t>
            </a:r>
            <a:r>
              <a:rPr kumimoji="1" lang="en-US" altLang="zh-TW" kern="0">
                <a:solidFill>
                  <a:srgbClr val="000000"/>
                </a:solidFill>
              </a:rPr>
              <a:t>wireless</a:t>
            </a:r>
            <a:r>
              <a:rPr kumimoji="1" lang="zh-TW" altLang="en-US" kern="0">
                <a:solidFill>
                  <a:srgbClr val="000000"/>
                </a:solidFill>
              </a:rPr>
              <a:t> </a:t>
            </a:r>
            <a:r>
              <a:rPr kumimoji="1" lang="en-US" altLang="zh-TW" kern="0">
                <a:solidFill>
                  <a:srgbClr val="000000"/>
                </a:solidFill>
              </a:rPr>
              <a:t>clients</a:t>
            </a:r>
            <a:r>
              <a:rPr kumimoji="1" lang="zh-TW" altLang="en-US" kern="0">
                <a:solidFill>
                  <a:srgbClr val="000000"/>
                </a:solidFill>
              </a:rPr>
              <a:t> </a:t>
            </a:r>
            <a:r>
              <a:rPr kumimoji="1" lang="en-US" altLang="zh-TW" kern="0">
                <a:solidFill>
                  <a:srgbClr val="000000"/>
                </a:solidFill>
              </a:rPr>
              <a:t>work</a:t>
            </a:r>
            <a:r>
              <a:rPr kumimoji="1" lang="zh-TW" altLang="en-US" kern="0">
                <a:solidFill>
                  <a:srgbClr val="000000"/>
                </a:solidFill>
              </a:rPr>
              <a:t> </a:t>
            </a:r>
            <a:r>
              <a:rPr kumimoji="1" lang="en-US" altLang="zh-TW" kern="0">
                <a:solidFill>
                  <a:srgbClr val="000000"/>
                </a:solidFill>
              </a:rPr>
              <a:t>together)</a:t>
            </a:r>
            <a:r>
              <a:rPr kumimoji="1" lang="zh-TW" altLang="en-US" kern="0">
                <a:solidFill>
                  <a:srgbClr val="000000"/>
                </a:solidFill>
              </a:rPr>
              <a:t> </a:t>
            </a:r>
            <a:endParaRPr kumimoji="1" lang="en-US" altLang="zh-TW" kern="0">
              <a:solidFill>
                <a:srgbClr val="000000"/>
              </a:solidFill>
            </a:endParaRPr>
          </a:p>
          <a:p>
            <a:pPr marL="742950" lvl="1" indent="-285750" fontAlgn="base">
              <a:spcBef>
                <a:spcPct val="0"/>
              </a:spcBef>
              <a:spcAft>
                <a:spcPct val="0"/>
              </a:spcAft>
              <a:buClr>
                <a:srgbClr val="BFD0E3"/>
              </a:buClr>
              <a:buFont typeface="Wingdings" pitchFamily="2" charset="2"/>
              <a:buChar char="§"/>
              <a:defRPr/>
            </a:pPr>
            <a:r>
              <a:rPr kumimoji="1" lang="en-US" altLang="zh-TW" kern="0">
                <a:solidFill>
                  <a:srgbClr val="000000"/>
                </a:solidFill>
              </a:rPr>
              <a:t>Without</a:t>
            </a:r>
            <a:r>
              <a:rPr kumimoji="1" lang="zh-TW" altLang="en-US" kern="0">
                <a:solidFill>
                  <a:srgbClr val="000000"/>
                </a:solidFill>
              </a:rPr>
              <a:t> </a:t>
            </a:r>
            <a:r>
              <a:rPr kumimoji="1" lang="en-US" altLang="zh-TW" kern="0">
                <a:solidFill>
                  <a:srgbClr val="000000"/>
                </a:solidFill>
              </a:rPr>
              <a:t>Radio</a:t>
            </a:r>
            <a:r>
              <a:rPr kumimoji="1" lang="zh-TW" altLang="en-US" kern="0">
                <a:solidFill>
                  <a:srgbClr val="000000"/>
                </a:solidFill>
              </a:rPr>
              <a:t> </a:t>
            </a:r>
            <a:r>
              <a:rPr kumimoji="1" lang="en-US" altLang="zh-TW" kern="0">
                <a:solidFill>
                  <a:srgbClr val="000000"/>
                </a:solidFill>
              </a:rPr>
              <a:t>Protection,</a:t>
            </a:r>
            <a:r>
              <a:rPr kumimoji="1" lang="zh-TW" altLang="en-US" kern="0">
                <a:solidFill>
                  <a:srgbClr val="000000"/>
                </a:solidFill>
              </a:rPr>
              <a:t> </a:t>
            </a:r>
            <a:r>
              <a:rPr kumimoji="1" lang="en-US" altLang="zh-TW" kern="0">
                <a:solidFill>
                  <a:srgbClr val="000000"/>
                </a:solidFill>
              </a:rPr>
              <a:t>the</a:t>
            </a:r>
            <a:r>
              <a:rPr kumimoji="1" lang="zh-TW" altLang="en-US" kern="0">
                <a:solidFill>
                  <a:srgbClr val="000000"/>
                </a:solidFill>
              </a:rPr>
              <a:t> </a:t>
            </a:r>
            <a:r>
              <a:rPr kumimoji="1" lang="en-US" altLang="zh-TW" kern="0">
                <a:solidFill>
                  <a:srgbClr val="000000"/>
                </a:solidFill>
              </a:rPr>
              <a:t>11n</a:t>
            </a:r>
            <a:r>
              <a:rPr kumimoji="1" lang="zh-TW" altLang="en-US" kern="0">
                <a:solidFill>
                  <a:srgbClr val="000000"/>
                </a:solidFill>
              </a:rPr>
              <a:t> </a:t>
            </a:r>
            <a:r>
              <a:rPr kumimoji="1" lang="en-US" altLang="zh-TW" kern="0">
                <a:solidFill>
                  <a:srgbClr val="000000"/>
                </a:solidFill>
              </a:rPr>
              <a:t>wireless</a:t>
            </a:r>
            <a:r>
              <a:rPr kumimoji="1" lang="zh-TW" altLang="en-US" kern="0">
                <a:solidFill>
                  <a:srgbClr val="000000"/>
                </a:solidFill>
              </a:rPr>
              <a:t> </a:t>
            </a:r>
            <a:r>
              <a:rPr kumimoji="1" lang="en-US" altLang="zh-TW" kern="0">
                <a:solidFill>
                  <a:srgbClr val="000000"/>
                </a:solidFill>
              </a:rPr>
              <a:t>clients</a:t>
            </a:r>
            <a:r>
              <a:rPr kumimoji="1" lang="zh-TW" altLang="en-US" kern="0">
                <a:solidFill>
                  <a:srgbClr val="000000"/>
                </a:solidFill>
              </a:rPr>
              <a:t> </a:t>
            </a:r>
            <a:r>
              <a:rPr kumimoji="1" lang="en-US" altLang="zh-TW" kern="0">
                <a:solidFill>
                  <a:srgbClr val="000000"/>
                </a:solidFill>
              </a:rPr>
              <a:t>will</a:t>
            </a:r>
            <a:r>
              <a:rPr kumimoji="1" lang="zh-TW" altLang="en-US" kern="0">
                <a:solidFill>
                  <a:srgbClr val="000000"/>
                </a:solidFill>
              </a:rPr>
              <a:t> </a:t>
            </a:r>
            <a:r>
              <a:rPr kumimoji="1" lang="en-US" altLang="zh-TW" kern="0">
                <a:solidFill>
                  <a:srgbClr val="000000"/>
                </a:solidFill>
              </a:rPr>
              <a:t>run</a:t>
            </a:r>
            <a:r>
              <a:rPr kumimoji="1" lang="zh-TW" altLang="en-US" kern="0">
                <a:solidFill>
                  <a:srgbClr val="000000"/>
                </a:solidFill>
              </a:rPr>
              <a:t> </a:t>
            </a:r>
            <a:r>
              <a:rPr kumimoji="1" lang="en-US" altLang="zh-TW" kern="0">
                <a:solidFill>
                  <a:srgbClr val="000000"/>
                </a:solidFill>
              </a:rPr>
              <a:t>at</a:t>
            </a:r>
            <a:r>
              <a:rPr kumimoji="1" lang="zh-TW" altLang="en-US" kern="0">
                <a:solidFill>
                  <a:srgbClr val="000000"/>
                </a:solidFill>
              </a:rPr>
              <a:t> </a:t>
            </a:r>
            <a:r>
              <a:rPr kumimoji="1" lang="en-US" altLang="zh-TW" kern="0">
                <a:solidFill>
                  <a:srgbClr val="000000"/>
                </a:solidFill>
              </a:rPr>
              <a:t>11g</a:t>
            </a:r>
            <a:r>
              <a:rPr kumimoji="1" lang="zh-TW" altLang="en-US" kern="0">
                <a:solidFill>
                  <a:srgbClr val="000000"/>
                </a:solidFill>
              </a:rPr>
              <a:t> </a:t>
            </a:r>
            <a:r>
              <a:rPr kumimoji="1" lang="en-US" altLang="zh-TW" kern="0">
                <a:solidFill>
                  <a:srgbClr val="000000"/>
                </a:solidFill>
              </a:rPr>
              <a:t>or</a:t>
            </a:r>
            <a:r>
              <a:rPr kumimoji="1" lang="zh-TW" altLang="en-US" kern="0">
                <a:solidFill>
                  <a:srgbClr val="000000"/>
                </a:solidFill>
              </a:rPr>
              <a:t> </a:t>
            </a:r>
            <a:r>
              <a:rPr kumimoji="1" lang="en-US" altLang="zh-TW" kern="0">
                <a:solidFill>
                  <a:srgbClr val="000000"/>
                </a:solidFill>
              </a:rPr>
              <a:t>11b</a:t>
            </a:r>
            <a:r>
              <a:rPr kumimoji="1" lang="zh-TW" altLang="en-US" kern="0">
                <a:solidFill>
                  <a:srgbClr val="000000"/>
                </a:solidFill>
              </a:rPr>
              <a:t> </a:t>
            </a:r>
            <a:r>
              <a:rPr kumimoji="1" lang="en-US" altLang="zh-TW" kern="0">
                <a:solidFill>
                  <a:srgbClr val="000000"/>
                </a:solidFill>
              </a:rPr>
              <a:t>wireless</a:t>
            </a:r>
            <a:r>
              <a:rPr kumimoji="1" lang="zh-TW" altLang="en-US" kern="0">
                <a:solidFill>
                  <a:srgbClr val="000000"/>
                </a:solidFill>
              </a:rPr>
              <a:t> </a:t>
            </a:r>
            <a:r>
              <a:rPr kumimoji="1" lang="en-US" altLang="zh-TW" kern="0">
                <a:solidFill>
                  <a:srgbClr val="000000"/>
                </a:solidFill>
              </a:rPr>
              <a:t>speed</a:t>
            </a:r>
            <a:r>
              <a:rPr kumimoji="1" lang="zh-TW" altLang="en-US" kern="0">
                <a:solidFill>
                  <a:srgbClr val="000000"/>
                </a:solidFill>
              </a:rPr>
              <a:t> </a:t>
            </a:r>
            <a:r>
              <a:rPr kumimoji="1" lang="en-US" altLang="zh-TW" kern="0">
                <a:solidFill>
                  <a:srgbClr val="000000"/>
                </a:solidFill>
              </a:rPr>
              <a:t>in</a:t>
            </a:r>
            <a:r>
              <a:rPr kumimoji="1" lang="zh-TW" altLang="en-US" kern="0">
                <a:solidFill>
                  <a:srgbClr val="000000"/>
                </a:solidFill>
              </a:rPr>
              <a:t> </a:t>
            </a:r>
            <a:r>
              <a:rPr kumimoji="1" lang="en-US" altLang="zh-TW" kern="0">
                <a:solidFill>
                  <a:srgbClr val="000000"/>
                </a:solidFill>
              </a:rPr>
              <a:t>mixed</a:t>
            </a:r>
            <a:r>
              <a:rPr kumimoji="1" lang="zh-TW" altLang="en-US" kern="0">
                <a:solidFill>
                  <a:srgbClr val="000000"/>
                </a:solidFill>
              </a:rPr>
              <a:t> </a:t>
            </a:r>
            <a:r>
              <a:rPr kumimoji="1" lang="en-US" altLang="zh-TW" kern="0">
                <a:solidFill>
                  <a:srgbClr val="000000"/>
                </a:solidFill>
              </a:rPr>
              <a:t>environment.</a:t>
            </a:r>
          </a:p>
          <a:p>
            <a:pPr marL="342900" indent="-342900" fontAlgn="base">
              <a:spcBef>
                <a:spcPct val="0"/>
              </a:spcBef>
              <a:spcAft>
                <a:spcPct val="0"/>
              </a:spcAft>
              <a:buClr>
                <a:srgbClr val="81A4C7"/>
              </a:buClr>
              <a:buFont typeface="Wingdings" pitchFamily="2" charset="2"/>
              <a:buChar char="q"/>
              <a:defRPr/>
            </a:pPr>
            <a:r>
              <a:rPr kumimoji="1" lang="en-US" altLang="zh-TW" kern="0">
                <a:solidFill>
                  <a:srgbClr val="000000"/>
                </a:solidFill>
              </a:rPr>
              <a:t>Customers won’t need to replace all legacy wireless clients to get the benefit on 11n transmission (High throughput , High reliability)</a:t>
            </a:r>
          </a:p>
        </p:txBody>
      </p:sp>
      <p:grpSp>
        <p:nvGrpSpPr>
          <p:cNvPr id="5" name="群組 91"/>
          <p:cNvGrpSpPr>
            <a:grpSpLocks/>
          </p:cNvGrpSpPr>
          <p:nvPr/>
        </p:nvGrpSpPr>
        <p:grpSpPr bwMode="auto">
          <a:xfrm>
            <a:off x="5640388" y="4859338"/>
            <a:ext cx="1751012" cy="1465262"/>
            <a:chOff x="2301946" y="2581986"/>
            <a:chExt cx="1751012" cy="1465665"/>
          </a:xfrm>
        </p:grpSpPr>
        <p:cxnSp>
          <p:nvCxnSpPr>
            <p:cNvPr id="6" name="直線接點 17"/>
            <p:cNvCxnSpPr/>
            <p:nvPr/>
          </p:nvCxnSpPr>
          <p:spPr>
            <a:xfrm rot="5400000">
              <a:off x="3008311" y="3267992"/>
              <a:ext cx="533547" cy="1365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群組 173"/>
            <p:cNvGrpSpPr>
              <a:grpSpLocks/>
            </p:cNvGrpSpPr>
            <p:nvPr/>
          </p:nvGrpSpPr>
          <p:grpSpPr bwMode="auto">
            <a:xfrm>
              <a:off x="2301949" y="3344193"/>
              <a:ext cx="1751013" cy="703455"/>
              <a:chOff x="4308475" y="3848004"/>
              <a:chExt cx="1271588" cy="349346"/>
            </a:xfrm>
          </p:grpSpPr>
          <p:grpSp>
            <p:nvGrpSpPr>
              <p:cNvPr id="10" name="群組 20"/>
              <p:cNvGrpSpPr>
                <a:grpSpLocks/>
              </p:cNvGrpSpPr>
              <p:nvPr/>
            </p:nvGrpSpPr>
            <p:grpSpPr bwMode="auto">
              <a:xfrm>
                <a:off x="4457194" y="3889789"/>
                <a:ext cx="964933" cy="242097"/>
                <a:chOff x="1017241" y="4139658"/>
                <a:chExt cx="731283" cy="184175"/>
              </a:xfrm>
            </p:grpSpPr>
            <p:sp>
              <p:nvSpPr>
                <p:cNvPr id="12" name="橢圓 19"/>
                <p:cNvSpPr/>
                <p:nvPr/>
              </p:nvSpPr>
              <p:spPr>
                <a:xfrm>
                  <a:off x="1198969" y="4177454"/>
                  <a:ext cx="367826" cy="98987"/>
                </a:xfrm>
                <a:prstGeom prst="ellipse">
                  <a:avLst/>
                </a:prstGeom>
                <a:noFill/>
                <a:ln w="31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3" name="橢圓 20"/>
                <p:cNvSpPr/>
                <p:nvPr/>
              </p:nvSpPr>
              <p:spPr>
                <a:xfrm>
                  <a:off x="1017241" y="4139658"/>
                  <a:ext cx="731283" cy="184175"/>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11" name="橢圓 51"/>
              <p:cNvSpPr/>
              <p:nvPr/>
            </p:nvSpPr>
            <p:spPr>
              <a:xfrm>
                <a:off x="4308475" y="3848004"/>
                <a:ext cx="1271588" cy="349346"/>
              </a:xfrm>
              <a:prstGeom prst="ellipse">
                <a:avLst/>
              </a:prstGeom>
              <a:noFill/>
              <a:ln w="63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pic>
          <p:nvPicPr>
            <p:cNvPr id="8" name="圖片 201" descr="DWS-3160-24PC_side_R.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375421" y="2581986"/>
              <a:ext cx="1577975" cy="754063"/>
            </a:xfrm>
            <a:prstGeom prst="rect">
              <a:avLst/>
            </a:prstGeom>
            <a:noFill/>
            <a:ln w="9525">
              <a:noFill/>
              <a:miter lim="800000"/>
              <a:headEnd/>
              <a:tailEnd/>
            </a:ln>
          </p:spPr>
        </p:pic>
        <p:pic>
          <p:nvPicPr>
            <p:cNvPr id="9" name="圖片 8" descr="DWL-8600_A1_Image_L(Side).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831082" y="3397558"/>
              <a:ext cx="636587" cy="536575"/>
            </a:xfrm>
            <a:prstGeom prst="rect">
              <a:avLst/>
            </a:prstGeom>
            <a:noFill/>
            <a:ln w="9525">
              <a:noFill/>
              <a:miter lim="800000"/>
              <a:headEnd/>
              <a:tailEnd/>
            </a:ln>
          </p:spPr>
        </p:pic>
      </p:grpSp>
      <p:grpSp>
        <p:nvGrpSpPr>
          <p:cNvPr id="14" name="群組 152"/>
          <p:cNvGrpSpPr>
            <a:grpSpLocks/>
          </p:cNvGrpSpPr>
          <p:nvPr/>
        </p:nvGrpSpPr>
        <p:grpSpPr bwMode="auto">
          <a:xfrm>
            <a:off x="7953375" y="4979992"/>
            <a:ext cx="2605088" cy="419082"/>
            <a:chOff x="2978143" y="5652161"/>
            <a:chExt cx="1601650" cy="253668"/>
          </a:xfrm>
        </p:grpSpPr>
        <p:grpSp>
          <p:nvGrpSpPr>
            <p:cNvPr id="15" name="群組 78"/>
            <p:cNvGrpSpPr>
              <a:grpSpLocks/>
            </p:cNvGrpSpPr>
            <p:nvPr/>
          </p:nvGrpSpPr>
          <p:grpSpPr bwMode="auto">
            <a:xfrm>
              <a:off x="3503250" y="5827996"/>
              <a:ext cx="699810" cy="77833"/>
              <a:chOff x="3504026" y="5971693"/>
              <a:chExt cx="1291355" cy="143625"/>
            </a:xfrm>
          </p:grpSpPr>
          <p:sp>
            <p:nvSpPr>
              <p:cNvPr id="17" name="矩形 209"/>
              <p:cNvSpPr/>
              <p:nvPr/>
            </p:nvSpPr>
            <p:spPr>
              <a:xfrm>
                <a:off x="3504026" y="5971693"/>
                <a:ext cx="221530" cy="143625"/>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8" name="矩形 210"/>
              <p:cNvSpPr/>
              <p:nvPr/>
            </p:nvSpPr>
            <p:spPr>
              <a:xfrm>
                <a:off x="3709346" y="5971693"/>
                <a:ext cx="223331" cy="143625"/>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19" name="矩形 211"/>
              <p:cNvSpPr/>
              <p:nvPr/>
            </p:nvSpPr>
            <p:spPr>
              <a:xfrm>
                <a:off x="3925472" y="5971693"/>
                <a:ext cx="223331" cy="143625"/>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20" name="矩形 212"/>
              <p:cNvSpPr/>
              <p:nvPr/>
            </p:nvSpPr>
            <p:spPr>
              <a:xfrm>
                <a:off x="4150604" y="5971693"/>
                <a:ext cx="221529" cy="143625"/>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21" name="矩形 213"/>
              <p:cNvSpPr/>
              <p:nvPr/>
            </p:nvSpPr>
            <p:spPr>
              <a:xfrm>
                <a:off x="4355924" y="5971693"/>
                <a:ext cx="221529" cy="143625"/>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22" name="矩形 214"/>
              <p:cNvSpPr/>
              <p:nvPr/>
            </p:nvSpPr>
            <p:spPr>
              <a:xfrm>
                <a:off x="4573851" y="5971693"/>
                <a:ext cx="221530" cy="143625"/>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16" name="文字方塊 155"/>
            <p:cNvSpPr txBox="1">
              <a:spLocks noChangeArrowheads="1"/>
            </p:cNvSpPr>
            <p:nvPr/>
          </p:nvSpPr>
          <p:spPr bwMode="auto">
            <a:xfrm>
              <a:off x="2978143" y="5652161"/>
              <a:ext cx="1601650" cy="149036"/>
            </a:xfrm>
            <a:prstGeom prst="rect">
              <a:avLst/>
            </a:prstGeom>
            <a:noFill/>
            <a:ln w="9525">
              <a:noFill/>
              <a:miter lim="800000"/>
              <a:headEnd/>
              <a:tailEnd/>
            </a:ln>
          </p:spPr>
          <p:txBody>
            <a:bodyPr>
              <a:spAutoFit/>
            </a:bodyPr>
            <a:lstStyle/>
            <a:p>
              <a:pPr algn="r"/>
              <a:r>
                <a:rPr lang="en-US" altLang="zh-TW" sz="1000">
                  <a:solidFill>
                    <a:srgbClr val="000000"/>
                  </a:solidFill>
                  <a:latin typeface="Calibri" pitchFamily="34" charset="0"/>
                </a:rPr>
                <a:t>Run at 802.11 b/g Transmission rate</a:t>
              </a:r>
              <a:endParaRPr lang="zh-TW" altLang="en-US" sz="1000">
                <a:solidFill>
                  <a:srgbClr val="000000"/>
                </a:solidFill>
                <a:latin typeface="Calibri" pitchFamily="34" charset="0"/>
              </a:endParaRPr>
            </a:p>
          </p:txBody>
        </p:sp>
      </p:grpSp>
      <p:pic>
        <p:nvPicPr>
          <p:cNvPr id="23" name="Picture 10" descr="fic-mb05-open">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720013" y="4841875"/>
            <a:ext cx="633412" cy="465138"/>
          </a:xfrm>
          <a:prstGeom prst="rect">
            <a:avLst/>
          </a:prstGeom>
          <a:noFill/>
          <a:ln w="9525">
            <a:noFill/>
            <a:miter lim="800000"/>
            <a:headEnd/>
            <a:tailEnd/>
          </a:ln>
        </p:spPr>
      </p:pic>
      <p:pic>
        <p:nvPicPr>
          <p:cNvPr id="24" name="Picture 10" descr="fic-mb05-open">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62488" y="5799139"/>
            <a:ext cx="633412" cy="465137"/>
          </a:xfrm>
          <a:prstGeom prst="rect">
            <a:avLst/>
          </a:prstGeom>
          <a:noFill/>
          <a:ln w="9525">
            <a:noFill/>
            <a:miter lim="800000"/>
            <a:headEnd/>
            <a:tailEnd/>
          </a:ln>
        </p:spPr>
      </p:pic>
      <p:sp>
        <p:nvSpPr>
          <p:cNvPr id="25" name="Text Box 38"/>
          <p:cNvSpPr txBox="1">
            <a:spLocks noChangeArrowheads="1"/>
          </p:cNvSpPr>
          <p:nvPr/>
        </p:nvSpPr>
        <p:spPr bwMode="auto">
          <a:xfrm>
            <a:off x="2762250" y="5630863"/>
            <a:ext cx="1422400" cy="246062"/>
          </a:xfrm>
          <a:prstGeom prst="rect">
            <a:avLst/>
          </a:prstGeom>
          <a:noFill/>
          <a:ln w="9525" algn="ctr">
            <a:noFill/>
            <a:miter lim="800000"/>
            <a:headEnd/>
            <a:tailEnd/>
          </a:ln>
        </p:spPr>
        <p:txBody>
          <a:bodyPr>
            <a:spAutoFit/>
          </a:bodyPr>
          <a:lstStyle/>
          <a:p>
            <a:pPr eaLnBrk="0" hangingPunct="0">
              <a:defRPr/>
            </a:pPr>
            <a:r>
              <a:rPr lang="en-US" altLang="zh-TW" sz="1000" dirty="0">
                <a:solidFill>
                  <a:srgbClr val="000000"/>
                </a:solidFill>
              </a:rPr>
              <a:t>802.11 b/g client</a:t>
            </a:r>
          </a:p>
        </p:txBody>
      </p:sp>
      <p:sp>
        <p:nvSpPr>
          <p:cNvPr id="26" name="Text Box 38"/>
          <p:cNvSpPr txBox="1">
            <a:spLocks noChangeArrowheads="1"/>
          </p:cNvSpPr>
          <p:nvPr/>
        </p:nvSpPr>
        <p:spPr bwMode="auto">
          <a:xfrm>
            <a:off x="8509000" y="4813301"/>
            <a:ext cx="1423988" cy="246063"/>
          </a:xfrm>
          <a:prstGeom prst="rect">
            <a:avLst/>
          </a:prstGeom>
          <a:noFill/>
          <a:ln w="9525" algn="ctr">
            <a:noFill/>
            <a:miter lim="800000"/>
            <a:headEnd/>
            <a:tailEnd/>
          </a:ln>
        </p:spPr>
        <p:txBody>
          <a:bodyPr>
            <a:spAutoFit/>
          </a:bodyPr>
          <a:lstStyle/>
          <a:p>
            <a:pPr eaLnBrk="0" hangingPunct="0">
              <a:defRPr/>
            </a:pPr>
            <a:r>
              <a:rPr lang="en-US" altLang="zh-TW" sz="1000" dirty="0">
                <a:solidFill>
                  <a:srgbClr val="000000"/>
                </a:solidFill>
              </a:rPr>
              <a:t>802.11 b/g client</a:t>
            </a:r>
          </a:p>
        </p:txBody>
      </p:sp>
      <p:grpSp>
        <p:nvGrpSpPr>
          <p:cNvPr id="27" name="群組 121"/>
          <p:cNvGrpSpPr>
            <a:grpSpLocks/>
          </p:cNvGrpSpPr>
          <p:nvPr/>
        </p:nvGrpSpPr>
        <p:grpSpPr bwMode="auto">
          <a:xfrm>
            <a:off x="7724775" y="5621338"/>
            <a:ext cx="2890838" cy="633412"/>
            <a:chOff x="6201340" y="3795028"/>
            <a:chExt cx="2890273" cy="633309"/>
          </a:xfrm>
        </p:grpSpPr>
        <p:pic>
          <p:nvPicPr>
            <p:cNvPr id="28" name="Picture 2" descr="http://t1.gstatic.com/images?q=tbn:ANd9GcSNAj4XksU9Q84idBK6zT7rRxmlu073b48-6CGblQh6oBToEKg&amp;t=1&amp;usg=__Ts1Fdfsnst8zyacDRdyW7J04F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01340" y="3870862"/>
              <a:ext cx="704845" cy="557475"/>
            </a:xfrm>
            <a:prstGeom prst="rect">
              <a:avLst/>
            </a:prstGeom>
            <a:noFill/>
            <a:ln w="9525">
              <a:noFill/>
              <a:miter lim="800000"/>
              <a:headEnd/>
              <a:tailEnd/>
            </a:ln>
          </p:spPr>
        </p:pic>
        <p:grpSp>
          <p:nvGrpSpPr>
            <p:cNvPr id="29" name="群組 120"/>
            <p:cNvGrpSpPr>
              <a:grpSpLocks/>
            </p:cNvGrpSpPr>
            <p:nvPr/>
          </p:nvGrpSpPr>
          <p:grpSpPr bwMode="auto">
            <a:xfrm>
              <a:off x="6486589" y="3795028"/>
              <a:ext cx="2605021" cy="530129"/>
              <a:chOff x="6486589" y="3795028"/>
              <a:chExt cx="2605021" cy="530129"/>
            </a:xfrm>
          </p:grpSpPr>
          <p:sp>
            <p:nvSpPr>
              <p:cNvPr id="30" name="Text Box 38"/>
              <p:cNvSpPr txBox="1">
                <a:spLocks noChangeArrowheads="1"/>
              </p:cNvSpPr>
              <p:nvPr/>
            </p:nvSpPr>
            <p:spPr bwMode="auto">
              <a:xfrm>
                <a:off x="7031441" y="3795028"/>
                <a:ext cx="1423709" cy="246022"/>
              </a:xfrm>
              <a:prstGeom prst="rect">
                <a:avLst/>
              </a:prstGeom>
              <a:noFill/>
              <a:ln w="9525" algn="ctr">
                <a:noFill/>
                <a:miter lim="800000"/>
                <a:headEnd/>
                <a:tailEnd/>
              </a:ln>
            </p:spPr>
            <p:txBody>
              <a:bodyPr>
                <a:spAutoFit/>
              </a:bodyPr>
              <a:lstStyle/>
              <a:p>
                <a:pPr eaLnBrk="0" hangingPunct="0">
                  <a:defRPr/>
                </a:pPr>
                <a:r>
                  <a:rPr lang="en-US" altLang="zh-TW" sz="1000" dirty="0">
                    <a:solidFill>
                      <a:srgbClr val="000000"/>
                    </a:solidFill>
                  </a:rPr>
                  <a:t>802.11n client</a:t>
                </a:r>
              </a:p>
            </p:txBody>
          </p:sp>
          <p:grpSp>
            <p:nvGrpSpPr>
              <p:cNvPr id="31" name="群組 152"/>
              <p:cNvGrpSpPr>
                <a:grpSpLocks/>
              </p:cNvGrpSpPr>
              <p:nvPr/>
            </p:nvGrpSpPr>
            <p:grpSpPr bwMode="auto">
              <a:xfrm>
                <a:off x="6486589" y="3919186"/>
                <a:ext cx="2605021" cy="405971"/>
                <a:chOff x="2978143" y="5652161"/>
                <a:chExt cx="1601650" cy="245584"/>
              </a:xfrm>
            </p:grpSpPr>
            <p:grpSp>
              <p:nvGrpSpPr>
                <p:cNvPr id="32" name="群組 78"/>
                <p:cNvGrpSpPr>
                  <a:grpSpLocks/>
                </p:cNvGrpSpPr>
                <p:nvPr/>
              </p:nvGrpSpPr>
              <p:grpSpPr bwMode="auto">
                <a:xfrm>
                  <a:off x="3502456" y="5831493"/>
                  <a:ext cx="700666" cy="66252"/>
                  <a:chOff x="3502576" y="5978166"/>
                  <a:chExt cx="1292942" cy="122255"/>
                </a:xfrm>
              </p:grpSpPr>
              <p:sp>
                <p:nvSpPr>
                  <p:cNvPr id="34" name="矩形 95"/>
                  <p:cNvSpPr/>
                  <p:nvPr/>
                </p:nvSpPr>
                <p:spPr>
                  <a:xfrm>
                    <a:off x="3502576" y="5978166"/>
                    <a:ext cx="221492" cy="122255"/>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35" name="矩形 96"/>
                  <p:cNvSpPr/>
                  <p:nvPr/>
                </p:nvSpPr>
                <p:spPr>
                  <a:xfrm>
                    <a:off x="3707862" y="5978166"/>
                    <a:ext cx="225094" cy="122255"/>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36" name="矩形 97"/>
                  <p:cNvSpPr/>
                  <p:nvPr/>
                </p:nvSpPr>
                <p:spPr>
                  <a:xfrm>
                    <a:off x="3925753" y="5978166"/>
                    <a:ext cx="221493" cy="122255"/>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37" name="矩形 98"/>
                  <p:cNvSpPr/>
                  <p:nvPr/>
                </p:nvSpPr>
                <p:spPr>
                  <a:xfrm>
                    <a:off x="4150848" y="5978166"/>
                    <a:ext cx="221492" cy="122255"/>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38" name="矩形 99"/>
                  <p:cNvSpPr/>
                  <p:nvPr/>
                </p:nvSpPr>
                <p:spPr>
                  <a:xfrm>
                    <a:off x="4356134" y="5978166"/>
                    <a:ext cx="221492" cy="122255"/>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39" name="矩形 100"/>
                  <p:cNvSpPr/>
                  <p:nvPr/>
                </p:nvSpPr>
                <p:spPr>
                  <a:xfrm>
                    <a:off x="4574025" y="5978166"/>
                    <a:ext cx="221493" cy="122255"/>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33" name="文字方塊 155"/>
                <p:cNvSpPr txBox="1">
                  <a:spLocks noChangeArrowheads="1"/>
                </p:cNvSpPr>
                <p:nvPr/>
              </p:nvSpPr>
              <p:spPr bwMode="auto">
                <a:xfrm>
                  <a:off x="2978143" y="5652161"/>
                  <a:ext cx="1601650" cy="148922"/>
                </a:xfrm>
                <a:prstGeom prst="rect">
                  <a:avLst/>
                </a:prstGeom>
                <a:noFill/>
                <a:ln w="9525">
                  <a:noFill/>
                  <a:miter lim="800000"/>
                  <a:headEnd/>
                  <a:tailEnd/>
                </a:ln>
              </p:spPr>
              <p:txBody>
                <a:bodyPr>
                  <a:spAutoFit/>
                </a:bodyPr>
                <a:lstStyle/>
                <a:p>
                  <a:pPr algn="r"/>
                  <a:r>
                    <a:rPr lang="en-US" altLang="zh-TW" sz="1000">
                      <a:solidFill>
                        <a:srgbClr val="000000"/>
                      </a:solidFill>
                      <a:latin typeface="Calibri" pitchFamily="34" charset="0"/>
                    </a:rPr>
                    <a:t>Run at 802.11 b/g Transmission rate</a:t>
                  </a:r>
                  <a:endParaRPr lang="zh-TW" altLang="en-US" sz="1000">
                    <a:solidFill>
                      <a:srgbClr val="000000"/>
                    </a:solidFill>
                    <a:latin typeface="Calibri" pitchFamily="34" charset="0"/>
                  </a:endParaRPr>
                </a:p>
              </p:txBody>
            </p:sp>
          </p:grpSp>
        </p:grpSp>
      </p:grpSp>
      <p:grpSp>
        <p:nvGrpSpPr>
          <p:cNvPr id="40" name="群組 152"/>
          <p:cNvGrpSpPr>
            <a:grpSpLocks/>
          </p:cNvGrpSpPr>
          <p:nvPr/>
        </p:nvGrpSpPr>
        <p:grpSpPr bwMode="auto">
          <a:xfrm>
            <a:off x="2520951" y="5789615"/>
            <a:ext cx="2263775" cy="419110"/>
            <a:chOff x="2978143" y="5652161"/>
            <a:chExt cx="1601650" cy="253685"/>
          </a:xfrm>
        </p:grpSpPr>
        <p:grpSp>
          <p:nvGrpSpPr>
            <p:cNvPr id="41" name="群組 78"/>
            <p:cNvGrpSpPr>
              <a:grpSpLocks/>
            </p:cNvGrpSpPr>
            <p:nvPr/>
          </p:nvGrpSpPr>
          <p:grpSpPr bwMode="auto">
            <a:xfrm>
              <a:off x="3506023" y="5831856"/>
              <a:ext cx="700859" cy="73990"/>
              <a:chOff x="3509194" y="5978794"/>
              <a:chExt cx="1293310" cy="136533"/>
            </a:xfrm>
          </p:grpSpPr>
          <p:sp>
            <p:nvSpPr>
              <p:cNvPr id="43" name="矩形 113"/>
              <p:cNvSpPr/>
              <p:nvPr/>
            </p:nvSpPr>
            <p:spPr>
              <a:xfrm>
                <a:off x="3509194" y="5978794"/>
                <a:ext cx="221770" cy="136533"/>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44" name="矩形 114"/>
              <p:cNvSpPr/>
              <p:nvPr/>
            </p:nvSpPr>
            <p:spPr>
              <a:xfrm>
                <a:off x="3714383" y="5978794"/>
                <a:ext cx="225914" cy="136533"/>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45" name="矩形 115"/>
              <p:cNvSpPr/>
              <p:nvPr/>
            </p:nvSpPr>
            <p:spPr>
              <a:xfrm>
                <a:off x="3932007" y="5978794"/>
                <a:ext cx="221770" cy="136533"/>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46" name="矩形 116"/>
              <p:cNvSpPr/>
              <p:nvPr/>
            </p:nvSpPr>
            <p:spPr>
              <a:xfrm>
                <a:off x="4157922" y="5978794"/>
                <a:ext cx="221769" cy="136533"/>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47" name="矩形 117"/>
              <p:cNvSpPr/>
              <p:nvPr/>
            </p:nvSpPr>
            <p:spPr>
              <a:xfrm>
                <a:off x="4363110" y="5978794"/>
                <a:ext cx="221770" cy="136533"/>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48" name="矩形 118"/>
              <p:cNvSpPr/>
              <p:nvPr/>
            </p:nvSpPr>
            <p:spPr>
              <a:xfrm>
                <a:off x="4580735" y="5978794"/>
                <a:ext cx="221769" cy="136533"/>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42" name="文字方塊 155"/>
            <p:cNvSpPr txBox="1">
              <a:spLocks noChangeArrowheads="1"/>
            </p:cNvSpPr>
            <p:nvPr/>
          </p:nvSpPr>
          <p:spPr bwMode="auto">
            <a:xfrm>
              <a:off x="2978143" y="5652161"/>
              <a:ext cx="1601650" cy="149036"/>
            </a:xfrm>
            <a:prstGeom prst="rect">
              <a:avLst/>
            </a:prstGeom>
            <a:noFill/>
            <a:ln w="9525">
              <a:noFill/>
              <a:miter lim="800000"/>
              <a:headEnd/>
              <a:tailEnd/>
            </a:ln>
          </p:spPr>
          <p:txBody>
            <a:bodyPr>
              <a:spAutoFit/>
            </a:bodyPr>
            <a:lstStyle/>
            <a:p>
              <a:pPr algn="r"/>
              <a:r>
                <a:rPr lang="en-US" altLang="zh-TW" sz="1000">
                  <a:solidFill>
                    <a:srgbClr val="000000"/>
                  </a:solidFill>
                  <a:latin typeface="Calibri" pitchFamily="34" charset="0"/>
                </a:rPr>
                <a:t>Run at 802.11 b/g Transmission rate</a:t>
              </a:r>
              <a:endParaRPr lang="zh-TW" altLang="en-US" sz="1000">
                <a:solidFill>
                  <a:srgbClr val="000000"/>
                </a:solidFill>
                <a:latin typeface="Calibri" pitchFamily="34" charset="0"/>
              </a:endParaRPr>
            </a:p>
          </p:txBody>
        </p:sp>
      </p:grpSp>
      <p:grpSp>
        <p:nvGrpSpPr>
          <p:cNvPr id="49" name="群組 128"/>
          <p:cNvGrpSpPr>
            <a:grpSpLocks/>
          </p:cNvGrpSpPr>
          <p:nvPr/>
        </p:nvGrpSpPr>
        <p:grpSpPr bwMode="auto">
          <a:xfrm>
            <a:off x="2438401" y="4822825"/>
            <a:ext cx="2879725" cy="592138"/>
            <a:chOff x="914400" y="2996516"/>
            <a:chExt cx="2879659" cy="591026"/>
          </a:xfrm>
        </p:grpSpPr>
        <p:pic>
          <p:nvPicPr>
            <p:cNvPr id="50" name="Picture 10" descr="fic-mb05-open">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60650" y="3039285"/>
              <a:ext cx="633409" cy="465357"/>
            </a:xfrm>
            <a:prstGeom prst="rect">
              <a:avLst/>
            </a:prstGeom>
            <a:noFill/>
            <a:ln w="9525">
              <a:noFill/>
              <a:miter lim="800000"/>
              <a:headEnd/>
              <a:tailEnd/>
            </a:ln>
          </p:spPr>
        </p:pic>
        <p:grpSp>
          <p:nvGrpSpPr>
            <p:cNvPr id="51" name="群組 119"/>
            <p:cNvGrpSpPr>
              <a:grpSpLocks/>
            </p:cNvGrpSpPr>
            <p:nvPr/>
          </p:nvGrpSpPr>
          <p:grpSpPr bwMode="auto">
            <a:xfrm>
              <a:off x="914400" y="2996516"/>
              <a:ext cx="2295074" cy="586206"/>
              <a:chOff x="914400" y="2996516"/>
              <a:chExt cx="2295074" cy="586206"/>
            </a:xfrm>
          </p:grpSpPr>
          <p:sp>
            <p:nvSpPr>
              <p:cNvPr id="52" name="Text Box 38"/>
              <p:cNvSpPr txBox="1">
                <a:spLocks noChangeArrowheads="1"/>
              </p:cNvSpPr>
              <p:nvPr/>
            </p:nvSpPr>
            <p:spPr bwMode="auto">
              <a:xfrm>
                <a:off x="1196968" y="2996516"/>
                <a:ext cx="1423955" cy="245601"/>
              </a:xfrm>
              <a:prstGeom prst="rect">
                <a:avLst/>
              </a:prstGeom>
              <a:noFill/>
              <a:ln w="9525" algn="ctr">
                <a:noFill/>
                <a:miter lim="800000"/>
                <a:headEnd/>
                <a:tailEnd/>
              </a:ln>
            </p:spPr>
            <p:txBody>
              <a:bodyPr>
                <a:spAutoFit/>
              </a:bodyPr>
              <a:lstStyle/>
              <a:p>
                <a:pPr eaLnBrk="0" hangingPunct="0">
                  <a:defRPr/>
                </a:pPr>
                <a:r>
                  <a:rPr lang="en-US" altLang="zh-TW" sz="1000" dirty="0">
                    <a:solidFill>
                      <a:srgbClr val="000000"/>
                    </a:solidFill>
                  </a:rPr>
                  <a:t>802.11n client</a:t>
                </a:r>
              </a:p>
            </p:txBody>
          </p:sp>
          <p:grpSp>
            <p:nvGrpSpPr>
              <p:cNvPr id="53" name="群組 152"/>
              <p:cNvGrpSpPr>
                <a:grpSpLocks/>
              </p:cNvGrpSpPr>
              <p:nvPr/>
            </p:nvGrpSpPr>
            <p:grpSpPr bwMode="auto">
              <a:xfrm>
                <a:off x="914400" y="3168154"/>
                <a:ext cx="2295074" cy="414568"/>
                <a:chOff x="2978143" y="5652161"/>
                <a:chExt cx="1601650" cy="250786"/>
              </a:xfrm>
            </p:grpSpPr>
            <p:grpSp>
              <p:nvGrpSpPr>
                <p:cNvPr id="54" name="群組 78"/>
                <p:cNvGrpSpPr>
                  <a:grpSpLocks/>
                </p:cNvGrpSpPr>
                <p:nvPr/>
              </p:nvGrpSpPr>
              <p:grpSpPr bwMode="auto">
                <a:xfrm>
                  <a:off x="3502150" y="5831058"/>
                  <a:ext cx="701260" cy="71889"/>
                  <a:chOff x="3502018" y="5977364"/>
                  <a:chExt cx="1294040" cy="132657"/>
                </a:xfrm>
              </p:grpSpPr>
              <p:sp>
                <p:nvSpPr>
                  <p:cNvPr id="56" name="矩形 122"/>
                  <p:cNvSpPr/>
                  <p:nvPr/>
                </p:nvSpPr>
                <p:spPr>
                  <a:xfrm>
                    <a:off x="3502018" y="5977364"/>
                    <a:ext cx="222828" cy="132657"/>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57" name="矩形 123"/>
                  <p:cNvSpPr/>
                  <p:nvPr/>
                </p:nvSpPr>
                <p:spPr>
                  <a:xfrm>
                    <a:off x="3708491" y="5977364"/>
                    <a:ext cx="224873" cy="132657"/>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58" name="矩形 124"/>
                  <p:cNvSpPr/>
                  <p:nvPr/>
                </p:nvSpPr>
                <p:spPr>
                  <a:xfrm>
                    <a:off x="3925187" y="5977364"/>
                    <a:ext cx="222829" cy="132657"/>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59" name="矩形 125"/>
                  <p:cNvSpPr/>
                  <p:nvPr/>
                </p:nvSpPr>
                <p:spPr>
                  <a:xfrm>
                    <a:off x="4150059" y="5977364"/>
                    <a:ext cx="222829" cy="132657"/>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0" name="矩形 126"/>
                  <p:cNvSpPr/>
                  <p:nvPr/>
                </p:nvSpPr>
                <p:spPr>
                  <a:xfrm>
                    <a:off x="4356534" y="5977364"/>
                    <a:ext cx="222828" cy="132657"/>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1" name="矩形 127"/>
                  <p:cNvSpPr/>
                  <p:nvPr/>
                </p:nvSpPr>
                <p:spPr>
                  <a:xfrm>
                    <a:off x="4573230" y="5977364"/>
                    <a:ext cx="222828" cy="132657"/>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55" name="文字方塊 155"/>
                <p:cNvSpPr txBox="1">
                  <a:spLocks noChangeArrowheads="1"/>
                </p:cNvSpPr>
                <p:nvPr/>
              </p:nvSpPr>
              <p:spPr bwMode="auto">
                <a:xfrm>
                  <a:off x="2978143" y="5652161"/>
                  <a:ext cx="1601650" cy="148668"/>
                </a:xfrm>
                <a:prstGeom prst="rect">
                  <a:avLst/>
                </a:prstGeom>
                <a:noFill/>
                <a:ln w="9525">
                  <a:noFill/>
                  <a:miter lim="800000"/>
                  <a:headEnd/>
                  <a:tailEnd/>
                </a:ln>
              </p:spPr>
              <p:txBody>
                <a:bodyPr>
                  <a:spAutoFit/>
                </a:bodyPr>
                <a:lstStyle/>
                <a:p>
                  <a:pPr algn="r"/>
                  <a:r>
                    <a:rPr lang="en-US" altLang="zh-TW" sz="1000">
                      <a:solidFill>
                        <a:srgbClr val="000000"/>
                      </a:solidFill>
                      <a:latin typeface="Calibri" pitchFamily="34" charset="0"/>
                    </a:rPr>
                    <a:t>Run at 802.11 b/g Transmission rate</a:t>
                  </a:r>
                  <a:endParaRPr lang="zh-TW" altLang="en-US" sz="1000">
                    <a:solidFill>
                      <a:srgbClr val="000000"/>
                    </a:solidFill>
                    <a:latin typeface="Calibri" pitchFamily="34" charset="0"/>
                  </a:endParaRPr>
                </a:p>
              </p:txBody>
            </p:sp>
          </p:grpSp>
        </p:grpSp>
      </p:grpSp>
      <p:grpSp>
        <p:nvGrpSpPr>
          <p:cNvPr id="62" name="群組 139"/>
          <p:cNvGrpSpPr>
            <a:grpSpLocks/>
          </p:cNvGrpSpPr>
          <p:nvPr/>
        </p:nvGrpSpPr>
        <p:grpSpPr bwMode="auto">
          <a:xfrm>
            <a:off x="7727950" y="5556251"/>
            <a:ext cx="2459038" cy="633413"/>
            <a:chOff x="6299549" y="5912355"/>
            <a:chExt cx="2458689" cy="633382"/>
          </a:xfrm>
        </p:grpSpPr>
        <p:grpSp>
          <p:nvGrpSpPr>
            <p:cNvPr id="63" name="群組 126"/>
            <p:cNvGrpSpPr>
              <a:grpSpLocks/>
            </p:cNvGrpSpPr>
            <p:nvPr/>
          </p:nvGrpSpPr>
          <p:grpSpPr bwMode="auto">
            <a:xfrm>
              <a:off x="6687747" y="6086085"/>
              <a:ext cx="2033593" cy="420036"/>
              <a:chOff x="2876329" y="5652161"/>
              <a:chExt cx="1694003" cy="253419"/>
            </a:xfrm>
          </p:grpSpPr>
          <p:grpSp>
            <p:nvGrpSpPr>
              <p:cNvPr id="66" name="群組 78"/>
              <p:cNvGrpSpPr>
                <a:grpSpLocks/>
              </p:cNvGrpSpPr>
              <p:nvPr/>
            </p:nvGrpSpPr>
            <p:grpSpPr bwMode="auto">
              <a:xfrm>
                <a:off x="3514211" y="5830876"/>
                <a:ext cx="1052484" cy="74704"/>
                <a:chOff x="3524260" y="5977005"/>
                <a:chExt cx="1942151" cy="137851"/>
              </a:xfrm>
            </p:grpSpPr>
            <p:sp>
              <p:nvSpPr>
                <p:cNvPr id="68" name="矩形 130"/>
                <p:cNvSpPr/>
                <p:nvPr/>
              </p:nvSpPr>
              <p:spPr>
                <a:xfrm>
                  <a:off x="3524260" y="5977005"/>
                  <a:ext cx="224470" cy="137851"/>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9" name="矩形 131"/>
                <p:cNvSpPr/>
                <p:nvPr/>
              </p:nvSpPr>
              <p:spPr>
                <a:xfrm>
                  <a:off x="3729210" y="5977005"/>
                  <a:ext cx="224470" cy="137851"/>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0" name="矩形 132"/>
                <p:cNvSpPr/>
                <p:nvPr/>
              </p:nvSpPr>
              <p:spPr>
                <a:xfrm>
                  <a:off x="3965879" y="5977005"/>
                  <a:ext cx="226910" cy="137851"/>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1" name="矩形 133"/>
                <p:cNvSpPr/>
                <p:nvPr/>
              </p:nvSpPr>
              <p:spPr>
                <a:xfrm>
                  <a:off x="4170829" y="5977005"/>
                  <a:ext cx="226910" cy="137851"/>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2" name="矩形 134"/>
                <p:cNvSpPr/>
                <p:nvPr/>
              </p:nvSpPr>
              <p:spPr>
                <a:xfrm>
                  <a:off x="4375780" y="5977005"/>
                  <a:ext cx="226910" cy="137851"/>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3" name="矩形 135"/>
                <p:cNvSpPr/>
                <p:nvPr/>
              </p:nvSpPr>
              <p:spPr>
                <a:xfrm>
                  <a:off x="4592931" y="5977005"/>
                  <a:ext cx="226909" cy="137851"/>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4" name="矩形 136"/>
                <p:cNvSpPr/>
                <p:nvPr/>
              </p:nvSpPr>
              <p:spPr>
                <a:xfrm>
                  <a:off x="4819840" y="5977005"/>
                  <a:ext cx="224470" cy="137851"/>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5" name="矩形 137"/>
                <p:cNvSpPr/>
                <p:nvPr/>
              </p:nvSpPr>
              <p:spPr>
                <a:xfrm>
                  <a:off x="5027231" y="5977005"/>
                  <a:ext cx="222029" cy="137851"/>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6" name="矩形 138"/>
                <p:cNvSpPr/>
                <p:nvPr/>
              </p:nvSpPr>
              <p:spPr>
                <a:xfrm>
                  <a:off x="5241941" y="5977005"/>
                  <a:ext cx="224470" cy="137851"/>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67" name="文字方塊 129"/>
              <p:cNvSpPr txBox="1">
                <a:spLocks noChangeArrowheads="1"/>
              </p:cNvSpPr>
              <p:nvPr/>
            </p:nvSpPr>
            <p:spPr bwMode="auto">
              <a:xfrm>
                <a:off x="2876329" y="5652161"/>
                <a:ext cx="1694003" cy="148466"/>
              </a:xfrm>
              <a:prstGeom prst="rect">
                <a:avLst/>
              </a:prstGeom>
              <a:noFill/>
              <a:ln w="9525">
                <a:noFill/>
                <a:miter lim="800000"/>
                <a:headEnd/>
                <a:tailEnd/>
              </a:ln>
            </p:spPr>
            <p:txBody>
              <a:bodyPr>
                <a:spAutoFit/>
              </a:bodyPr>
              <a:lstStyle/>
              <a:p>
                <a:pPr algn="r"/>
                <a:r>
                  <a:rPr lang="en-US" altLang="zh-TW" sz="1000">
                    <a:solidFill>
                      <a:srgbClr val="FF0000"/>
                    </a:solidFill>
                    <a:latin typeface="Calibri" pitchFamily="34" charset="0"/>
                  </a:rPr>
                  <a:t>Run at 802.11 n Transmission rate</a:t>
                </a:r>
                <a:endParaRPr lang="zh-TW" altLang="en-US" sz="1000">
                  <a:solidFill>
                    <a:srgbClr val="FF0000"/>
                  </a:solidFill>
                  <a:latin typeface="Calibri" pitchFamily="34" charset="0"/>
                </a:endParaRPr>
              </a:p>
            </p:txBody>
          </p:sp>
        </p:grpSp>
        <p:pic>
          <p:nvPicPr>
            <p:cNvPr id="64" name="Picture 2" descr="http://t1.gstatic.com/images?q=tbn:ANd9GcSNAj4XksU9Q84idBK6zT7rRxmlu073b48-6CGblQh6oBToEKg&amp;t=1&amp;usg=__Ts1Fdfsnst8zyacDRdyW7J04F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99549" y="5988848"/>
              <a:ext cx="704827" cy="556889"/>
            </a:xfrm>
            <a:prstGeom prst="rect">
              <a:avLst/>
            </a:prstGeom>
            <a:noFill/>
            <a:ln w="9525">
              <a:noFill/>
              <a:miter lim="800000"/>
              <a:headEnd/>
              <a:tailEnd/>
            </a:ln>
          </p:spPr>
        </p:pic>
        <p:sp>
          <p:nvSpPr>
            <p:cNvPr id="65" name="Text Box 38"/>
            <p:cNvSpPr txBox="1">
              <a:spLocks noChangeArrowheads="1"/>
            </p:cNvSpPr>
            <p:nvPr/>
          </p:nvSpPr>
          <p:spPr bwMode="auto">
            <a:xfrm>
              <a:off x="7334452" y="5912355"/>
              <a:ext cx="1423786" cy="246051"/>
            </a:xfrm>
            <a:prstGeom prst="rect">
              <a:avLst/>
            </a:prstGeom>
            <a:noFill/>
            <a:ln w="9525" algn="ctr">
              <a:noFill/>
              <a:miter lim="800000"/>
              <a:headEnd/>
              <a:tailEnd/>
            </a:ln>
          </p:spPr>
          <p:txBody>
            <a:bodyPr>
              <a:spAutoFit/>
            </a:bodyPr>
            <a:lstStyle/>
            <a:p>
              <a:pPr eaLnBrk="0" hangingPunct="0">
                <a:defRPr/>
              </a:pPr>
              <a:r>
                <a:rPr lang="en-US" altLang="zh-TW" sz="1000" dirty="0">
                  <a:solidFill>
                    <a:srgbClr val="000000"/>
                  </a:solidFill>
                </a:rPr>
                <a:t>802.11n client</a:t>
              </a:r>
            </a:p>
          </p:txBody>
        </p:sp>
      </p:grpSp>
      <p:grpSp>
        <p:nvGrpSpPr>
          <p:cNvPr id="77" name="群組 129"/>
          <p:cNvGrpSpPr>
            <a:grpSpLocks/>
          </p:cNvGrpSpPr>
          <p:nvPr/>
        </p:nvGrpSpPr>
        <p:grpSpPr bwMode="auto">
          <a:xfrm>
            <a:off x="2427288" y="4840289"/>
            <a:ext cx="3084512" cy="561975"/>
            <a:chOff x="808038" y="5115430"/>
            <a:chExt cx="3084293" cy="561288"/>
          </a:xfrm>
        </p:grpSpPr>
        <p:pic>
          <p:nvPicPr>
            <p:cNvPr id="78" name="Picture 10" descr="fic-mb05-open">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58939" y="5158144"/>
              <a:ext cx="633392" cy="464868"/>
            </a:xfrm>
            <a:prstGeom prst="rect">
              <a:avLst/>
            </a:prstGeom>
            <a:noFill/>
            <a:ln w="9525">
              <a:noFill/>
              <a:miter lim="800000"/>
              <a:headEnd/>
              <a:tailEnd/>
            </a:ln>
          </p:spPr>
        </p:pic>
        <p:sp>
          <p:nvSpPr>
            <p:cNvPr id="79" name="Text Box 38"/>
            <p:cNvSpPr txBox="1">
              <a:spLocks noChangeArrowheads="1"/>
            </p:cNvSpPr>
            <p:nvPr/>
          </p:nvSpPr>
          <p:spPr bwMode="auto">
            <a:xfrm>
              <a:off x="1295365" y="5115430"/>
              <a:ext cx="1423887" cy="245761"/>
            </a:xfrm>
            <a:prstGeom prst="rect">
              <a:avLst/>
            </a:prstGeom>
            <a:noFill/>
            <a:ln w="9525" algn="ctr">
              <a:noFill/>
              <a:miter lim="800000"/>
              <a:headEnd/>
              <a:tailEnd/>
            </a:ln>
          </p:spPr>
          <p:txBody>
            <a:bodyPr>
              <a:spAutoFit/>
            </a:bodyPr>
            <a:lstStyle/>
            <a:p>
              <a:pPr eaLnBrk="0" hangingPunct="0">
                <a:defRPr/>
              </a:pPr>
              <a:r>
                <a:rPr lang="en-US" altLang="zh-TW" sz="1000" dirty="0">
                  <a:solidFill>
                    <a:srgbClr val="000000"/>
                  </a:solidFill>
                </a:rPr>
                <a:t>802.11n client</a:t>
              </a:r>
            </a:p>
          </p:txBody>
        </p:sp>
        <p:grpSp>
          <p:nvGrpSpPr>
            <p:cNvPr id="80" name="群組 126"/>
            <p:cNvGrpSpPr>
              <a:grpSpLocks/>
            </p:cNvGrpSpPr>
            <p:nvPr/>
          </p:nvGrpSpPr>
          <p:grpSpPr bwMode="auto">
            <a:xfrm>
              <a:off x="808040" y="5256241"/>
              <a:ext cx="2033593" cy="420458"/>
              <a:chOff x="2876329" y="5652161"/>
              <a:chExt cx="1694003" cy="253676"/>
            </a:xfrm>
          </p:grpSpPr>
          <p:grpSp>
            <p:nvGrpSpPr>
              <p:cNvPr id="81" name="群組 78"/>
              <p:cNvGrpSpPr>
                <a:grpSpLocks/>
              </p:cNvGrpSpPr>
              <p:nvPr/>
            </p:nvGrpSpPr>
            <p:grpSpPr bwMode="auto">
              <a:xfrm>
                <a:off x="3503113" y="5831221"/>
                <a:ext cx="1052564" cy="74616"/>
                <a:chOff x="3503769" y="5977613"/>
                <a:chExt cx="1942292" cy="137688"/>
              </a:xfrm>
            </p:grpSpPr>
            <p:sp>
              <p:nvSpPr>
                <p:cNvPr id="83" name="矩形 230"/>
                <p:cNvSpPr/>
                <p:nvPr/>
              </p:nvSpPr>
              <p:spPr>
                <a:xfrm>
                  <a:off x="3503769" y="5977613"/>
                  <a:ext cx="224486" cy="137688"/>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84" name="矩形 238"/>
                <p:cNvSpPr/>
                <p:nvPr/>
              </p:nvSpPr>
              <p:spPr>
                <a:xfrm>
                  <a:off x="3708735" y="5977613"/>
                  <a:ext cx="224486" cy="137688"/>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85" name="矩形 239"/>
                <p:cNvSpPr/>
                <p:nvPr/>
              </p:nvSpPr>
              <p:spPr>
                <a:xfrm>
                  <a:off x="3945420" y="5977613"/>
                  <a:ext cx="226927" cy="137688"/>
                </a:xfrm>
                <a:prstGeom prst="rect">
                  <a:avLst/>
                </a:prstGeom>
                <a:solidFill>
                  <a:srgbClr val="CCFF33"/>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86" name="矩形 240"/>
                <p:cNvSpPr/>
                <p:nvPr/>
              </p:nvSpPr>
              <p:spPr>
                <a:xfrm>
                  <a:off x="4150386" y="5977613"/>
                  <a:ext cx="226927" cy="137688"/>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87" name="矩形 241"/>
                <p:cNvSpPr/>
                <p:nvPr/>
              </p:nvSpPr>
              <p:spPr>
                <a:xfrm>
                  <a:off x="4355351" y="5977613"/>
                  <a:ext cx="226927" cy="137688"/>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88" name="矩形 242"/>
                <p:cNvSpPr/>
                <p:nvPr/>
              </p:nvSpPr>
              <p:spPr>
                <a:xfrm>
                  <a:off x="4572518" y="5977613"/>
                  <a:ext cx="226925" cy="137688"/>
                </a:xfrm>
                <a:prstGeom prst="rect">
                  <a:avLst/>
                </a:prstGeom>
                <a:solidFill>
                  <a:srgbClr val="3399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89" name="矩形 243"/>
                <p:cNvSpPr/>
                <p:nvPr/>
              </p:nvSpPr>
              <p:spPr>
                <a:xfrm>
                  <a:off x="4799443" y="5977613"/>
                  <a:ext cx="224486" cy="137688"/>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90" name="矩形 244"/>
                <p:cNvSpPr/>
                <p:nvPr/>
              </p:nvSpPr>
              <p:spPr>
                <a:xfrm>
                  <a:off x="5006849" y="5977613"/>
                  <a:ext cx="222045" cy="137688"/>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91" name="矩形 245"/>
                <p:cNvSpPr/>
                <p:nvPr/>
              </p:nvSpPr>
              <p:spPr>
                <a:xfrm>
                  <a:off x="5221575" y="5977613"/>
                  <a:ext cx="224486" cy="137688"/>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82" name="文字方塊 129"/>
              <p:cNvSpPr txBox="1">
                <a:spLocks noChangeArrowheads="1"/>
              </p:cNvSpPr>
              <p:nvPr/>
            </p:nvSpPr>
            <p:spPr bwMode="auto">
              <a:xfrm>
                <a:off x="2876329" y="5652161"/>
                <a:ext cx="1694003" cy="148466"/>
              </a:xfrm>
              <a:prstGeom prst="rect">
                <a:avLst/>
              </a:prstGeom>
              <a:noFill/>
              <a:ln w="9525">
                <a:noFill/>
                <a:miter lim="800000"/>
                <a:headEnd/>
                <a:tailEnd/>
              </a:ln>
            </p:spPr>
            <p:txBody>
              <a:bodyPr>
                <a:spAutoFit/>
              </a:bodyPr>
              <a:lstStyle/>
              <a:p>
                <a:pPr algn="r"/>
                <a:r>
                  <a:rPr lang="en-US" altLang="zh-TW" sz="1000">
                    <a:solidFill>
                      <a:srgbClr val="FF0000"/>
                    </a:solidFill>
                    <a:latin typeface="Calibri" pitchFamily="34" charset="0"/>
                  </a:rPr>
                  <a:t>Run at 802.11 n Transmission rate</a:t>
                </a:r>
                <a:endParaRPr lang="zh-TW" altLang="en-US" sz="1000">
                  <a:solidFill>
                    <a:srgbClr val="FF0000"/>
                  </a:solidFill>
                  <a:latin typeface="Calibri" pitchFamily="34" charset="0"/>
                </a:endParaRPr>
              </a:p>
            </p:txBody>
          </p:sp>
        </p:grpSp>
      </p:grpSp>
      <p:sp>
        <p:nvSpPr>
          <p:cNvPr id="92" name="文字方塊 246"/>
          <p:cNvSpPr txBox="1">
            <a:spLocks noChangeArrowheads="1"/>
          </p:cNvSpPr>
          <p:nvPr/>
        </p:nvSpPr>
        <p:spPr bwMode="auto">
          <a:xfrm>
            <a:off x="1782764" y="4383089"/>
            <a:ext cx="3043237" cy="369887"/>
          </a:xfrm>
          <a:prstGeom prst="rect">
            <a:avLst/>
          </a:prstGeom>
          <a:noFill/>
          <a:ln w="9525">
            <a:noFill/>
            <a:miter lim="800000"/>
            <a:headEnd/>
            <a:tailEnd/>
          </a:ln>
        </p:spPr>
        <p:txBody>
          <a:bodyPr>
            <a:spAutoFit/>
          </a:bodyPr>
          <a:lstStyle/>
          <a:p>
            <a:pPr algn="ctr"/>
            <a:r>
              <a:rPr lang="en-US" altLang="zh-TW">
                <a:solidFill>
                  <a:srgbClr val="0070C0"/>
                </a:solidFill>
                <a:latin typeface="Calibri" pitchFamily="34" charset="0"/>
              </a:rPr>
              <a:t>With Radio Protection Enabled</a:t>
            </a:r>
            <a:endParaRPr lang="zh-TW" altLang="en-US">
              <a:solidFill>
                <a:srgbClr val="0070C0"/>
              </a:solidFill>
              <a:latin typeface="Calibri" pitchFamily="34" charset="0"/>
            </a:endParaRPr>
          </a:p>
        </p:txBody>
      </p:sp>
    </p:spTree>
    <p:extLst>
      <p:ext uri="{BB962C8B-B14F-4D97-AF65-F5344CB8AC3E}">
        <p14:creationId xmlns:p14="http://schemas.microsoft.com/office/powerpoint/2010/main" val="9510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0-#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49"/>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7"/>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AP Traffic Load Balancing</a:t>
            </a:r>
            <a:endParaRPr lang="en-GB" dirty="0"/>
          </a:p>
        </p:txBody>
      </p:sp>
      <p:sp>
        <p:nvSpPr>
          <p:cNvPr id="3" name="Content Placeholder 2"/>
          <p:cNvSpPr>
            <a:spLocks noGrp="1"/>
          </p:cNvSpPr>
          <p:nvPr>
            <p:ph idx="1"/>
          </p:nvPr>
        </p:nvSpPr>
        <p:spPr>
          <a:xfrm>
            <a:off x="1524000" y="1447800"/>
            <a:ext cx="9144000" cy="5410200"/>
          </a:xfrm>
        </p:spPr>
        <p:txBody>
          <a:bodyPr/>
          <a:lstStyle/>
          <a:p>
            <a:endParaRPr lang="en-GB" dirty="0"/>
          </a:p>
        </p:txBody>
      </p:sp>
      <p:sp>
        <p:nvSpPr>
          <p:cNvPr id="4" name="內容版面配置區 2"/>
          <p:cNvSpPr txBox="1">
            <a:spLocks/>
          </p:cNvSpPr>
          <p:nvPr/>
        </p:nvSpPr>
        <p:spPr bwMode="auto">
          <a:xfrm>
            <a:off x="1774826" y="1463676"/>
            <a:ext cx="8277225" cy="4022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81A4C7"/>
              </a:buClr>
              <a:buFont typeface="Wingdings" pitchFamily="2" charset="2"/>
              <a:buChar char="q"/>
              <a:defRPr/>
            </a:pPr>
            <a:r>
              <a:rPr kumimoji="1" lang="en-US" altLang="zh-TW" sz="1400" kern="0" dirty="0">
                <a:solidFill>
                  <a:srgbClr val="000000"/>
                </a:solidFill>
              </a:rPr>
              <a:t>Balance traffic load of each Managed APs</a:t>
            </a:r>
          </a:p>
          <a:p>
            <a:pPr marL="742950" lvl="1" indent="-285750" fontAlgn="base">
              <a:spcBef>
                <a:spcPct val="20000"/>
              </a:spcBef>
              <a:spcAft>
                <a:spcPct val="0"/>
              </a:spcAft>
              <a:buClr>
                <a:srgbClr val="BFD0E3"/>
              </a:buClr>
              <a:buFont typeface="Wingdings" pitchFamily="2" charset="2"/>
              <a:buChar char="§"/>
              <a:defRPr/>
            </a:pPr>
            <a:r>
              <a:rPr kumimoji="1" lang="en-US" altLang="zh-TW" sz="1400" kern="0" dirty="0">
                <a:solidFill>
                  <a:srgbClr val="000000"/>
                </a:solidFill>
              </a:rPr>
              <a:t>Based on the percentage of bandwidth utilization </a:t>
            </a:r>
          </a:p>
          <a:p>
            <a:pPr marL="742950" lvl="1" indent="-285750" fontAlgn="base">
              <a:spcBef>
                <a:spcPct val="20000"/>
              </a:spcBef>
              <a:spcAft>
                <a:spcPct val="0"/>
              </a:spcAft>
              <a:buClr>
                <a:srgbClr val="BFD0E3"/>
              </a:buClr>
              <a:buFont typeface="Wingdings" pitchFamily="2" charset="2"/>
              <a:buChar char="§"/>
              <a:defRPr/>
            </a:pPr>
            <a:r>
              <a:rPr kumimoji="1" lang="en-US" altLang="zh-TW" sz="1400" kern="0" dirty="0">
                <a:solidFill>
                  <a:srgbClr val="000000"/>
                </a:solidFill>
              </a:rPr>
              <a:t>Based on the Max. Wireless Clients</a:t>
            </a:r>
          </a:p>
          <a:p>
            <a:pPr marL="342900" indent="-342900" fontAlgn="base">
              <a:spcBef>
                <a:spcPct val="20000"/>
              </a:spcBef>
              <a:spcAft>
                <a:spcPct val="0"/>
              </a:spcAft>
              <a:buClr>
                <a:srgbClr val="81A4C7"/>
              </a:buClr>
              <a:buFont typeface="Wingdings" pitchFamily="2" charset="2"/>
              <a:buChar char="q"/>
              <a:defRPr/>
            </a:pPr>
            <a:r>
              <a:rPr kumimoji="1" lang="en-US" altLang="zh-TW" sz="1400" kern="0" dirty="0">
                <a:solidFill>
                  <a:srgbClr val="000000"/>
                </a:solidFill>
              </a:rPr>
              <a:t>Force a new client associating to an overlapped neighbor AP which has lower unitization while the nearest one exceed the threshold</a:t>
            </a:r>
          </a:p>
          <a:p>
            <a:pPr marL="342900" indent="-342900" fontAlgn="base">
              <a:spcBef>
                <a:spcPct val="20000"/>
              </a:spcBef>
              <a:spcAft>
                <a:spcPct val="0"/>
              </a:spcAft>
              <a:buClr>
                <a:srgbClr val="81A4C7"/>
              </a:buClr>
              <a:buFont typeface="Wingdings" pitchFamily="2" charset="2"/>
              <a:buChar char="q"/>
              <a:defRPr/>
            </a:pPr>
            <a:r>
              <a:rPr kumimoji="1" lang="en-US" altLang="zh-TW" sz="1400" kern="0" dirty="0">
                <a:solidFill>
                  <a:srgbClr val="000000"/>
                </a:solidFill>
              </a:rPr>
              <a:t>Periodically update APs utilization reports</a:t>
            </a:r>
          </a:p>
        </p:txBody>
      </p:sp>
      <p:sp>
        <p:nvSpPr>
          <p:cNvPr id="5" name="橢圓 4"/>
          <p:cNvSpPr/>
          <p:nvPr/>
        </p:nvSpPr>
        <p:spPr>
          <a:xfrm>
            <a:off x="3471863" y="4887913"/>
            <a:ext cx="4062412" cy="1516063"/>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6" name="文字方塊 5"/>
          <p:cNvSpPr txBox="1"/>
          <p:nvPr/>
        </p:nvSpPr>
        <p:spPr>
          <a:xfrm>
            <a:off x="4813580" y="6027161"/>
            <a:ext cx="1575972" cy="316697"/>
          </a:xfrm>
          <a:prstGeom prst="rect">
            <a:avLst/>
          </a:prstGeom>
          <a:noFill/>
        </p:spPr>
        <p:txBody>
          <a:bodyPr spcFirstLastPara="1">
            <a:prstTxWarp prst="textArchDown">
              <a:avLst/>
            </a:prstTxWarp>
            <a:spAutoFit/>
          </a:bodyPr>
          <a:lstStyle/>
          <a:p>
            <a:pPr algn="ctr">
              <a:defRPr/>
            </a:pPr>
            <a:r>
              <a:rPr lang="en-US" altLang="zh-TW" sz="1200" dirty="0">
                <a:solidFill>
                  <a:srgbClr val="FFFFFF">
                    <a:lumMod val="50000"/>
                  </a:srgbClr>
                </a:solidFill>
                <a:latin typeface="Calibri" pitchFamily="34" charset="0"/>
              </a:rPr>
              <a:t>Subnet A</a:t>
            </a:r>
            <a:endParaRPr lang="zh-TW" altLang="en-US" sz="1200" dirty="0">
              <a:solidFill>
                <a:srgbClr val="FFFFFF">
                  <a:lumMod val="50000"/>
                </a:srgbClr>
              </a:solidFill>
              <a:latin typeface="Calibri" pitchFamily="34" charset="0"/>
            </a:endParaRPr>
          </a:p>
        </p:txBody>
      </p:sp>
      <p:sp>
        <p:nvSpPr>
          <p:cNvPr id="7" name="橢圓 6"/>
          <p:cNvSpPr/>
          <p:nvPr/>
        </p:nvSpPr>
        <p:spPr>
          <a:xfrm>
            <a:off x="5895976" y="4262437"/>
            <a:ext cx="3281363" cy="1239838"/>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8" name="文字方塊 7"/>
          <p:cNvSpPr txBox="1"/>
          <p:nvPr/>
        </p:nvSpPr>
        <p:spPr>
          <a:xfrm>
            <a:off x="6926293" y="5110252"/>
            <a:ext cx="1575972" cy="316697"/>
          </a:xfrm>
          <a:prstGeom prst="rect">
            <a:avLst/>
          </a:prstGeom>
          <a:noFill/>
        </p:spPr>
        <p:txBody>
          <a:bodyPr spcFirstLastPara="1">
            <a:prstTxWarp prst="textArchDown">
              <a:avLst/>
            </a:prstTxWarp>
            <a:spAutoFit/>
          </a:bodyPr>
          <a:lstStyle/>
          <a:p>
            <a:pPr algn="ctr">
              <a:defRPr/>
            </a:pPr>
            <a:r>
              <a:rPr lang="en-US" altLang="zh-TW" sz="1200" dirty="0">
                <a:solidFill>
                  <a:srgbClr val="FFFFFF">
                    <a:lumMod val="50000"/>
                  </a:srgbClr>
                </a:solidFill>
                <a:latin typeface="Calibri" pitchFamily="34" charset="0"/>
              </a:rPr>
              <a:t>Subnet B</a:t>
            </a:r>
            <a:endParaRPr lang="zh-TW" altLang="en-US" sz="1200" dirty="0">
              <a:solidFill>
                <a:srgbClr val="FFFFFF">
                  <a:lumMod val="50000"/>
                </a:srgbClr>
              </a:solidFill>
              <a:latin typeface="Calibri" pitchFamily="34" charset="0"/>
            </a:endParaRPr>
          </a:p>
        </p:txBody>
      </p:sp>
      <p:cxnSp>
        <p:nvCxnSpPr>
          <p:cNvPr id="9" name="直線接點 8"/>
          <p:cNvCxnSpPr>
            <a:stCxn id="5" idx="0"/>
          </p:cNvCxnSpPr>
          <p:nvPr/>
        </p:nvCxnSpPr>
        <p:spPr>
          <a:xfrm rot="16200000" flipV="1">
            <a:off x="4864101" y="4248150"/>
            <a:ext cx="858837" cy="4206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7" idx="1"/>
          </p:cNvCxnSpPr>
          <p:nvPr/>
        </p:nvCxnSpPr>
        <p:spPr>
          <a:xfrm rot="16200000" flipV="1">
            <a:off x="5616575" y="3686175"/>
            <a:ext cx="457200" cy="10604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4"/>
          <p:cNvSpPr txBox="1">
            <a:spLocks noChangeArrowheads="1"/>
          </p:cNvSpPr>
          <p:nvPr/>
        </p:nvSpPr>
        <p:spPr bwMode="auto">
          <a:xfrm>
            <a:off x="3281363" y="4614863"/>
            <a:ext cx="1255712" cy="460375"/>
          </a:xfrm>
          <a:prstGeom prst="rect">
            <a:avLst/>
          </a:prstGeom>
          <a:noFill/>
          <a:ln w="9525">
            <a:noFill/>
            <a:miter lim="800000"/>
            <a:headEnd/>
            <a:tailEnd/>
          </a:ln>
        </p:spPr>
        <p:txBody>
          <a:bodyPr>
            <a:spAutoFit/>
          </a:bodyPr>
          <a:lstStyle/>
          <a:p>
            <a:pPr algn="r"/>
            <a:r>
              <a:rPr lang="en-US" altLang="zh-TW" sz="1200">
                <a:solidFill>
                  <a:srgbClr val="000000"/>
                </a:solidFill>
                <a:latin typeface="Calibri" pitchFamily="34" charset="0"/>
              </a:rPr>
              <a:t>Utilization Threshold: 60%</a:t>
            </a:r>
            <a:endParaRPr lang="zh-TW" altLang="en-US" sz="1200">
              <a:solidFill>
                <a:srgbClr val="000000"/>
              </a:solidFill>
              <a:latin typeface="Calibri" pitchFamily="34" charset="0"/>
            </a:endParaRPr>
          </a:p>
        </p:txBody>
      </p:sp>
      <p:pic>
        <p:nvPicPr>
          <p:cNvPr id="12" name="Picture 8" descr="D:\Tools\Dlink\icon\N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56051" y="5546726"/>
            <a:ext cx="487363" cy="396875"/>
          </a:xfrm>
          <a:prstGeom prst="rect">
            <a:avLst/>
          </a:prstGeom>
          <a:noFill/>
          <a:ln w="9525">
            <a:noFill/>
            <a:miter lim="800000"/>
            <a:headEnd/>
            <a:tailEnd/>
          </a:ln>
        </p:spPr>
      </p:pic>
      <p:pic>
        <p:nvPicPr>
          <p:cNvPr id="13" name="Picture 8" descr="D:\Tools\Dlink\icon\N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21288" y="5797551"/>
            <a:ext cx="487362" cy="395287"/>
          </a:xfrm>
          <a:prstGeom prst="rect">
            <a:avLst/>
          </a:prstGeom>
          <a:noFill/>
          <a:ln w="9525">
            <a:noFill/>
            <a:miter lim="800000"/>
            <a:headEnd/>
            <a:tailEnd/>
          </a:ln>
        </p:spPr>
      </p:pic>
      <p:pic>
        <p:nvPicPr>
          <p:cNvPr id="14" name="Picture 8" descr="D:\Tools\Dlink\icon\N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40451" y="5599112"/>
            <a:ext cx="487363" cy="395288"/>
          </a:xfrm>
          <a:prstGeom prst="rect">
            <a:avLst/>
          </a:prstGeom>
          <a:noFill/>
          <a:ln w="9525">
            <a:noFill/>
            <a:miter lim="800000"/>
            <a:headEnd/>
            <a:tailEnd/>
          </a:ln>
        </p:spPr>
      </p:pic>
      <p:pic>
        <p:nvPicPr>
          <p:cNvPr id="15" name="Picture 8" descr="D:\Tools\Dlink\icon\N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51638" y="5184776"/>
            <a:ext cx="487362" cy="396875"/>
          </a:xfrm>
          <a:prstGeom prst="rect">
            <a:avLst/>
          </a:prstGeom>
          <a:noFill/>
          <a:ln w="9525">
            <a:noFill/>
            <a:miter lim="800000"/>
            <a:headEnd/>
            <a:tailEnd/>
          </a:ln>
        </p:spPr>
      </p:pic>
      <p:pic>
        <p:nvPicPr>
          <p:cNvPr id="16" name="Picture 8" descr="D:\Tools\Dlink\icon\N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43901" y="4524376"/>
            <a:ext cx="487363" cy="395287"/>
          </a:xfrm>
          <a:prstGeom prst="rect">
            <a:avLst/>
          </a:prstGeom>
          <a:noFill/>
          <a:ln w="9525">
            <a:noFill/>
            <a:miter lim="800000"/>
            <a:headEnd/>
            <a:tailEnd/>
          </a:ln>
        </p:spPr>
      </p:pic>
      <p:sp>
        <p:nvSpPr>
          <p:cNvPr id="17" name="矩形 36"/>
          <p:cNvSpPr/>
          <p:nvPr/>
        </p:nvSpPr>
        <p:spPr>
          <a:xfrm>
            <a:off x="4600575" y="5097462"/>
            <a:ext cx="122238" cy="215900"/>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cxnSp>
        <p:nvCxnSpPr>
          <p:cNvPr id="18" name="直線接點 40"/>
          <p:cNvCxnSpPr/>
          <p:nvPr/>
        </p:nvCxnSpPr>
        <p:spPr>
          <a:xfrm>
            <a:off x="4557713" y="4730750"/>
            <a:ext cx="2143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文字方塊 43"/>
          <p:cNvSpPr txBox="1">
            <a:spLocks noChangeArrowheads="1"/>
          </p:cNvSpPr>
          <p:nvPr/>
        </p:nvSpPr>
        <p:spPr bwMode="auto">
          <a:xfrm>
            <a:off x="7407276" y="3821113"/>
            <a:ext cx="1179513" cy="461963"/>
          </a:xfrm>
          <a:prstGeom prst="rect">
            <a:avLst/>
          </a:prstGeom>
          <a:noFill/>
          <a:ln w="9525">
            <a:noFill/>
            <a:miter lim="800000"/>
            <a:headEnd/>
            <a:tailEnd/>
          </a:ln>
        </p:spPr>
        <p:txBody>
          <a:bodyPr>
            <a:spAutoFit/>
          </a:bodyPr>
          <a:lstStyle/>
          <a:p>
            <a:r>
              <a:rPr lang="en-US" altLang="zh-TW" sz="1200">
                <a:solidFill>
                  <a:srgbClr val="000000"/>
                </a:solidFill>
                <a:latin typeface="Calibri" pitchFamily="34" charset="0"/>
              </a:rPr>
              <a:t>Utilization Threshold: 60%</a:t>
            </a:r>
            <a:endParaRPr lang="zh-TW" altLang="en-US" sz="1200">
              <a:solidFill>
                <a:srgbClr val="000000"/>
              </a:solidFill>
              <a:latin typeface="Calibri" pitchFamily="34" charset="0"/>
            </a:endParaRPr>
          </a:p>
        </p:txBody>
      </p:sp>
      <p:sp>
        <p:nvSpPr>
          <p:cNvPr id="20" name="矩形 44"/>
          <p:cNvSpPr/>
          <p:nvPr/>
        </p:nvSpPr>
        <p:spPr>
          <a:xfrm>
            <a:off x="7305675" y="4318000"/>
            <a:ext cx="122238" cy="215900"/>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21" name="矩形 45"/>
          <p:cNvSpPr/>
          <p:nvPr/>
        </p:nvSpPr>
        <p:spPr>
          <a:xfrm>
            <a:off x="7305675" y="4086225"/>
            <a:ext cx="122238" cy="431800"/>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22" name="矩形 47"/>
          <p:cNvSpPr/>
          <p:nvPr/>
        </p:nvSpPr>
        <p:spPr>
          <a:xfrm>
            <a:off x="7296151" y="3587750"/>
            <a:ext cx="123825" cy="94615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cxnSp>
        <p:nvCxnSpPr>
          <p:cNvPr id="23" name="直線接點 48"/>
          <p:cNvCxnSpPr/>
          <p:nvPr/>
        </p:nvCxnSpPr>
        <p:spPr>
          <a:xfrm>
            <a:off x="7253288" y="3956050"/>
            <a:ext cx="2143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文字方塊 76"/>
          <p:cNvSpPr txBox="1">
            <a:spLocks noChangeArrowheads="1"/>
          </p:cNvSpPr>
          <p:nvPr/>
        </p:nvSpPr>
        <p:spPr bwMode="auto">
          <a:xfrm>
            <a:off x="7215188" y="5907088"/>
            <a:ext cx="2044700" cy="276225"/>
          </a:xfrm>
          <a:prstGeom prst="rect">
            <a:avLst/>
          </a:prstGeom>
          <a:noFill/>
          <a:ln w="9525">
            <a:noFill/>
            <a:miter lim="800000"/>
            <a:headEnd/>
            <a:tailEnd/>
          </a:ln>
        </p:spPr>
        <p:txBody>
          <a:bodyPr>
            <a:spAutoFit/>
          </a:bodyPr>
          <a:lstStyle/>
          <a:p>
            <a:r>
              <a:rPr lang="en-US" altLang="zh-TW" sz="1200">
                <a:solidFill>
                  <a:srgbClr val="00B0F0"/>
                </a:solidFill>
                <a:latin typeface="Calibri" pitchFamily="34" charset="0"/>
              </a:rPr>
              <a:t>Request connection to AP-A</a:t>
            </a:r>
          </a:p>
        </p:txBody>
      </p:sp>
      <p:sp>
        <p:nvSpPr>
          <p:cNvPr id="25" name="文字方塊 49"/>
          <p:cNvSpPr txBox="1">
            <a:spLocks noChangeArrowheads="1"/>
          </p:cNvSpPr>
          <p:nvPr/>
        </p:nvSpPr>
        <p:spPr bwMode="auto">
          <a:xfrm>
            <a:off x="6562725" y="4611688"/>
            <a:ext cx="946150" cy="277813"/>
          </a:xfrm>
          <a:prstGeom prst="rect">
            <a:avLst/>
          </a:prstGeom>
          <a:noFill/>
          <a:ln w="9525">
            <a:noFill/>
            <a:miter lim="800000"/>
            <a:headEnd/>
            <a:tailEnd/>
          </a:ln>
        </p:spPr>
        <p:txBody>
          <a:bodyPr>
            <a:spAutoFit/>
          </a:bodyPr>
          <a:lstStyle/>
          <a:p>
            <a:pPr algn="ctr"/>
            <a:r>
              <a:rPr lang="en-US" altLang="zh-TW" sz="1200">
                <a:solidFill>
                  <a:srgbClr val="000000"/>
                </a:solidFill>
                <a:latin typeface="Calibri" pitchFamily="34" charset="0"/>
              </a:rPr>
              <a:t>AP-B</a:t>
            </a:r>
            <a:endParaRPr lang="zh-TW" altLang="en-US" sz="1200">
              <a:solidFill>
                <a:srgbClr val="000000"/>
              </a:solidFill>
              <a:latin typeface="Calibri" pitchFamily="34" charset="0"/>
            </a:endParaRPr>
          </a:p>
        </p:txBody>
      </p:sp>
      <p:sp>
        <p:nvSpPr>
          <p:cNvPr id="26" name="文字方塊 50"/>
          <p:cNvSpPr txBox="1">
            <a:spLocks noChangeArrowheads="1"/>
          </p:cNvSpPr>
          <p:nvPr/>
        </p:nvSpPr>
        <p:spPr bwMode="auto">
          <a:xfrm>
            <a:off x="7158039" y="5557837"/>
            <a:ext cx="2613025" cy="369888"/>
          </a:xfrm>
          <a:prstGeom prst="rect">
            <a:avLst/>
          </a:prstGeom>
          <a:noFill/>
          <a:ln w="9525">
            <a:noFill/>
            <a:miter lim="800000"/>
            <a:headEnd/>
            <a:tailEnd/>
          </a:ln>
        </p:spPr>
        <p:txBody>
          <a:bodyPr>
            <a:spAutoFit/>
          </a:bodyPr>
          <a:lstStyle/>
          <a:p>
            <a:pPr algn="ctr"/>
            <a:r>
              <a:rPr lang="en-US" altLang="zh-TW">
                <a:solidFill>
                  <a:srgbClr val="00B0F0"/>
                </a:solidFill>
                <a:latin typeface="Calibri" pitchFamily="34" charset="0"/>
              </a:rPr>
              <a:t>AP Traffic Load Balancing</a:t>
            </a:r>
            <a:endParaRPr lang="zh-TW" altLang="en-US">
              <a:solidFill>
                <a:srgbClr val="00B0F0"/>
              </a:solidFill>
              <a:latin typeface="Calibri" pitchFamily="34" charset="0"/>
            </a:endParaRPr>
          </a:p>
        </p:txBody>
      </p:sp>
      <p:sp>
        <p:nvSpPr>
          <p:cNvPr id="27" name="文字方塊 53"/>
          <p:cNvSpPr txBox="1">
            <a:spLocks noChangeArrowheads="1"/>
          </p:cNvSpPr>
          <p:nvPr/>
        </p:nvSpPr>
        <p:spPr bwMode="auto">
          <a:xfrm>
            <a:off x="7215188" y="5492750"/>
            <a:ext cx="2044700" cy="277812"/>
          </a:xfrm>
          <a:prstGeom prst="rect">
            <a:avLst/>
          </a:prstGeom>
          <a:noFill/>
          <a:ln w="9525">
            <a:noFill/>
            <a:miter lim="800000"/>
            <a:headEnd/>
            <a:tailEnd/>
          </a:ln>
        </p:spPr>
        <p:txBody>
          <a:bodyPr>
            <a:spAutoFit/>
          </a:bodyPr>
          <a:lstStyle/>
          <a:p>
            <a:r>
              <a:rPr lang="en-US" altLang="zh-TW" sz="1200">
                <a:solidFill>
                  <a:srgbClr val="00B0F0"/>
                </a:solidFill>
                <a:latin typeface="Calibri" pitchFamily="34" charset="0"/>
              </a:rPr>
              <a:t>Reject association from AP-A</a:t>
            </a:r>
          </a:p>
        </p:txBody>
      </p:sp>
      <p:sp>
        <p:nvSpPr>
          <p:cNvPr id="28" name="文字方塊 54"/>
          <p:cNvSpPr txBox="1">
            <a:spLocks noChangeArrowheads="1"/>
          </p:cNvSpPr>
          <p:nvPr/>
        </p:nvSpPr>
        <p:spPr bwMode="auto">
          <a:xfrm>
            <a:off x="7215188" y="6129338"/>
            <a:ext cx="2044700" cy="277813"/>
          </a:xfrm>
          <a:prstGeom prst="rect">
            <a:avLst/>
          </a:prstGeom>
          <a:noFill/>
          <a:ln w="9525">
            <a:noFill/>
            <a:miter lim="800000"/>
            <a:headEnd/>
            <a:tailEnd/>
          </a:ln>
        </p:spPr>
        <p:txBody>
          <a:bodyPr>
            <a:spAutoFit/>
          </a:bodyPr>
          <a:lstStyle/>
          <a:p>
            <a:r>
              <a:rPr lang="en-US" altLang="zh-TW" sz="1200">
                <a:solidFill>
                  <a:srgbClr val="00B0F0"/>
                </a:solidFill>
                <a:latin typeface="Calibri" pitchFamily="34" charset="0"/>
              </a:rPr>
              <a:t>AP-A checks its utilization</a:t>
            </a:r>
          </a:p>
        </p:txBody>
      </p:sp>
      <p:sp>
        <p:nvSpPr>
          <p:cNvPr id="29" name="文字方塊 55"/>
          <p:cNvSpPr txBox="1">
            <a:spLocks noChangeArrowheads="1"/>
          </p:cNvSpPr>
          <p:nvPr/>
        </p:nvSpPr>
        <p:spPr bwMode="auto">
          <a:xfrm>
            <a:off x="7215189" y="6353176"/>
            <a:ext cx="3303587" cy="276225"/>
          </a:xfrm>
          <a:prstGeom prst="rect">
            <a:avLst/>
          </a:prstGeom>
          <a:noFill/>
          <a:ln w="9525">
            <a:noFill/>
            <a:miter lim="800000"/>
            <a:headEnd/>
            <a:tailEnd/>
          </a:ln>
        </p:spPr>
        <p:txBody>
          <a:bodyPr>
            <a:spAutoFit/>
          </a:bodyPr>
          <a:lstStyle/>
          <a:p>
            <a:r>
              <a:rPr lang="en-US" altLang="zh-TW" sz="1200">
                <a:solidFill>
                  <a:srgbClr val="00B0F0"/>
                </a:solidFill>
                <a:latin typeface="Calibri" pitchFamily="34" charset="0"/>
              </a:rPr>
              <a:t>AP-A reaches the utilization threshold value</a:t>
            </a:r>
          </a:p>
        </p:txBody>
      </p:sp>
      <p:sp>
        <p:nvSpPr>
          <p:cNvPr id="30" name="文字方塊 57"/>
          <p:cNvSpPr txBox="1">
            <a:spLocks noChangeArrowheads="1"/>
          </p:cNvSpPr>
          <p:nvPr/>
        </p:nvSpPr>
        <p:spPr bwMode="auto">
          <a:xfrm>
            <a:off x="7215188" y="5710238"/>
            <a:ext cx="2044700" cy="276225"/>
          </a:xfrm>
          <a:prstGeom prst="rect">
            <a:avLst/>
          </a:prstGeom>
          <a:noFill/>
          <a:ln w="9525">
            <a:noFill/>
            <a:miter lim="800000"/>
            <a:headEnd/>
            <a:tailEnd/>
          </a:ln>
        </p:spPr>
        <p:txBody>
          <a:bodyPr>
            <a:spAutoFit/>
          </a:bodyPr>
          <a:lstStyle/>
          <a:p>
            <a:r>
              <a:rPr lang="en-US" altLang="zh-TW" sz="1200">
                <a:solidFill>
                  <a:srgbClr val="00B0F0"/>
                </a:solidFill>
                <a:latin typeface="Calibri" pitchFamily="34" charset="0"/>
              </a:rPr>
              <a:t>Force the association to AP-B</a:t>
            </a:r>
          </a:p>
        </p:txBody>
      </p:sp>
      <p:grpSp>
        <p:nvGrpSpPr>
          <p:cNvPr id="31" name="群組 59"/>
          <p:cNvGrpSpPr>
            <a:grpSpLocks/>
          </p:cNvGrpSpPr>
          <p:nvPr/>
        </p:nvGrpSpPr>
        <p:grpSpPr bwMode="auto">
          <a:xfrm rot="-3028494">
            <a:off x="4235451" y="5459413"/>
            <a:ext cx="382587" cy="404812"/>
            <a:chOff x="1726548" y="3378313"/>
            <a:chExt cx="382404" cy="404390"/>
          </a:xfrm>
        </p:grpSpPr>
        <p:sp>
          <p:nvSpPr>
            <p:cNvPr id="32" name="弧形 61"/>
            <p:cNvSpPr/>
            <p:nvPr/>
          </p:nvSpPr>
          <p:spPr>
            <a:xfrm>
              <a:off x="1726768" y="3449312"/>
              <a:ext cx="233251" cy="261665"/>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33" name="弧形 62"/>
            <p:cNvSpPr/>
            <p:nvPr/>
          </p:nvSpPr>
          <p:spPr>
            <a:xfrm>
              <a:off x="1731486" y="3407829"/>
              <a:ext cx="303068" cy="340957"/>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34" name="弧形 63"/>
            <p:cNvSpPr/>
            <p:nvPr/>
          </p:nvSpPr>
          <p:spPr>
            <a:xfrm>
              <a:off x="1748457" y="3371462"/>
              <a:ext cx="360191" cy="404391"/>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35" name="群組 79"/>
          <p:cNvGrpSpPr>
            <a:grpSpLocks/>
          </p:cNvGrpSpPr>
          <p:nvPr/>
        </p:nvGrpSpPr>
        <p:grpSpPr bwMode="auto">
          <a:xfrm rot="-5400000">
            <a:off x="5178425" y="5530850"/>
            <a:ext cx="382588" cy="404812"/>
            <a:chOff x="1726548" y="3378313"/>
            <a:chExt cx="382404" cy="404390"/>
          </a:xfrm>
        </p:grpSpPr>
        <p:sp>
          <p:nvSpPr>
            <p:cNvPr id="36" name="弧形 80"/>
            <p:cNvSpPr/>
            <p:nvPr/>
          </p:nvSpPr>
          <p:spPr>
            <a:xfrm>
              <a:off x="1726548" y="3449675"/>
              <a:ext cx="233251" cy="261665"/>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37" name="弧形 81"/>
            <p:cNvSpPr/>
            <p:nvPr/>
          </p:nvSpPr>
          <p:spPr>
            <a:xfrm>
              <a:off x="1731309" y="3410030"/>
              <a:ext cx="303066" cy="340956"/>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38" name="弧形 82"/>
            <p:cNvSpPr/>
            <p:nvPr/>
          </p:nvSpPr>
          <p:spPr>
            <a:xfrm>
              <a:off x="1748762" y="3378313"/>
              <a:ext cx="360190" cy="404390"/>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39" name="群組 83"/>
          <p:cNvGrpSpPr>
            <a:grpSpLocks/>
          </p:cNvGrpSpPr>
          <p:nvPr/>
        </p:nvGrpSpPr>
        <p:grpSpPr bwMode="auto">
          <a:xfrm rot="-6939185">
            <a:off x="5834063" y="5394325"/>
            <a:ext cx="382588" cy="404813"/>
            <a:chOff x="1726548" y="3378313"/>
            <a:chExt cx="382404" cy="404390"/>
          </a:xfrm>
        </p:grpSpPr>
        <p:sp>
          <p:nvSpPr>
            <p:cNvPr id="40" name="弧形 84"/>
            <p:cNvSpPr/>
            <p:nvPr/>
          </p:nvSpPr>
          <p:spPr>
            <a:xfrm>
              <a:off x="1727312" y="3449432"/>
              <a:ext cx="233250" cy="261663"/>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41" name="弧形 85"/>
            <p:cNvSpPr/>
            <p:nvPr/>
          </p:nvSpPr>
          <p:spPr>
            <a:xfrm>
              <a:off x="1739897" y="3406193"/>
              <a:ext cx="303066" cy="340955"/>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42" name="弧形 86"/>
            <p:cNvSpPr/>
            <p:nvPr/>
          </p:nvSpPr>
          <p:spPr>
            <a:xfrm>
              <a:off x="1751102" y="3375970"/>
              <a:ext cx="360190" cy="404389"/>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sp>
        <p:nvSpPr>
          <p:cNvPr id="43" name="矩形 87"/>
          <p:cNvSpPr/>
          <p:nvPr/>
        </p:nvSpPr>
        <p:spPr>
          <a:xfrm>
            <a:off x="4600575" y="4881562"/>
            <a:ext cx="122238" cy="431800"/>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44" name="矩形 37"/>
          <p:cNvSpPr/>
          <p:nvPr/>
        </p:nvSpPr>
        <p:spPr>
          <a:xfrm>
            <a:off x="4600575" y="4738688"/>
            <a:ext cx="122238" cy="574675"/>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45" name="矩形 38"/>
          <p:cNvSpPr/>
          <p:nvPr/>
        </p:nvSpPr>
        <p:spPr>
          <a:xfrm>
            <a:off x="4600575" y="4738688"/>
            <a:ext cx="122238" cy="574675"/>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grpSp>
        <p:nvGrpSpPr>
          <p:cNvPr id="46" name="群組 92"/>
          <p:cNvGrpSpPr>
            <a:grpSpLocks/>
          </p:cNvGrpSpPr>
          <p:nvPr/>
        </p:nvGrpSpPr>
        <p:grpSpPr bwMode="auto">
          <a:xfrm rot="-9673030">
            <a:off x="8054975" y="4430713"/>
            <a:ext cx="382588" cy="404813"/>
            <a:chOff x="1726548" y="3378313"/>
            <a:chExt cx="382404" cy="404390"/>
          </a:xfrm>
        </p:grpSpPr>
        <p:sp>
          <p:nvSpPr>
            <p:cNvPr id="47" name="弧形 93"/>
            <p:cNvSpPr/>
            <p:nvPr/>
          </p:nvSpPr>
          <p:spPr>
            <a:xfrm>
              <a:off x="1751010" y="3460010"/>
              <a:ext cx="233250" cy="261663"/>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48" name="弧形 94"/>
            <p:cNvSpPr/>
            <p:nvPr/>
          </p:nvSpPr>
          <p:spPr>
            <a:xfrm>
              <a:off x="1755251" y="3422133"/>
              <a:ext cx="303067" cy="340955"/>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49" name="弧形 95"/>
            <p:cNvSpPr/>
            <p:nvPr/>
          </p:nvSpPr>
          <p:spPr>
            <a:xfrm>
              <a:off x="1755743" y="3382215"/>
              <a:ext cx="360189" cy="404390"/>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50" name="群組 96"/>
          <p:cNvGrpSpPr>
            <a:grpSpLocks/>
          </p:cNvGrpSpPr>
          <p:nvPr/>
        </p:nvGrpSpPr>
        <p:grpSpPr bwMode="auto">
          <a:xfrm rot="-5784528">
            <a:off x="6777038" y="4832350"/>
            <a:ext cx="382588" cy="404813"/>
            <a:chOff x="1726548" y="3378313"/>
            <a:chExt cx="382404" cy="404390"/>
          </a:xfrm>
        </p:grpSpPr>
        <p:sp>
          <p:nvSpPr>
            <p:cNvPr id="51" name="弧形 97"/>
            <p:cNvSpPr/>
            <p:nvPr/>
          </p:nvSpPr>
          <p:spPr>
            <a:xfrm>
              <a:off x="1748576" y="3434202"/>
              <a:ext cx="233250" cy="261663"/>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2" name="弧形 98"/>
            <p:cNvSpPr/>
            <p:nvPr/>
          </p:nvSpPr>
          <p:spPr>
            <a:xfrm>
              <a:off x="1753264" y="3397405"/>
              <a:ext cx="303067" cy="340955"/>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3" name="弧形 99"/>
            <p:cNvSpPr/>
            <p:nvPr/>
          </p:nvSpPr>
          <p:spPr>
            <a:xfrm>
              <a:off x="1748869" y="3377976"/>
              <a:ext cx="360190" cy="404389"/>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54" name="群組 100"/>
          <p:cNvGrpSpPr>
            <a:grpSpLocks/>
          </p:cNvGrpSpPr>
          <p:nvPr/>
        </p:nvGrpSpPr>
        <p:grpSpPr bwMode="auto">
          <a:xfrm rot="-9323203">
            <a:off x="6348414" y="5099050"/>
            <a:ext cx="382587" cy="404812"/>
            <a:chOff x="1726548" y="3378313"/>
            <a:chExt cx="382404" cy="404390"/>
          </a:xfrm>
        </p:grpSpPr>
        <p:sp>
          <p:nvSpPr>
            <p:cNvPr id="55" name="弧形 101"/>
            <p:cNvSpPr/>
            <p:nvPr/>
          </p:nvSpPr>
          <p:spPr>
            <a:xfrm>
              <a:off x="1731526" y="3450144"/>
              <a:ext cx="233251" cy="261665"/>
            </a:xfrm>
            <a:prstGeom prst="arc">
              <a:avLst>
                <a:gd name="adj1" fmla="val 18325796"/>
                <a:gd name="adj2" fmla="val 3072023"/>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6" name="弧形 102"/>
            <p:cNvSpPr/>
            <p:nvPr/>
          </p:nvSpPr>
          <p:spPr>
            <a:xfrm>
              <a:off x="1731417" y="3410263"/>
              <a:ext cx="303068" cy="340957"/>
            </a:xfrm>
            <a:prstGeom prst="arc">
              <a:avLst>
                <a:gd name="adj1" fmla="val 18325796"/>
                <a:gd name="adj2" fmla="val 3072023"/>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7" name="弧形 103"/>
            <p:cNvSpPr/>
            <p:nvPr/>
          </p:nvSpPr>
          <p:spPr>
            <a:xfrm>
              <a:off x="1756828" y="3378256"/>
              <a:ext cx="360190" cy="404391"/>
            </a:xfrm>
            <a:prstGeom prst="arc">
              <a:avLst>
                <a:gd name="adj1" fmla="val 18325796"/>
                <a:gd name="adj2" fmla="val 3072023"/>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sp>
        <p:nvSpPr>
          <p:cNvPr id="58" name="乘號 58"/>
          <p:cNvSpPr/>
          <p:nvPr/>
        </p:nvSpPr>
        <p:spPr>
          <a:xfrm>
            <a:off x="6221413" y="5075237"/>
            <a:ext cx="349250" cy="349250"/>
          </a:xfrm>
          <a:prstGeom prst="mathMultiply">
            <a:avLst>
              <a:gd name="adj1" fmla="val 16377"/>
            </a:avLst>
          </a:prstGeom>
          <a:solidFill>
            <a:srgbClr val="FF0000"/>
          </a:solidFill>
          <a:ln w="317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sp>
        <p:nvSpPr>
          <p:cNvPr id="59" name="矩形 35"/>
          <p:cNvSpPr/>
          <p:nvPr/>
        </p:nvSpPr>
        <p:spPr>
          <a:xfrm>
            <a:off x="4598988" y="4368800"/>
            <a:ext cx="125412" cy="94456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grpSp>
        <p:nvGrpSpPr>
          <p:cNvPr id="60" name="群組 104"/>
          <p:cNvGrpSpPr>
            <a:grpSpLocks/>
          </p:cNvGrpSpPr>
          <p:nvPr/>
        </p:nvGrpSpPr>
        <p:grpSpPr bwMode="auto">
          <a:xfrm rot="9366359">
            <a:off x="4921250" y="4468813"/>
            <a:ext cx="382588" cy="404813"/>
            <a:chOff x="1726548" y="3378313"/>
            <a:chExt cx="382404" cy="404390"/>
          </a:xfrm>
        </p:grpSpPr>
        <p:sp>
          <p:nvSpPr>
            <p:cNvPr id="61" name="弧形 105"/>
            <p:cNvSpPr/>
            <p:nvPr/>
          </p:nvSpPr>
          <p:spPr>
            <a:xfrm>
              <a:off x="1727340" y="3451697"/>
              <a:ext cx="233250" cy="261663"/>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62" name="弧形 106"/>
            <p:cNvSpPr/>
            <p:nvPr/>
          </p:nvSpPr>
          <p:spPr>
            <a:xfrm>
              <a:off x="1731418" y="3410233"/>
              <a:ext cx="303066" cy="340955"/>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63" name="弧形 107"/>
            <p:cNvSpPr/>
            <p:nvPr/>
          </p:nvSpPr>
          <p:spPr>
            <a:xfrm>
              <a:off x="1755229" y="3389563"/>
              <a:ext cx="360190" cy="404390"/>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64" name="群組 108"/>
          <p:cNvGrpSpPr>
            <a:grpSpLocks/>
          </p:cNvGrpSpPr>
          <p:nvPr/>
        </p:nvGrpSpPr>
        <p:grpSpPr bwMode="auto">
          <a:xfrm rot="5628396">
            <a:off x="5121276" y="4554538"/>
            <a:ext cx="382587" cy="404812"/>
            <a:chOff x="1726548" y="3378313"/>
            <a:chExt cx="382404" cy="404390"/>
          </a:xfrm>
        </p:grpSpPr>
        <p:sp>
          <p:nvSpPr>
            <p:cNvPr id="65" name="弧形 109"/>
            <p:cNvSpPr/>
            <p:nvPr/>
          </p:nvSpPr>
          <p:spPr>
            <a:xfrm>
              <a:off x="1726395" y="3449876"/>
              <a:ext cx="233250" cy="261664"/>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66" name="弧形 110"/>
            <p:cNvSpPr/>
            <p:nvPr/>
          </p:nvSpPr>
          <p:spPr>
            <a:xfrm>
              <a:off x="1731279" y="3410763"/>
              <a:ext cx="303068" cy="340957"/>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67" name="弧形 111"/>
            <p:cNvSpPr/>
            <p:nvPr/>
          </p:nvSpPr>
          <p:spPr>
            <a:xfrm>
              <a:off x="1724459" y="3395084"/>
              <a:ext cx="360190" cy="404390"/>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68" name="群組 112"/>
          <p:cNvGrpSpPr>
            <a:grpSpLocks/>
          </p:cNvGrpSpPr>
          <p:nvPr/>
        </p:nvGrpSpPr>
        <p:grpSpPr bwMode="auto">
          <a:xfrm rot="1161092">
            <a:off x="5264150" y="4411663"/>
            <a:ext cx="382588" cy="404813"/>
            <a:chOff x="1726548" y="3378313"/>
            <a:chExt cx="382404" cy="404390"/>
          </a:xfrm>
        </p:grpSpPr>
        <p:sp>
          <p:nvSpPr>
            <p:cNvPr id="69" name="弧形 113"/>
            <p:cNvSpPr/>
            <p:nvPr/>
          </p:nvSpPr>
          <p:spPr>
            <a:xfrm>
              <a:off x="1715309" y="3449544"/>
              <a:ext cx="233251" cy="261663"/>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70" name="弧形 114"/>
            <p:cNvSpPr/>
            <p:nvPr/>
          </p:nvSpPr>
          <p:spPr>
            <a:xfrm>
              <a:off x="1728023" y="3406628"/>
              <a:ext cx="303066" cy="340956"/>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71" name="弧形 115"/>
            <p:cNvSpPr/>
            <p:nvPr/>
          </p:nvSpPr>
          <p:spPr>
            <a:xfrm>
              <a:off x="1725438" y="3367475"/>
              <a:ext cx="360190" cy="404389"/>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72" name="群組 116"/>
          <p:cNvGrpSpPr>
            <a:grpSpLocks/>
          </p:cNvGrpSpPr>
          <p:nvPr/>
        </p:nvGrpSpPr>
        <p:grpSpPr bwMode="auto">
          <a:xfrm rot="7316136">
            <a:off x="6569076" y="3897313"/>
            <a:ext cx="382587" cy="404812"/>
            <a:chOff x="1726548" y="3378313"/>
            <a:chExt cx="382404" cy="404390"/>
          </a:xfrm>
        </p:grpSpPr>
        <p:sp>
          <p:nvSpPr>
            <p:cNvPr id="73" name="弧形 117"/>
            <p:cNvSpPr/>
            <p:nvPr/>
          </p:nvSpPr>
          <p:spPr>
            <a:xfrm>
              <a:off x="1725771" y="3451769"/>
              <a:ext cx="233250" cy="261665"/>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74" name="弧形 118"/>
            <p:cNvSpPr/>
            <p:nvPr/>
          </p:nvSpPr>
          <p:spPr>
            <a:xfrm>
              <a:off x="1729369" y="3419902"/>
              <a:ext cx="303067" cy="340957"/>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75" name="弧形 119"/>
            <p:cNvSpPr/>
            <p:nvPr/>
          </p:nvSpPr>
          <p:spPr>
            <a:xfrm>
              <a:off x="1747237" y="3381686"/>
              <a:ext cx="360191" cy="404391"/>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76" name="群組 120"/>
          <p:cNvGrpSpPr>
            <a:grpSpLocks/>
          </p:cNvGrpSpPr>
          <p:nvPr/>
        </p:nvGrpSpPr>
        <p:grpSpPr bwMode="auto">
          <a:xfrm rot="1737996">
            <a:off x="6740525" y="3859213"/>
            <a:ext cx="382588" cy="404813"/>
            <a:chOff x="1726548" y="3378313"/>
            <a:chExt cx="382404" cy="404390"/>
          </a:xfrm>
        </p:grpSpPr>
        <p:sp>
          <p:nvSpPr>
            <p:cNvPr id="77" name="弧形 121"/>
            <p:cNvSpPr/>
            <p:nvPr/>
          </p:nvSpPr>
          <p:spPr>
            <a:xfrm>
              <a:off x="1722839" y="3445859"/>
              <a:ext cx="233250" cy="261663"/>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78" name="弧形 122"/>
            <p:cNvSpPr/>
            <p:nvPr/>
          </p:nvSpPr>
          <p:spPr>
            <a:xfrm>
              <a:off x="1727842" y="3409509"/>
              <a:ext cx="303067" cy="340956"/>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79" name="弧形 123"/>
            <p:cNvSpPr/>
            <p:nvPr/>
          </p:nvSpPr>
          <p:spPr>
            <a:xfrm>
              <a:off x="1748290" y="3377868"/>
              <a:ext cx="360189" cy="404389"/>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pic>
        <p:nvPicPr>
          <p:cNvPr id="80" name="Picture 6" descr="O:\Temp\Karl\ICON\Switch\png\DES-3528P.png"/>
          <p:cNvPicPr>
            <a:picLocks noChangeAspect="1" noChangeArrowheads="1"/>
          </p:cNvPicPr>
          <p:nvPr/>
        </p:nvPicPr>
        <p:blipFill>
          <a:blip r:embed="rId3" cstate="print"/>
          <a:srcRect t="25648" b="28886"/>
          <a:stretch>
            <a:fillRect/>
          </a:stretch>
        </p:blipFill>
        <p:spPr bwMode="auto">
          <a:xfrm>
            <a:off x="4459288" y="3621088"/>
            <a:ext cx="1320800" cy="601663"/>
          </a:xfrm>
          <a:prstGeom prst="rect">
            <a:avLst/>
          </a:prstGeom>
          <a:noFill/>
          <a:ln w="9525">
            <a:noFill/>
            <a:miter lim="800000"/>
            <a:headEnd/>
            <a:tailEnd/>
          </a:ln>
        </p:spPr>
      </p:pic>
      <p:cxnSp>
        <p:nvCxnSpPr>
          <p:cNvPr id="81" name="直線接點 89"/>
          <p:cNvCxnSpPr/>
          <p:nvPr/>
        </p:nvCxnSpPr>
        <p:spPr>
          <a:xfrm rot="10800000">
            <a:off x="4459289" y="3471863"/>
            <a:ext cx="382587" cy="3270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2" name="圖片 8" descr="DWL-8600_A1_Image_L(Side).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465888" y="4097337"/>
            <a:ext cx="768350" cy="649288"/>
          </a:xfrm>
          <a:prstGeom prst="rect">
            <a:avLst/>
          </a:prstGeom>
          <a:noFill/>
          <a:ln w="9525">
            <a:noFill/>
            <a:miter lim="800000"/>
            <a:headEnd/>
            <a:tailEnd/>
          </a:ln>
        </p:spPr>
      </p:pic>
      <p:grpSp>
        <p:nvGrpSpPr>
          <p:cNvPr id="83" name="群組 100"/>
          <p:cNvGrpSpPr>
            <a:grpSpLocks/>
          </p:cNvGrpSpPr>
          <p:nvPr/>
        </p:nvGrpSpPr>
        <p:grpSpPr bwMode="auto">
          <a:xfrm>
            <a:off x="4984750" y="4702175"/>
            <a:ext cx="946150" cy="817562"/>
            <a:chOff x="3146425" y="4233090"/>
            <a:chExt cx="946150" cy="816748"/>
          </a:xfrm>
        </p:grpSpPr>
        <p:sp>
          <p:nvSpPr>
            <p:cNvPr id="84" name="文字方塊 46"/>
            <p:cNvSpPr txBox="1">
              <a:spLocks noChangeArrowheads="1"/>
            </p:cNvSpPr>
            <p:nvPr/>
          </p:nvSpPr>
          <p:spPr bwMode="auto">
            <a:xfrm>
              <a:off x="3146425" y="4773613"/>
              <a:ext cx="946150" cy="276225"/>
            </a:xfrm>
            <a:prstGeom prst="rect">
              <a:avLst/>
            </a:prstGeom>
            <a:noFill/>
            <a:ln w="9525">
              <a:noFill/>
              <a:miter lim="800000"/>
              <a:headEnd/>
              <a:tailEnd/>
            </a:ln>
          </p:spPr>
          <p:txBody>
            <a:bodyPr>
              <a:spAutoFit/>
            </a:bodyPr>
            <a:lstStyle/>
            <a:p>
              <a:pPr algn="ctr"/>
              <a:r>
                <a:rPr lang="en-US" altLang="zh-TW" sz="1200">
                  <a:solidFill>
                    <a:srgbClr val="000000"/>
                  </a:solidFill>
                  <a:latin typeface="Calibri" pitchFamily="34" charset="0"/>
                </a:rPr>
                <a:t>AP-A</a:t>
              </a:r>
              <a:endParaRPr lang="zh-TW" altLang="en-US" sz="1200">
                <a:solidFill>
                  <a:srgbClr val="000000"/>
                </a:solidFill>
                <a:latin typeface="Calibri" pitchFamily="34" charset="0"/>
              </a:endParaRPr>
            </a:p>
          </p:txBody>
        </p:sp>
        <p:pic>
          <p:nvPicPr>
            <p:cNvPr id="85" name="圖片 8" descr="DWL-8600_A1_Image_L(Side).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163067" y="4233090"/>
              <a:ext cx="767725" cy="649731"/>
            </a:xfrm>
            <a:prstGeom prst="rect">
              <a:avLst/>
            </a:prstGeom>
            <a:noFill/>
            <a:ln w="9525">
              <a:noFill/>
              <a:miter lim="800000"/>
              <a:headEnd/>
              <a:tailEnd/>
            </a:ln>
          </p:spPr>
        </p:pic>
      </p:grpSp>
      <p:pic>
        <p:nvPicPr>
          <p:cNvPr id="86" name="圖片 91" descr="DWS-3160-24PC_side_R.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489326" y="3136900"/>
            <a:ext cx="1495425" cy="715962"/>
          </a:xfrm>
          <a:prstGeom prst="rect">
            <a:avLst/>
          </a:prstGeom>
          <a:noFill/>
          <a:ln w="9525">
            <a:noFill/>
            <a:miter lim="800000"/>
            <a:headEnd/>
            <a:tailEnd/>
          </a:ln>
        </p:spPr>
      </p:pic>
    </p:spTree>
    <p:extLst>
      <p:ext uri="{BB962C8B-B14F-4D97-AF65-F5344CB8AC3E}">
        <p14:creationId xmlns:p14="http://schemas.microsoft.com/office/powerpoint/2010/main" val="341830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2000"/>
                                        <p:tgtEl>
                                          <p:spTgt spid="43"/>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Bottom)">
                                      <p:cBhvr>
                                        <p:cTn id="19" dur="500"/>
                                        <p:tgtEl>
                                          <p:spTgt spid="14"/>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2000"/>
                                        <p:tgtEl>
                                          <p:spTgt spid="44"/>
                                        </p:tgtEl>
                                      </p:cBhvr>
                                    </p:animEffect>
                                  </p:childTnLst>
                                </p:cTn>
                              </p:par>
                            </p:childTnLst>
                          </p:cTn>
                        </p:par>
                        <p:par>
                          <p:cTn id="28" fill="hold">
                            <p:stCondLst>
                              <p:cond delay="6000"/>
                            </p:stCondLst>
                            <p:childTnLst>
                              <p:par>
                                <p:cTn id="29" presetID="1"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lide(fromBottom)">
                                      <p:cBhvr>
                                        <p:cTn id="35" dur="500"/>
                                        <p:tgtEl>
                                          <p:spTgt spid="15"/>
                                        </p:tgtEl>
                                      </p:cBhvr>
                                    </p:animEffect>
                                  </p:childTnLst>
                                </p:cTn>
                              </p:par>
                            </p:childTnLst>
                          </p:cTn>
                        </p:par>
                        <p:par>
                          <p:cTn id="36" fill="hold">
                            <p:stCondLst>
                              <p:cond delay="500"/>
                            </p:stCondLst>
                            <p:childTnLst>
                              <p:par>
                                <p:cTn id="37" presetID="22" presetClass="entr" presetSubtype="8" fill="hold" grpId="0" nodeType="afterEffect">
                                  <p:stCondLst>
                                    <p:cond delay="50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1500"/>
                            </p:stCondLst>
                            <p:childTnLst>
                              <p:par>
                                <p:cTn id="41" presetID="22" presetClass="entr" presetSubtype="4"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par>
                          <p:cTn id="44" fill="hold">
                            <p:stCondLst>
                              <p:cond delay="2000"/>
                            </p:stCondLst>
                            <p:childTnLst>
                              <p:par>
                                <p:cTn id="45" presetID="22" presetClass="entr" presetSubtype="8" fill="hold" grpId="0" nodeType="afterEffect">
                                  <p:stCondLst>
                                    <p:cond delay="50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3000"/>
                            </p:stCondLst>
                            <p:childTnLst>
                              <p:par>
                                <p:cTn id="49" presetID="22" presetClass="entr" presetSubtype="8" fill="hold" grpId="0" nodeType="afterEffect">
                                  <p:stCondLst>
                                    <p:cond delay="50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1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4"/>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
                                        </p:tgtEl>
                                        <p:attrNameLst>
                                          <p:attrName>style.visibility</p:attrName>
                                        </p:attrNameLst>
                                      </p:cBhvr>
                                      <p:to>
                                        <p:strVal val="hidden"/>
                                      </p:to>
                                    </p:set>
                                  </p:childTnLst>
                                </p:cTn>
                              </p:par>
                            </p:childTnLst>
                          </p:cTn>
                        </p:par>
                        <p:par>
                          <p:cTn id="60" fill="hold">
                            <p:stCondLst>
                              <p:cond delay="0"/>
                            </p:stCondLst>
                            <p:childTnLst>
                              <p:par>
                                <p:cTn id="61" presetID="22" presetClass="entr" presetSubtype="8" fill="hold" grpId="0" nodeType="afterEffect">
                                  <p:stCondLst>
                                    <p:cond delay="100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1500"/>
                            </p:stCondLst>
                            <p:childTnLst>
                              <p:par>
                                <p:cTn id="65" presetID="1" presetClass="exit" presetSubtype="0" fill="hold" grpId="1" nodeType="afterEffect">
                                  <p:stCondLst>
                                    <p:cond delay="2500"/>
                                  </p:stCondLst>
                                  <p:childTnLst>
                                    <p:set>
                                      <p:cBhvr>
                                        <p:cTn id="66" dur="1" fill="hold">
                                          <p:stCondLst>
                                            <p:cond delay="0"/>
                                          </p:stCondLst>
                                        </p:cTn>
                                        <p:tgtEl>
                                          <p:spTgt spid="26"/>
                                        </p:tgtEl>
                                        <p:attrNameLst>
                                          <p:attrName>style.visibility</p:attrName>
                                        </p:attrNameLst>
                                      </p:cBhvr>
                                      <p:to>
                                        <p:strVal val="hidden"/>
                                      </p:to>
                                    </p:se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childTnLst>
                          </p:cTn>
                        </p:par>
                        <p:par>
                          <p:cTn id="71" fill="hold">
                            <p:stCondLst>
                              <p:cond delay="4500"/>
                            </p:stCondLst>
                            <p:childTnLst>
                              <p:par>
                                <p:cTn id="72" presetID="1"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childTnLst>
                                </p:cTn>
                              </p:par>
                            </p:childTnLst>
                          </p:cTn>
                        </p:par>
                        <p:par>
                          <p:cTn id="74" fill="hold">
                            <p:stCondLst>
                              <p:cond delay="4500"/>
                            </p:stCondLst>
                            <p:childTnLst>
                              <p:par>
                                <p:cTn id="75" presetID="22" presetClass="entr" presetSubtype="8" fill="hold" grpId="0" nodeType="afterEffect">
                                  <p:stCondLst>
                                    <p:cond delay="50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childTnLst>
                          </p:cTn>
                        </p:par>
                        <p:par>
                          <p:cTn id="78" fill="hold">
                            <p:stCondLst>
                              <p:cond delay="5500"/>
                            </p:stCondLst>
                            <p:childTnLst>
                              <p:par>
                                <p:cTn id="79" presetID="1" presetClass="exit" presetSubtype="0" fill="hold" nodeType="afterEffect">
                                  <p:stCondLst>
                                    <p:cond delay="0"/>
                                  </p:stCondLst>
                                  <p:childTnLst>
                                    <p:set>
                                      <p:cBhvr>
                                        <p:cTn id="80" dur="1" fill="hold">
                                          <p:stCondLst>
                                            <p:cond delay="0"/>
                                          </p:stCondLst>
                                        </p:cTn>
                                        <p:tgtEl>
                                          <p:spTgt spid="5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54"/>
                                        </p:tgtEl>
                                        <p:attrNameLst>
                                          <p:attrName>style.visibility</p:attrName>
                                        </p:attrNameLst>
                                      </p:cBhvr>
                                      <p:to>
                                        <p:strVal val="hidden"/>
                                      </p:to>
                                    </p:set>
                                  </p:childTnLst>
                                </p:cTn>
                              </p:par>
                            </p:childTnLst>
                          </p:cTn>
                        </p:par>
                        <p:par>
                          <p:cTn id="83" fill="hold">
                            <p:stCondLst>
                              <p:cond delay="5500"/>
                            </p:stCondLst>
                            <p:childTnLst>
                              <p:par>
                                <p:cTn id="84" presetID="22" presetClass="entr" presetSubtype="4" fill="hold"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down)">
                                      <p:cBhvr>
                                        <p:cTn id="86" dur="500"/>
                                        <p:tgtEl>
                                          <p:spTgt spid="50"/>
                                        </p:tgtEl>
                                      </p:cBhvr>
                                    </p:animEffect>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down)">
                                      <p:cBhvr>
                                        <p:cTn id="9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4" grpId="1"/>
      <p:bldP spid="26" grpId="0"/>
      <p:bldP spid="26" grpId="1"/>
      <p:bldP spid="27" grpId="0"/>
      <p:bldP spid="28" grpId="0"/>
      <p:bldP spid="28" grpId="1"/>
      <p:bldP spid="29" grpId="0"/>
      <p:bldP spid="29" grpId="1"/>
      <p:bldP spid="30" grpId="0"/>
      <p:bldP spid="43" grpId="0" animBg="1"/>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Virtual Access Points</a:t>
            </a:r>
            <a:endParaRPr lang="en-GB" dirty="0"/>
          </a:p>
        </p:txBody>
      </p:sp>
      <p:sp>
        <p:nvSpPr>
          <p:cNvPr id="3" name="Content Placeholder 2"/>
          <p:cNvSpPr>
            <a:spLocks noGrp="1"/>
          </p:cNvSpPr>
          <p:nvPr>
            <p:ph idx="1"/>
          </p:nvPr>
        </p:nvSpPr>
        <p:spPr>
          <a:xfrm>
            <a:off x="1524000" y="1447800"/>
            <a:ext cx="9144000" cy="5257800"/>
          </a:xfrm>
        </p:spPr>
        <p:txBody>
          <a:bodyPr/>
          <a:lstStyle/>
          <a:p>
            <a:endParaRPr lang="en-GB" dirty="0"/>
          </a:p>
        </p:txBody>
      </p:sp>
      <p:sp>
        <p:nvSpPr>
          <p:cNvPr id="7" name="Rectangle 3"/>
          <p:cNvSpPr txBox="1">
            <a:spLocks noChangeArrowheads="1"/>
          </p:cNvSpPr>
          <p:nvPr/>
        </p:nvSpPr>
        <p:spPr bwMode="auto">
          <a:xfrm>
            <a:off x="2209803" y="1430339"/>
            <a:ext cx="8043863" cy="4756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3399FF"/>
              </a:buClr>
              <a:buFontTx/>
              <a:buChar char="•"/>
              <a:defRPr/>
            </a:pPr>
            <a:r>
              <a:rPr kumimoji="1" lang="en-US" altLang="zh-TW" sz="1600" kern="0" dirty="0">
                <a:solidFill>
                  <a:srgbClr val="000000"/>
                </a:solidFill>
              </a:rPr>
              <a:t>Multiple SSIDs can be configured on an AP.</a:t>
            </a:r>
          </a:p>
          <a:p>
            <a:pPr marL="342900" indent="-342900" fontAlgn="base">
              <a:spcBef>
                <a:spcPct val="20000"/>
              </a:spcBef>
              <a:spcAft>
                <a:spcPct val="0"/>
              </a:spcAft>
              <a:buClr>
                <a:srgbClr val="3399FF"/>
              </a:buClr>
              <a:buFontTx/>
              <a:buChar char="•"/>
              <a:defRPr/>
            </a:pPr>
            <a:r>
              <a:rPr kumimoji="1" lang="en-US" altLang="zh-TW" sz="1600" kern="0" dirty="0">
                <a:solidFill>
                  <a:srgbClr val="000000"/>
                </a:solidFill>
              </a:rPr>
              <a:t>Each radio of an AP can be configured up to16 networks (SSIDs).</a:t>
            </a:r>
          </a:p>
          <a:p>
            <a:pPr marL="342900" indent="-342900" fontAlgn="base">
              <a:spcBef>
                <a:spcPct val="20000"/>
              </a:spcBef>
              <a:spcAft>
                <a:spcPct val="0"/>
              </a:spcAft>
              <a:buClr>
                <a:srgbClr val="3399FF"/>
              </a:buClr>
              <a:buFontTx/>
              <a:buChar char="•"/>
              <a:defRPr/>
            </a:pPr>
            <a:r>
              <a:rPr kumimoji="1" lang="en-US" altLang="zh-TW" sz="1600" kern="0" dirty="0">
                <a:solidFill>
                  <a:srgbClr val="000000"/>
                </a:solidFill>
              </a:rPr>
              <a:t> Up to 16 networks are supported on DWL-2600 &amp; DWL-3600. </a:t>
            </a:r>
          </a:p>
          <a:p>
            <a:pPr marL="342900" indent="-342900" fontAlgn="base">
              <a:spcBef>
                <a:spcPct val="20000"/>
              </a:spcBef>
              <a:spcAft>
                <a:spcPct val="0"/>
              </a:spcAft>
              <a:buClr>
                <a:srgbClr val="3399FF"/>
              </a:buClr>
              <a:buFontTx/>
              <a:buChar char="•"/>
              <a:defRPr/>
            </a:pPr>
            <a:r>
              <a:rPr kumimoji="1" lang="en-US" altLang="zh-TW" sz="1600" kern="0" dirty="0">
                <a:solidFill>
                  <a:srgbClr val="000000"/>
                </a:solidFill>
              </a:rPr>
              <a:t> Up to 32 networks are supported on DWL-6600 &amp; DWL-8600 . </a:t>
            </a:r>
          </a:p>
          <a:p>
            <a:pPr marL="342900" indent="-342900" fontAlgn="base">
              <a:spcBef>
                <a:spcPct val="20000"/>
              </a:spcBef>
              <a:spcAft>
                <a:spcPct val="0"/>
              </a:spcAft>
              <a:buClr>
                <a:srgbClr val="3399FF"/>
              </a:buClr>
              <a:buFontTx/>
              <a:buChar char="•"/>
              <a:defRPr/>
            </a:pPr>
            <a:endParaRPr kumimoji="1" lang="en-US" altLang="zh-TW" sz="1600" kern="0" dirty="0">
              <a:solidFill>
                <a:srgbClr val="000000"/>
              </a:solidFill>
            </a:endParaRPr>
          </a:p>
        </p:txBody>
      </p:sp>
      <p:sp>
        <p:nvSpPr>
          <p:cNvPr id="67" name="Rectangle 30"/>
          <p:cNvSpPr>
            <a:spLocks noChangeArrowheads="1"/>
          </p:cNvSpPr>
          <p:nvPr/>
        </p:nvSpPr>
        <p:spPr bwMode="auto">
          <a:xfrm>
            <a:off x="2314576" y="4330978"/>
            <a:ext cx="7440613" cy="369332"/>
          </a:xfrm>
          <a:prstGeom prst="rect">
            <a:avLst/>
          </a:prstGeom>
          <a:noFill/>
          <a:ln w="19050" algn="ctr">
            <a:solidFill>
              <a:srgbClr val="008000"/>
            </a:solidFill>
            <a:miter lim="800000"/>
            <a:headEnd/>
            <a:tailEnd/>
          </a:ln>
        </p:spPr>
        <p:txBody>
          <a:bodyPr anchor="ctr">
            <a:spAutoFit/>
          </a:bodyPr>
          <a:lstStyle/>
          <a:p>
            <a:endParaRPr lang="en-US">
              <a:solidFill>
                <a:srgbClr val="000000"/>
              </a:solidFill>
            </a:endParaRPr>
          </a:p>
        </p:txBody>
      </p:sp>
      <p:sp>
        <p:nvSpPr>
          <p:cNvPr id="68" name="Rectangle 32"/>
          <p:cNvSpPr>
            <a:spLocks noChangeArrowheads="1"/>
          </p:cNvSpPr>
          <p:nvPr/>
        </p:nvSpPr>
        <p:spPr bwMode="auto">
          <a:xfrm>
            <a:off x="6249989" y="4269065"/>
            <a:ext cx="184731" cy="369332"/>
          </a:xfrm>
          <a:prstGeom prst="rect">
            <a:avLst/>
          </a:prstGeom>
          <a:noFill/>
          <a:ln w="19050" algn="ctr">
            <a:solidFill>
              <a:srgbClr val="FF0000"/>
            </a:solidFill>
            <a:miter lim="800000"/>
            <a:headEnd/>
            <a:tailEnd/>
          </a:ln>
        </p:spPr>
        <p:txBody>
          <a:bodyPr wrap="none" anchor="ctr">
            <a:spAutoFit/>
          </a:bodyPr>
          <a:lstStyle/>
          <a:p>
            <a:endParaRPr lang="en-US">
              <a:solidFill>
                <a:srgbClr val="000000"/>
              </a:solidFill>
            </a:endParaRPr>
          </a:p>
        </p:txBody>
      </p:sp>
      <p:sp>
        <p:nvSpPr>
          <p:cNvPr id="69" name="Rectangle 31"/>
          <p:cNvSpPr>
            <a:spLocks noChangeArrowheads="1"/>
          </p:cNvSpPr>
          <p:nvPr/>
        </p:nvSpPr>
        <p:spPr bwMode="auto">
          <a:xfrm>
            <a:off x="2709864" y="4226203"/>
            <a:ext cx="184731" cy="369332"/>
          </a:xfrm>
          <a:prstGeom prst="rect">
            <a:avLst/>
          </a:prstGeom>
          <a:noFill/>
          <a:ln w="19050" algn="ctr">
            <a:solidFill>
              <a:schemeClr val="accent2"/>
            </a:solidFill>
            <a:miter lim="800000"/>
            <a:headEnd/>
            <a:tailEnd/>
          </a:ln>
        </p:spPr>
        <p:txBody>
          <a:bodyPr wrap="none" anchor="ctr">
            <a:spAutoFit/>
          </a:bodyPr>
          <a:lstStyle/>
          <a:p>
            <a:endParaRPr lang="en-US">
              <a:solidFill>
                <a:srgbClr val="000000"/>
              </a:solidFill>
            </a:endParaRPr>
          </a:p>
        </p:txBody>
      </p:sp>
      <p:sp>
        <p:nvSpPr>
          <p:cNvPr id="70" name="Text Box 33"/>
          <p:cNvSpPr txBox="1">
            <a:spLocks noChangeArrowheads="1"/>
          </p:cNvSpPr>
          <p:nvPr/>
        </p:nvSpPr>
        <p:spPr bwMode="auto">
          <a:xfrm>
            <a:off x="3267075" y="5903913"/>
            <a:ext cx="1466850" cy="304800"/>
          </a:xfrm>
          <a:prstGeom prst="rect">
            <a:avLst/>
          </a:prstGeom>
          <a:noFill/>
          <a:ln w="9525" algn="ctr">
            <a:noFill/>
            <a:miter lim="800000"/>
            <a:headEnd/>
            <a:tailEnd/>
          </a:ln>
        </p:spPr>
        <p:txBody>
          <a:bodyPr wrap="none">
            <a:spAutoFit/>
          </a:bodyPr>
          <a:lstStyle/>
          <a:p>
            <a:r>
              <a:rPr lang="en-US" altLang="zh-TW" sz="1400">
                <a:solidFill>
                  <a:srgbClr val="3333CC"/>
                </a:solidFill>
              </a:rPr>
              <a:t>Sales Network</a:t>
            </a:r>
          </a:p>
        </p:txBody>
      </p:sp>
      <p:sp>
        <p:nvSpPr>
          <p:cNvPr id="71" name="Text Box 34"/>
          <p:cNvSpPr txBox="1">
            <a:spLocks noChangeArrowheads="1"/>
          </p:cNvSpPr>
          <p:nvPr/>
        </p:nvSpPr>
        <p:spPr bwMode="auto">
          <a:xfrm>
            <a:off x="7161214" y="5946775"/>
            <a:ext cx="1379537" cy="304800"/>
          </a:xfrm>
          <a:prstGeom prst="rect">
            <a:avLst/>
          </a:prstGeom>
          <a:noFill/>
          <a:ln w="9525" algn="ctr">
            <a:noFill/>
            <a:miter lim="800000"/>
            <a:headEnd/>
            <a:tailEnd/>
          </a:ln>
        </p:spPr>
        <p:txBody>
          <a:bodyPr wrap="none">
            <a:spAutoFit/>
          </a:bodyPr>
          <a:lstStyle/>
          <a:p>
            <a:r>
              <a:rPr lang="en-US" altLang="zh-TW" sz="1400">
                <a:solidFill>
                  <a:srgbClr val="FF3300"/>
                </a:solidFill>
              </a:rPr>
              <a:t>R&amp;D Network</a:t>
            </a:r>
          </a:p>
        </p:txBody>
      </p:sp>
      <p:sp>
        <p:nvSpPr>
          <p:cNvPr id="72" name="Text Box 35"/>
          <p:cNvSpPr txBox="1">
            <a:spLocks noChangeArrowheads="1"/>
          </p:cNvSpPr>
          <p:nvPr/>
        </p:nvSpPr>
        <p:spPr bwMode="auto">
          <a:xfrm>
            <a:off x="5265738" y="6430963"/>
            <a:ext cx="1403350" cy="304800"/>
          </a:xfrm>
          <a:prstGeom prst="rect">
            <a:avLst/>
          </a:prstGeom>
          <a:noFill/>
          <a:ln w="9525" algn="ctr">
            <a:noFill/>
            <a:miter lim="800000"/>
            <a:headEnd/>
            <a:tailEnd/>
          </a:ln>
        </p:spPr>
        <p:txBody>
          <a:bodyPr wrap="none">
            <a:spAutoFit/>
          </a:bodyPr>
          <a:lstStyle/>
          <a:p>
            <a:r>
              <a:rPr lang="en-US" altLang="zh-TW" sz="1400">
                <a:solidFill>
                  <a:srgbClr val="009900"/>
                </a:solidFill>
              </a:rPr>
              <a:t>VoIP Network</a:t>
            </a:r>
          </a:p>
        </p:txBody>
      </p:sp>
      <p:grpSp>
        <p:nvGrpSpPr>
          <p:cNvPr id="73" name="Group 40"/>
          <p:cNvGrpSpPr>
            <a:grpSpLocks/>
          </p:cNvGrpSpPr>
          <p:nvPr/>
        </p:nvGrpSpPr>
        <p:grpSpPr bwMode="auto">
          <a:xfrm>
            <a:off x="2801938" y="3143251"/>
            <a:ext cx="1484312" cy="815975"/>
            <a:chOff x="829" y="2000"/>
            <a:chExt cx="935" cy="514"/>
          </a:xfrm>
        </p:grpSpPr>
        <p:pic>
          <p:nvPicPr>
            <p:cNvPr id="74" name="Picture 4"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9" y="2125"/>
              <a:ext cx="151" cy="305"/>
            </a:xfrm>
            <a:prstGeom prst="rect">
              <a:avLst/>
            </a:prstGeom>
            <a:noFill/>
            <a:ln w="9525">
              <a:noFill/>
              <a:miter lim="800000"/>
              <a:headEnd/>
              <a:tailEnd/>
            </a:ln>
          </p:spPr>
        </p:pic>
        <p:sp>
          <p:nvSpPr>
            <p:cNvPr id="75" name="Text Box 5"/>
            <p:cNvSpPr txBox="1">
              <a:spLocks noChangeArrowheads="1"/>
            </p:cNvSpPr>
            <p:nvPr/>
          </p:nvSpPr>
          <p:spPr bwMode="auto">
            <a:xfrm>
              <a:off x="1161" y="2000"/>
              <a:ext cx="603" cy="465"/>
            </a:xfrm>
            <a:prstGeom prst="rect">
              <a:avLst/>
            </a:prstGeom>
            <a:noFill/>
            <a:ln w="9525" algn="ctr">
              <a:noFill/>
              <a:miter lim="800000"/>
              <a:headEnd/>
              <a:tailEnd/>
            </a:ln>
          </p:spPr>
          <p:txBody>
            <a:bodyPr>
              <a:spAutoFit/>
            </a:bodyPr>
            <a:lstStyle/>
            <a:p>
              <a:r>
                <a:rPr lang="en-US" altLang="zh-TW" sz="1400">
                  <a:solidFill>
                    <a:srgbClr val="000000"/>
                  </a:solidFill>
                </a:rPr>
                <a:t>SSID:</a:t>
              </a:r>
            </a:p>
            <a:p>
              <a:r>
                <a:rPr lang="en-US" altLang="zh-TW" sz="1400">
                  <a:solidFill>
                    <a:srgbClr val="000000"/>
                  </a:solidFill>
                </a:rPr>
                <a:t>   </a:t>
              </a:r>
              <a:r>
                <a:rPr lang="en-US" altLang="zh-TW" sz="1400">
                  <a:solidFill>
                    <a:srgbClr val="3333CC"/>
                  </a:solidFill>
                </a:rPr>
                <a:t>Sales</a:t>
              </a:r>
            </a:p>
            <a:p>
              <a:r>
                <a:rPr lang="en-US" altLang="zh-TW" sz="1400">
                  <a:solidFill>
                    <a:srgbClr val="000000"/>
                  </a:solidFill>
                </a:rPr>
                <a:t>   </a:t>
              </a:r>
              <a:r>
                <a:rPr lang="en-US" altLang="zh-TW" sz="1400">
                  <a:solidFill>
                    <a:srgbClr val="009900"/>
                  </a:solidFill>
                </a:rPr>
                <a:t>VoIP</a:t>
              </a:r>
            </a:p>
          </p:txBody>
        </p:sp>
        <p:pic>
          <p:nvPicPr>
            <p:cNvPr id="76" name="Picture 36"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0" y="2119"/>
              <a:ext cx="90" cy="181"/>
            </a:xfrm>
            <a:prstGeom prst="rect">
              <a:avLst/>
            </a:prstGeom>
            <a:noFill/>
            <a:ln w="9525">
              <a:noFill/>
              <a:miter lim="800000"/>
              <a:headEnd/>
              <a:tailEnd/>
            </a:ln>
          </p:spPr>
        </p:pic>
        <p:pic>
          <p:nvPicPr>
            <p:cNvPr id="77" name="Picture 37"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3" y="2333"/>
              <a:ext cx="90" cy="181"/>
            </a:xfrm>
            <a:prstGeom prst="rect">
              <a:avLst/>
            </a:prstGeom>
            <a:noFill/>
            <a:ln w="9525">
              <a:noFill/>
              <a:miter lim="800000"/>
              <a:headEnd/>
              <a:tailEnd/>
            </a:ln>
          </p:spPr>
        </p:pic>
        <p:sp>
          <p:nvSpPr>
            <p:cNvPr id="78" name="Line 38"/>
            <p:cNvSpPr>
              <a:spLocks noChangeShapeType="1"/>
            </p:cNvSpPr>
            <p:nvPr/>
          </p:nvSpPr>
          <p:spPr bwMode="auto">
            <a:xfrm flipV="1">
              <a:off x="965" y="2242"/>
              <a:ext cx="94" cy="70"/>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sp>
          <p:nvSpPr>
            <p:cNvPr id="79" name="Line 39"/>
            <p:cNvSpPr>
              <a:spLocks noChangeShapeType="1"/>
            </p:cNvSpPr>
            <p:nvPr/>
          </p:nvSpPr>
          <p:spPr bwMode="auto">
            <a:xfrm>
              <a:off x="972" y="2381"/>
              <a:ext cx="79" cy="55"/>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grpSp>
      <p:grpSp>
        <p:nvGrpSpPr>
          <p:cNvPr id="80" name="Group 41"/>
          <p:cNvGrpSpPr>
            <a:grpSpLocks/>
          </p:cNvGrpSpPr>
          <p:nvPr/>
        </p:nvGrpSpPr>
        <p:grpSpPr bwMode="auto">
          <a:xfrm>
            <a:off x="2797176" y="4556126"/>
            <a:ext cx="1484313" cy="815975"/>
            <a:chOff x="829" y="2000"/>
            <a:chExt cx="935" cy="514"/>
          </a:xfrm>
        </p:grpSpPr>
        <p:pic>
          <p:nvPicPr>
            <p:cNvPr id="81" name="Picture 42"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9" y="2125"/>
              <a:ext cx="151" cy="305"/>
            </a:xfrm>
            <a:prstGeom prst="rect">
              <a:avLst/>
            </a:prstGeom>
            <a:noFill/>
            <a:ln w="9525">
              <a:noFill/>
              <a:miter lim="800000"/>
              <a:headEnd/>
              <a:tailEnd/>
            </a:ln>
          </p:spPr>
        </p:pic>
        <p:sp>
          <p:nvSpPr>
            <p:cNvPr id="82" name="Text Box 43"/>
            <p:cNvSpPr txBox="1">
              <a:spLocks noChangeArrowheads="1"/>
            </p:cNvSpPr>
            <p:nvPr/>
          </p:nvSpPr>
          <p:spPr bwMode="auto">
            <a:xfrm>
              <a:off x="1161" y="2000"/>
              <a:ext cx="603" cy="465"/>
            </a:xfrm>
            <a:prstGeom prst="rect">
              <a:avLst/>
            </a:prstGeom>
            <a:noFill/>
            <a:ln w="9525" algn="ctr">
              <a:noFill/>
              <a:miter lim="800000"/>
              <a:headEnd/>
              <a:tailEnd/>
            </a:ln>
          </p:spPr>
          <p:txBody>
            <a:bodyPr>
              <a:spAutoFit/>
            </a:bodyPr>
            <a:lstStyle/>
            <a:p>
              <a:r>
                <a:rPr lang="en-US" altLang="zh-TW" sz="1400">
                  <a:solidFill>
                    <a:srgbClr val="000000"/>
                  </a:solidFill>
                </a:rPr>
                <a:t>SSID:</a:t>
              </a:r>
            </a:p>
            <a:p>
              <a:r>
                <a:rPr lang="en-US" altLang="zh-TW" sz="1400">
                  <a:solidFill>
                    <a:srgbClr val="000000"/>
                  </a:solidFill>
                </a:rPr>
                <a:t>   </a:t>
              </a:r>
              <a:r>
                <a:rPr lang="en-US" altLang="zh-TW" sz="1400">
                  <a:solidFill>
                    <a:srgbClr val="3333CC"/>
                  </a:solidFill>
                </a:rPr>
                <a:t>Sales</a:t>
              </a:r>
            </a:p>
            <a:p>
              <a:r>
                <a:rPr lang="en-US" altLang="zh-TW" sz="1400">
                  <a:solidFill>
                    <a:srgbClr val="000000"/>
                  </a:solidFill>
                </a:rPr>
                <a:t>   </a:t>
              </a:r>
              <a:r>
                <a:rPr lang="en-US" altLang="zh-TW" sz="1400">
                  <a:solidFill>
                    <a:srgbClr val="009900"/>
                  </a:solidFill>
                </a:rPr>
                <a:t>VoIP</a:t>
              </a:r>
            </a:p>
          </p:txBody>
        </p:sp>
        <p:pic>
          <p:nvPicPr>
            <p:cNvPr id="83" name="Picture 44"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0" y="2119"/>
              <a:ext cx="90" cy="181"/>
            </a:xfrm>
            <a:prstGeom prst="rect">
              <a:avLst/>
            </a:prstGeom>
            <a:noFill/>
            <a:ln w="9525">
              <a:noFill/>
              <a:miter lim="800000"/>
              <a:headEnd/>
              <a:tailEnd/>
            </a:ln>
          </p:spPr>
        </p:pic>
        <p:pic>
          <p:nvPicPr>
            <p:cNvPr id="84" name="Picture 45"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3" y="2333"/>
              <a:ext cx="90" cy="181"/>
            </a:xfrm>
            <a:prstGeom prst="rect">
              <a:avLst/>
            </a:prstGeom>
            <a:noFill/>
            <a:ln w="9525">
              <a:noFill/>
              <a:miter lim="800000"/>
              <a:headEnd/>
              <a:tailEnd/>
            </a:ln>
          </p:spPr>
        </p:pic>
        <p:sp>
          <p:nvSpPr>
            <p:cNvPr id="85" name="Line 46"/>
            <p:cNvSpPr>
              <a:spLocks noChangeShapeType="1"/>
            </p:cNvSpPr>
            <p:nvPr/>
          </p:nvSpPr>
          <p:spPr bwMode="auto">
            <a:xfrm flipV="1">
              <a:off x="965" y="2242"/>
              <a:ext cx="94" cy="70"/>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sp>
          <p:nvSpPr>
            <p:cNvPr id="86" name="Line 47"/>
            <p:cNvSpPr>
              <a:spLocks noChangeShapeType="1"/>
            </p:cNvSpPr>
            <p:nvPr/>
          </p:nvSpPr>
          <p:spPr bwMode="auto">
            <a:xfrm>
              <a:off x="972" y="2381"/>
              <a:ext cx="79" cy="55"/>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grpSp>
      <p:grpSp>
        <p:nvGrpSpPr>
          <p:cNvPr id="87" name="Group 48"/>
          <p:cNvGrpSpPr>
            <a:grpSpLocks/>
          </p:cNvGrpSpPr>
          <p:nvPr/>
        </p:nvGrpSpPr>
        <p:grpSpPr bwMode="auto">
          <a:xfrm>
            <a:off x="4367213" y="3173414"/>
            <a:ext cx="1484312" cy="815975"/>
            <a:chOff x="829" y="2000"/>
            <a:chExt cx="935" cy="514"/>
          </a:xfrm>
        </p:grpSpPr>
        <p:pic>
          <p:nvPicPr>
            <p:cNvPr id="88" name="Picture 49"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9" y="2125"/>
              <a:ext cx="151" cy="305"/>
            </a:xfrm>
            <a:prstGeom prst="rect">
              <a:avLst/>
            </a:prstGeom>
            <a:noFill/>
            <a:ln w="9525">
              <a:noFill/>
              <a:miter lim="800000"/>
              <a:headEnd/>
              <a:tailEnd/>
            </a:ln>
          </p:spPr>
        </p:pic>
        <p:sp>
          <p:nvSpPr>
            <p:cNvPr id="89" name="Text Box 50"/>
            <p:cNvSpPr txBox="1">
              <a:spLocks noChangeArrowheads="1"/>
            </p:cNvSpPr>
            <p:nvPr/>
          </p:nvSpPr>
          <p:spPr bwMode="auto">
            <a:xfrm>
              <a:off x="1161" y="2000"/>
              <a:ext cx="603" cy="465"/>
            </a:xfrm>
            <a:prstGeom prst="rect">
              <a:avLst/>
            </a:prstGeom>
            <a:noFill/>
            <a:ln w="9525" algn="ctr">
              <a:noFill/>
              <a:miter lim="800000"/>
              <a:headEnd/>
              <a:tailEnd/>
            </a:ln>
          </p:spPr>
          <p:txBody>
            <a:bodyPr>
              <a:spAutoFit/>
            </a:bodyPr>
            <a:lstStyle/>
            <a:p>
              <a:r>
                <a:rPr lang="en-US" altLang="zh-TW" sz="1400">
                  <a:solidFill>
                    <a:srgbClr val="000000"/>
                  </a:solidFill>
                </a:rPr>
                <a:t>SSID:</a:t>
              </a:r>
            </a:p>
            <a:p>
              <a:r>
                <a:rPr lang="en-US" altLang="zh-TW" sz="1400">
                  <a:solidFill>
                    <a:srgbClr val="000000"/>
                  </a:solidFill>
                </a:rPr>
                <a:t>   </a:t>
              </a:r>
              <a:r>
                <a:rPr lang="en-US" altLang="zh-TW" sz="1400">
                  <a:solidFill>
                    <a:srgbClr val="3333CC"/>
                  </a:solidFill>
                </a:rPr>
                <a:t>Sales</a:t>
              </a:r>
            </a:p>
            <a:p>
              <a:r>
                <a:rPr lang="en-US" altLang="zh-TW" sz="1400">
                  <a:solidFill>
                    <a:srgbClr val="000000"/>
                  </a:solidFill>
                </a:rPr>
                <a:t>   </a:t>
              </a:r>
              <a:r>
                <a:rPr lang="en-US" altLang="zh-TW" sz="1400">
                  <a:solidFill>
                    <a:srgbClr val="009900"/>
                  </a:solidFill>
                </a:rPr>
                <a:t>VoIP</a:t>
              </a:r>
            </a:p>
          </p:txBody>
        </p:sp>
        <p:pic>
          <p:nvPicPr>
            <p:cNvPr id="90" name="Picture 51"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0" y="2119"/>
              <a:ext cx="90" cy="181"/>
            </a:xfrm>
            <a:prstGeom prst="rect">
              <a:avLst/>
            </a:prstGeom>
            <a:noFill/>
            <a:ln w="9525">
              <a:noFill/>
              <a:miter lim="800000"/>
              <a:headEnd/>
              <a:tailEnd/>
            </a:ln>
          </p:spPr>
        </p:pic>
        <p:pic>
          <p:nvPicPr>
            <p:cNvPr id="91" name="Picture 52"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3" y="2333"/>
              <a:ext cx="90" cy="181"/>
            </a:xfrm>
            <a:prstGeom prst="rect">
              <a:avLst/>
            </a:prstGeom>
            <a:noFill/>
            <a:ln w="9525">
              <a:noFill/>
              <a:miter lim="800000"/>
              <a:headEnd/>
              <a:tailEnd/>
            </a:ln>
          </p:spPr>
        </p:pic>
        <p:sp>
          <p:nvSpPr>
            <p:cNvPr id="92" name="Line 53"/>
            <p:cNvSpPr>
              <a:spLocks noChangeShapeType="1"/>
            </p:cNvSpPr>
            <p:nvPr/>
          </p:nvSpPr>
          <p:spPr bwMode="auto">
            <a:xfrm flipV="1">
              <a:off x="965" y="2242"/>
              <a:ext cx="94" cy="70"/>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sp>
          <p:nvSpPr>
            <p:cNvPr id="93" name="Line 54"/>
            <p:cNvSpPr>
              <a:spLocks noChangeShapeType="1"/>
            </p:cNvSpPr>
            <p:nvPr/>
          </p:nvSpPr>
          <p:spPr bwMode="auto">
            <a:xfrm>
              <a:off x="972" y="2381"/>
              <a:ext cx="79" cy="55"/>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grpSp>
      <p:grpSp>
        <p:nvGrpSpPr>
          <p:cNvPr id="94" name="Group 55"/>
          <p:cNvGrpSpPr>
            <a:grpSpLocks/>
          </p:cNvGrpSpPr>
          <p:nvPr/>
        </p:nvGrpSpPr>
        <p:grpSpPr bwMode="auto">
          <a:xfrm>
            <a:off x="4352926" y="4583114"/>
            <a:ext cx="1484313" cy="815975"/>
            <a:chOff x="829" y="2000"/>
            <a:chExt cx="935" cy="514"/>
          </a:xfrm>
        </p:grpSpPr>
        <p:pic>
          <p:nvPicPr>
            <p:cNvPr id="95" name="Picture 56"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9" y="2125"/>
              <a:ext cx="151" cy="305"/>
            </a:xfrm>
            <a:prstGeom prst="rect">
              <a:avLst/>
            </a:prstGeom>
            <a:noFill/>
            <a:ln w="9525">
              <a:noFill/>
              <a:miter lim="800000"/>
              <a:headEnd/>
              <a:tailEnd/>
            </a:ln>
          </p:spPr>
        </p:pic>
        <p:sp>
          <p:nvSpPr>
            <p:cNvPr id="96" name="Text Box 57"/>
            <p:cNvSpPr txBox="1">
              <a:spLocks noChangeArrowheads="1"/>
            </p:cNvSpPr>
            <p:nvPr/>
          </p:nvSpPr>
          <p:spPr bwMode="auto">
            <a:xfrm>
              <a:off x="1161" y="2000"/>
              <a:ext cx="603" cy="465"/>
            </a:xfrm>
            <a:prstGeom prst="rect">
              <a:avLst/>
            </a:prstGeom>
            <a:noFill/>
            <a:ln w="9525" algn="ctr">
              <a:noFill/>
              <a:miter lim="800000"/>
              <a:headEnd/>
              <a:tailEnd/>
            </a:ln>
          </p:spPr>
          <p:txBody>
            <a:bodyPr>
              <a:spAutoFit/>
            </a:bodyPr>
            <a:lstStyle/>
            <a:p>
              <a:r>
                <a:rPr lang="en-US" altLang="zh-TW" sz="1400">
                  <a:solidFill>
                    <a:srgbClr val="000000"/>
                  </a:solidFill>
                </a:rPr>
                <a:t>SSID:</a:t>
              </a:r>
            </a:p>
            <a:p>
              <a:r>
                <a:rPr lang="en-US" altLang="zh-TW" sz="1400">
                  <a:solidFill>
                    <a:srgbClr val="000000"/>
                  </a:solidFill>
                </a:rPr>
                <a:t>   </a:t>
              </a:r>
              <a:r>
                <a:rPr lang="en-US" altLang="zh-TW" sz="1400">
                  <a:solidFill>
                    <a:srgbClr val="3333CC"/>
                  </a:solidFill>
                </a:rPr>
                <a:t>Sales</a:t>
              </a:r>
            </a:p>
            <a:p>
              <a:r>
                <a:rPr lang="en-US" altLang="zh-TW" sz="1400">
                  <a:solidFill>
                    <a:srgbClr val="000000"/>
                  </a:solidFill>
                </a:rPr>
                <a:t>   </a:t>
              </a:r>
              <a:r>
                <a:rPr lang="en-US" altLang="zh-TW" sz="1400">
                  <a:solidFill>
                    <a:srgbClr val="009900"/>
                  </a:solidFill>
                </a:rPr>
                <a:t>VoIP</a:t>
              </a:r>
            </a:p>
          </p:txBody>
        </p:sp>
        <p:pic>
          <p:nvPicPr>
            <p:cNvPr id="97" name="Picture 58"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0" y="2119"/>
              <a:ext cx="90" cy="181"/>
            </a:xfrm>
            <a:prstGeom prst="rect">
              <a:avLst/>
            </a:prstGeom>
            <a:noFill/>
            <a:ln w="9525">
              <a:noFill/>
              <a:miter lim="800000"/>
              <a:headEnd/>
              <a:tailEnd/>
            </a:ln>
          </p:spPr>
        </p:pic>
        <p:pic>
          <p:nvPicPr>
            <p:cNvPr id="98" name="Picture 59"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3" y="2333"/>
              <a:ext cx="90" cy="181"/>
            </a:xfrm>
            <a:prstGeom prst="rect">
              <a:avLst/>
            </a:prstGeom>
            <a:noFill/>
            <a:ln w="9525">
              <a:noFill/>
              <a:miter lim="800000"/>
              <a:headEnd/>
              <a:tailEnd/>
            </a:ln>
          </p:spPr>
        </p:pic>
        <p:sp>
          <p:nvSpPr>
            <p:cNvPr id="99" name="Line 60"/>
            <p:cNvSpPr>
              <a:spLocks noChangeShapeType="1"/>
            </p:cNvSpPr>
            <p:nvPr/>
          </p:nvSpPr>
          <p:spPr bwMode="auto">
            <a:xfrm flipV="1">
              <a:off x="965" y="2242"/>
              <a:ext cx="94" cy="70"/>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sp>
          <p:nvSpPr>
            <p:cNvPr id="100" name="Line 61"/>
            <p:cNvSpPr>
              <a:spLocks noChangeShapeType="1"/>
            </p:cNvSpPr>
            <p:nvPr/>
          </p:nvSpPr>
          <p:spPr bwMode="auto">
            <a:xfrm>
              <a:off x="972" y="2381"/>
              <a:ext cx="79" cy="55"/>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grpSp>
      <p:grpSp>
        <p:nvGrpSpPr>
          <p:cNvPr id="101" name="Group 62"/>
          <p:cNvGrpSpPr>
            <a:grpSpLocks/>
          </p:cNvGrpSpPr>
          <p:nvPr/>
        </p:nvGrpSpPr>
        <p:grpSpPr bwMode="auto">
          <a:xfrm>
            <a:off x="6380163" y="3198814"/>
            <a:ext cx="1484312" cy="815975"/>
            <a:chOff x="829" y="2000"/>
            <a:chExt cx="935" cy="514"/>
          </a:xfrm>
        </p:grpSpPr>
        <p:pic>
          <p:nvPicPr>
            <p:cNvPr id="102" name="Picture 63"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9" y="2125"/>
              <a:ext cx="151" cy="305"/>
            </a:xfrm>
            <a:prstGeom prst="rect">
              <a:avLst/>
            </a:prstGeom>
            <a:noFill/>
            <a:ln w="9525">
              <a:noFill/>
              <a:miter lim="800000"/>
              <a:headEnd/>
              <a:tailEnd/>
            </a:ln>
          </p:spPr>
        </p:pic>
        <p:sp>
          <p:nvSpPr>
            <p:cNvPr id="103" name="Text Box 64"/>
            <p:cNvSpPr txBox="1">
              <a:spLocks noChangeArrowheads="1"/>
            </p:cNvSpPr>
            <p:nvPr/>
          </p:nvSpPr>
          <p:spPr bwMode="auto">
            <a:xfrm>
              <a:off x="1161" y="2000"/>
              <a:ext cx="603" cy="465"/>
            </a:xfrm>
            <a:prstGeom prst="rect">
              <a:avLst/>
            </a:prstGeom>
            <a:noFill/>
            <a:ln w="9525" algn="ctr">
              <a:noFill/>
              <a:miter lim="800000"/>
              <a:headEnd/>
              <a:tailEnd/>
            </a:ln>
          </p:spPr>
          <p:txBody>
            <a:bodyPr>
              <a:spAutoFit/>
            </a:bodyPr>
            <a:lstStyle/>
            <a:p>
              <a:r>
                <a:rPr lang="en-US" altLang="zh-TW" sz="1400">
                  <a:solidFill>
                    <a:srgbClr val="000000"/>
                  </a:solidFill>
                </a:rPr>
                <a:t>SSID:</a:t>
              </a:r>
            </a:p>
            <a:p>
              <a:r>
                <a:rPr lang="en-US" altLang="zh-TW" sz="1400">
                  <a:solidFill>
                    <a:srgbClr val="000000"/>
                  </a:solidFill>
                </a:rPr>
                <a:t>   </a:t>
              </a:r>
              <a:r>
                <a:rPr lang="en-US" altLang="zh-TW" sz="1400">
                  <a:solidFill>
                    <a:srgbClr val="FF3300"/>
                  </a:solidFill>
                </a:rPr>
                <a:t>R&amp;D</a:t>
              </a:r>
            </a:p>
            <a:p>
              <a:r>
                <a:rPr lang="en-US" altLang="zh-TW" sz="1400">
                  <a:solidFill>
                    <a:srgbClr val="000000"/>
                  </a:solidFill>
                </a:rPr>
                <a:t>   </a:t>
              </a:r>
              <a:r>
                <a:rPr lang="en-US" altLang="zh-TW" sz="1400">
                  <a:solidFill>
                    <a:srgbClr val="009900"/>
                  </a:solidFill>
                </a:rPr>
                <a:t>VoIP</a:t>
              </a:r>
            </a:p>
          </p:txBody>
        </p:sp>
        <p:pic>
          <p:nvPicPr>
            <p:cNvPr id="104" name="Picture 65"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0" y="2119"/>
              <a:ext cx="90" cy="181"/>
            </a:xfrm>
            <a:prstGeom prst="rect">
              <a:avLst/>
            </a:prstGeom>
            <a:noFill/>
            <a:ln w="9525">
              <a:noFill/>
              <a:miter lim="800000"/>
              <a:headEnd/>
              <a:tailEnd/>
            </a:ln>
          </p:spPr>
        </p:pic>
        <p:pic>
          <p:nvPicPr>
            <p:cNvPr id="105" name="Picture 66"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3" y="2333"/>
              <a:ext cx="90" cy="181"/>
            </a:xfrm>
            <a:prstGeom prst="rect">
              <a:avLst/>
            </a:prstGeom>
            <a:noFill/>
            <a:ln w="9525">
              <a:noFill/>
              <a:miter lim="800000"/>
              <a:headEnd/>
              <a:tailEnd/>
            </a:ln>
          </p:spPr>
        </p:pic>
        <p:sp>
          <p:nvSpPr>
            <p:cNvPr id="106" name="Line 67"/>
            <p:cNvSpPr>
              <a:spLocks noChangeShapeType="1"/>
            </p:cNvSpPr>
            <p:nvPr/>
          </p:nvSpPr>
          <p:spPr bwMode="auto">
            <a:xfrm flipV="1">
              <a:off x="965" y="2242"/>
              <a:ext cx="94" cy="70"/>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sp>
          <p:nvSpPr>
            <p:cNvPr id="107" name="Line 68"/>
            <p:cNvSpPr>
              <a:spLocks noChangeShapeType="1"/>
            </p:cNvSpPr>
            <p:nvPr/>
          </p:nvSpPr>
          <p:spPr bwMode="auto">
            <a:xfrm>
              <a:off x="972" y="2381"/>
              <a:ext cx="79" cy="55"/>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grpSp>
      <p:grpSp>
        <p:nvGrpSpPr>
          <p:cNvPr id="108" name="Group 69"/>
          <p:cNvGrpSpPr>
            <a:grpSpLocks/>
          </p:cNvGrpSpPr>
          <p:nvPr/>
        </p:nvGrpSpPr>
        <p:grpSpPr bwMode="auto">
          <a:xfrm>
            <a:off x="7989888" y="3205164"/>
            <a:ext cx="1484312" cy="815975"/>
            <a:chOff x="829" y="2000"/>
            <a:chExt cx="935" cy="514"/>
          </a:xfrm>
        </p:grpSpPr>
        <p:pic>
          <p:nvPicPr>
            <p:cNvPr id="109" name="Picture 70"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9" y="2125"/>
              <a:ext cx="151" cy="305"/>
            </a:xfrm>
            <a:prstGeom prst="rect">
              <a:avLst/>
            </a:prstGeom>
            <a:noFill/>
            <a:ln w="9525">
              <a:noFill/>
              <a:miter lim="800000"/>
              <a:headEnd/>
              <a:tailEnd/>
            </a:ln>
          </p:spPr>
        </p:pic>
        <p:sp>
          <p:nvSpPr>
            <p:cNvPr id="110" name="Text Box 71"/>
            <p:cNvSpPr txBox="1">
              <a:spLocks noChangeArrowheads="1"/>
            </p:cNvSpPr>
            <p:nvPr/>
          </p:nvSpPr>
          <p:spPr bwMode="auto">
            <a:xfrm>
              <a:off x="1161" y="2000"/>
              <a:ext cx="603" cy="465"/>
            </a:xfrm>
            <a:prstGeom prst="rect">
              <a:avLst/>
            </a:prstGeom>
            <a:noFill/>
            <a:ln w="9525" algn="ctr">
              <a:noFill/>
              <a:miter lim="800000"/>
              <a:headEnd/>
              <a:tailEnd/>
            </a:ln>
          </p:spPr>
          <p:txBody>
            <a:bodyPr>
              <a:spAutoFit/>
            </a:bodyPr>
            <a:lstStyle/>
            <a:p>
              <a:r>
                <a:rPr lang="en-US" altLang="zh-TW" sz="1400">
                  <a:solidFill>
                    <a:srgbClr val="000000"/>
                  </a:solidFill>
                </a:rPr>
                <a:t>SSID:</a:t>
              </a:r>
            </a:p>
            <a:p>
              <a:r>
                <a:rPr lang="en-US" altLang="zh-TW" sz="1400">
                  <a:solidFill>
                    <a:srgbClr val="000000"/>
                  </a:solidFill>
                </a:rPr>
                <a:t>   </a:t>
              </a:r>
              <a:r>
                <a:rPr lang="en-US" altLang="zh-TW" sz="1400">
                  <a:solidFill>
                    <a:srgbClr val="FF3300"/>
                  </a:solidFill>
                </a:rPr>
                <a:t>R&amp;D</a:t>
              </a:r>
            </a:p>
            <a:p>
              <a:r>
                <a:rPr lang="en-US" altLang="zh-TW" sz="1400">
                  <a:solidFill>
                    <a:srgbClr val="000000"/>
                  </a:solidFill>
                </a:rPr>
                <a:t>   </a:t>
              </a:r>
              <a:r>
                <a:rPr lang="en-US" altLang="zh-TW" sz="1400">
                  <a:solidFill>
                    <a:srgbClr val="009900"/>
                  </a:solidFill>
                </a:rPr>
                <a:t>VoIP</a:t>
              </a:r>
            </a:p>
          </p:txBody>
        </p:sp>
        <p:pic>
          <p:nvPicPr>
            <p:cNvPr id="111" name="Picture 72"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0" y="2119"/>
              <a:ext cx="90" cy="181"/>
            </a:xfrm>
            <a:prstGeom prst="rect">
              <a:avLst/>
            </a:prstGeom>
            <a:noFill/>
            <a:ln w="9525">
              <a:noFill/>
              <a:miter lim="800000"/>
              <a:headEnd/>
              <a:tailEnd/>
            </a:ln>
          </p:spPr>
        </p:pic>
        <p:pic>
          <p:nvPicPr>
            <p:cNvPr id="112" name="Picture 73"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3" y="2333"/>
              <a:ext cx="90" cy="181"/>
            </a:xfrm>
            <a:prstGeom prst="rect">
              <a:avLst/>
            </a:prstGeom>
            <a:noFill/>
            <a:ln w="9525">
              <a:noFill/>
              <a:miter lim="800000"/>
              <a:headEnd/>
              <a:tailEnd/>
            </a:ln>
          </p:spPr>
        </p:pic>
        <p:sp>
          <p:nvSpPr>
            <p:cNvPr id="113" name="Line 74"/>
            <p:cNvSpPr>
              <a:spLocks noChangeShapeType="1"/>
            </p:cNvSpPr>
            <p:nvPr/>
          </p:nvSpPr>
          <p:spPr bwMode="auto">
            <a:xfrm flipV="1">
              <a:off x="965" y="2242"/>
              <a:ext cx="94" cy="70"/>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sp>
          <p:nvSpPr>
            <p:cNvPr id="114" name="Line 75"/>
            <p:cNvSpPr>
              <a:spLocks noChangeShapeType="1"/>
            </p:cNvSpPr>
            <p:nvPr/>
          </p:nvSpPr>
          <p:spPr bwMode="auto">
            <a:xfrm>
              <a:off x="972" y="2381"/>
              <a:ext cx="79" cy="55"/>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grpSp>
      <p:grpSp>
        <p:nvGrpSpPr>
          <p:cNvPr id="115" name="Group 76"/>
          <p:cNvGrpSpPr>
            <a:grpSpLocks/>
          </p:cNvGrpSpPr>
          <p:nvPr/>
        </p:nvGrpSpPr>
        <p:grpSpPr bwMode="auto">
          <a:xfrm>
            <a:off x="6394451" y="4630739"/>
            <a:ext cx="1484313" cy="815975"/>
            <a:chOff x="829" y="2000"/>
            <a:chExt cx="935" cy="514"/>
          </a:xfrm>
        </p:grpSpPr>
        <p:pic>
          <p:nvPicPr>
            <p:cNvPr id="116" name="Picture 77"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9" y="2125"/>
              <a:ext cx="151" cy="305"/>
            </a:xfrm>
            <a:prstGeom prst="rect">
              <a:avLst/>
            </a:prstGeom>
            <a:noFill/>
            <a:ln w="9525">
              <a:noFill/>
              <a:miter lim="800000"/>
              <a:headEnd/>
              <a:tailEnd/>
            </a:ln>
          </p:spPr>
        </p:pic>
        <p:sp>
          <p:nvSpPr>
            <p:cNvPr id="117" name="Text Box 78"/>
            <p:cNvSpPr txBox="1">
              <a:spLocks noChangeArrowheads="1"/>
            </p:cNvSpPr>
            <p:nvPr/>
          </p:nvSpPr>
          <p:spPr bwMode="auto">
            <a:xfrm>
              <a:off x="1161" y="2000"/>
              <a:ext cx="603" cy="465"/>
            </a:xfrm>
            <a:prstGeom prst="rect">
              <a:avLst/>
            </a:prstGeom>
            <a:noFill/>
            <a:ln w="9525" algn="ctr">
              <a:noFill/>
              <a:miter lim="800000"/>
              <a:headEnd/>
              <a:tailEnd/>
            </a:ln>
          </p:spPr>
          <p:txBody>
            <a:bodyPr>
              <a:spAutoFit/>
            </a:bodyPr>
            <a:lstStyle/>
            <a:p>
              <a:r>
                <a:rPr lang="en-US" altLang="zh-TW" sz="1400">
                  <a:solidFill>
                    <a:srgbClr val="000000"/>
                  </a:solidFill>
                </a:rPr>
                <a:t>SSID:</a:t>
              </a:r>
            </a:p>
            <a:p>
              <a:r>
                <a:rPr lang="en-US" altLang="zh-TW" sz="1400">
                  <a:solidFill>
                    <a:srgbClr val="000000"/>
                  </a:solidFill>
                </a:rPr>
                <a:t>   </a:t>
              </a:r>
              <a:r>
                <a:rPr lang="en-US" altLang="zh-TW" sz="1400">
                  <a:solidFill>
                    <a:srgbClr val="FF3300"/>
                  </a:solidFill>
                </a:rPr>
                <a:t>R&amp;D</a:t>
              </a:r>
            </a:p>
            <a:p>
              <a:r>
                <a:rPr lang="en-US" altLang="zh-TW" sz="1400">
                  <a:solidFill>
                    <a:srgbClr val="000000"/>
                  </a:solidFill>
                </a:rPr>
                <a:t>   </a:t>
              </a:r>
              <a:r>
                <a:rPr lang="en-US" altLang="zh-TW" sz="1400">
                  <a:solidFill>
                    <a:srgbClr val="009900"/>
                  </a:solidFill>
                </a:rPr>
                <a:t>VoIP</a:t>
              </a:r>
            </a:p>
          </p:txBody>
        </p:sp>
        <p:pic>
          <p:nvPicPr>
            <p:cNvPr id="118" name="Picture 79"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0" y="2119"/>
              <a:ext cx="90" cy="181"/>
            </a:xfrm>
            <a:prstGeom prst="rect">
              <a:avLst/>
            </a:prstGeom>
            <a:noFill/>
            <a:ln w="9525">
              <a:noFill/>
              <a:miter lim="800000"/>
              <a:headEnd/>
              <a:tailEnd/>
            </a:ln>
          </p:spPr>
        </p:pic>
        <p:pic>
          <p:nvPicPr>
            <p:cNvPr id="119" name="Picture 80"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3" y="2333"/>
              <a:ext cx="90" cy="181"/>
            </a:xfrm>
            <a:prstGeom prst="rect">
              <a:avLst/>
            </a:prstGeom>
            <a:noFill/>
            <a:ln w="9525">
              <a:noFill/>
              <a:miter lim="800000"/>
              <a:headEnd/>
              <a:tailEnd/>
            </a:ln>
          </p:spPr>
        </p:pic>
        <p:sp>
          <p:nvSpPr>
            <p:cNvPr id="120" name="Line 81"/>
            <p:cNvSpPr>
              <a:spLocks noChangeShapeType="1"/>
            </p:cNvSpPr>
            <p:nvPr/>
          </p:nvSpPr>
          <p:spPr bwMode="auto">
            <a:xfrm flipV="1">
              <a:off x="965" y="2242"/>
              <a:ext cx="94" cy="70"/>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sp>
          <p:nvSpPr>
            <p:cNvPr id="121" name="Line 82"/>
            <p:cNvSpPr>
              <a:spLocks noChangeShapeType="1"/>
            </p:cNvSpPr>
            <p:nvPr/>
          </p:nvSpPr>
          <p:spPr bwMode="auto">
            <a:xfrm>
              <a:off x="972" y="2381"/>
              <a:ext cx="79" cy="55"/>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grpSp>
      <p:grpSp>
        <p:nvGrpSpPr>
          <p:cNvPr id="122" name="Group 83"/>
          <p:cNvGrpSpPr>
            <a:grpSpLocks/>
          </p:cNvGrpSpPr>
          <p:nvPr/>
        </p:nvGrpSpPr>
        <p:grpSpPr bwMode="auto">
          <a:xfrm>
            <a:off x="8001001" y="4630739"/>
            <a:ext cx="1484313" cy="815975"/>
            <a:chOff x="829" y="2000"/>
            <a:chExt cx="935" cy="514"/>
          </a:xfrm>
        </p:grpSpPr>
        <p:pic>
          <p:nvPicPr>
            <p:cNvPr id="123" name="Picture 84" descr="未命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9" y="2125"/>
              <a:ext cx="151" cy="305"/>
            </a:xfrm>
            <a:prstGeom prst="rect">
              <a:avLst/>
            </a:prstGeom>
            <a:noFill/>
            <a:ln w="9525">
              <a:noFill/>
              <a:miter lim="800000"/>
              <a:headEnd/>
              <a:tailEnd/>
            </a:ln>
          </p:spPr>
        </p:pic>
        <p:sp>
          <p:nvSpPr>
            <p:cNvPr id="124" name="Text Box 85"/>
            <p:cNvSpPr txBox="1">
              <a:spLocks noChangeArrowheads="1"/>
            </p:cNvSpPr>
            <p:nvPr/>
          </p:nvSpPr>
          <p:spPr bwMode="auto">
            <a:xfrm>
              <a:off x="1161" y="2000"/>
              <a:ext cx="603" cy="465"/>
            </a:xfrm>
            <a:prstGeom prst="rect">
              <a:avLst/>
            </a:prstGeom>
            <a:noFill/>
            <a:ln w="9525" algn="ctr">
              <a:noFill/>
              <a:miter lim="800000"/>
              <a:headEnd/>
              <a:tailEnd/>
            </a:ln>
          </p:spPr>
          <p:txBody>
            <a:bodyPr>
              <a:spAutoFit/>
            </a:bodyPr>
            <a:lstStyle/>
            <a:p>
              <a:r>
                <a:rPr lang="en-US" altLang="zh-TW" sz="1400">
                  <a:solidFill>
                    <a:srgbClr val="000000"/>
                  </a:solidFill>
                </a:rPr>
                <a:t>SSID:</a:t>
              </a:r>
            </a:p>
            <a:p>
              <a:r>
                <a:rPr lang="en-US" altLang="zh-TW" sz="1400">
                  <a:solidFill>
                    <a:srgbClr val="000000"/>
                  </a:solidFill>
                </a:rPr>
                <a:t>   </a:t>
              </a:r>
              <a:r>
                <a:rPr lang="en-US" altLang="zh-TW" sz="1400">
                  <a:solidFill>
                    <a:srgbClr val="FF3300"/>
                  </a:solidFill>
                </a:rPr>
                <a:t>R&amp;D</a:t>
              </a:r>
            </a:p>
            <a:p>
              <a:r>
                <a:rPr lang="en-US" altLang="zh-TW" sz="1400">
                  <a:solidFill>
                    <a:srgbClr val="000000"/>
                  </a:solidFill>
                </a:rPr>
                <a:t>   </a:t>
              </a:r>
              <a:r>
                <a:rPr lang="en-US" altLang="zh-TW" sz="1400">
                  <a:solidFill>
                    <a:srgbClr val="009900"/>
                  </a:solidFill>
                </a:rPr>
                <a:t>VoIP</a:t>
              </a:r>
            </a:p>
          </p:txBody>
        </p:sp>
        <p:pic>
          <p:nvPicPr>
            <p:cNvPr id="125" name="Picture 86"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0" y="2119"/>
              <a:ext cx="90" cy="181"/>
            </a:xfrm>
            <a:prstGeom prst="rect">
              <a:avLst/>
            </a:prstGeom>
            <a:noFill/>
            <a:ln w="9525">
              <a:noFill/>
              <a:miter lim="800000"/>
              <a:headEnd/>
              <a:tailEnd/>
            </a:ln>
          </p:spPr>
        </p:pic>
        <p:pic>
          <p:nvPicPr>
            <p:cNvPr id="126" name="Picture 87" descr="未命名"/>
            <p:cNvPicPr>
              <a:picLocks noChangeAspect="1" noChangeArrowheads="1"/>
            </p:cNvPicPr>
            <p:nvPr/>
          </p:nvPicPr>
          <p:blipFill>
            <a:blip r:embed="rId3" cstate="print">
              <a:clrChange>
                <a:clrFrom>
                  <a:srgbClr val="FFFFFF"/>
                </a:clrFrom>
                <a:clrTo>
                  <a:srgbClr val="FFFFFF">
                    <a:alpha val="0"/>
                  </a:srgbClr>
                </a:clrTo>
              </a:clrChange>
              <a:lum bright="24000" contrast="-10000"/>
            </a:blip>
            <a:srcRect/>
            <a:stretch>
              <a:fillRect/>
            </a:stretch>
          </p:blipFill>
          <p:spPr bwMode="auto">
            <a:xfrm>
              <a:off x="1083" y="2333"/>
              <a:ext cx="90" cy="181"/>
            </a:xfrm>
            <a:prstGeom prst="rect">
              <a:avLst/>
            </a:prstGeom>
            <a:noFill/>
            <a:ln w="9525">
              <a:noFill/>
              <a:miter lim="800000"/>
              <a:headEnd/>
              <a:tailEnd/>
            </a:ln>
          </p:spPr>
        </p:pic>
        <p:sp>
          <p:nvSpPr>
            <p:cNvPr id="127" name="Line 88"/>
            <p:cNvSpPr>
              <a:spLocks noChangeShapeType="1"/>
            </p:cNvSpPr>
            <p:nvPr/>
          </p:nvSpPr>
          <p:spPr bwMode="auto">
            <a:xfrm flipV="1">
              <a:off x="965" y="2242"/>
              <a:ext cx="94" cy="70"/>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sp>
          <p:nvSpPr>
            <p:cNvPr id="128" name="Line 89"/>
            <p:cNvSpPr>
              <a:spLocks noChangeShapeType="1"/>
            </p:cNvSpPr>
            <p:nvPr/>
          </p:nvSpPr>
          <p:spPr bwMode="auto">
            <a:xfrm>
              <a:off x="972" y="2381"/>
              <a:ext cx="79" cy="55"/>
            </a:xfrm>
            <a:prstGeom prst="line">
              <a:avLst/>
            </a:prstGeom>
            <a:noFill/>
            <a:ln w="9525">
              <a:solidFill>
                <a:schemeClr val="tx1"/>
              </a:solidFill>
              <a:round/>
              <a:headEnd/>
              <a:tailEnd type="triangle" w="med" len="med"/>
            </a:ln>
          </p:spPr>
          <p:txBody>
            <a:bodyPr anchor="ctr">
              <a:spAutoFit/>
            </a:bodyPr>
            <a:lstStyle/>
            <a:p>
              <a:endParaRPr lang="en-GB">
                <a:solidFill>
                  <a:srgbClr val="000000"/>
                </a:solidFill>
              </a:endParaRPr>
            </a:p>
          </p:txBody>
        </p:sp>
      </p:grpSp>
    </p:spTree>
    <p:extLst>
      <p:ext uri="{BB962C8B-B14F-4D97-AF65-F5344CB8AC3E}">
        <p14:creationId xmlns:p14="http://schemas.microsoft.com/office/powerpoint/2010/main" val="3338987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772400" cy="1143000"/>
          </a:xfrm>
        </p:spPr>
        <p:txBody>
          <a:bodyPr/>
          <a:lstStyle/>
          <a:p>
            <a:r>
              <a:rPr lang="en-US" altLang="zh-TW" dirty="0" smtClean="0"/>
              <a:t>Fast L2/L3 Roaming</a:t>
            </a:r>
            <a:r>
              <a:rPr lang="en-US" altLang="zh-TW" dirty="0" smtClean="0">
                <a:latin typeface="Verdana" pitchFamily="34" charset="0"/>
              </a:rPr>
              <a:t/>
            </a:r>
            <a:br>
              <a:rPr lang="en-US" altLang="zh-TW" dirty="0" smtClean="0">
                <a:latin typeface="Verdana" pitchFamily="34" charset="0"/>
              </a:rPr>
            </a:br>
            <a:endParaRPr lang="en-GB" dirty="0"/>
          </a:p>
        </p:txBody>
      </p:sp>
      <p:sp>
        <p:nvSpPr>
          <p:cNvPr id="3" name="Content Placeholder 2"/>
          <p:cNvSpPr>
            <a:spLocks noGrp="1"/>
          </p:cNvSpPr>
          <p:nvPr>
            <p:ph idx="1"/>
          </p:nvPr>
        </p:nvSpPr>
        <p:spPr>
          <a:xfrm>
            <a:off x="1524000" y="1371600"/>
            <a:ext cx="9144000" cy="5334000"/>
          </a:xfrm>
        </p:spPr>
        <p:txBody>
          <a:bodyPr/>
          <a:lstStyle/>
          <a:p>
            <a:endParaRPr lang="en-GB" dirty="0"/>
          </a:p>
        </p:txBody>
      </p:sp>
      <p:sp>
        <p:nvSpPr>
          <p:cNvPr id="29" name="內容版面配置區 2"/>
          <p:cNvSpPr txBox="1">
            <a:spLocks/>
          </p:cNvSpPr>
          <p:nvPr/>
        </p:nvSpPr>
        <p:spPr bwMode="auto">
          <a:xfrm>
            <a:off x="1893891" y="1354139"/>
            <a:ext cx="8277225" cy="1998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81A4C7"/>
              </a:buClr>
              <a:buFont typeface="Wingdings" pitchFamily="2" charset="2"/>
              <a:buChar char="q"/>
              <a:defRPr/>
            </a:pPr>
            <a:r>
              <a:rPr kumimoji="1" lang="en-US" altLang="zh-TW" sz="1200" kern="0" dirty="0">
                <a:solidFill>
                  <a:srgbClr val="000000"/>
                </a:solidFill>
              </a:rPr>
              <a:t>Ideal for VoIP application</a:t>
            </a:r>
          </a:p>
          <a:p>
            <a:pPr marL="342900" indent="-342900" fontAlgn="base">
              <a:spcBef>
                <a:spcPct val="20000"/>
              </a:spcBef>
              <a:spcAft>
                <a:spcPct val="0"/>
              </a:spcAft>
              <a:buClr>
                <a:srgbClr val="81A4C7"/>
              </a:buClr>
              <a:buFont typeface="Wingdings" pitchFamily="2" charset="2"/>
              <a:buChar char="q"/>
              <a:defRPr/>
            </a:pPr>
            <a:r>
              <a:rPr kumimoji="1" lang="en-US" altLang="zh-TW" sz="1200" kern="0" dirty="0">
                <a:solidFill>
                  <a:srgbClr val="000000"/>
                </a:solidFill>
              </a:rPr>
              <a:t>Fast roaming can be supported within a subnet (Layer 2) or across subnet boundaries (Layer 3) without changing IP address of client</a:t>
            </a:r>
          </a:p>
          <a:p>
            <a:pPr marL="342900" indent="-342900" fontAlgn="base">
              <a:spcBef>
                <a:spcPct val="20000"/>
              </a:spcBef>
              <a:spcAft>
                <a:spcPct val="0"/>
              </a:spcAft>
              <a:buClr>
                <a:srgbClr val="81A4C7"/>
              </a:buClr>
              <a:buFont typeface="Wingdings" pitchFamily="2" charset="2"/>
              <a:buChar char="q"/>
              <a:defRPr/>
            </a:pPr>
            <a:r>
              <a:rPr kumimoji="1" lang="en-US" altLang="zh-TW" sz="1200" kern="0" dirty="0">
                <a:solidFill>
                  <a:srgbClr val="000000"/>
                </a:solidFill>
              </a:rPr>
              <a:t>Intra-switch roaming</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Fast roaming between APs which are managed by the same switch</a:t>
            </a:r>
          </a:p>
          <a:p>
            <a:pPr marL="342900" indent="-342900" fontAlgn="base">
              <a:spcBef>
                <a:spcPct val="20000"/>
              </a:spcBef>
              <a:spcAft>
                <a:spcPct val="0"/>
              </a:spcAft>
              <a:buClr>
                <a:srgbClr val="81A4C7"/>
              </a:buClr>
              <a:buFont typeface="Wingdings" pitchFamily="2" charset="2"/>
              <a:buChar char="q"/>
              <a:defRPr/>
            </a:pPr>
            <a:r>
              <a:rPr kumimoji="1" lang="en-US" altLang="zh-TW" sz="1200" kern="0" dirty="0">
                <a:solidFill>
                  <a:srgbClr val="000000"/>
                </a:solidFill>
              </a:rPr>
              <a:t>Inter-switch roaming</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Fast Roaming between switches in a roaming group</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Up to 4 DWS-3160 can form a Roaming group</a:t>
            </a:r>
          </a:p>
        </p:txBody>
      </p:sp>
      <p:sp>
        <p:nvSpPr>
          <p:cNvPr id="30" name="橢圓 9"/>
          <p:cNvSpPr/>
          <p:nvPr/>
        </p:nvSpPr>
        <p:spPr>
          <a:xfrm>
            <a:off x="1774825" y="5046663"/>
            <a:ext cx="3321050" cy="1244600"/>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31" name="文字方塊 10"/>
          <p:cNvSpPr txBox="1"/>
          <p:nvPr/>
        </p:nvSpPr>
        <p:spPr>
          <a:xfrm>
            <a:off x="2643248" y="5871550"/>
            <a:ext cx="1575972" cy="316697"/>
          </a:xfrm>
          <a:prstGeom prst="rect">
            <a:avLst/>
          </a:prstGeom>
          <a:noFill/>
        </p:spPr>
        <p:txBody>
          <a:bodyPr spcFirstLastPara="1">
            <a:prstTxWarp prst="textArchDown">
              <a:avLst/>
            </a:prstTxWarp>
            <a:spAutoFit/>
          </a:bodyPr>
          <a:lstStyle/>
          <a:p>
            <a:pPr algn="ctr">
              <a:defRPr/>
            </a:pPr>
            <a:r>
              <a:rPr lang="en-US" altLang="zh-TW" sz="1200" dirty="0">
                <a:solidFill>
                  <a:srgbClr val="FFFFFF">
                    <a:lumMod val="50000"/>
                  </a:srgbClr>
                </a:solidFill>
                <a:latin typeface="Calibri" pitchFamily="34" charset="0"/>
              </a:rPr>
              <a:t>Subnet A</a:t>
            </a:r>
            <a:endParaRPr lang="zh-TW" altLang="en-US" sz="1200" dirty="0">
              <a:solidFill>
                <a:srgbClr val="FFFFFF">
                  <a:lumMod val="50000"/>
                </a:srgbClr>
              </a:solidFill>
              <a:latin typeface="Calibri" pitchFamily="34" charset="0"/>
            </a:endParaRPr>
          </a:p>
        </p:txBody>
      </p:sp>
      <p:sp>
        <p:nvSpPr>
          <p:cNvPr id="32" name="橢圓 11"/>
          <p:cNvSpPr/>
          <p:nvPr/>
        </p:nvSpPr>
        <p:spPr>
          <a:xfrm>
            <a:off x="4679950" y="4421188"/>
            <a:ext cx="2268538" cy="895351"/>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33" name="文字方塊 12"/>
          <p:cNvSpPr txBox="1"/>
          <p:nvPr/>
        </p:nvSpPr>
        <p:spPr>
          <a:xfrm>
            <a:off x="5062237" y="4929294"/>
            <a:ext cx="1575972" cy="316697"/>
          </a:xfrm>
          <a:prstGeom prst="rect">
            <a:avLst/>
          </a:prstGeom>
          <a:noFill/>
        </p:spPr>
        <p:txBody>
          <a:bodyPr spcFirstLastPara="1">
            <a:prstTxWarp prst="textArchDown">
              <a:avLst/>
            </a:prstTxWarp>
            <a:spAutoFit/>
          </a:bodyPr>
          <a:lstStyle/>
          <a:p>
            <a:pPr algn="ctr">
              <a:defRPr/>
            </a:pPr>
            <a:r>
              <a:rPr lang="en-US" altLang="zh-TW" sz="1200" dirty="0">
                <a:solidFill>
                  <a:srgbClr val="FFFFFF">
                    <a:lumMod val="50000"/>
                  </a:srgbClr>
                </a:solidFill>
                <a:latin typeface="Calibri" pitchFamily="34" charset="0"/>
              </a:rPr>
              <a:t>Subnet B</a:t>
            </a:r>
            <a:endParaRPr lang="zh-TW" altLang="en-US" sz="1200" dirty="0">
              <a:solidFill>
                <a:srgbClr val="FFFFFF">
                  <a:lumMod val="50000"/>
                </a:srgbClr>
              </a:solidFill>
              <a:latin typeface="Calibri" pitchFamily="34" charset="0"/>
            </a:endParaRPr>
          </a:p>
        </p:txBody>
      </p:sp>
      <p:cxnSp>
        <p:nvCxnSpPr>
          <p:cNvPr id="34" name="直線接點 13"/>
          <p:cNvCxnSpPr>
            <a:stCxn id="30" idx="0"/>
          </p:cNvCxnSpPr>
          <p:nvPr/>
        </p:nvCxnSpPr>
        <p:spPr>
          <a:xfrm rot="5400000" flipH="1" flipV="1">
            <a:off x="3413128" y="4578351"/>
            <a:ext cx="490537" cy="4460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16"/>
          <p:cNvCxnSpPr>
            <a:stCxn id="32" idx="1"/>
          </p:cNvCxnSpPr>
          <p:nvPr/>
        </p:nvCxnSpPr>
        <p:spPr>
          <a:xfrm rot="16200000" flipV="1">
            <a:off x="4584702" y="4124325"/>
            <a:ext cx="133351" cy="723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文字方塊 41"/>
          <p:cNvSpPr txBox="1">
            <a:spLocks noChangeArrowheads="1"/>
          </p:cNvSpPr>
          <p:nvPr/>
        </p:nvSpPr>
        <p:spPr bwMode="auto">
          <a:xfrm>
            <a:off x="1879603" y="3405190"/>
            <a:ext cx="1973263" cy="276999"/>
          </a:xfrm>
          <a:prstGeom prst="rect">
            <a:avLst/>
          </a:prstGeom>
          <a:noFill/>
          <a:ln w="9525">
            <a:noFill/>
            <a:miter lim="800000"/>
            <a:headEnd/>
            <a:tailEnd/>
          </a:ln>
        </p:spPr>
        <p:txBody>
          <a:bodyPr>
            <a:spAutoFit/>
          </a:bodyPr>
          <a:lstStyle/>
          <a:p>
            <a:pPr algn="ctr"/>
            <a:r>
              <a:rPr lang="en-US" altLang="zh-TW" sz="1200">
                <a:solidFill>
                  <a:srgbClr val="000000"/>
                </a:solidFill>
                <a:latin typeface="Calibri" pitchFamily="34" charset="0"/>
              </a:rPr>
              <a:t>DWS-3160 I</a:t>
            </a:r>
            <a:endParaRPr lang="zh-TW" altLang="en-US" sz="1200">
              <a:solidFill>
                <a:srgbClr val="000000"/>
              </a:solidFill>
              <a:latin typeface="Calibri" pitchFamily="34" charset="0"/>
            </a:endParaRPr>
          </a:p>
        </p:txBody>
      </p:sp>
      <p:sp>
        <p:nvSpPr>
          <p:cNvPr id="37" name="橢圓 47"/>
          <p:cNvSpPr/>
          <p:nvPr/>
        </p:nvSpPr>
        <p:spPr>
          <a:xfrm>
            <a:off x="6815138" y="4937125"/>
            <a:ext cx="3097212" cy="1244600"/>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cxnSp>
        <p:nvCxnSpPr>
          <p:cNvPr id="38" name="直線接點 50"/>
          <p:cNvCxnSpPr>
            <a:stCxn id="37" idx="0"/>
          </p:cNvCxnSpPr>
          <p:nvPr/>
        </p:nvCxnSpPr>
        <p:spPr>
          <a:xfrm rot="16200000" flipV="1">
            <a:off x="7541421" y="4115595"/>
            <a:ext cx="982663" cy="660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文字方塊 55"/>
          <p:cNvSpPr txBox="1">
            <a:spLocks noChangeArrowheads="1"/>
          </p:cNvSpPr>
          <p:nvPr/>
        </p:nvSpPr>
        <p:spPr bwMode="auto">
          <a:xfrm>
            <a:off x="8056563" y="3705227"/>
            <a:ext cx="1674812" cy="276999"/>
          </a:xfrm>
          <a:prstGeom prst="rect">
            <a:avLst/>
          </a:prstGeom>
          <a:noFill/>
          <a:ln w="9525">
            <a:noFill/>
            <a:miter lim="800000"/>
            <a:headEnd/>
            <a:tailEnd/>
          </a:ln>
        </p:spPr>
        <p:txBody>
          <a:bodyPr>
            <a:spAutoFit/>
          </a:bodyPr>
          <a:lstStyle/>
          <a:p>
            <a:pPr algn="ctr"/>
            <a:r>
              <a:rPr lang="en-US" altLang="zh-TW" sz="1200">
                <a:solidFill>
                  <a:srgbClr val="000000"/>
                </a:solidFill>
                <a:latin typeface="Calibri" pitchFamily="34" charset="0"/>
              </a:rPr>
              <a:t>DWS-3160 II</a:t>
            </a:r>
            <a:endParaRPr lang="zh-TW" altLang="en-US" sz="1200">
              <a:solidFill>
                <a:srgbClr val="000000"/>
              </a:solidFill>
              <a:latin typeface="Calibri" pitchFamily="34" charset="0"/>
            </a:endParaRPr>
          </a:p>
        </p:txBody>
      </p:sp>
      <p:sp>
        <p:nvSpPr>
          <p:cNvPr id="40" name="文字方塊 58"/>
          <p:cNvSpPr txBox="1"/>
          <p:nvPr/>
        </p:nvSpPr>
        <p:spPr>
          <a:xfrm>
            <a:off x="7626587" y="5798649"/>
            <a:ext cx="1575972" cy="316697"/>
          </a:xfrm>
          <a:prstGeom prst="rect">
            <a:avLst/>
          </a:prstGeom>
          <a:noFill/>
        </p:spPr>
        <p:txBody>
          <a:bodyPr spcFirstLastPara="1">
            <a:prstTxWarp prst="textArchDown">
              <a:avLst/>
            </a:prstTxWarp>
            <a:spAutoFit/>
          </a:bodyPr>
          <a:lstStyle/>
          <a:p>
            <a:pPr algn="ctr">
              <a:defRPr/>
            </a:pPr>
            <a:r>
              <a:rPr lang="en-US" altLang="zh-TW" sz="1200" dirty="0">
                <a:solidFill>
                  <a:srgbClr val="FFFFFF">
                    <a:lumMod val="50000"/>
                  </a:srgbClr>
                </a:solidFill>
                <a:latin typeface="Calibri" pitchFamily="34" charset="0"/>
              </a:rPr>
              <a:t>Subnet C</a:t>
            </a:r>
            <a:endParaRPr lang="zh-TW" altLang="en-US" sz="1200" dirty="0">
              <a:solidFill>
                <a:srgbClr val="FFFFFF">
                  <a:lumMod val="50000"/>
                </a:srgbClr>
              </a:solidFill>
              <a:latin typeface="Calibri" pitchFamily="34" charset="0"/>
            </a:endParaRPr>
          </a:p>
        </p:txBody>
      </p:sp>
      <p:cxnSp>
        <p:nvCxnSpPr>
          <p:cNvPr id="41" name="直線接點 72"/>
          <p:cNvCxnSpPr/>
          <p:nvPr/>
        </p:nvCxnSpPr>
        <p:spPr>
          <a:xfrm flipV="1">
            <a:off x="4078288" y="3770314"/>
            <a:ext cx="2919412" cy="15875"/>
          </a:xfrm>
          <a:prstGeom prst="line">
            <a:avLst/>
          </a:prstGeom>
          <a:ln w="28575" cmpd="sng">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文字方塊 79"/>
          <p:cNvSpPr txBox="1">
            <a:spLocks noChangeArrowheads="1"/>
          </p:cNvSpPr>
          <p:nvPr/>
        </p:nvSpPr>
        <p:spPr bwMode="auto">
          <a:xfrm>
            <a:off x="4646613" y="3486152"/>
            <a:ext cx="1973262" cy="276999"/>
          </a:xfrm>
          <a:prstGeom prst="rect">
            <a:avLst/>
          </a:prstGeom>
          <a:noFill/>
          <a:ln w="9525">
            <a:noFill/>
            <a:miter lim="800000"/>
            <a:headEnd/>
            <a:tailEnd/>
          </a:ln>
        </p:spPr>
        <p:txBody>
          <a:bodyPr>
            <a:spAutoFit/>
          </a:bodyPr>
          <a:lstStyle/>
          <a:p>
            <a:pPr algn="ctr"/>
            <a:r>
              <a:rPr lang="en-US" altLang="zh-TW" sz="1200">
                <a:solidFill>
                  <a:srgbClr val="000000"/>
                </a:solidFill>
                <a:latin typeface="Calibri" pitchFamily="34" charset="0"/>
              </a:rPr>
              <a:t>Clustering</a:t>
            </a:r>
            <a:endParaRPr lang="zh-TW" altLang="en-US" sz="1200">
              <a:solidFill>
                <a:srgbClr val="000000"/>
              </a:solidFill>
              <a:latin typeface="Calibri" pitchFamily="34" charset="0"/>
            </a:endParaRPr>
          </a:p>
        </p:txBody>
      </p:sp>
      <p:pic>
        <p:nvPicPr>
          <p:cNvPr id="43" name="Picture 8" descr="D:\Tools\Dlink\icon\N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8553" y="5770563"/>
            <a:ext cx="487363" cy="395288"/>
          </a:xfrm>
          <a:prstGeom prst="rect">
            <a:avLst/>
          </a:prstGeom>
          <a:noFill/>
          <a:ln w="9525">
            <a:noFill/>
            <a:miter lim="800000"/>
            <a:headEnd/>
            <a:tailEnd/>
          </a:ln>
        </p:spPr>
      </p:pic>
      <p:grpSp>
        <p:nvGrpSpPr>
          <p:cNvPr id="44" name="群組 54"/>
          <p:cNvGrpSpPr>
            <a:grpSpLocks/>
          </p:cNvGrpSpPr>
          <p:nvPr/>
        </p:nvGrpSpPr>
        <p:grpSpPr bwMode="auto">
          <a:xfrm rot="-6338598">
            <a:off x="2251077" y="5548313"/>
            <a:ext cx="382587" cy="404812"/>
            <a:chOff x="1726548" y="3378313"/>
            <a:chExt cx="382404" cy="404390"/>
          </a:xfrm>
        </p:grpSpPr>
        <p:sp>
          <p:nvSpPr>
            <p:cNvPr id="45" name="弧形 49"/>
            <p:cNvSpPr/>
            <p:nvPr/>
          </p:nvSpPr>
          <p:spPr>
            <a:xfrm>
              <a:off x="1750275" y="3437093"/>
              <a:ext cx="233250" cy="261664"/>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46" name="弧形 52"/>
            <p:cNvSpPr/>
            <p:nvPr/>
          </p:nvSpPr>
          <p:spPr>
            <a:xfrm>
              <a:off x="1734801" y="3404532"/>
              <a:ext cx="303068" cy="340956"/>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47" name="弧形 53"/>
            <p:cNvSpPr/>
            <p:nvPr/>
          </p:nvSpPr>
          <p:spPr>
            <a:xfrm>
              <a:off x="1749207" y="3378253"/>
              <a:ext cx="360190" cy="404390"/>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48" name="群組 56"/>
          <p:cNvGrpSpPr>
            <a:grpSpLocks/>
          </p:cNvGrpSpPr>
          <p:nvPr/>
        </p:nvGrpSpPr>
        <p:grpSpPr bwMode="auto">
          <a:xfrm rot="3785731">
            <a:off x="2428082" y="5126832"/>
            <a:ext cx="381000" cy="404813"/>
            <a:chOff x="1726548" y="3378313"/>
            <a:chExt cx="382404" cy="404390"/>
          </a:xfrm>
        </p:grpSpPr>
        <p:sp>
          <p:nvSpPr>
            <p:cNvPr id="49" name="弧形 57"/>
            <p:cNvSpPr/>
            <p:nvPr/>
          </p:nvSpPr>
          <p:spPr>
            <a:xfrm>
              <a:off x="1717985" y="3448835"/>
              <a:ext cx="234223" cy="261664"/>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0" name="弧形 60"/>
            <p:cNvSpPr/>
            <p:nvPr/>
          </p:nvSpPr>
          <p:spPr>
            <a:xfrm>
              <a:off x="1730755" y="3409821"/>
              <a:ext cx="302737" cy="340956"/>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1" name="弧形 61"/>
            <p:cNvSpPr/>
            <p:nvPr/>
          </p:nvSpPr>
          <p:spPr>
            <a:xfrm>
              <a:off x="1748391" y="3378378"/>
              <a:ext cx="360097" cy="404389"/>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52" name="群組 67"/>
          <p:cNvGrpSpPr>
            <a:grpSpLocks/>
          </p:cNvGrpSpPr>
          <p:nvPr/>
        </p:nvGrpSpPr>
        <p:grpSpPr bwMode="auto">
          <a:xfrm rot="-7847491">
            <a:off x="3052765" y="5373689"/>
            <a:ext cx="382587" cy="404813"/>
            <a:chOff x="1726548" y="3378313"/>
            <a:chExt cx="382404" cy="404390"/>
          </a:xfrm>
        </p:grpSpPr>
        <p:sp>
          <p:nvSpPr>
            <p:cNvPr id="53" name="弧形 68"/>
            <p:cNvSpPr/>
            <p:nvPr/>
          </p:nvSpPr>
          <p:spPr>
            <a:xfrm>
              <a:off x="1730383" y="3451506"/>
              <a:ext cx="233250" cy="261663"/>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4" name="弧形 70"/>
            <p:cNvSpPr/>
            <p:nvPr/>
          </p:nvSpPr>
          <p:spPr>
            <a:xfrm>
              <a:off x="1734721" y="3410098"/>
              <a:ext cx="303067" cy="340955"/>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5" name="弧形 71"/>
            <p:cNvSpPr/>
            <p:nvPr/>
          </p:nvSpPr>
          <p:spPr>
            <a:xfrm>
              <a:off x="1752284" y="3378362"/>
              <a:ext cx="360190" cy="404390"/>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56" name="群組 73"/>
          <p:cNvGrpSpPr>
            <a:grpSpLocks/>
          </p:cNvGrpSpPr>
          <p:nvPr/>
        </p:nvGrpSpPr>
        <p:grpSpPr bwMode="auto">
          <a:xfrm rot="-3652073">
            <a:off x="3429796" y="5307809"/>
            <a:ext cx="382587" cy="403225"/>
            <a:chOff x="1726548" y="3378313"/>
            <a:chExt cx="382404" cy="404390"/>
          </a:xfrm>
        </p:grpSpPr>
        <p:sp>
          <p:nvSpPr>
            <p:cNvPr id="57" name="弧形 74"/>
            <p:cNvSpPr/>
            <p:nvPr/>
          </p:nvSpPr>
          <p:spPr>
            <a:xfrm>
              <a:off x="1726531" y="3449749"/>
              <a:ext cx="233250" cy="261102"/>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8" name="弧形 77"/>
            <p:cNvSpPr/>
            <p:nvPr/>
          </p:nvSpPr>
          <p:spPr>
            <a:xfrm>
              <a:off x="1731386" y="3409584"/>
              <a:ext cx="303067" cy="340707"/>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9" name="弧形 80"/>
            <p:cNvSpPr/>
            <p:nvPr/>
          </p:nvSpPr>
          <p:spPr>
            <a:xfrm>
              <a:off x="1751060" y="3376285"/>
              <a:ext cx="360191" cy="404390"/>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60" name="群組 81"/>
          <p:cNvGrpSpPr>
            <a:grpSpLocks/>
          </p:cNvGrpSpPr>
          <p:nvPr/>
        </p:nvGrpSpPr>
        <p:grpSpPr bwMode="auto">
          <a:xfrm rot="-6793694">
            <a:off x="4102101" y="5140325"/>
            <a:ext cx="382588" cy="404812"/>
            <a:chOff x="1726548" y="3378313"/>
            <a:chExt cx="382404" cy="404390"/>
          </a:xfrm>
        </p:grpSpPr>
        <p:sp>
          <p:nvSpPr>
            <p:cNvPr id="61" name="弧形 82"/>
            <p:cNvSpPr/>
            <p:nvPr/>
          </p:nvSpPr>
          <p:spPr>
            <a:xfrm>
              <a:off x="1727161" y="3449012"/>
              <a:ext cx="233251" cy="261665"/>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62" name="弧形 83"/>
            <p:cNvSpPr/>
            <p:nvPr/>
          </p:nvSpPr>
          <p:spPr>
            <a:xfrm>
              <a:off x="1743093" y="3403562"/>
              <a:ext cx="303067" cy="340956"/>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63" name="弧形 84"/>
            <p:cNvSpPr/>
            <p:nvPr/>
          </p:nvSpPr>
          <p:spPr>
            <a:xfrm>
              <a:off x="1752450" y="3376030"/>
              <a:ext cx="360189" cy="404391"/>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pic>
        <p:nvPicPr>
          <p:cNvPr id="64" name="Picture 8" descr="D:\Tools\Dlink\icon\N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22638" y="5594352"/>
            <a:ext cx="487362" cy="395287"/>
          </a:xfrm>
          <a:prstGeom prst="rect">
            <a:avLst/>
          </a:prstGeom>
          <a:noFill/>
          <a:ln w="9525">
            <a:noFill/>
            <a:miter lim="800000"/>
            <a:headEnd/>
            <a:tailEnd/>
          </a:ln>
        </p:spPr>
      </p:pic>
      <p:grpSp>
        <p:nvGrpSpPr>
          <p:cNvPr id="65" name="群組 90"/>
          <p:cNvGrpSpPr>
            <a:grpSpLocks/>
          </p:cNvGrpSpPr>
          <p:nvPr/>
        </p:nvGrpSpPr>
        <p:grpSpPr bwMode="auto">
          <a:xfrm rot="5220135">
            <a:off x="3694114" y="4937127"/>
            <a:ext cx="382588" cy="404813"/>
            <a:chOff x="1726548" y="3378313"/>
            <a:chExt cx="382404" cy="404390"/>
          </a:xfrm>
        </p:grpSpPr>
        <p:sp>
          <p:nvSpPr>
            <p:cNvPr id="66" name="弧形 91"/>
            <p:cNvSpPr/>
            <p:nvPr/>
          </p:nvSpPr>
          <p:spPr>
            <a:xfrm>
              <a:off x="1711394" y="3464036"/>
              <a:ext cx="233250" cy="261663"/>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67" name="弧形 92"/>
            <p:cNvSpPr/>
            <p:nvPr/>
          </p:nvSpPr>
          <p:spPr>
            <a:xfrm>
              <a:off x="1717186" y="3436048"/>
              <a:ext cx="303066" cy="340956"/>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68" name="弧形 93"/>
            <p:cNvSpPr/>
            <p:nvPr/>
          </p:nvSpPr>
          <p:spPr>
            <a:xfrm>
              <a:off x="1737656" y="3378313"/>
              <a:ext cx="360189" cy="404390"/>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sp>
        <p:nvSpPr>
          <p:cNvPr id="69" name="文字方塊 94"/>
          <p:cNvSpPr txBox="1">
            <a:spLocks noChangeArrowheads="1"/>
          </p:cNvSpPr>
          <p:nvPr/>
        </p:nvSpPr>
        <p:spPr bwMode="auto">
          <a:xfrm>
            <a:off x="2190753" y="4675188"/>
            <a:ext cx="1692275" cy="646331"/>
          </a:xfrm>
          <a:prstGeom prst="rect">
            <a:avLst/>
          </a:prstGeom>
          <a:noFill/>
          <a:ln w="9525">
            <a:noFill/>
            <a:miter lim="800000"/>
            <a:headEnd/>
            <a:tailEnd/>
          </a:ln>
        </p:spPr>
        <p:txBody>
          <a:bodyPr>
            <a:spAutoFit/>
          </a:bodyPr>
          <a:lstStyle/>
          <a:p>
            <a:pPr algn="ctr"/>
            <a:r>
              <a:rPr lang="en-US" altLang="zh-TW">
                <a:solidFill>
                  <a:srgbClr val="00B0F0"/>
                </a:solidFill>
                <a:latin typeface="Calibri" pitchFamily="34" charset="0"/>
              </a:rPr>
              <a:t>Intra-Switch</a:t>
            </a:r>
          </a:p>
          <a:p>
            <a:pPr algn="ctr"/>
            <a:r>
              <a:rPr lang="en-US" altLang="zh-TW">
                <a:solidFill>
                  <a:srgbClr val="00B0F0"/>
                </a:solidFill>
                <a:latin typeface="Calibri" pitchFamily="34" charset="0"/>
              </a:rPr>
              <a:t>L2 Roaming</a:t>
            </a:r>
            <a:endParaRPr lang="zh-TW" altLang="en-US">
              <a:solidFill>
                <a:srgbClr val="00B0F0"/>
              </a:solidFill>
              <a:latin typeface="Calibri" pitchFamily="34" charset="0"/>
            </a:endParaRPr>
          </a:p>
        </p:txBody>
      </p:sp>
      <p:sp>
        <p:nvSpPr>
          <p:cNvPr id="70" name="Text Box 17"/>
          <p:cNvSpPr txBox="1">
            <a:spLocks noChangeArrowheads="1"/>
          </p:cNvSpPr>
          <p:nvPr/>
        </p:nvSpPr>
        <p:spPr bwMode="auto">
          <a:xfrm>
            <a:off x="1833563" y="6200778"/>
            <a:ext cx="1510478" cy="276999"/>
          </a:xfrm>
          <a:prstGeom prst="rect">
            <a:avLst/>
          </a:prstGeom>
          <a:noFill/>
          <a:ln w="9525">
            <a:noFill/>
            <a:miter lim="800000"/>
            <a:headEnd/>
            <a:tailEnd/>
          </a:ln>
        </p:spPr>
        <p:txBody>
          <a:bodyPr wrap="none">
            <a:spAutoFit/>
          </a:bodyPr>
          <a:lstStyle/>
          <a:p>
            <a:r>
              <a:rPr lang="en-US" altLang="zh-TW" sz="1200">
                <a:solidFill>
                  <a:srgbClr val="00B0F0"/>
                </a:solidFill>
                <a:latin typeface="Calibri" pitchFamily="34" charset="0"/>
              </a:rPr>
              <a:t>Associate with AP-A1</a:t>
            </a:r>
          </a:p>
        </p:txBody>
      </p:sp>
      <p:sp>
        <p:nvSpPr>
          <p:cNvPr id="71" name="文字方塊 96"/>
          <p:cNvSpPr txBox="1">
            <a:spLocks noChangeArrowheads="1"/>
          </p:cNvSpPr>
          <p:nvPr/>
        </p:nvSpPr>
        <p:spPr bwMode="auto">
          <a:xfrm>
            <a:off x="1849441" y="5524502"/>
            <a:ext cx="642937" cy="246221"/>
          </a:xfrm>
          <a:prstGeom prst="rect">
            <a:avLst/>
          </a:prstGeom>
          <a:noFill/>
          <a:ln w="9525">
            <a:noFill/>
            <a:miter lim="800000"/>
            <a:headEnd/>
            <a:tailEnd/>
          </a:ln>
        </p:spPr>
        <p:txBody>
          <a:bodyPr>
            <a:spAutoFit/>
          </a:bodyPr>
          <a:lstStyle/>
          <a:p>
            <a:pPr algn="ctr"/>
            <a:r>
              <a:rPr lang="en-US" altLang="zh-TW" sz="1000">
                <a:solidFill>
                  <a:srgbClr val="000000"/>
                </a:solidFill>
                <a:latin typeface="Calibri" pitchFamily="34" charset="0"/>
              </a:rPr>
              <a:t>AP-A1</a:t>
            </a:r>
            <a:endParaRPr lang="zh-TW" altLang="en-US" sz="1000">
              <a:solidFill>
                <a:srgbClr val="000000"/>
              </a:solidFill>
              <a:latin typeface="Calibri" pitchFamily="34" charset="0"/>
            </a:endParaRPr>
          </a:p>
        </p:txBody>
      </p:sp>
      <p:sp>
        <p:nvSpPr>
          <p:cNvPr id="72" name="文字方塊 97"/>
          <p:cNvSpPr txBox="1">
            <a:spLocks noChangeArrowheads="1"/>
          </p:cNvSpPr>
          <p:nvPr/>
        </p:nvSpPr>
        <p:spPr bwMode="auto">
          <a:xfrm>
            <a:off x="3697291" y="5310190"/>
            <a:ext cx="642937" cy="246221"/>
          </a:xfrm>
          <a:prstGeom prst="rect">
            <a:avLst/>
          </a:prstGeom>
          <a:noFill/>
          <a:ln w="9525">
            <a:noFill/>
            <a:miter lim="800000"/>
            <a:headEnd/>
            <a:tailEnd/>
          </a:ln>
        </p:spPr>
        <p:txBody>
          <a:bodyPr>
            <a:spAutoFit/>
          </a:bodyPr>
          <a:lstStyle/>
          <a:p>
            <a:pPr algn="ctr"/>
            <a:r>
              <a:rPr lang="en-US" altLang="zh-TW" sz="1000">
                <a:solidFill>
                  <a:srgbClr val="000000"/>
                </a:solidFill>
                <a:latin typeface="Calibri" pitchFamily="34" charset="0"/>
              </a:rPr>
              <a:t>AP-A2</a:t>
            </a:r>
            <a:endParaRPr lang="zh-TW" altLang="en-US" sz="1000">
              <a:solidFill>
                <a:srgbClr val="000000"/>
              </a:solidFill>
              <a:latin typeface="Calibri" pitchFamily="34" charset="0"/>
            </a:endParaRPr>
          </a:p>
        </p:txBody>
      </p:sp>
      <p:sp>
        <p:nvSpPr>
          <p:cNvPr id="73" name="Text Box 17"/>
          <p:cNvSpPr txBox="1">
            <a:spLocks noChangeArrowheads="1"/>
          </p:cNvSpPr>
          <p:nvPr/>
        </p:nvSpPr>
        <p:spPr bwMode="auto">
          <a:xfrm>
            <a:off x="3643313" y="6078539"/>
            <a:ext cx="2201862" cy="276999"/>
          </a:xfrm>
          <a:prstGeom prst="rect">
            <a:avLst/>
          </a:prstGeom>
          <a:noFill/>
          <a:ln w="9525">
            <a:noFill/>
            <a:miter lim="800000"/>
            <a:headEnd/>
            <a:tailEnd/>
          </a:ln>
        </p:spPr>
        <p:txBody>
          <a:bodyPr>
            <a:spAutoFit/>
          </a:bodyPr>
          <a:lstStyle/>
          <a:p>
            <a:r>
              <a:rPr lang="en-US" altLang="zh-TW" sz="1200">
                <a:solidFill>
                  <a:srgbClr val="00B0F0"/>
                </a:solidFill>
                <a:latin typeface="Calibri" pitchFamily="34" charset="0"/>
              </a:rPr>
              <a:t>Handover from AP-A1 to AP-A2</a:t>
            </a:r>
          </a:p>
        </p:txBody>
      </p:sp>
      <p:sp>
        <p:nvSpPr>
          <p:cNvPr id="74" name="矩形 99"/>
          <p:cNvSpPr>
            <a:spLocks noChangeArrowheads="1"/>
          </p:cNvSpPr>
          <p:nvPr/>
        </p:nvSpPr>
        <p:spPr bwMode="auto">
          <a:xfrm>
            <a:off x="4565651" y="5654676"/>
            <a:ext cx="1510478" cy="276999"/>
          </a:xfrm>
          <a:prstGeom prst="rect">
            <a:avLst/>
          </a:prstGeom>
          <a:noFill/>
          <a:ln w="9525">
            <a:noFill/>
            <a:miter lim="800000"/>
            <a:headEnd/>
            <a:tailEnd/>
          </a:ln>
        </p:spPr>
        <p:txBody>
          <a:bodyPr wrap="none">
            <a:spAutoFit/>
          </a:bodyPr>
          <a:lstStyle/>
          <a:p>
            <a:r>
              <a:rPr lang="en-US" altLang="zh-TW" sz="1200">
                <a:solidFill>
                  <a:srgbClr val="00B0F0"/>
                </a:solidFill>
                <a:latin typeface="Calibri" pitchFamily="34" charset="0"/>
              </a:rPr>
              <a:t>Associate with AP-A2</a:t>
            </a:r>
          </a:p>
        </p:txBody>
      </p:sp>
      <p:sp>
        <p:nvSpPr>
          <p:cNvPr id="75" name="矩形 100"/>
          <p:cNvSpPr>
            <a:spLocks noChangeArrowheads="1"/>
          </p:cNvSpPr>
          <p:nvPr/>
        </p:nvSpPr>
        <p:spPr bwMode="auto">
          <a:xfrm>
            <a:off x="3652838" y="5930902"/>
            <a:ext cx="1510478" cy="276999"/>
          </a:xfrm>
          <a:prstGeom prst="rect">
            <a:avLst/>
          </a:prstGeom>
          <a:noFill/>
          <a:ln w="9525">
            <a:noFill/>
            <a:miter lim="800000"/>
            <a:headEnd/>
            <a:tailEnd/>
          </a:ln>
        </p:spPr>
        <p:txBody>
          <a:bodyPr wrap="none">
            <a:spAutoFit/>
          </a:bodyPr>
          <a:lstStyle/>
          <a:p>
            <a:r>
              <a:rPr lang="en-US" altLang="zh-TW" sz="1200">
                <a:solidFill>
                  <a:srgbClr val="00B0F0"/>
                </a:solidFill>
                <a:latin typeface="Calibri" pitchFamily="34" charset="0"/>
              </a:rPr>
              <a:t>Associate with AP-A2</a:t>
            </a:r>
          </a:p>
        </p:txBody>
      </p:sp>
      <p:sp>
        <p:nvSpPr>
          <p:cNvPr id="76" name="文字方塊 101"/>
          <p:cNvSpPr txBox="1">
            <a:spLocks noChangeArrowheads="1"/>
          </p:cNvSpPr>
          <p:nvPr/>
        </p:nvSpPr>
        <p:spPr bwMode="auto">
          <a:xfrm>
            <a:off x="5280025" y="4564064"/>
            <a:ext cx="642938" cy="246221"/>
          </a:xfrm>
          <a:prstGeom prst="rect">
            <a:avLst/>
          </a:prstGeom>
          <a:noFill/>
          <a:ln w="9525">
            <a:noFill/>
            <a:miter lim="800000"/>
            <a:headEnd/>
            <a:tailEnd/>
          </a:ln>
        </p:spPr>
        <p:txBody>
          <a:bodyPr>
            <a:spAutoFit/>
          </a:bodyPr>
          <a:lstStyle/>
          <a:p>
            <a:pPr algn="ctr"/>
            <a:r>
              <a:rPr lang="en-US" altLang="zh-TW" sz="1000">
                <a:solidFill>
                  <a:srgbClr val="000000"/>
                </a:solidFill>
                <a:latin typeface="Calibri" pitchFamily="34" charset="0"/>
              </a:rPr>
              <a:t>AP-B1</a:t>
            </a:r>
            <a:endParaRPr lang="zh-TW" altLang="en-US" sz="1000">
              <a:solidFill>
                <a:srgbClr val="000000"/>
              </a:solidFill>
              <a:latin typeface="Calibri" pitchFamily="34" charset="0"/>
            </a:endParaRPr>
          </a:p>
        </p:txBody>
      </p:sp>
      <p:sp>
        <p:nvSpPr>
          <p:cNvPr id="77" name="文字方塊 102"/>
          <p:cNvSpPr txBox="1">
            <a:spLocks noChangeArrowheads="1"/>
          </p:cNvSpPr>
          <p:nvPr/>
        </p:nvSpPr>
        <p:spPr bwMode="auto">
          <a:xfrm>
            <a:off x="7904166" y="5205415"/>
            <a:ext cx="642937" cy="246221"/>
          </a:xfrm>
          <a:prstGeom prst="rect">
            <a:avLst/>
          </a:prstGeom>
          <a:noFill/>
          <a:ln w="9525">
            <a:noFill/>
            <a:miter lim="800000"/>
            <a:headEnd/>
            <a:tailEnd/>
          </a:ln>
        </p:spPr>
        <p:txBody>
          <a:bodyPr>
            <a:spAutoFit/>
          </a:bodyPr>
          <a:lstStyle/>
          <a:p>
            <a:pPr algn="ctr"/>
            <a:r>
              <a:rPr lang="en-US" altLang="zh-TW" sz="1000">
                <a:solidFill>
                  <a:srgbClr val="000000"/>
                </a:solidFill>
                <a:latin typeface="Calibri" pitchFamily="34" charset="0"/>
              </a:rPr>
              <a:t>AP-C1</a:t>
            </a:r>
            <a:endParaRPr lang="zh-TW" altLang="en-US" sz="1000">
              <a:solidFill>
                <a:srgbClr val="000000"/>
              </a:solidFill>
              <a:latin typeface="Calibri" pitchFamily="34" charset="0"/>
            </a:endParaRPr>
          </a:p>
        </p:txBody>
      </p:sp>
      <p:pic>
        <p:nvPicPr>
          <p:cNvPr id="78" name="Picture 8" descr="D:\Tools\Dlink\icon\N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89438" y="5378452"/>
            <a:ext cx="487362" cy="395287"/>
          </a:xfrm>
          <a:prstGeom prst="rect">
            <a:avLst/>
          </a:prstGeom>
          <a:noFill/>
          <a:ln w="9525">
            <a:noFill/>
            <a:miter lim="800000"/>
            <a:headEnd/>
            <a:tailEnd/>
          </a:ln>
        </p:spPr>
      </p:pic>
      <p:sp>
        <p:nvSpPr>
          <p:cNvPr id="79" name="矩形 104"/>
          <p:cNvSpPr>
            <a:spLocks noChangeArrowheads="1"/>
          </p:cNvSpPr>
          <p:nvPr/>
        </p:nvSpPr>
        <p:spPr bwMode="auto">
          <a:xfrm>
            <a:off x="6042025" y="4960939"/>
            <a:ext cx="1504066" cy="276999"/>
          </a:xfrm>
          <a:prstGeom prst="rect">
            <a:avLst/>
          </a:prstGeom>
          <a:noFill/>
          <a:ln w="9525">
            <a:noFill/>
            <a:miter lim="800000"/>
            <a:headEnd/>
            <a:tailEnd/>
          </a:ln>
        </p:spPr>
        <p:txBody>
          <a:bodyPr wrap="none">
            <a:spAutoFit/>
          </a:bodyPr>
          <a:lstStyle/>
          <a:p>
            <a:r>
              <a:rPr lang="en-US" altLang="zh-TW" sz="1200">
                <a:solidFill>
                  <a:srgbClr val="00B0F0"/>
                </a:solidFill>
                <a:latin typeface="Calibri" pitchFamily="34" charset="0"/>
              </a:rPr>
              <a:t>Associate with AP-B1</a:t>
            </a:r>
          </a:p>
        </p:txBody>
      </p:sp>
      <p:grpSp>
        <p:nvGrpSpPr>
          <p:cNvPr id="80" name="群組 105"/>
          <p:cNvGrpSpPr>
            <a:grpSpLocks/>
          </p:cNvGrpSpPr>
          <p:nvPr/>
        </p:nvGrpSpPr>
        <p:grpSpPr bwMode="auto">
          <a:xfrm rot="-6230914">
            <a:off x="5456240" y="4500564"/>
            <a:ext cx="382587" cy="404813"/>
            <a:chOff x="1726548" y="3378313"/>
            <a:chExt cx="382404" cy="404390"/>
          </a:xfrm>
        </p:grpSpPr>
        <p:sp>
          <p:nvSpPr>
            <p:cNvPr id="81" name="弧形 106"/>
            <p:cNvSpPr/>
            <p:nvPr/>
          </p:nvSpPr>
          <p:spPr>
            <a:xfrm>
              <a:off x="1734541" y="3447971"/>
              <a:ext cx="233250" cy="261664"/>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82" name="弧形 107"/>
            <p:cNvSpPr/>
            <p:nvPr/>
          </p:nvSpPr>
          <p:spPr>
            <a:xfrm>
              <a:off x="1731965" y="3409758"/>
              <a:ext cx="303067" cy="340955"/>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83" name="弧形 108"/>
            <p:cNvSpPr/>
            <p:nvPr/>
          </p:nvSpPr>
          <p:spPr>
            <a:xfrm>
              <a:off x="1749199" y="3377891"/>
              <a:ext cx="360190" cy="404390"/>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84" name="群組 109"/>
          <p:cNvGrpSpPr>
            <a:grpSpLocks/>
          </p:cNvGrpSpPr>
          <p:nvPr/>
        </p:nvGrpSpPr>
        <p:grpSpPr bwMode="auto">
          <a:xfrm rot="3323617">
            <a:off x="5087939" y="4394201"/>
            <a:ext cx="382588" cy="404813"/>
            <a:chOff x="1726548" y="3378313"/>
            <a:chExt cx="382404" cy="404390"/>
          </a:xfrm>
        </p:grpSpPr>
        <p:sp>
          <p:nvSpPr>
            <p:cNvPr id="85" name="弧形 110"/>
            <p:cNvSpPr/>
            <p:nvPr/>
          </p:nvSpPr>
          <p:spPr>
            <a:xfrm>
              <a:off x="1719643" y="3453214"/>
              <a:ext cx="233251" cy="261664"/>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86" name="弧形 111"/>
            <p:cNvSpPr/>
            <p:nvPr/>
          </p:nvSpPr>
          <p:spPr>
            <a:xfrm>
              <a:off x="1724372" y="3412001"/>
              <a:ext cx="303067" cy="340956"/>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87" name="弧形 112"/>
            <p:cNvSpPr/>
            <p:nvPr/>
          </p:nvSpPr>
          <p:spPr>
            <a:xfrm>
              <a:off x="1737159" y="3381825"/>
              <a:ext cx="360190" cy="404390"/>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sp>
        <p:nvSpPr>
          <p:cNvPr id="88" name="文字方塊 121"/>
          <p:cNvSpPr txBox="1">
            <a:spLocks noChangeArrowheads="1"/>
          </p:cNvSpPr>
          <p:nvPr/>
        </p:nvSpPr>
        <p:spPr bwMode="auto">
          <a:xfrm>
            <a:off x="6192841" y="4337052"/>
            <a:ext cx="1692275" cy="646331"/>
          </a:xfrm>
          <a:prstGeom prst="rect">
            <a:avLst/>
          </a:prstGeom>
          <a:noFill/>
          <a:ln w="9525">
            <a:noFill/>
            <a:miter lim="800000"/>
            <a:headEnd/>
            <a:tailEnd/>
          </a:ln>
        </p:spPr>
        <p:txBody>
          <a:bodyPr>
            <a:spAutoFit/>
          </a:bodyPr>
          <a:lstStyle/>
          <a:p>
            <a:pPr algn="ctr"/>
            <a:r>
              <a:rPr lang="en-US" altLang="zh-TW">
                <a:solidFill>
                  <a:srgbClr val="00B0F0"/>
                </a:solidFill>
                <a:latin typeface="Calibri" pitchFamily="34" charset="0"/>
              </a:rPr>
              <a:t>Intra-Switch</a:t>
            </a:r>
          </a:p>
          <a:p>
            <a:pPr algn="ctr"/>
            <a:r>
              <a:rPr lang="en-US" altLang="zh-TW">
                <a:solidFill>
                  <a:srgbClr val="00B0F0"/>
                </a:solidFill>
                <a:latin typeface="Calibri" pitchFamily="34" charset="0"/>
              </a:rPr>
              <a:t>L3 Roaming</a:t>
            </a:r>
            <a:endParaRPr lang="zh-TW" altLang="en-US">
              <a:solidFill>
                <a:srgbClr val="00B0F0"/>
              </a:solidFill>
              <a:latin typeface="Calibri" pitchFamily="34" charset="0"/>
            </a:endParaRPr>
          </a:p>
        </p:txBody>
      </p:sp>
      <p:pic>
        <p:nvPicPr>
          <p:cNvPr id="89" name="Picture 8" descr="D:\Tools\Dlink\icon\N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65778" y="4752978"/>
            <a:ext cx="487363" cy="395287"/>
          </a:xfrm>
          <a:prstGeom prst="rect">
            <a:avLst/>
          </a:prstGeom>
          <a:noFill/>
          <a:ln w="9525">
            <a:noFill/>
            <a:miter lim="800000"/>
            <a:headEnd/>
            <a:tailEnd/>
          </a:ln>
        </p:spPr>
      </p:pic>
      <p:sp>
        <p:nvSpPr>
          <p:cNvPr id="90" name="文字方塊 125"/>
          <p:cNvSpPr txBox="1">
            <a:spLocks noChangeArrowheads="1"/>
          </p:cNvSpPr>
          <p:nvPr/>
        </p:nvSpPr>
        <p:spPr bwMode="auto">
          <a:xfrm>
            <a:off x="8297866" y="5078414"/>
            <a:ext cx="2065337" cy="646331"/>
          </a:xfrm>
          <a:prstGeom prst="rect">
            <a:avLst/>
          </a:prstGeom>
          <a:noFill/>
          <a:ln w="9525">
            <a:noFill/>
            <a:miter lim="800000"/>
            <a:headEnd/>
            <a:tailEnd/>
          </a:ln>
        </p:spPr>
        <p:txBody>
          <a:bodyPr>
            <a:spAutoFit/>
          </a:bodyPr>
          <a:lstStyle/>
          <a:p>
            <a:pPr algn="ctr"/>
            <a:r>
              <a:rPr lang="en-US" altLang="zh-TW">
                <a:solidFill>
                  <a:srgbClr val="00B0F0"/>
                </a:solidFill>
                <a:latin typeface="Calibri" pitchFamily="34" charset="0"/>
              </a:rPr>
              <a:t>Inter-Switch </a:t>
            </a:r>
          </a:p>
          <a:p>
            <a:pPr algn="ctr"/>
            <a:r>
              <a:rPr lang="en-US" altLang="zh-TW">
                <a:solidFill>
                  <a:srgbClr val="00B0F0"/>
                </a:solidFill>
                <a:latin typeface="Calibri" pitchFamily="34" charset="0"/>
              </a:rPr>
              <a:t>L3 Roaming</a:t>
            </a:r>
            <a:endParaRPr lang="zh-TW" altLang="en-US">
              <a:solidFill>
                <a:srgbClr val="00B0F0"/>
              </a:solidFill>
              <a:latin typeface="Calibri" pitchFamily="34" charset="0"/>
            </a:endParaRPr>
          </a:p>
        </p:txBody>
      </p:sp>
      <p:grpSp>
        <p:nvGrpSpPr>
          <p:cNvPr id="91" name="群組 126"/>
          <p:cNvGrpSpPr>
            <a:grpSpLocks/>
          </p:cNvGrpSpPr>
          <p:nvPr/>
        </p:nvGrpSpPr>
        <p:grpSpPr bwMode="auto">
          <a:xfrm rot="7765721">
            <a:off x="7916071" y="4780758"/>
            <a:ext cx="382587" cy="403225"/>
            <a:chOff x="1726548" y="3378313"/>
            <a:chExt cx="382404" cy="404390"/>
          </a:xfrm>
        </p:grpSpPr>
        <p:sp>
          <p:nvSpPr>
            <p:cNvPr id="92" name="弧形 127"/>
            <p:cNvSpPr/>
            <p:nvPr/>
          </p:nvSpPr>
          <p:spPr>
            <a:xfrm>
              <a:off x="1725108" y="3454959"/>
              <a:ext cx="233250" cy="261102"/>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93" name="弧形 128"/>
            <p:cNvSpPr/>
            <p:nvPr/>
          </p:nvSpPr>
          <p:spPr>
            <a:xfrm>
              <a:off x="1731054" y="3412368"/>
              <a:ext cx="303068" cy="340707"/>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94" name="弧形 129"/>
            <p:cNvSpPr/>
            <p:nvPr/>
          </p:nvSpPr>
          <p:spPr>
            <a:xfrm>
              <a:off x="1748604" y="3381647"/>
              <a:ext cx="360191" cy="404390"/>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95" name="群組 130"/>
          <p:cNvGrpSpPr>
            <a:grpSpLocks/>
          </p:cNvGrpSpPr>
          <p:nvPr/>
        </p:nvGrpSpPr>
        <p:grpSpPr bwMode="auto">
          <a:xfrm rot="-3664936">
            <a:off x="7491414" y="5172076"/>
            <a:ext cx="382588" cy="404813"/>
            <a:chOff x="1726548" y="3378313"/>
            <a:chExt cx="382404" cy="404390"/>
          </a:xfrm>
        </p:grpSpPr>
        <p:sp>
          <p:nvSpPr>
            <p:cNvPr id="96" name="弧形 131"/>
            <p:cNvSpPr/>
            <p:nvPr/>
          </p:nvSpPr>
          <p:spPr>
            <a:xfrm>
              <a:off x="1726531" y="3449189"/>
              <a:ext cx="233251" cy="261664"/>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97" name="弧形 132"/>
            <p:cNvSpPr/>
            <p:nvPr/>
          </p:nvSpPr>
          <p:spPr>
            <a:xfrm>
              <a:off x="1731386" y="3409331"/>
              <a:ext cx="303067" cy="340955"/>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98" name="弧形 133"/>
            <p:cNvSpPr/>
            <p:nvPr/>
          </p:nvSpPr>
          <p:spPr>
            <a:xfrm>
              <a:off x="1750301" y="3374955"/>
              <a:ext cx="360189" cy="404390"/>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sp>
        <p:nvSpPr>
          <p:cNvPr id="99" name="矩形 134"/>
          <p:cNvSpPr>
            <a:spLocks noChangeArrowheads="1"/>
          </p:cNvSpPr>
          <p:nvPr/>
        </p:nvSpPr>
        <p:spPr bwMode="auto">
          <a:xfrm>
            <a:off x="7750178" y="5727702"/>
            <a:ext cx="1502463" cy="276999"/>
          </a:xfrm>
          <a:prstGeom prst="rect">
            <a:avLst/>
          </a:prstGeom>
          <a:noFill/>
          <a:ln w="9525">
            <a:noFill/>
            <a:miter lim="800000"/>
            <a:headEnd/>
            <a:tailEnd/>
          </a:ln>
        </p:spPr>
        <p:txBody>
          <a:bodyPr wrap="none">
            <a:spAutoFit/>
          </a:bodyPr>
          <a:lstStyle/>
          <a:p>
            <a:r>
              <a:rPr lang="en-US" altLang="zh-TW" sz="1200">
                <a:solidFill>
                  <a:srgbClr val="00B0F0"/>
                </a:solidFill>
                <a:latin typeface="Calibri" pitchFamily="34" charset="0"/>
              </a:rPr>
              <a:t>Associate with AP-C1</a:t>
            </a:r>
          </a:p>
        </p:txBody>
      </p:sp>
      <p:pic>
        <p:nvPicPr>
          <p:cNvPr id="100" name="Picture 6" descr="O:\Temp\Karl\ICON\Switch\png\DES-3528P.png"/>
          <p:cNvPicPr>
            <a:picLocks noChangeAspect="1" noChangeArrowheads="1"/>
          </p:cNvPicPr>
          <p:nvPr/>
        </p:nvPicPr>
        <p:blipFill>
          <a:blip r:embed="rId3" cstate="print"/>
          <a:srcRect t="25648" b="28886"/>
          <a:stretch>
            <a:fillRect/>
          </a:stretch>
        </p:blipFill>
        <p:spPr bwMode="auto">
          <a:xfrm>
            <a:off x="3267078" y="4078287"/>
            <a:ext cx="1260475" cy="573088"/>
          </a:xfrm>
          <a:prstGeom prst="rect">
            <a:avLst/>
          </a:prstGeom>
          <a:noFill/>
          <a:ln w="9525">
            <a:noFill/>
            <a:miter lim="800000"/>
            <a:headEnd/>
            <a:tailEnd/>
          </a:ln>
        </p:spPr>
      </p:pic>
      <p:cxnSp>
        <p:nvCxnSpPr>
          <p:cNvPr id="101" name="直線接點 115"/>
          <p:cNvCxnSpPr/>
          <p:nvPr/>
        </p:nvCxnSpPr>
        <p:spPr>
          <a:xfrm rot="10800000">
            <a:off x="3390903" y="3930650"/>
            <a:ext cx="354013" cy="2841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 name="圖片 8" descr="DWL-8600_A1_Image_L(Side).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075613" y="4525963"/>
            <a:ext cx="766762" cy="649288"/>
          </a:xfrm>
          <a:prstGeom prst="rect">
            <a:avLst/>
          </a:prstGeom>
          <a:noFill/>
          <a:ln w="9525">
            <a:noFill/>
            <a:miter lim="800000"/>
            <a:headEnd/>
            <a:tailEnd/>
          </a:ln>
        </p:spPr>
      </p:pic>
      <p:pic>
        <p:nvPicPr>
          <p:cNvPr id="103" name="圖片 8" descr="DWL-8600_A1_Image_L(Side).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692650" y="4010027"/>
            <a:ext cx="768350" cy="649287"/>
          </a:xfrm>
          <a:prstGeom prst="rect">
            <a:avLst/>
          </a:prstGeom>
          <a:noFill/>
          <a:ln w="9525">
            <a:noFill/>
            <a:miter lim="800000"/>
            <a:headEnd/>
            <a:tailEnd/>
          </a:ln>
        </p:spPr>
      </p:pic>
      <p:pic>
        <p:nvPicPr>
          <p:cNvPr id="104" name="圖片 8" descr="DWL-8600_A1_Image_L(Side).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613153" y="4567237"/>
            <a:ext cx="766763" cy="649288"/>
          </a:xfrm>
          <a:prstGeom prst="rect">
            <a:avLst/>
          </a:prstGeom>
          <a:noFill/>
          <a:ln w="9525">
            <a:noFill/>
            <a:miter lim="800000"/>
            <a:headEnd/>
            <a:tailEnd/>
          </a:ln>
        </p:spPr>
      </p:pic>
      <p:pic>
        <p:nvPicPr>
          <p:cNvPr id="105" name="圖片 8" descr="DWL-8600_A1_Image_L(Side).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792288" y="4899027"/>
            <a:ext cx="768350" cy="649287"/>
          </a:xfrm>
          <a:prstGeom prst="rect">
            <a:avLst/>
          </a:prstGeom>
          <a:noFill/>
          <a:ln w="9525">
            <a:noFill/>
            <a:miter lim="800000"/>
            <a:headEnd/>
            <a:tailEnd/>
          </a:ln>
        </p:spPr>
      </p:pic>
      <p:pic>
        <p:nvPicPr>
          <p:cNvPr id="106" name="圖片 113" descr="DWS-3160-24PC_side_R.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943225" y="3606801"/>
            <a:ext cx="1112838" cy="531812"/>
          </a:xfrm>
          <a:prstGeom prst="rect">
            <a:avLst/>
          </a:prstGeom>
          <a:noFill/>
          <a:ln w="9525">
            <a:noFill/>
            <a:miter lim="800000"/>
            <a:headEnd/>
            <a:tailEnd/>
          </a:ln>
        </p:spPr>
      </p:pic>
      <p:pic>
        <p:nvPicPr>
          <p:cNvPr id="107" name="圖片 114" descr="DWS-3160-24PC_side_R.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34191" y="3649663"/>
            <a:ext cx="1114425" cy="533400"/>
          </a:xfrm>
          <a:prstGeom prst="rect">
            <a:avLst/>
          </a:prstGeom>
          <a:noFill/>
          <a:ln w="9525">
            <a:noFill/>
            <a:miter lim="800000"/>
            <a:headEnd/>
            <a:tailEnd/>
          </a:ln>
        </p:spPr>
      </p:pic>
    </p:spTree>
    <p:extLst>
      <p:ext uri="{BB962C8B-B14F-4D97-AF65-F5344CB8AC3E}">
        <p14:creationId xmlns:p14="http://schemas.microsoft.com/office/powerpoint/2010/main" val="23592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05556E-6 1.11111E-6 L 0.10052 -0.02593 " pathEditMode="relative" rAng="0" ptsTypes="AA">
                                      <p:cBhvr>
                                        <p:cTn id="6" dur="2000" fill="hold"/>
                                        <p:tgtEl>
                                          <p:spTgt spid="43"/>
                                        </p:tgtEl>
                                        <p:attrNameLst>
                                          <p:attrName>ppt_x</p:attrName>
                                          <p:attrName>ppt_y</p:attrName>
                                        </p:attrNameLst>
                                      </p:cBhvr>
                                      <p:rCtr x="5000" y="-1300"/>
                                    </p:animMotion>
                                  </p:childTnLst>
                                </p:cTn>
                              </p:par>
                              <p:par>
                                <p:cTn id="7" presetID="1" presetClass="exit" presetSubtype="0" fill="hold" nodeType="withEffect">
                                  <p:stCondLst>
                                    <p:cond delay="0"/>
                                  </p:stCondLst>
                                  <p:childTnLst>
                                    <p:set>
                                      <p:cBhvr>
                                        <p:cTn id="8" dur="1" fill="hold">
                                          <p:stCondLst>
                                            <p:cond delay="0"/>
                                          </p:stCondLst>
                                        </p:cTn>
                                        <p:tgtEl>
                                          <p:spTgt spid="4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up)">
                                      <p:cBhvr>
                                        <p:cTn id="18" dur="500"/>
                                        <p:tgtEl>
                                          <p:spTgt spid="6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left)">
                                      <p:cBhvr>
                                        <p:cTn id="26" dur="500"/>
                                        <p:tgtEl>
                                          <p:spTgt spid="73"/>
                                        </p:tgtEl>
                                      </p:cBhvr>
                                    </p:animEffect>
                                  </p:childTnLst>
                                </p:cTn>
                              </p:par>
                            </p:childTnLst>
                          </p:cTn>
                        </p:par>
                        <p:par>
                          <p:cTn id="27" fill="hold">
                            <p:stCondLst>
                              <p:cond delay="3500"/>
                            </p:stCondLst>
                            <p:childTnLst>
                              <p:par>
                                <p:cTn id="28" presetID="1" presetClass="exit" presetSubtype="0" fill="hold" nodeType="afterEffect">
                                  <p:stCondLst>
                                    <p:cond delay="2000"/>
                                  </p:stCondLst>
                                  <p:childTnLst>
                                    <p:set>
                                      <p:cBhvr>
                                        <p:cTn id="29" dur="1" fill="hold">
                                          <p:stCondLst>
                                            <p:cond delay="0"/>
                                          </p:stCondLst>
                                        </p:cTn>
                                        <p:tgtEl>
                                          <p:spTgt spid="43"/>
                                        </p:tgtEl>
                                        <p:attrNameLst>
                                          <p:attrName>style.visibility</p:attrName>
                                        </p:attrNameLst>
                                      </p:cBhvr>
                                      <p:to>
                                        <p:strVal val="hidden"/>
                                      </p:to>
                                    </p:set>
                                  </p:childTnLst>
                                </p:cTn>
                              </p:par>
                              <p:par>
                                <p:cTn id="30" presetID="1" presetClass="exit" presetSubtype="0" fill="hold" nodeType="withEffect">
                                  <p:stCondLst>
                                    <p:cond delay="2000"/>
                                  </p:stCondLst>
                                  <p:childTnLst>
                                    <p:set>
                                      <p:cBhvr>
                                        <p:cTn id="31" dur="1" fill="hold">
                                          <p:stCondLst>
                                            <p:cond delay="0"/>
                                          </p:stCondLst>
                                        </p:cTn>
                                        <p:tgtEl>
                                          <p:spTgt spid="56"/>
                                        </p:tgtEl>
                                        <p:attrNameLst>
                                          <p:attrName>style.visibility</p:attrName>
                                        </p:attrNameLst>
                                      </p:cBhvr>
                                      <p:to>
                                        <p:strVal val="hidden"/>
                                      </p:to>
                                    </p:set>
                                  </p:childTnLst>
                                </p:cTn>
                              </p:par>
                              <p:par>
                                <p:cTn id="32" presetID="1" presetClass="exit" presetSubtype="0" fill="hold" nodeType="withEffect">
                                  <p:stCondLst>
                                    <p:cond delay="2000"/>
                                  </p:stCondLst>
                                  <p:childTnLst>
                                    <p:set>
                                      <p:cBhvr>
                                        <p:cTn id="33" dur="1" fill="hold">
                                          <p:stCondLst>
                                            <p:cond delay="0"/>
                                          </p:stCondLst>
                                        </p:cTn>
                                        <p:tgtEl>
                                          <p:spTgt spid="52"/>
                                        </p:tgtEl>
                                        <p:attrNameLst>
                                          <p:attrName>style.visibility</p:attrName>
                                        </p:attrNameLst>
                                      </p:cBhvr>
                                      <p:to>
                                        <p:strVal val="hidden"/>
                                      </p:to>
                                    </p:set>
                                  </p:childTnLst>
                                </p:cTn>
                              </p:par>
                              <p:par>
                                <p:cTn id="34" presetID="1" presetClass="exit" presetSubtype="0" fill="hold" nodeType="withEffect">
                                  <p:stCondLst>
                                    <p:cond delay="2000"/>
                                  </p:stCondLst>
                                  <p:childTnLst>
                                    <p:set>
                                      <p:cBhvr>
                                        <p:cTn id="35" dur="1" fill="hold">
                                          <p:stCondLst>
                                            <p:cond delay="0"/>
                                          </p:stCondLst>
                                        </p:cTn>
                                        <p:tgtEl>
                                          <p:spTgt spid="48"/>
                                        </p:tgtEl>
                                        <p:attrNameLst>
                                          <p:attrName>style.visibility</p:attrName>
                                        </p:attrNameLst>
                                      </p:cBhvr>
                                      <p:to>
                                        <p:strVal val="hidden"/>
                                      </p:to>
                                    </p:set>
                                  </p:childTnLst>
                                </p:cTn>
                              </p:par>
                            </p:childTnLst>
                          </p:cTn>
                        </p:par>
                        <p:par>
                          <p:cTn id="36" fill="hold">
                            <p:stCondLst>
                              <p:cond delay="5500"/>
                            </p:stCondLst>
                            <p:childTnLst>
                              <p:par>
                                <p:cTn id="37" presetID="1"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56" presetClass="path" presetSubtype="0" accel="50000" decel="50000" fill="hold" nodeType="withEffect">
                                  <p:stCondLst>
                                    <p:cond delay="0"/>
                                  </p:stCondLst>
                                  <p:childTnLst>
                                    <p:animMotion origin="layout" path="M 4.44444E-6 3.7037E-6 L 0.10972 -0.03334 " pathEditMode="relative" rAng="0" ptsTypes="AA">
                                      <p:cBhvr>
                                        <p:cTn id="40" dur="2000" fill="hold"/>
                                        <p:tgtEl>
                                          <p:spTgt spid="64"/>
                                        </p:tgtEl>
                                        <p:attrNameLst>
                                          <p:attrName>ppt_x</p:attrName>
                                          <p:attrName>ppt_y</p:attrName>
                                        </p:attrNameLst>
                                      </p:cBhvr>
                                      <p:rCtr x="5500" y="-1700"/>
                                    </p:animMotion>
                                  </p:childTnLst>
                                </p:cTn>
                              </p:par>
                              <p:par>
                                <p:cTn id="41" presetID="1" presetClass="exit" presetSubtype="0" fill="hold" grpId="1" nodeType="withEffect">
                                  <p:stCondLst>
                                    <p:cond delay="0"/>
                                  </p:stCondLst>
                                  <p:childTnLst>
                                    <p:set>
                                      <p:cBhvr>
                                        <p:cTn id="42" dur="1" fill="hold">
                                          <p:stCondLst>
                                            <p:cond delay="0"/>
                                          </p:stCondLst>
                                        </p:cTn>
                                        <p:tgtEl>
                                          <p:spTgt spid="7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3"/>
                                        </p:tgtEl>
                                        <p:attrNameLst>
                                          <p:attrName>style.visibility</p:attrName>
                                        </p:attrNameLst>
                                      </p:cBhvr>
                                      <p:to>
                                        <p:strVal val="hidden"/>
                                      </p:to>
                                    </p:set>
                                  </p:childTnLst>
                                </p:cTn>
                              </p:par>
                            </p:childTnLst>
                          </p:cTn>
                        </p:par>
                        <p:par>
                          <p:cTn id="45" fill="hold">
                            <p:stCondLst>
                              <p:cond delay="7500"/>
                            </p:stCondLst>
                            <p:childTnLst>
                              <p:par>
                                <p:cTn id="46" presetID="1"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childTnLst>
                                </p:cTn>
                              </p:par>
                            </p:childTnLst>
                          </p:cTn>
                        </p:par>
                        <p:par>
                          <p:cTn id="48" fill="hold">
                            <p:stCondLst>
                              <p:cond delay="7500"/>
                            </p:stCondLst>
                            <p:childTnLst>
                              <p:par>
                                <p:cTn id="49" presetID="22" presetClass="entr" presetSubtype="8"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left)">
                                      <p:cBhvr>
                                        <p:cTn id="51" dur="500"/>
                                        <p:tgtEl>
                                          <p:spTgt spid="74"/>
                                        </p:tgtEl>
                                      </p:cBhvr>
                                    </p:animEffect>
                                  </p:childTnLst>
                                </p:cTn>
                              </p:par>
                            </p:childTnLst>
                          </p:cTn>
                        </p:par>
                        <p:par>
                          <p:cTn id="52" fill="hold">
                            <p:stCondLst>
                              <p:cond delay="8000"/>
                            </p:stCondLst>
                            <p:childTnLst>
                              <p:par>
                                <p:cTn id="53" presetID="22" presetClass="entr" presetSubtype="8" fill="hold" grpId="0" nodeType="afterEffect">
                                  <p:stCondLst>
                                    <p:cond delay="100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6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60"/>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6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74"/>
                                        </p:tgtEl>
                                        <p:attrNameLst>
                                          <p:attrName>style.visibility</p:attrName>
                                        </p:attrNameLst>
                                      </p:cBhvr>
                                      <p:to>
                                        <p:strVal val="hidden"/>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56" presetClass="path" presetSubtype="0" accel="50000" decel="50000" fill="hold" nodeType="withEffect">
                                  <p:stCondLst>
                                    <p:cond delay="0"/>
                                  </p:stCondLst>
                                  <p:childTnLst>
                                    <p:animMotion origin="layout" path="M -0.00695 -0.00185 L 0.11909 -0.08881 " pathEditMode="relative" rAng="0" ptsTypes="AA">
                                      <p:cBhvr>
                                        <p:cTn id="70" dur="2000" fill="hold"/>
                                        <p:tgtEl>
                                          <p:spTgt spid="78"/>
                                        </p:tgtEl>
                                        <p:attrNameLst>
                                          <p:attrName>ppt_x</p:attrName>
                                          <p:attrName>ppt_y</p:attrName>
                                        </p:attrNameLst>
                                      </p:cBhvr>
                                      <p:rCtr x="6300" y="-4300"/>
                                    </p:animMotion>
                                  </p:childTnLst>
                                </p:cTn>
                              </p:par>
                              <p:par>
                                <p:cTn id="71" presetID="22" presetClass="entr" presetSubtype="1" fill="hold" nodeType="withEffect">
                                  <p:stCondLst>
                                    <p:cond delay="300"/>
                                  </p:stCondLst>
                                  <p:childTnLst>
                                    <p:set>
                                      <p:cBhvr>
                                        <p:cTn id="72" dur="1" fill="hold">
                                          <p:stCondLst>
                                            <p:cond delay="0"/>
                                          </p:stCondLst>
                                        </p:cTn>
                                        <p:tgtEl>
                                          <p:spTgt spid="84"/>
                                        </p:tgtEl>
                                        <p:attrNameLst>
                                          <p:attrName>style.visibility</p:attrName>
                                        </p:attrNameLst>
                                      </p:cBhvr>
                                      <p:to>
                                        <p:strVal val="visible"/>
                                      </p:to>
                                    </p:set>
                                    <p:animEffect transition="in" filter="wipe(up)">
                                      <p:cBhvr>
                                        <p:cTn id="73" dur="500"/>
                                        <p:tgtEl>
                                          <p:spTgt spid="84"/>
                                        </p:tgtEl>
                                      </p:cBhvr>
                                    </p:animEffect>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65"/>
                                        </p:tgtEl>
                                        <p:attrNameLst>
                                          <p:attrName>style.visibility</p:attrName>
                                        </p:attrNameLst>
                                      </p:cBhvr>
                                      <p:to>
                                        <p:strVal val="hidden"/>
                                      </p:to>
                                    </p:se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wipe(left)">
                                      <p:cBhvr>
                                        <p:cTn id="82" dur="500"/>
                                        <p:tgtEl>
                                          <p:spTgt spid="79"/>
                                        </p:tgtEl>
                                      </p:cBhvr>
                                    </p:animEffect>
                                  </p:childTnLst>
                                </p:cTn>
                              </p:par>
                            </p:childTnLst>
                          </p:cTn>
                        </p:par>
                        <p:par>
                          <p:cTn id="83" fill="hold">
                            <p:stCondLst>
                              <p:cond delay="2500"/>
                            </p:stCondLst>
                            <p:childTnLst>
                              <p:par>
                                <p:cTn id="84" presetID="22" presetClass="entr" presetSubtype="8" fill="hold" grpId="0" nodeType="afterEffect">
                                  <p:stCondLst>
                                    <p:cond delay="100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78"/>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88"/>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7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80"/>
                                        </p:tgtEl>
                                        <p:attrNameLst>
                                          <p:attrName>style.visibility</p:attrName>
                                        </p:attrNameLst>
                                      </p:cBhvr>
                                      <p:to>
                                        <p:strVal val="hidden"/>
                                      </p:to>
                                    </p:set>
                                  </p:childTnLst>
                                </p:cTn>
                              </p:par>
                            </p:childTnLst>
                          </p:cTn>
                        </p:par>
                        <p:par>
                          <p:cTn id="97" fill="hold">
                            <p:stCondLst>
                              <p:cond delay="0"/>
                            </p:stCondLst>
                            <p:childTnLst>
                              <p:par>
                                <p:cTn id="98" presetID="1" presetClass="entr" presetSubtype="0" fill="hold" nodeType="afterEffect">
                                  <p:stCondLst>
                                    <p:cond delay="0"/>
                                  </p:stCondLst>
                                  <p:childTnLst>
                                    <p:set>
                                      <p:cBhvr>
                                        <p:cTn id="99" dur="1" fill="hold">
                                          <p:stCondLst>
                                            <p:cond delay="0"/>
                                          </p:stCondLst>
                                        </p:cTn>
                                        <p:tgtEl>
                                          <p:spTgt spid="89"/>
                                        </p:tgtEl>
                                        <p:attrNameLst>
                                          <p:attrName>style.visibility</p:attrName>
                                        </p:attrNameLst>
                                      </p:cBhvr>
                                      <p:to>
                                        <p:strVal val="visible"/>
                                      </p:to>
                                    </p:set>
                                  </p:childTnLst>
                                </p:cTn>
                              </p:par>
                              <p:par>
                                <p:cTn id="100" presetID="56" presetClass="path" presetSubtype="0" accel="50000" decel="50000" fill="hold" nodeType="withEffect">
                                  <p:stCondLst>
                                    <p:cond delay="0"/>
                                  </p:stCondLst>
                                  <p:childTnLst>
                                    <p:animMotion origin="layout" path="M -0.00955 0.00231 L 0.18958 0.09227 " pathEditMode="relative" rAng="0" ptsTypes="AA">
                                      <p:cBhvr>
                                        <p:cTn id="101" dur="2000" fill="hold"/>
                                        <p:tgtEl>
                                          <p:spTgt spid="89"/>
                                        </p:tgtEl>
                                        <p:attrNameLst>
                                          <p:attrName>ppt_x</p:attrName>
                                          <p:attrName>ppt_y</p:attrName>
                                        </p:attrNameLst>
                                      </p:cBhvr>
                                      <p:rCtr x="9900" y="4500"/>
                                    </p:animMotion>
                                  </p:childTnLst>
                                </p:cTn>
                              </p:par>
                              <p:par>
                                <p:cTn id="102" presetID="22" presetClass="entr" presetSubtype="1" fill="hold" nodeType="withEffect">
                                  <p:stCondLst>
                                    <p:cond delay="0"/>
                                  </p:stCondLst>
                                  <p:childTnLst>
                                    <p:set>
                                      <p:cBhvr>
                                        <p:cTn id="103" dur="1" fill="hold">
                                          <p:stCondLst>
                                            <p:cond delay="0"/>
                                          </p:stCondLst>
                                        </p:cTn>
                                        <p:tgtEl>
                                          <p:spTgt spid="91"/>
                                        </p:tgtEl>
                                        <p:attrNameLst>
                                          <p:attrName>style.visibility</p:attrName>
                                        </p:attrNameLst>
                                      </p:cBhvr>
                                      <p:to>
                                        <p:strVal val="visible"/>
                                      </p:to>
                                    </p:set>
                                    <p:animEffect transition="in" filter="wipe(up)">
                                      <p:cBhvr>
                                        <p:cTn id="104" dur="500"/>
                                        <p:tgtEl>
                                          <p:spTgt spid="91"/>
                                        </p:tgtEl>
                                      </p:cBhvr>
                                    </p:animEffect>
                                  </p:childTnLst>
                                </p:cTn>
                              </p:par>
                            </p:childTnLst>
                          </p:cTn>
                        </p:par>
                        <p:par>
                          <p:cTn id="105" fill="hold">
                            <p:stCondLst>
                              <p:cond delay="2000"/>
                            </p:stCondLst>
                            <p:childTnLst>
                              <p:par>
                                <p:cTn id="106" presetID="1" presetClass="entr" presetSubtype="0" fill="hold" nodeType="afterEffect">
                                  <p:stCondLst>
                                    <p:cond delay="0"/>
                                  </p:stCondLst>
                                  <p:childTnLst>
                                    <p:set>
                                      <p:cBhvr>
                                        <p:cTn id="107" dur="1" fill="hold">
                                          <p:stCondLst>
                                            <p:cond delay="0"/>
                                          </p:stCondLst>
                                        </p:cTn>
                                        <p:tgtEl>
                                          <p:spTgt spid="95"/>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84"/>
                                        </p:tgtEl>
                                        <p:attrNameLst>
                                          <p:attrName>style.visibility</p:attrName>
                                        </p:attrNameLst>
                                      </p:cBhvr>
                                      <p:to>
                                        <p:strVal val="hidden"/>
                                      </p:to>
                                    </p:set>
                                  </p:childTnLst>
                                </p:cTn>
                              </p:par>
                            </p:childTnLst>
                          </p:cTn>
                        </p:par>
                        <p:par>
                          <p:cTn id="110" fill="hold">
                            <p:stCondLst>
                              <p:cond delay="2000"/>
                            </p:stCondLst>
                            <p:childTnLst>
                              <p:par>
                                <p:cTn id="111" presetID="22" presetClass="entr" presetSubtype="8" fill="hold" grpId="0" nodeType="after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wipe(left)">
                                      <p:cBhvr>
                                        <p:cTn id="113" dur="500"/>
                                        <p:tgtEl>
                                          <p:spTgt spid="99"/>
                                        </p:tgtEl>
                                      </p:cBhvr>
                                    </p:animEffect>
                                  </p:childTnLst>
                                </p:cTn>
                              </p:par>
                            </p:childTnLst>
                          </p:cTn>
                        </p:par>
                        <p:par>
                          <p:cTn id="114" fill="hold">
                            <p:stCondLst>
                              <p:cond delay="2500"/>
                            </p:stCondLst>
                            <p:childTnLst>
                              <p:par>
                                <p:cTn id="115" presetID="22" presetClass="entr" presetSubtype="8" fill="hold" grpId="0" nodeType="afterEffect">
                                  <p:stCondLst>
                                    <p:cond delay="1000"/>
                                  </p:stCondLst>
                                  <p:childTnLst>
                                    <p:set>
                                      <p:cBhvr>
                                        <p:cTn id="116" dur="1" fill="hold">
                                          <p:stCondLst>
                                            <p:cond delay="0"/>
                                          </p:stCondLst>
                                        </p:cTn>
                                        <p:tgtEl>
                                          <p:spTgt spid="90"/>
                                        </p:tgtEl>
                                        <p:attrNameLst>
                                          <p:attrName>style.visibility</p:attrName>
                                        </p:attrNameLst>
                                      </p:cBhvr>
                                      <p:to>
                                        <p:strVal val="visible"/>
                                      </p:to>
                                    </p:set>
                                    <p:animEffect transition="in" filter="wipe(left)">
                                      <p:cBhvr>
                                        <p:cTn id="11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9" grpId="1"/>
      <p:bldP spid="70" grpId="0"/>
      <p:bldP spid="73" grpId="0"/>
      <p:bldP spid="73" grpId="1"/>
      <p:bldP spid="74" grpId="0"/>
      <p:bldP spid="74" grpId="1"/>
      <p:bldP spid="75" grpId="0"/>
      <p:bldP spid="75" grpId="1"/>
      <p:bldP spid="79" grpId="0"/>
      <p:bldP spid="79" grpId="1"/>
      <p:bldP spid="88" grpId="0"/>
      <p:bldP spid="88" grpId="1"/>
      <p:bldP spid="90" grpId="0"/>
      <p:bldP spid="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GB" altLang="zh-TW" dirty="0" smtClean="0"/>
              <a:t>D-Link Unified Wireless Solution</a:t>
            </a:r>
            <a:r>
              <a:rPr lang="en-GB" dirty="0" smtClean="0"/>
              <a:t/>
            </a:r>
            <a:br>
              <a:rPr lang="en-GB" dirty="0" smtClean="0"/>
            </a:b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3429000" y="1524003"/>
            <a:ext cx="5943600" cy="4524315"/>
          </a:xfrm>
          <a:prstGeom prst="rect">
            <a:avLst/>
          </a:prstGeom>
        </p:spPr>
        <p:txBody>
          <a:bodyPr wrap="square">
            <a:spAutoFit/>
          </a:bodyPr>
          <a:lstStyle/>
          <a:p>
            <a:endParaRPr lang="en-US" b="1" dirty="0">
              <a:solidFill>
                <a:srgbClr val="000000"/>
              </a:solidFill>
            </a:endParaRPr>
          </a:p>
          <a:p>
            <a:pPr algn="ctr"/>
            <a:r>
              <a:rPr lang="en-US" b="1" dirty="0">
                <a:solidFill>
                  <a:srgbClr val="000000"/>
                </a:solidFill>
              </a:rPr>
              <a:t>DWS-3160 Series </a:t>
            </a:r>
          </a:p>
          <a:p>
            <a:endParaRPr lang="en-US" b="1" dirty="0">
              <a:solidFill>
                <a:srgbClr val="000000"/>
              </a:solidFill>
            </a:endParaRPr>
          </a:p>
          <a:p>
            <a:pPr algn="ctr"/>
            <a:r>
              <a:rPr lang="en-GB" b="1" dirty="0">
                <a:solidFill>
                  <a:srgbClr val="000000"/>
                </a:solidFill>
              </a:rPr>
              <a:t>      </a:t>
            </a:r>
            <a:r>
              <a:rPr lang="en-GB" b="1" dirty="0">
                <a:solidFill>
                  <a:srgbClr val="3333CC">
                    <a:lumMod val="75000"/>
                  </a:srgbClr>
                </a:solidFill>
              </a:rPr>
              <a:t>DWS-3160-24TC  </a:t>
            </a:r>
            <a:r>
              <a:rPr lang="en-GB" dirty="0">
                <a:solidFill>
                  <a:srgbClr val="3333CC">
                    <a:lumMod val="75000"/>
                  </a:srgbClr>
                </a:solidFill>
              </a:rPr>
              <a:t>Wireless Switch</a:t>
            </a:r>
          </a:p>
          <a:p>
            <a:endParaRPr lang="en-US" b="1" dirty="0">
              <a:solidFill>
                <a:srgbClr val="3333CC">
                  <a:lumMod val="75000"/>
                </a:srgbClr>
              </a:solidFill>
            </a:endParaRPr>
          </a:p>
          <a:p>
            <a:endParaRPr lang="en-US" b="1" dirty="0">
              <a:solidFill>
                <a:srgbClr val="3333CC">
                  <a:lumMod val="75000"/>
                </a:srgbClr>
              </a:solidFill>
            </a:endParaRPr>
          </a:p>
          <a:p>
            <a:endParaRPr lang="en-US" b="1" dirty="0">
              <a:solidFill>
                <a:srgbClr val="3333CC">
                  <a:lumMod val="75000"/>
                </a:srgbClr>
              </a:solidFill>
            </a:endParaRPr>
          </a:p>
          <a:p>
            <a:endParaRPr lang="en-US" b="1" dirty="0">
              <a:solidFill>
                <a:srgbClr val="3333CC">
                  <a:lumMod val="75000"/>
                </a:srgbClr>
              </a:solidFill>
            </a:endParaRPr>
          </a:p>
          <a:p>
            <a:endParaRPr lang="en-US" b="1" dirty="0">
              <a:solidFill>
                <a:srgbClr val="3333CC">
                  <a:lumMod val="75000"/>
                </a:srgbClr>
              </a:solidFill>
            </a:endParaRPr>
          </a:p>
          <a:p>
            <a:endParaRPr lang="en-US" b="1" dirty="0">
              <a:solidFill>
                <a:srgbClr val="3333CC">
                  <a:lumMod val="75000"/>
                </a:srgbClr>
              </a:solidFill>
            </a:endParaRPr>
          </a:p>
          <a:p>
            <a:pPr>
              <a:buFont typeface="Wingdings" pitchFamily="2" charset="2"/>
              <a:buChar char="Ø"/>
            </a:pPr>
            <a:r>
              <a:rPr lang="en-GB" b="1" dirty="0">
                <a:solidFill>
                  <a:srgbClr val="000000"/>
                </a:solidFill>
              </a:rPr>
              <a:t>  24 Gigabit ports</a:t>
            </a:r>
            <a:r>
              <a:rPr lang="en-GB" dirty="0">
                <a:solidFill>
                  <a:srgbClr val="000000"/>
                </a:solidFill>
              </a:rPr>
              <a:t> </a:t>
            </a:r>
          </a:p>
          <a:p>
            <a:pPr>
              <a:buFont typeface="Wingdings" pitchFamily="2" charset="2"/>
              <a:buChar char="Ø"/>
            </a:pPr>
            <a:r>
              <a:rPr lang="en-GB" b="1" dirty="0">
                <a:solidFill>
                  <a:srgbClr val="000000"/>
                </a:solidFill>
              </a:rPr>
              <a:t>  4 Combo SFP Slots</a:t>
            </a:r>
          </a:p>
          <a:p>
            <a:pPr>
              <a:buFont typeface="Wingdings" pitchFamily="2" charset="2"/>
              <a:buChar char="Ø"/>
            </a:pPr>
            <a:r>
              <a:rPr lang="en-GB" b="1" dirty="0">
                <a:solidFill>
                  <a:srgbClr val="000000"/>
                </a:solidFill>
              </a:rPr>
              <a:t>  Can Manage </a:t>
            </a:r>
            <a:r>
              <a:rPr lang="en-GB" b="1" dirty="0" err="1">
                <a:solidFill>
                  <a:srgbClr val="000000"/>
                </a:solidFill>
              </a:rPr>
              <a:t>upto</a:t>
            </a:r>
            <a:r>
              <a:rPr lang="en-GB" b="1" dirty="0">
                <a:solidFill>
                  <a:srgbClr val="000000"/>
                </a:solidFill>
              </a:rPr>
              <a:t> 48 </a:t>
            </a:r>
            <a:r>
              <a:rPr lang="en-GB" b="1" dirty="0" err="1">
                <a:solidFill>
                  <a:srgbClr val="000000"/>
                </a:solidFill>
              </a:rPr>
              <a:t>Aps</a:t>
            </a:r>
            <a:r>
              <a:rPr lang="en-GB" dirty="0">
                <a:solidFill>
                  <a:srgbClr val="000000"/>
                </a:solidFill>
              </a:rPr>
              <a:t> </a:t>
            </a:r>
          </a:p>
          <a:p>
            <a:pPr>
              <a:buFont typeface="Wingdings" pitchFamily="2" charset="2"/>
              <a:buChar char="Ø"/>
            </a:pPr>
            <a:r>
              <a:rPr lang="en-GB" b="1" dirty="0">
                <a:solidFill>
                  <a:srgbClr val="000000"/>
                </a:solidFill>
              </a:rPr>
              <a:t> Expandable up to 4 peer with 192 APs</a:t>
            </a:r>
            <a:r>
              <a:rPr lang="en-GB" dirty="0">
                <a:solidFill>
                  <a:srgbClr val="000000"/>
                </a:solidFill>
              </a:rPr>
              <a:t> </a:t>
            </a:r>
          </a:p>
          <a:p>
            <a:pPr>
              <a:buFont typeface="Wingdings" pitchFamily="2" charset="2"/>
              <a:buChar char="Ø"/>
            </a:pPr>
            <a:r>
              <a:rPr lang="en-GB" b="1" dirty="0">
                <a:solidFill>
                  <a:srgbClr val="000000"/>
                </a:solidFill>
              </a:rPr>
              <a:t>Support WIDS</a:t>
            </a:r>
            <a:r>
              <a:rPr lang="en-GB" dirty="0">
                <a:solidFill>
                  <a:srgbClr val="000000"/>
                </a:solidFill>
              </a:rPr>
              <a:t> </a:t>
            </a:r>
            <a:endParaRPr lang="en-GB" b="1" dirty="0">
              <a:solidFill>
                <a:srgbClr val="3333CC">
                  <a:lumMod val="75000"/>
                </a:srgbClr>
              </a:solidFill>
            </a:endParaRPr>
          </a:p>
          <a:p>
            <a:endParaRPr lang="en-GB" b="1" dirty="0">
              <a:solidFill>
                <a:srgbClr val="000000"/>
              </a:solidFill>
            </a:endParaRPr>
          </a:p>
        </p:txBody>
      </p:sp>
      <p:pic>
        <p:nvPicPr>
          <p:cNvPr id="6" name="Picture 5" descr="DWS-3160-24TC_A1_Image L(Front).jpg"/>
          <p:cNvPicPr>
            <a:picLocks noChangeAspect="1"/>
          </p:cNvPicPr>
          <p:nvPr/>
        </p:nvPicPr>
        <p:blipFill>
          <a:blip r:embed="rId2" cstate="print"/>
          <a:srcRect l="2263" t="5994"/>
          <a:stretch>
            <a:fillRect/>
          </a:stretch>
        </p:blipFill>
        <p:spPr>
          <a:xfrm>
            <a:off x="3886203" y="2819401"/>
            <a:ext cx="4524375" cy="1302228"/>
          </a:xfrm>
          <a:prstGeom prst="rect">
            <a:avLst/>
          </a:prstGeom>
        </p:spPr>
      </p:pic>
    </p:spTree>
    <p:extLst>
      <p:ext uri="{BB962C8B-B14F-4D97-AF65-F5344CB8AC3E}">
        <p14:creationId xmlns:p14="http://schemas.microsoft.com/office/powerpoint/2010/main" val="667025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Fast Roaming Enhancement: AP-AP Tunnel</a:t>
            </a:r>
            <a:endParaRPr lang="en-GB" dirty="0"/>
          </a:p>
        </p:txBody>
      </p:sp>
      <p:sp>
        <p:nvSpPr>
          <p:cNvPr id="3" name="Content Placeholder 2"/>
          <p:cNvSpPr>
            <a:spLocks noGrp="1"/>
          </p:cNvSpPr>
          <p:nvPr>
            <p:ph idx="1"/>
          </p:nvPr>
        </p:nvSpPr>
        <p:spPr>
          <a:xfrm>
            <a:off x="1524000" y="1371600"/>
            <a:ext cx="9144000" cy="5486400"/>
          </a:xfrm>
        </p:spPr>
        <p:txBody>
          <a:bodyPr/>
          <a:lstStyle/>
          <a:p>
            <a:r>
              <a:rPr lang="en-US" altLang="zh-TW" sz="1400" dirty="0">
                <a:ea typeface="新細明體" pitchFamily="18" charset="-120"/>
              </a:rPr>
              <a:t>AP-AP Tunnel mode is used to support L3 roaming without forwarding any traffic to the Unified Switch</a:t>
            </a:r>
            <a:r>
              <a:rPr lang="en-US" altLang="zh-TW" sz="1400" dirty="0">
                <a:ea typeface="新細明體" pitchFamily="18" charset="-120"/>
                <a:sym typeface="Wingdings" pitchFamily="2" charset="2"/>
              </a:rPr>
              <a:t></a:t>
            </a:r>
            <a:r>
              <a:rPr lang="en-GB" altLang="zh-TW" sz="1400" dirty="0">
                <a:ea typeface="新細明體" pitchFamily="18" charset="-120"/>
              </a:rPr>
              <a:t>The APs will create tunnel and forward traffic with each other</a:t>
            </a:r>
            <a:endParaRPr lang="en-US" altLang="zh-TW" sz="1400" dirty="0">
              <a:ea typeface="新細明體" pitchFamily="18" charset="-120"/>
            </a:endParaRPr>
          </a:p>
          <a:p>
            <a:r>
              <a:rPr lang="en-US" altLang="zh-TW" sz="1400" dirty="0">
                <a:ea typeface="新細明體" pitchFamily="18" charset="-120"/>
              </a:rPr>
              <a:t>When clients roam to another AP which is not in the same network subnet,</a:t>
            </a:r>
            <a:r>
              <a:rPr lang="en-GB" altLang="zh-TW" sz="1400" dirty="0">
                <a:ea typeface="新細明體" pitchFamily="18" charset="-120"/>
              </a:rPr>
              <a:t> the </a:t>
            </a:r>
            <a:r>
              <a:rPr lang="en-US" altLang="zh-TW" sz="1400" dirty="0">
                <a:ea typeface="新細明體" pitchFamily="18" charset="-120"/>
              </a:rPr>
              <a:t>traffic from roamed clients is tunneled to the originally associated AP of the client</a:t>
            </a:r>
          </a:p>
          <a:p>
            <a:r>
              <a:rPr lang="en-US" altLang="zh-TW" sz="1400" dirty="0">
                <a:ea typeface="新細明體" pitchFamily="18" charset="-120"/>
              </a:rPr>
              <a:t>Roamed client remains on the same VLAN and has the same IP address</a:t>
            </a:r>
          </a:p>
          <a:p>
            <a:r>
              <a:rPr lang="en-GB" altLang="zh-TW" sz="1400" dirty="0">
                <a:ea typeface="新細明體" pitchFamily="18" charset="-120"/>
              </a:rPr>
              <a:t>Benefit</a:t>
            </a:r>
          </a:p>
          <a:p>
            <a:pPr lvl="1"/>
            <a:r>
              <a:rPr lang="en-GB" altLang="zh-TW" sz="1400" dirty="0">
                <a:ea typeface="新細明體" pitchFamily="18" charset="-120"/>
                <a:cs typeface="MS PGothic" pitchFamily="34" charset="-128"/>
              </a:rPr>
              <a:t>Reduce network resources because traffic is forwarded locally</a:t>
            </a:r>
          </a:p>
          <a:p>
            <a:pPr lvl="1"/>
            <a:r>
              <a:rPr lang="en-GB" altLang="zh-TW" sz="1400" dirty="0">
                <a:ea typeface="新細明體" pitchFamily="18" charset="-120"/>
                <a:cs typeface="MS PGothic" pitchFamily="34" charset="-128"/>
              </a:rPr>
              <a:t>Reduce Unified Switch loading</a:t>
            </a:r>
          </a:p>
          <a:p>
            <a:endParaRPr lang="en-GB" dirty="0"/>
          </a:p>
        </p:txBody>
      </p:sp>
      <p:pic>
        <p:nvPicPr>
          <p:cNvPr id="4" name="圖片 38" descr="DWS-3160-24PC_side_R.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480303" y="3200401"/>
            <a:ext cx="1317625" cy="630237"/>
          </a:xfrm>
          <a:prstGeom prst="rect">
            <a:avLst/>
          </a:prstGeom>
          <a:noFill/>
          <a:ln w="9525">
            <a:noFill/>
            <a:miter lim="800000"/>
            <a:headEnd/>
            <a:tailEnd/>
          </a:ln>
        </p:spPr>
      </p:pic>
      <p:sp>
        <p:nvSpPr>
          <p:cNvPr id="5" name="Oval 4"/>
          <p:cNvSpPr>
            <a:spLocks noChangeArrowheads="1"/>
          </p:cNvSpPr>
          <p:nvPr/>
        </p:nvSpPr>
        <p:spPr bwMode="auto">
          <a:xfrm>
            <a:off x="2819403" y="4451351"/>
            <a:ext cx="2160587" cy="1871663"/>
          </a:xfrm>
          <a:prstGeom prst="ellipse">
            <a:avLst/>
          </a:prstGeom>
          <a:gradFill rotWithShape="1">
            <a:gsLst>
              <a:gs pos="0">
                <a:schemeClr val="bg1"/>
              </a:gs>
              <a:gs pos="100000">
                <a:schemeClr val="hlink"/>
              </a:gs>
            </a:gsLst>
            <a:path path="shape">
              <a:fillToRect l="50000" t="50000" r="50000" b="50000"/>
            </a:path>
          </a:gradFill>
          <a:ln w="9525">
            <a:noFill/>
            <a:round/>
            <a:headEnd/>
            <a:tailEnd/>
          </a:ln>
        </p:spPr>
        <p:txBody>
          <a:bodyPr wrap="none" tIns="0" anchor="ctr"/>
          <a:lstStyle/>
          <a:p>
            <a:endParaRPr lang="zh-TW" altLang="en-US">
              <a:solidFill>
                <a:srgbClr val="000000"/>
              </a:solidFill>
            </a:endParaRPr>
          </a:p>
        </p:txBody>
      </p:sp>
      <p:sp>
        <p:nvSpPr>
          <p:cNvPr id="6" name="Oval 5"/>
          <p:cNvSpPr>
            <a:spLocks noChangeArrowheads="1"/>
          </p:cNvSpPr>
          <p:nvPr/>
        </p:nvSpPr>
        <p:spPr bwMode="auto">
          <a:xfrm>
            <a:off x="5051428" y="4522790"/>
            <a:ext cx="2160587" cy="1800225"/>
          </a:xfrm>
          <a:prstGeom prst="ellipse">
            <a:avLst/>
          </a:prstGeom>
          <a:gradFill rotWithShape="1">
            <a:gsLst>
              <a:gs pos="0">
                <a:schemeClr val="bg1"/>
              </a:gs>
              <a:gs pos="100000">
                <a:srgbClr val="FFCC99"/>
              </a:gs>
            </a:gsLst>
            <a:path path="shape">
              <a:fillToRect l="50000" t="50000" r="50000" b="50000"/>
            </a:path>
          </a:gradFill>
          <a:ln w="9525">
            <a:noFill/>
            <a:round/>
            <a:headEnd/>
            <a:tailEnd/>
          </a:ln>
        </p:spPr>
        <p:txBody>
          <a:bodyPr wrap="none" tIns="0" anchor="ctr"/>
          <a:lstStyle/>
          <a:p>
            <a:endParaRPr lang="zh-TW" altLang="en-US">
              <a:solidFill>
                <a:srgbClr val="000000"/>
              </a:solidFill>
            </a:endParaRPr>
          </a:p>
        </p:txBody>
      </p:sp>
      <p:sp>
        <p:nvSpPr>
          <p:cNvPr id="7" name="Oval 6"/>
          <p:cNvSpPr>
            <a:spLocks noChangeArrowheads="1"/>
          </p:cNvSpPr>
          <p:nvPr/>
        </p:nvSpPr>
        <p:spPr bwMode="auto">
          <a:xfrm>
            <a:off x="7354887" y="4522790"/>
            <a:ext cx="2160588" cy="1800225"/>
          </a:xfrm>
          <a:prstGeom prst="ellipse">
            <a:avLst/>
          </a:prstGeom>
          <a:gradFill rotWithShape="1">
            <a:gsLst>
              <a:gs pos="0">
                <a:schemeClr val="bg1"/>
              </a:gs>
              <a:gs pos="100000">
                <a:schemeClr val="accent1"/>
              </a:gs>
            </a:gsLst>
            <a:path path="shape">
              <a:fillToRect l="50000" t="50000" r="50000" b="50000"/>
            </a:path>
          </a:gradFill>
          <a:ln w="9525">
            <a:noFill/>
            <a:round/>
            <a:headEnd/>
            <a:tailEnd/>
          </a:ln>
        </p:spPr>
        <p:txBody>
          <a:bodyPr wrap="none" tIns="0" anchor="ctr"/>
          <a:lstStyle/>
          <a:p>
            <a:endParaRPr lang="zh-TW" altLang="en-US">
              <a:solidFill>
                <a:srgbClr val="000000"/>
              </a:solidFill>
            </a:endParaRPr>
          </a:p>
        </p:txBody>
      </p:sp>
      <p:sp>
        <p:nvSpPr>
          <p:cNvPr id="8" name="Line 7"/>
          <p:cNvSpPr>
            <a:spLocks noChangeShapeType="1"/>
          </p:cNvSpPr>
          <p:nvPr/>
        </p:nvSpPr>
        <p:spPr bwMode="auto">
          <a:xfrm flipH="1">
            <a:off x="3611565" y="3803650"/>
            <a:ext cx="2087563" cy="1223963"/>
          </a:xfrm>
          <a:prstGeom prst="line">
            <a:avLst/>
          </a:prstGeom>
          <a:noFill/>
          <a:ln w="38100">
            <a:solidFill>
              <a:schemeClr val="tx1"/>
            </a:solidFill>
            <a:prstDash val="sysDot"/>
            <a:round/>
            <a:headEnd/>
            <a:tailEnd/>
          </a:ln>
        </p:spPr>
        <p:txBody>
          <a:bodyPr tIns="0" anchor="ctr"/>
          <a:lstStyle/>
          <a:p>
            <a:endParaRPr lang="en-GB">
              <a:solidFill>
                <a:srgbClr val="000000"/>
              </a:solidFill>
            </a:endParaRPr>
          </a:p>
        </p:txBody>
      </p:sp>
      <p:sp>
        <p:nvSpPr>
          <p:cNvPr id="9" name="Line 8"/>
          <p:cNvSpPr>
            <a:spLocks noChangeShapeType="1"/>
          </p:cNvSpPr>
          <p:nvPr/>
        </p:nvSpPr>
        <p:spPr bwMode="auto">
          <a:xfrm flipH="1">
            <a:off x="4330700" y="3875087"/>
            <a:ext cx="1439862" cy="1079500"/>
          </a:xfrm>
          <a:prstGeom prst="line">
            <a:avLst/>
          </a:prstGeom>
          <a:noFill/>
          <a:ln w="38100">
            <a:solidFill>
              <a:schemeClr val="tx1"/>
            </a:solidFill>
            <a:prstDash val="sysDot"/>
            <a:round/>
            <a:headEnd/>
            <a:tailEnd/>
          </a:ln>
        </p:spPr>
        <p:txBody>
          <a:bodyPr tIns="0" anchor="ctr"/>
          <a:lstStyle/>
          <a:p>
            <a:endParaRPr lang="en-GB">
              <a:solidFill>
                <a:srgbClr val="000000"/>
              </a:solidFill>
            </a:endParaRPr>
          </a:p>
        </p:txBody>
      </p:sp>
      <p:sp>
        <p:nvSpPr>
          <p:cNvPr id="10" name="Line 9"/>
          <p:cNvSpPr>
            <a:spLocks noChangeShapeType="1"/>
          </p:cNvSpPr>
          <p:nvPr/>
        </p:nvSpPr>
        <p:spPr bwMode="auto">
          <a:xfrm flipH="1">
            <a:off x="5699128" y="3803650"/>
            <a:ext cx="287337" cy="1223963"/>
          </a:xfrm>
          <a:prstGeom prst="line">
            <a:avLst/>
          </a:prstGeom>
          <a:noFill/>
          <a:ln w="38100">
            <a:solidFill>
              <a:schemeClr val="tx1"/>
            </a:solidFill>
            <a:prstDash val="sysDot"/>
            <a:round/>
            <a:headEnd/>
            <a:tailEnd/>
          </a:ln>
        </p:spPr>
        <p:txBody>
          <a:bodyPr tIns="0" anchor="ctr"/>
          <a:lstStyle/>
          <a:p>
            <a:endParaRPr lang="en-GB">
              <a:solidFill>
                <a:srgbClr val="000000"/>
              </a:solidFill>
            </a:endParaRPr>
          </a:p>
        </p:txBody>
      </p:sp>
      <p:sp>
        <p:nvSpPr>
          <p:cNvPr id="11" name="Line 10"/>
          <p:cNvSpPr>
            <a:spLocks noChangeShapeType="1"/>
          </p:cNvSpPr>
          <p:nvPr/>
        </p:nvSpPr>
        <p:spPr bwMode="auto">
          <a:xfrm>
            <a:off x="6130925" y="3803653"/>
            <a:ext cx="431800" cy="1150937"/>
          </a:xfrm>
          <a:prstGeom prst="line">
            <a:avLst/>
          </a:prstGeom>
          <a:noFill/>
          <a:ln w="38100">
            <a:solidFill>
              <a:schemeClr val="tx1"/>
            </a:solidFill>
            <a:prstDash val="sysDot"/>
            <a:round/>
            <a:headEnd/>
            <a:tailEnd/>
          </a:ln>
        </p:spPr>
        <p:txBody>
          <a:bodyPr tIns="0" anchor="ctr"/>
          <a:lstStyle/>
          <a:p>
            <a:endParaRPr lang="en-GB">
              <a:solidFill>
                <a:srgbClr val="000000"/>
              </a:solidFill>
            </a:endParaRPr>
          </a:p>
        </p:txBody>
      </p:sp>
      <p:sp>
        <p:nvSpPr>
          <p:cNvPr id="12" name="Line 11"/>
          <p:cNvSpPr>
            <a:spLocks noChangeShapeType="1"/>
          </p:cNvSpPr>
          <p:nvPr/>
        </p:nvSpPr>
        <p:spPr bwMode="auto">
          <a:xfrm>
            <a:off x="6346828" y="3803650"/>
            <a:ext cx="1584325" cy="1223963"/>
          </a:xfrm>
          <a:prstGeom prst="line">
            <a:avLst/>
          </a:prstGeom>
          <a:noFill/>
          <a:ln w="38100">
            <a:solidFill>
              <a:schemeClr val="tx1"/>
            </a:solidFill>
            <a:prstDash val="sysDot"/>
            <a:round/>
            <a:headEnd/>
            <a:tailEnd/>
          </a:ln>
        </p:spPr>
        <p:txBody>
          <a:bodyPr tIns="0" anchor="ctr"/>
          <a:lstStyle/>
          <a:p>
            <a:endParaRPr lang="en-GB">
              <a:solidFill>
                <a:srgbClr val="000000"/>
              </a:solidFill>
            </a:endParaRPr>
          </a:p>
        </p:txBody>
      </p:sp>
      <p:sp>
        <p:nvSpPr>
          <p:cNvPr id="13" name="Line 12"/>
          <p:cNvSpPr>
            <a:spLocks noChangeShapeType="1"/>
          </p:cNvSpPr>
          <p:nvPr/>
        </p:nvSpPr>
        <p:spPr bwMode="auto">
          <a:xfrm>
            <a:off x="6419853" y="3659190"/>
            <a:ext cx="2376487" cy="1368425"/>
          </a:xfrm>
          <a:prstGeom prst="line">
            <a:avLst/>
          </a:prstGeom>
          <a:noFill/>
          <a:ln w="38100">
            <a:solidFill>
              <a:schemeClr val="tx1"/>
            </a:solidFill>
            <a:prstDash val="sysDot"/>
            <a:round/>
            <a:headEnd/>
            <a:tailEnd/>
          </a:ln>
        </p:spPr>
        <p:txBody>
          <a:bodyPr tIns="0" anchor="ctr"/>
          <a:lstStyle/>
          <a:p>
            <a:endParaRPr lang="en-GB">
              <a:solidFill>
                <a:srgbClr val="000000"/>
              </a:solidFill>
            </a:endParaRPr>
          </a:p>
        </p:txBody>
      </p:sp>
      <p:sp>
        <p:nvSpPr>
          <p:cNvPr id="14" name="Text Box 14"/>
          <p:cNvSpPr txBox="1">
            <a:spLocks noChangeArrowheads="1"/>
          </p:cNvSpPr>
          <p:nvPr/>
        </p:nvSpPr>
        <p:spPr bwMode="auto">
          <a:xfrm>
            <a:off x="3322637" y="6178550"/>
            <a:ext cx="1511300" cy="261610"/>
          </a:xfrm>
          <a:prstGeom prst="rect">
            <a:avLst/>
          </a:prstGeom>
          <a:noFill/>
          <a:ln w="9525">
            <a:noFill/>
            <a:miter lim="800000"/>
            <a:headEnd/>
            <a:tailEnd/>
          </a:ln>
        </p:spPr>
        <p:txBody>
          <a:bodyPr tIns="0">
            <a:spAutoFit/>
          </a:bodyPr>
          <a:lstStyle/>
          <a:p>
            <a:pPr>
              <a:lnSpc>
                <a:spcPct val="140000"/>
              </a:lnSpc>
              <a:spcBef>
                <a:spcPct val="50000"/>
              </a:spcBef>
              <a:spcAft>
                <a:spcPct val="50000"/>
              </a:spcAft>
            </a:pPr>
            <a:r>
              <a:rPr lang="en-US" altLang="zh-TW" sz="1000">
                <a:solidFill>
                  <a:srgbClr val="000000"/>
                </a:solidFill>
              </a:rPr>
              <a:t>192.168.1.0</a:t>
            </a:r>
          </a:p>
        </p:txBody>
      </p:sp>
      <p:sp>
        <p:nvSpPr>
          <p:cNvPr id="15" name="AutoShape 15"/>
          <p:cNvSpPr>
            <a:spLocks noChangeArrowheads="1"/>
          </p:cNvSpPr>
          <p:nvPr/>
        </p:nvSpPr>
        <p:spPr bwMode="auto">
          <a:xfrm>
            <a:off x="3106737" y="4738689"/>
            <a:ext cx="6192838" cy="792163"/>
          </a:xfrm>
          <a:prstGeom prst="roundRect">
            <a:avLst>
              <a:gd name="adj" fmla="val 50000"/>
            </a:avLst>
          </a:prstGeom>
          <a:gradFill rotWithShape="1">
            <a:gsLst>
              <a:gs pos="0">
                <a:schemeClr val="bg2"/>
              </a:gs>
              <a:gs pos="50000">
                <a:schemeClr val="bg1"/>
              </a:gs>
              <a:gs pos="100000">
                <a:schemeClr val="bg2"/>
              </a:gs>
            </a:gsLst>
            <a:lin ang="5400000" scaled="1"/>
          </a:gradFill>
          <a:ln w="38100">
            <a:solidFill>
              <a:schemeClr val="tx1"/>
            </a:solidFill>
            <a:prstDash val="sysDot"/>
            <a:round/>
            <a:headEnd/>
            <a:tailEnd/>
          </a:ln>
          <a:effectLst/>
        </p:spPr>
        <p:txBody>
          <a:bodyPr wrap="none" tIns="0" anchor="ctr"/>
          <a:lstStyle/>
          <a:p>
            <a:endParaRPr lang="zh-TW" altLang="en-US">
              <a:solidFill>
                <a:srgbClr val="000000"/>
              </a:solidFill>
            </a:endParaRPr>
          </a:p>
        </p:txBody>
      </p:sp>
      <p:sp>
        <p:nvSpPr>
          <p:cNvPr id="16" name="Text Box 16"/>
          <p:cNvSpPr txBox="1">
            <a:spLocks noChangeArrowheads="1"/>
          </p:cNvSpPr>
          <p:nvPr/>
        </p:nvSpPr>
        <p:spPr bwMode="auto">
          <a:xfrm>
            <a:off x="5627687" y="6178550"/>
            <a:ext cx="1511300" cy="261610"/>
          </a:xfrm>
          <a:prstGeom prst="rect">
            <a:avLst/>
          </a:prstGeom>
          <a:noFill/>
          <a:ln w="9525">
            <a:noFill/>
            <a:miter lim="800000"/>
            <a:headEnd/>
            <a:tailEnd/>
          </a:ln>
        </p:spPr>
        <p:txBody>
          <a:bodyPr tIns="0">
            <a:spAutoFit/>
          </a:bodyPr>
          <a:lstStyle/>
          <a:p>
            <a:pPr>
              <a:lnSpc>
                <a:spcPct val="140000"/>
              </a:lnSpc>
              <a:spcBef>
                <a:spcPct val="50000"/>
              </a:spcBef>
              <a:spcAft>
                <a:spcPct val="50000"/>
              </a:spcAft>
            </a:pPr>
            <a:r>
              <a:rPr lang="en-US" altLang="zh-TW" sz="1000">
                <a:solidFill>
                  <a:srgbClr val="000000"/>
                </a:solidFill>
              </a:rPr>
              <a:t>172.17.3.0</a:t>
            </a:r>
          </a:p>
        </p:txBody>
      </p:sp>
      <p:sp>
        <p:nvSpPr>
          <p:cNvPr id="17" name="Text Box 17"/>
          <p:cNvSpPr txBox="1">
            <a:spLocks noChangeArrowheads="1"/>
          </p:cNvSpPr>
          <p:nvPr/>
        </p:nvSpPr>
        <p:spPr bwMode="auto">
          <a:xfrm>
            <a:off x="8004175" y="6178550"/>
            <a:ext cx="1511300" cy="261610"/>
          </a:xfrm>
          <a:prstGeom prst="rect">
            <a:avLst/>
          </a:prstGeom>
          <a:noFill/>
          <a:ln w="9525">
            <a:noFill/>
            <a:miter lim="800000"/>
            <a:headEnd/>
            <a:tailEnd/>
          </a:ln>
        </p:spPr>
        <p:txBody>
          <a:bodyPr tIns="0">
            <a:spAutoFit/>
          </a:bodyPr>
          <a:lstStyle/>
          <a:p>
            <a:pPr>
              <a:lnSpc>
                <a:spcPct val="140000"/>
              </a:lnSpc>
              <a:spcBef>
                <a:spcPct val="50000"/>
              </a:spcBef>
              <a:spcAft>
                <a:spcPct val="50000"/>
              </a:spcAft>
            </a:pPr>
            <a:r>
              <a:rPr lang="en-US" altLang="zh-TW" sz="1000">
                <a:solidFill>
                  <a:srgbClr val="000000"/>
                </a:solidFill>
              </a:rPr>
              <a:t>10.10.10.0</a:t>
            </a:r>
          </a:p>
        </p:txBody>
      </p:sp>
      <p:pic>
        <p:nvPicPr>
          <p:cNvPr id="18" name="Picture 13" descr="C:\Users\06075\Desktop\Icons for Topology\NB 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651875" y="5518152"/>
            <a:ext cx="552450" cy="517525"/>
          </a:xfrm>
          <a:prstGeom prst="rect">
            <a:avLst/>
          </a:prstGeom>
          <a:noFill/>
          <a:ln w="9525">
            <a:noFill/>
            <a:miter lim="800000"/>
            <a:headEnd/>
            <a:tailEnd/>
          </a:ln>
        </p:spPr>
      </p:pic>
      <p:sp>
        <p:nvSpPr>
          <p:cNvPr id="19" name="Line 19"/>
          <p:cNvSpPr>
            <a:spLocks noChangeShapeType="1"/>
          </p:cNvSpPr>
          <p:nvPr/>
        </p:nvSpPr>
        <p:spPr bwMode="auto">
          <a:xfrm flipH="1">
            <a:off x="6778625" y="5170487"/>
            <a:ext cx="1008062" cy="0"/>
          </a:xfrm>
          <a:prstGeom prst="line">
            <a:avLst/>
          </a:prstGeom>
          <a:noFill/>
          <a:ln w="76200" cap="rnd">
            <a:solidFill>
              <a:srgbClr val="FF0000"/>
            </a:solidFill>
            <a:prstDash val="sysDot"/>
            <a:round/>
            <a:headEnd/>
            <a:tailEnd/>
          </a:ln>
        </p:spPr>
        <p:txBody>
          <a:bodyPr tIns="0" anchor="ctr"/>
          <a:lstStyle/>
          <a:p>
            <a:endParaRPr lang="en-GB">
              <a:solidFill>
                <a:srgbClr val="000000"/>
              </a:solidFill>
            </a:endParaRPr>
          </a:p>
        </p:txBody>
      </p:sp>
      <p:sp>
        <p:nvSpPr>
          <p:cNvPr id="20" name="Line 20"/>
          <p:cNvSpPr>
            <a:spLocks noChangeShapeType="1"/>
          </p:cNvSpPr>
          <p:nvPr/>
        </p:nvSpPr>
        <p:spPr bwMode="auto">
          <a:xfrm flipH="1">
            <a:off x="4475165" y="5170487"/>
            <a:ext cx="1008063" cy="0"/>
          </a:xfrm>
          <a:prstGeom prst="line">
            <a:avLst/>
          </a:prstGeom>
          <a:noFill/>
          <a:ln w="76200" cap="rnd">
            <a:solidFill>
              <a:srgbClr val="FF0000"/>
            </a:solidFill>
            <a:prstDash val="sysDot"/>
            <a:round/>
            <a:headEnd/>
            <a:tailEnd/>
          </a:ln>
        </p:spPr>
        <p:txBody>
          <a:bodyPr tIns="0" anchor="ctr"/>
          <a:lstStyle/>
          <a:p>
            <a:endParaRPr lang="en-GB">
              <a:solidFill>
                <a:srgbClr val="000000"/>
              </a:solidFill>
            </a:endParaRPr>
          </a:p>
        </p:txBody>
      </p:sp>
      <p:pic>
        <p:nvPicPr>
          <p:cNvPr id="21" name="Picture 21" descr="DWL-3200A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691565" y="4811713"/>
            <a:ext cx="320675" cy="568325"/>
          </a:xfrm>
          <a:prstGeom prst="rect">
            <a:avLst/>
          </a:prstGeom>
          <a:noFill/>
          <a:ln w="9525">
            <a:noFill/>
            <a:miter lim="800000"/>
            <a:headEnd/>
            <a:tailEnd/>
          </a:ln>
        </p:spPr>
      </p:pic>
      <p:pic>
        <p:nvPicPr>
          <p:cNvPr id="22" name="Picture 22" descr="DWL-3200A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86690" y="4811713"/>
            <a:ext cx="320675" cy="568325"/>
          </a:xfrm>
          <a:prstGeom prst="rect">
            <a:avLst/>
          </a:prstGeom>
          <a:noFill/>
          <a:ln w="9525">
            <a:noFill/>
            <a:miter lim="800000"/>
            <a:headEnd/>
            <a:tailEnd/>
          </a:ln>
        </p:spPr>
      </p:pic>
      <p:pic>
        <p:nvPicPr>
          <p:cNvPr id="23" name="Picture 23" descr="DWL-3200A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86515" y="4811713"/>
            <a:ext cx="320675" cy="568325"/>
          </a:xfrm>
          <a:prstGeom prst="rect">
            <a:avLst/>
          </a:prstGeom>
          <a:noFill/>
          <a:ln w="9525">
            <a:noFill/>
            <a:miter lim="800000"/>
            <a:headEnd/>
            <a:tailEnd/>
          </a:ln>
        </p:spPr>
      </p:pic>
      <p:pic>
        <p:nvPicPr>
          <p:cNvPr id="24" name="Picture 24" descr="DWL-3200A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54664" y="4811713"/>
            <a:ext cx="320675" cy="568325"/>
          </a:xfrm>
          <a:prstGeom prst="rect">
            <a:avLst/>
          </a:prstGeom>
          <a:noFill/>
          <a:ln w="9525">
            <a:noFill/>
            <a:miter lim="800000"/>
            <a:headEnd/>
            <a:tailEnd/>
          </a:ln>
        </p:spPr>
      </p:pic>
      <p:pic>
        <p:nvPicPr>
          <p:cNvPr id="25" name="Picture 25" descr="DWL-3200A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54490" y="4818064"/>
            <a:ext cx="320675" cy="568325"/>
          </a:xfrm>
          <a:prstGeom prst="rect">
            <a:avLst/>
          </a:prstGeom>
          <a:noFill/>
          <a:ln w="9525">
            <a:noFill/>
            <a:miter lim="800000"/>
            <a:headEnd/>
            <a:tailEnd/>
          </a:ln>
        </p:spPr>
      </p:pic>
      <p:pic>
        <p:nvPicPr>
          <p:cNvPr id="26" name="Picture 26" descr="DWL-3200A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62328" y="4811713"/>
            <a:ext cx="320675" cy="568325"/>
          </a:xfrm>
          <a:prstGeom prst="rect">
            <a:avLst/>
          </a:prstGeom>
          <a:noFill/>
          <a:ln w="9525">
            <a:noFill/>
            <a:miter lim="800000"/>
            <a:headEnd/>
            <a:tailEnd/>
          </a:ln>
        </p:spPr>
      </p:pic>
      <p:sp>
        <p:nvSpPr>
          <p:cNvPr id="27" name="Text Box 27"/>
          <p:cNvSpPr txBox="1">
            <a:spLocks noChangeArrowheads="1"/>
          </p:cNvSpPr>
          <p:nvPr/>
        </p:nvSpPr>
        <p:spPr bwMode="auto">
          <a:xfrm>
            <a:off x="8291515" y="4090987"/>
            <a:ext cx="2087563" cy="347788"/>
          </a:xfrm>
          <a:prstGeom prst="rect">
            <a:avLst/>
          </a:prstGeom>
          <a:noFill/>
          <a:ln w="9525">
            <a:noFill/>
            <a:miter lim="800000"/>
            <a:headEnd/>
            <a:tailEnd/>
          </a:ln>
        </p:spPr>
        <p:txBody>
          <a:bodyPr tIns="0">
            <a:spAutoFit/>
          </a:bodyPr>
          <a:lstStyle/>
          <a:p>
            <a:pPr>
              <a:lnSpc>
                <a:spcPct val="140000"/>
              </a:lnSpc>
              <a:spcBef>
                <a:spcPct val="50000"/>
              </a:spcBef>
              <a:spcAft>
                <a:spcPct val="50000"/>
              </a:spcAft>
            </a:pPr>
            <a:r>
              <a:rPr lang="en-US" altLang="zh-TW" sz="1400">
                <a:solidFill>
                  <a:srgbClr val="FF3300"/>
                </a:solidFill>
              </a:rPr>
              <a:t>AP-AP Tunnel</a:t>
            </a:r>
          </a:p>
        </p:txBody>
      </p:sp>
      <p:sp>
        <p:nvSpPr>
          <p:cNvPr id="28" name="Text Box 28"/>
          <p:cNvSpPr txBox="1">
            <a:spLocks noChangeArrowheads="1"/>
          </p:cNvSpPr>
          <p:nvPr/>
        </p:nvSpPr>
        <p:spPr bwMode="auto">
          <a:xfrm rot="10800000" flipV="1">
            <a:off x="8775700" y="3319253"/>
            <a:ext cx="1427162" cy="338554"/>
          </a:xfrm>
          <a:prstGeom prst="rect">
            <a:avLst/>
          </a:prstGeom>
          <a:noFill/>
          <a:ln w="9525">
            <a:noFill/>
            <a:miter lim="800000"/>
            <a:headEnd/>
            <a:tailEnd/>
          </a:ln>
        </p:spPr>
        <p:txBody>
          <a:bodyPr>
            <a:spAutoFit/>
          </a:bodyPr>
          <a:lstStyle/>
          <a:p>
            <a:r>
              <a:rPr lang="en-US" altLang="zh-TW" sz="1600">
                <a:solidFill>
                  <a:srgbClr val="000000"/>
                </a:solidFill>
              </a:rPr>
              <a:t>DWS-3160</a:t>
            </a:r>
          </a:p>
        </p:txBody>
      </p:sp>
      <p:cxnSp>
        <p:nvCxnSpPr>
          <p:cNvPr id="29" name="直線接點 30"/>
          <p:cNvCxnSpPr>
            <a:cxnSpLocks noChangeShapeType="1"/>
          </p:cNvCxnSpPr>
          <p:nvPr/>
        </p:nvCxnSpPr>
        <p:spPr bwMode="auto">
          <a:xfrm flipV="1">
            <a:off x="6657977" y="3500439"/>
            <a:ext cx="1093787" cy="138113"/>
          </a:xfrm>
          <a:prstGeom prst="line">
            <a:avLst/>
          </a:prstGeom>
          <a:noFill/>
          <a:ln w="38100" algn="ctr">
            <a:solidFill>
              <a:schemeClr val="tx1"/>
            </a:solidFill>
            <a:round/>
            <a:headEnd/>
            <a:tailEnd/>
          </a:ln>
        </p:spPr>
      </p:cxnSp>
      <p:pic>
        <p:nvPicPr>
          <p:cNvPr id="30" name="Picture 13" descr="DGS-342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3225" y="3529014"/>
            <a:ext cx="1236662" cy="512763"/>
          </a:xfrm>
          <a:prstGeom prst="rect">
            <a:avLst/>
          </a:prstGeom>
          <a:noFill/>
          <a:ln w="9525">
            <a:noFill/>
            <a:miter lim="800000"/>
            <a:headEnd/>
            <a:tailEnd/>
          </a:ln>
        </p:spPr>
      </p:pic>
      <p:sp>
        <p:nvSpPr>
          <p:cNvPr id="31" name="Text Box 28"/>
          <p:cNvSpPr txBox="1">
            <a:spLocks noChangeArrowheads="1"/>
          </p:cNvSpPr>
          <p:nvPr/>
        </p:nvSpPr>
        <p:spPr bwMode="auto">
          <a:xfrm rot="10800000" flipV="1">
            <a:off x="4086225" y="3635168"/>
            <a:ext cx="1236662" cy="338554"/>
          </a:xfrm>
          <a:prstGeom prst="rect">
            <a:avLst/>
          </a:prstGeom>
          <a:noFill/>
          <a:ln w="9525">
            <a:noFill/>
            <a:miter lim="800000"/>
            <a:headEnd/>
            <a:tailEnd/>
          </a:ln>
        </p:spPr>
        <p:txBody>
          <a:bodyPr>
            <a:spAutoFit/>
          </a:bodyPr>
          <a:lstStyle/>
          <a:p>
            <a:r>
              <a:rPr lang="en-US" altLang="zh-TW" sz="1600">
                <a:solidFill>
                  <a:srgbClr val="000000"/>
                </a:solidFill>
              </a:rPr>
              <a:t>L3 Switch</a:t>
            </a:r>
          </a:p>
        </p:txBody>
      </p:sp>
    </p:spTree>
    <p:extLst>
      <p:ext uri="{BB962C8B-B14F-4D97-AF65-F5344CB8AC3E}">
        <p14:creationId xmlns:p14="http://schemas.microsoft.com/office/powerpoint/2010/main" val="31072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5556E-6 -2.59259E-6 L -0.29791 -0.0044 " pathEditMode="relative" rAng="0" ptsTypes="AA">
                                      <p:cBhvr>
                                        <p:cTn id="6" dur="2000" fill="hold"/>
                                        <p:tgtEl>
                                          <p:spTgt spid="18"/>
                                        </p:tgtEl>
                                        <p:attrNameLst>
                                          <p:attrName>ppt_x</p:attrName>
                                          <p:attrName>ppt_y</p:attrName>
                                        </p:attrNameLst>
                                      </p:cBhvr>
                                      <p:rCtr x="-149" y="-2"/>
                                    </p:animMotion>
                                  </p:childTnLst>
                                </p:cTn>
                              </p:par>
                            </p:childTnLst>
                          </p:cTn>
                        </p:par>
                        <p:par>
                          <p:cTn id="7" fill="hold">
                            <p:stCondLst>
                              <p:cond delay="2000"/>
                            </p:stCondLst>
                            <p:childTnLst>
                              <p:par>
                                <p:cTn id="8" presetID="17" presetClass="entr" presetSubtype="1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29791 -0.0044 L -0.55781 -0.0044 " pathEditMode="relative" rAng="0" ptsTypes="AA">
                                      <p:cBhvr>
                                        <p:cTn id="15" dur="2000" fill="hold"/>
                                        <p:tgtEl>
                                          <p:spTgt spid="18"/>
                                        </p:tgtEl>
                                        <p:attrNameLst>
                                          <p:attrName>ppt_x</p:attrName>
                                          <p:attrName>ppt_y</p:attrName>
                                        </p:attrNameLst>
                                      </p:cBhvr>
                                      <p:rCtr x="-130" y="0"/>
                                    </p:animMotion>
                                  </p:childTnLst>
                                </p:cTn>
                              </p:par>
                            </p:childTnLst>
                          </p:cTn>
                        </p:par>
                        <p:par>
                          <p:cTn id="16" fill="hold">
                            <p:stCondLst>
                              <p:cond delay="2000"/>
                            </p:stCondLst>
                            <p:childTnLst>
                              <p:par>
                                <p:cTn id="17" presetID="17"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3" presetClass="entr" presetSubtype="3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plus(out)">
                                      <p:cBhvr>
                                        <p:cTn id="25" dur="1000"/>
                                        <p:tgtEl>
                                          <p:spTgt spid="15"/>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Centralized User Access Control</a:t>
            </a:r>
            <a:endParaRPr lang="en-GB" dirty="0"/>
          </a:p>
        </p:txBody>
      </p:sp>
      <p:sp>
        <p:nvSpPr>
          <p:cNvPr id="3" name="Content Placeholder 2"/>
          <p:cNvSpPr>
            <a:spLocks noGrp="1"/>
          </p:cNvSpPr>
          <p:nvPr>
            <p:ph idx="1"/>
          </p:nvPr>
        </p:nvSpPr>
        <p:spPr>
          <a:xfrm>
            <a:off x="1524000" y="1371600"/>
            <a:ext cx="9144000" cy="5486400"/>
          </a:xfrm>
        </p:spPr>
        <p:txBody>
          <a:bodyPr/>
          <a:lstStyle/>
          <a:p>
            <a:endParaRPr lang="en-GB" dirty="0"/>
          </a:p>
        </p:txBody>
      </p:sp>
      <p:sp>
        <p:nvSpPr>
          <p:cNvPr id="4" name="Content Placeholder 2"/>
          <p:cNvSpPr txBox="1">
            <a:spLocks/>
          </p:cNvSpPr>
          <p:nvPr/>
        </p:nvSpPr>
        <p:spPr bwMode="auto">
          <a:xfrm>
            <a:off x="1801813" y="1447802"/>
            <a:ext cx="8647112" cy="3816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ts val="200"/>
              </a:spcBef>
              <a:spcAft>
                <a:spcPct val="0"/>
              </a:spcAft>
              <a:buClr>
                <a:srgbClr val="81A4C7"/>
              </a:buClr>
              <a:buFont typeface="Wingdings" pitchFamily="2" charset="2"/>
              <a:buChar char="q"/>
              <a:defRPr/>
            </a:pPr>
            <a:r>
              <a:rPr kumimoji="1" lang="en-US" altLang="zh-TW" sz="1200" b="1" kern="0" dirty="0">
                <a:solidFill>
                  <a:srgbClr val="000000"/>
                </a:solidFill>
              </a:rPr>
              <a:t>SSID Based Access Control</a:t>
            </a:r>
          </a:p>
          <a:p>
            <a:pPr marL="742950" lvl="1" indent="-285750" fontAlgn="base">
              <a:spcBef>
                <a:spcPts val="200"/>
              </a:spcBef>
              <a:spcAft>
                <a:spcPct val="0"/>
              </a:spcAft>
              <a:buClr>
                <a:srgbClr val="BFD0E3"/>
              </a:buClr>
              <a:buFont typeface="Wingdings" pitchFamily="2" charset="2"/>
              <a:buChar char="§"/>
              <a:defRPr/>
            </a:pPr>
            <a:r>
              <a:rPr kumimoji="1" lang="en-US" altLang="zh-TW" sz="1200" kern="0" dirty="0">
                <a:solidFill>
                  <a:srgbClr val="000000"/>
                </a:solidFill>
              </a:rPr>
              <a:t>Define Different VLANs and SSIDs for different user group (ex. Sales, RD…)</a:t>
            </a:r>
          </a:p>
          <a:p>
            <a:pPr marL="742950" lvl="1" indent="-285750" fontAlgn="base">
              <a:spcBef>
                <a:spcPts val="200"/>
              </a:spcBef>
              <a:spcAft>
                <a:spcPct val="0"/>
              </a:spcAft>
              <a:buClr>
                <a:srgbClr val="BFD0E3"/>
              </a:buClr>
              <a:buFont typeface="Wingdings" pitchFamily="2" charset="2"/>
              <a:buChar char="§"/>
              <a:defRPr/>
            </a:pPr>
            <a:r>
              <a:rPr kumimoji="1" lang="en-US" altLang="zh-TW" sz="1200" kern="0" dirty="0">
                <a:solidFill>
                  <a:srgbClr val="000000"/>
                </a:solidFill>
              </a:rPr>
              <a:t>With ACL configuration on VLAN, administrator can define particular access policy for specific user group</a:t>
            </a:r>
          </a:p>
          <a:p>
            <a:pPr marL="742950" lvl="1" indent="-285750" fontAlgn="base">
              <a:spcBef>
                <a:spcPts val="200"/>
              </a:spcBef>
              <a:spcAft>
                <a:spcPct val="0"/>
              </a:spcAft>
              <a:buClr>
                <a:srgbClr val="BFD0E3"/>
              </a:buClr>
              <a:buFont typeface="Wingdings" pitchFamily="2" charset="2"/>
              <a:buChar char="§"/>
              <a:defRPr/>
            </a:pPr>
            <a:r>
              <a:rPr kumimoji="1" lang="en-US" altLang="zh-TW" sz="1200" kern="0" dirty="0">
                <a:solidFill>
                  <a:srgbClr val="000000"/>
                </a:solidFill>
              </a:rPr>
              <a:t>The users belong to different groups need to connect with different SSIDs to get proper access right after authentication successfully </a:t>
            </a:r>
          </a:p>
          <a:p>
            <a:pPr marL="342900" indent="-342900" fontAlgn="base">
              <a:spcBef>
                <a:spcPts val="200"/>
              </a:spcBef>
              <a:spcAft>
                <a:spcPct val="0"/>
              </a:spcAft>
              <a:buClr>
                <a:srgbClr val="81A4C7"/>
              </a:buClr>
              <a:buFont typeface="Wingdings" pitchFamily="2" charset="2"/>
              <a:buChar char="q"/>
              <a:defRPr/>
            </a:pPr>
            <a:r>
              <a:rPr kumimoji="1" lang="en-US" altLang="zh-TW" sz="1200" b="1" kern="0" dirty="0">
                <a:solidFill>
                  <a:srgbClr val="000000"/>
                </a:solidFill>
              </a:rPr>
              <a:t>Identity Based Access Control</a:t>
            </a:r>
          </a:p>
          <a:p>
            <a:pPr marL="742950" lvl="1" indent="-285750" fontAlgn="base">
              <a:spcBef>
                <a:spcPts val="200"/>
              </a:spcBef>
              <a:spcAft>
                <a:spcPct val="0"/>
              </a:spcAft>
              <a:buClr>
                <a:srgbClr val="BFD0E3"/>
              </a:buClr>
              <a:buFont typeface="Wingdings" pitchFamily="2" charset="2"/>
              <a:buChar char="§"/>
              <a:defRPr/>
            </a:pPr>
            <a:r>
              <a:rPr kumimoji="1" lang="en-US" altLang="zh-TW" sz="1200" kern="0" dirty="0">
                <a:solidFill>
                  <a:srgbClr val="000000"/>
                </a:solidFill>
              </a:rPr>
              <a:t>Support Dynamic VLAN Assignment with WPA/WPA2-Enterprise, MAC and 802.1X authentication</a:t>
            </a:r>
          </a:p>
          <a:p>
            <a:pPr marL="742950" lvl="1" indent="-285750" fontAlgn="base">
              <a:spcBef>
                <a:spcPts val="200"/>
              </a:spcBef>
              <a:spcAft>
                <a:spcPct val="0"/>
              </a:spcAft>
              <a:buClr>
                <a:srgbClr val="BFD0E3"/>
              </a:buClr>
              <a:buFont typeface="Wingdings" pitchFamily="2" charset="2"/>
              <a:buChar char="§"/>
              <a:defRPr/>
            </a:pPr>
            <a:r>
              <a:rPr kumimoji="1" lang="en-US" altLang="zh-TW" sz="1200" kern="0" dirty="0">
                <a:solidFill>
                  <a:srgbClr val="000000"/>
                </a:solidFill>
              </a:rPr>
              <a:t>In a SSID, the clients could be assigned to different VLANs that are preconfigured in the external RADIUS server</a:t>
            </a:r>
          </a:p>
          <a:p>
            <a:pPr marL="742950" lvl="1" indent="-285750" fontAlgn="base">
              <a:spcBef>
                <a:spcPts val="200"/>
              </a:spcBef>
              <a:spcAft>
                <a:spcPct val="0"/>
              </a:spcAft>
              <a:buClr>
                <a:srgbClr val="BFD0E3"/>
              </a:buClr>
              <a:buFont typeface="Wingdings" pitchFamily="2" charset="2"/>
              <a:buChar char="§"/>
              <a:defRPr/>
            </a:pPr>
            <a:r>
              <a:rPr kumimoji="1" lang="en-US" altLang="zh-TW" sz="1200" kern="0" dirty="0">
                <a:solidFill>
                  <a:srgbClr val="000000"/>
                </a:solidFill>
              </a:rPr>
              <a:t>With ACL configuration on VLAN, administrator can define particular access policy for specific user/ user group </a:t>
            </a:r>
          </a:p>
        </p:txBody>
      </p:sp>
      <p:grpSp>
        <p:nvGrpSpPr>
          <p:cNvPr id="5" name="群組 32"/>
          <p:cNvGrpSpPr>
            <a:grpSpLocks/>
          </p:cNvGrpSpPr>
          <p:nvPr/>
        </p:nvGrpSpPr>
        <p:grpSpPr bwMode="auto">
          <a:xfrm>
            <a:off x="1935163" y="3825876"/>
            <a:ext cx="7493000" cy="2420639"/>
            <a:chOff x="806336" y="1655734"/>
            <a:chExt cx="7494316" cy="2420264"/>
          </a:xfrm>
        </p:grpSpPr>
        <p:pic>
          <p:nvPicPr>
            <p:cNvPr id="6" name="Picture 11" descr="Internet"/>
            <p:cNvPicPr>
              <a:picLocks noChangeAspect="1" noChangeArrowheads="1"/>
            </p:cNvPicPr>
            <p:nvPr/>
          </p:nvPicPr>
          <p:blipFill>
            <a:blip r:embed="rId2" cstate="print"/>
            <a:srcRect/>
            <a:stretch>
              <a:fillRect/>
            </a:stretch>
          </p:blipFill>
          <p:spPr bwMode="auto">
            <a:xfrm>
              <a:off x="7196549" y="2141499"/>
              <a:ext cx="1104103" cy="732385"/>
            </a:xfrm>
            <a:prstGeom prst="rect">
              <a:avLst/>
            </a:prstGeom>
            <a:noFill/>
            <a:ln w="9525">
              <a:noFill/>
              <a:miter lim="800000"/>
              <a:headEnd/>
              <a:tailEnd/>
            </a:ln>
          </p:spPr>
        </p:pic>
        <p:pic>
          <p:nvPicPr>
            <p:cNvPr id="7" name="圖片 34" descr="DWS-3160-24PC_side_R.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297694" y="1664212"/>
              <a:ext cx="1452851" cy="694494"/>
            </a:xfrm>
            <a:prstGeom prst="rect">
              <a:avLst/>
            </a:prstGeom>
            <a:noFill/>
            <a:ln w="9525">
              <a:noFill/>
              <a:miter lim="800000"/>
              <a:headEnd/>
              <a:tailEnd/>
            </a:ln>
          </p:spPr>
        </p:pic>
        <p:pic>
          <p:nvPicPr>
            <p:cNvPr id="8" name="Picture 3" descr="Wireless signal pic 6"/>
            <p:cNvPicPr>
              <a:picLocks noChangeAspect="1" noChangeArrowheads="1"/>
            </p:cNvPicPr>
            <p:nvPr/>
          </p:nvPicPr>
          <p:blipFill>
            <a:blip r:embed="rId4" cstate="print"/>
            <a:srcRect/>
            <a:stretch>
              <a:fillRect/>
            </a:stretch>
          </p:blipFill>
          <p:spPr bwMode="auto">
            <a:xfrm rot="8559548">
              <a:off x="3247913" y="3041084"/>
              <a:ext cx="341895" cy="318467"/>
            </a:xfrm>
            <a:prstGeom prst="rect">
              <a:avLst/>
            </a:prstGeom>
            <a:noFill/>
            <a:ln w="9525">
              <a:noFill/>
              <a:miter lim="800000"/>
              <a:headEnd/>
              <a:tailEnd/>
            </a:ln>
          </p:spPr>
        </p:pic>
        <p:grpSp>
          <p:nvGrpSpPr>
            <p:cNvPr id="9" name="Group 4"/>
            <p:cNvGrpSpPr>
              <a:grpSpLocks/>
            </p:cNvGrpSpPr>
            <p:nvPr/>
          </p:nvGrpSpPr>
          <p:grpSpPr bwMode="auto">
            <a:xfrm>
              <a:off x="2415653" y="3131171"/>
              <a:ext cx="639878" cy="455844"/>
              <a:chOff x="1374" y="2894"/>
              <a:chExt cx="327" cy="272"/>
            </a:xfrm>
          </p:grpSpPr>
          <p:pic>
            <p:nvPicPr>
              <p:cNvPr id="44" name="Picture 5" descr="MCj04325650000[1]"/>
              <p:cNvPicPr>
                <a:picLocks noChangeAspect="1" noChangeArrowheads="1"/>
              </p:cNvPicPr>
              <p:nvPr/>
            </p:nvPicPr>
            <p:blipFill>
              <a:blip r:embed="rId5" cstate="print"/>
              <a:srcRect/>
              <a:stretch>
                <a:fillRect/>
              </a:stretch>
            </p:blipFill>
            <p:spPr bwMode="auto">
              <a:xfrm>
                <a:off x="1474" y="2939"/>
                <a:ext cx="227" cy="227"/>
              </a:xfrm>
              <a:prstGeom prst="rect">
                <a:avLst/>
              </a:prstGeom>
              <a:noFill/>
              <a:ln w="9525">
                <a:noFill/>
                <a:miter lim="800000"/>
                <a:headEnd/>
                <a:tailEnd/>
              </a:ln>
            </p:spPr>
          </p:pic>
          <p:pic>
            <p:nvPicPr>
              <p:cNvPr id="45" name="Picture 6" descr="j0432625"/>
              <p:cNvPicPr>
                <a:picLocks noChangeAspect="1" noChangeArrowheads="1"/>
              </p:cNvPicPr>
              <p:nvPr/>
            </p:nvPicPr>
            <p:blipFill>
              <a:blip r:embed="rId6" cstate="print"/>
              <a:srcRect/>
              <a:stretch>
                <a:fillRect/>
              </a:stretch>
            </p:blipFill>
            <p:spPr bwMode="auto">
              <a:xfrm>
                <a:off x="1374" y="2894"/>
                <a:ext cx="191" cy="191"/>
              </a:xfrm>
              <a:prstGeom prst="rect">
                <a:avLst/>
              </a:prstGeom>
              <a:noFill/>
              <a:ln w="9525">
                <a:noFill/>
                <a:miter lim="800000"/>
                <a:headEnd/>
                <a:tailEnd/>
              </a:ln>
            </p:spPr>
          </p:pic>
        </p:grpSp>
        <p:pic>
          <p:nvPicPr>
            <p:cNvPr id="10" name="Picture 7" descr="Server_001"/>
            <p:cNvPicPr>
              <a:picLocks noChangeAspect="1" noChangeArrowheads="1"/>
            </p:cNvPicPr>
            <p:nvPr/>
          </p:nvPicPr>
          <p:blipFill>
            <a:blip r:embed="rId7" cstate="print"/>
            <a:srcRect/>
            <a:stretch>
              <a:fillRect/>
            </a:stretch>
          </p:blipFill>
          <p:spPr bwMode="auto">
            <a:xfrm>
              <a:off x="6600095" y="2610192"/>
              <a:ext cx="538460" cy="642286"/>
            </a:xfrm>
            <a:prstGeom prst="rect">
              <a:avLst/>
            </a:prstGeom>
            <a:noFill/>
            <a:ln w="9525">
              <a:noFill/>
              <a:miter lim="800000"/>
              <a:headEnd/>
              <a:tailEnd/>
            </a:ln>
          </p:spPr>
        </p:pic>
        <p:sp>
          <p:nvSpPr>
            <p:cNvPr id="11" name="Oval 8"/>
            <p:cNvSpPr>
              <a:spLocks noChangeArrowheads="1"/>
            </p:cNvSpPr>
            <p:nvPr/>
          </p:nvSpPr>
          <p:spPr bwMode="auto">
            <a:xfrm>
              <a:off x="6536629" y="2574755"/>
              <a:ext cx="652578" cy="726963"/>
            </a:xfrm>
            <a:prstGeom prst="ellipse">
              <a:avLst/>
            </a:prstGeom>
            <a:solidFill>
              <a:srgbClr val="00FF00">
                <a:alpha val="50195"/>
              </a:srgbClr>
            </a:solidFill>
            <a:ln w="9525">
              <a:noFill/>
              <a:round/>
              <a:headEnd/>
              <a:tailEnd/>
            </a:ln>
          </p:spPr>
          <p:txBody>
            <a:bodyPr wrap="none" anchor="ctr"/>
            <a:lstStyle/>
            <a:p>
              <a:endParaRPr lang="zh-TW" altLang="zh-TW">
                <a:solidFill>
                  <a:srgbClr val="000000"/>
                </a:solidFill>
              </a:endParaRPr>
            </a:p>
          </p:txBody>
        </p:sp>
        <p:sp>
          <p:nvSpPr>
            <p:cNvPr id="12" name="Line 12"/>
            <p:cNvSpPr>
              <a:spLocks noChangeShapeType="1"/>
            </p:cNvSpPr>
            <p:nvPr/>
          </p:nvSpPr>
          <p:spPr bwMode="auto">
            <a:xfrm>
              <a:off x="6452477" y="2070008"/>
              <a:ext cx="876454" cy="263484"/>
            </a:xfrm>
            <a:prstGeom prst="line">
              <a:avLst/>
            </a:prstGeom>
            <a:noFill/>
            <a:ln w="38100">
              <a:solidFill>
                <a:schemeClr val="accent2"/>
              </a:solidFill>
              <a:round/>
              <a:headEnd/>
              <a:tailEnd/>
            </a:ln>
          </p:spPr>
          <p:txBody>
            <a:bodyPr/>
            <a:lstStyle/>
            <a:p>
              <a:pPr>
                <a:defRPr/>
              </a:pPr>
              <a:endParaRPr lang="en-US" dirty="0">
                <a:solidFill>
                  <a:srgbClr val="000000"/>
                </a:solidFill>
              </a:endParaRPr>
            </a:p>
          </p:txBody>
        </p:sp>
        <p:sp>
          <p:nvSpPr>
            <p:cNvPr id="13" name="Line 17"/>
            <p:cNvSpPr>
              <a:spLocks noChangeShapeType="1"/>
            </p:cNvSpPr>
            <p:nvPr/>
          </p:nvSpPr>
          <p:spPr bwMode="auto">
            <a:xfrm flipH="1">
              <a:off x="6046006" y="2004930"/>
              <a:ext cx="247693" cy="996796"/>
            </a:xfrm>
            <a:prstGeom prst="line">
              <a:avLst/>
            </a:prstGeom>
            <a:noFill/>
            <a:ln w="38100">
              <a:solidFill>
                <a:schemeClr val="accent2"/>
              </a:solidFill>
              <a:round/>
              <a:headEnd/>
              <a:tailEnd/>
            </a:ln>
          </p:spPr>
          <p:txBody>
            <a:bodyPr/>
            <a:lstStyle/>
            <a:p>
              <a:pPr>
                <a:defRPr/>
              </a:pPr>
              <a:endParaRPr lang="en-US" dirty="0">
                <a:solidFill>
                  <a:srgbClr val="000000"/>
                </a:solidFill>
              </a:endParaRPr>
            </a:p>
          </p:txBody>
        </p:sp>
        <p:sp>
          <p:nvSpPr>
            <p:cNvPr id="14" name="Line 22"/>
            <p:cNvSpPr>
              <a:spLocks noChangeShapeType="1"/>
            </p:cNvSpPr>
            <p:nvPr/>
          </p:nvSpPr>
          <p:spPr bwMode="auto">
            <a:xfrm flipH="1">
              <a:off x="4585250" y="2116038"/>
              <a:ext cx="1543321" cy="546016"/>
            </a:xfrm>
            <a:prstGeom prst="line">
              <a:avLst/>
            </a:prstGeom>
            <a:noFill/>
            <a:ln w="38100">
              <a:solidFill>
                <a:schemeClr val="accent2"/>
              </a:solidFill>
              <a:round/>
              <a:headEnd/>
              <a:tailEnd/>
            </a:ln>
          </p:spPr>
          <p:txBody>
            <a:bodyPr/>
            <a:lstStyle/>
            <a:p>
              <a:pPr>
                <a:defRPr/>
              </a:pPr>
              <a:endParaRPr lang="en-US" dirty="0">
                <a:solidFill>
                  <a:srgbClr val="000000"/>
                </a:solidFill>
              </a:endParaRPr>
            </a:p>
          </p:txBody>
        </p:sp>
        <p:grpSp>
          <p:nvGrpSpPr>
            <p:cNvPr id="15" name="群組 47"/>
            <p:cNvGrpSpPr>
              <a:grpSpLocks/>
            </p:cNvGrpSpPr>
            <p:nvPr/>
          </p:nvGrpSpPr>
          <p:grpSpPr bwMode="auto">
            <a:xfrm>
              <a:off x="6474418" y="1655734"/>
              <a:ext cx="699464" cy="513829"/>
              <a:chOff x="6474418" y="1655734"/>
              <a:chExt cx="699464" cy="513829"/>
            </a:xfrm>
          </p:grpSpPr>
          <p:grpSp>
            <p:nvGrpSpPr>
              <p:cNvPr id="35" name="Group 13"/>
              <p:cNvGrpSpPr>
                <a:grpSpLocks/>
              </p:cNvGrpSpPr>
              <p:nvPr/>
            </p:nvGrpSpPr>
            <p:grpSpPr bwMode="auto">
              <a:xfrm>
                <a:off x="6883219" y="1655734"/>
                <a:ext cx="290663" cy="513829"/>
                <a:chOff x="4863" y="398"/>
                <a:chExt cx="278" cy="576"/>
              </a:xfrm>
            </p:grpSpPr>
            <p:sp>
              <p:nvSpPr>
                <p:cNvPr id="42" name="Rectangle 14"/>
                <p:cNvSpPr>
                  <a:spLocks noChangeArrowheads="1"/>
                </p:cNvSpPr>
                <p:nvPr/>
              </p:nvSpPr>
              <p:spPr bwMode="auto">
                <a:xfrm>
                  <a:off x="4908" y="398"/>
                  <a:ext cx="193" cy="576"/>
                </a:xfrm>
                <a:prstGeom prst="rect">
                  <a:avLst/>
                </a:prstGeom>
                <a:solidFill>
                  <a:srgbClr val="FFCC00">
                    <a:alpha val="50195"/>
                  </a:srgbClr>
                </a:solidFill>
                <a:ln w="9525">
                  <a:solidFill>
                    <a:schemeClr val="accent2"/>
                  </a:solidFill>
                  <a:miter lim="800000"/>
                  <a:headEnd/>
                  <a:tailEnd/>
                </a:ln>
              </p:spPr>
              <p:txBody>
                <a:bodyPr wrap="none" anchor="ctr"/>
                <a:lstStyle/>
                <a:p>
                  <a:endParaRPr lang="zh-TW" altLang="zh-TW" sz="1200">
                    <a:solidFill>
                      <a:srgbClr val="000000"/>
                    </a:solidFill>
                  </a:endParaRPr>
                </a:p>
              </p:txBody>
            </p:sp>
            <p:sp>
              <p:nvSpPr>
                <p:cNvPr id="43" name="Rectangle 15"/>
                <p:cNvSpPr>
                  <a:spLocks noChangeArrowheads="1"/>
                </p:cNvSpPr>
                <p:nvPr/>
              </p:nvSpPr>
              <p:spPr bwMode="auto">
                <a:xfrm>
                  <a:off x="4863" y="398"/>
                  <a:ext cx="278" cy="517"/>
                </a:xfrm>
                <a:prstGeom prst="rect">
                  <a:avLst/>
                </a:prstGeom>
                <a:noFill/>
                <a:ln w="9525">
                  <a:noFill/>
                  <a:miter lim="800000"/>
                  <a:headEnd/>
                  <a:tailEnd/>
                </a:ln>
              </p:spPr>
              <p:txBody>
                <a:bodyPr wrap="none">
                  <a:spAutoFit/>
                </a:bodyPr>
                <a:lstStyle/>
                <a:p>
                  <a:r>
                    <a:rPr lang="en-US" altLang="zh-TW" sz="1200">
                      <a:solidFill>
                        <a:srgbClr val="000000"/>
                      </a:solidFill>
                    </a:rPr>
                    <a:t>V</a:t>
                  </a:r>
                </a:p>
                <a:p>
                  <a:r>
                    <a:rPr lang="en-US" altLang="zh-TW" sz="1200">
                      <a:solidFill>
                        <a:srgbClr val="000000"/>
                      </a:solidFill>
                    </a:rPr>
                    <a:t>3</a:t>
                  </a:r>
                </a:p>
              </p:txBody>
            </p:sp>
          </p:grpSp>
          <p:grpSp>
            <p:nvGrpSpPr>
              <p:cNvPr id="36" name="Group 18"/>
              <p:cNvGrpSpPr>
                <a:grpSpLocks/>
              </p:cNvGrpSpPr>
              <p:nvPr/>
            </p:nvGrpSpPr>
            <p:grpSpPr bwMode="auto">
              <a:xfrm>
                <a:off x="6474418" y="1655734"/>
                <a:ext cx="324121" cy="513829"/>
                <a:chOff x="4191" y="398"/>
                <a:chExt cx="310" cy="576"/>
              </a:xfrm>
            </p:grpSpPr>
            <p:sp>
              <p:nvSpPr>
                <p:cNvPr id="40" name="Rectangle 19"/>
                <p:cNvSpPr>
                  <a:spLocks noChangeArrowheads="1"/>
                </p:cNvSpPr>
                <p:nvPr/>
              </p:nvSpPr>
              <p:spPr bwMode="auto">
                <a:xfrm>
                  <a:off x="4252" y="398"/>
                  <a:ext cx="190" cy="576"/>
                </a:xfrm>
                <a:prstGeom prst="rect">
                  <a:avLst/>
                </a:prstGeom>
                <a:solidFill>
                  <a:srgbClr val="00FFFF">
                    <a:alpha val="50195"/>
                  </a:srgbClr>
                </a:solidFill>
                <a:ln w="9525">
                  <a:solidFill>
                    <a:schemeClr val="accent2"/>
                  </a:solidFill>
                  <a:miter lim="800000"/>
                  <a:headEnd/>
                  <a:tailEnd/>
                </a:ln>
              </p:spPr>
              <p:txBody>
                <a:bodyPr wrap="none" anchor="ctr"/>
                <a:lstStyle/>
                <a:p>
                  <a:endParaRPr lang="zh-TW" altLang="zh-TW" sz="1200">
                    <a:solidFill>
                      <a:srgbClr val="000000"/>
                    </a:solidFill>
                  </a:endParaRPr>
                </a:p>
              </p:txBody>
            </p:sp>
            <p:sp>
              <p:nvSpPr>
                <p:cNvPr id="41" name="Rectangle 20"/>
                <p:cNvSpPr>
                  <a:spLocks noChangeArrowheads="1"/>
                </p:cNvSpPr>
                <p:nvPr/>
              </p:nvSpPr>
              <p:spPr bwMode="auto">
                <a:xfrm>
                  <a:off x="4191" y="398"/>
                  <a:ext cx="310" cy="517"/>
                </a:xfrm>
                <a:prstGeom prst="rect">
                  <a:avLst/>
                </a:prstGeom>
                <a:noFill/>
                <a:ln w="9525">
                  <a:noFill/>
                  <a:miter lim="800000"/>
                  <a:headEnd/>
                  <a:tailEnd/>
                </a:ln>
              </p:spPr>
              <p:txBody>
                <a:bodyPr>
                  <a:spAutoFit/>
                </a:bodyPr>
                <a:lstStyle/>
                <a:p>
                  <a:pPr>
                    <a:defRPr/>
                  </a:pPr>
                  <a:r>
                    <a:rPr lang="en-US" altLang="zh-TW" sz="1200" dirty="0">
                      <a:solidFill>
                        <a:srgbClr val="000000"/>
                      </a:solidFill>
                    </a:rPr>
                    <a:t>V1</a:t>
                  </a:r>
                </a:p>
              </p:txBody>
            </p:sp>
          </p:grpSp>
          <p:grpSp>
            <p:nvGrpSpPr>
              <p:cNvPr id="37" name="Group 23"/>
              <p:cNvGrpSpPr>
                <a:grpSpLocks/>
              </p:cNvGrpSpPr>
              <p:nvPr/>
            </p:nvGrpSpPr>
            <p:grpSpPr bwMode="auto">
              <a:xfrm>
                <a:off x="6673058" y="1655734"/>
                <a:ext cx="324120" cy="513829"/>
                <a:chOff x="4429" y="398"/>
                <a:chExt cx="310" cy="576"/>
              </a:xfrm>
            </p:grpSpPr>
            <p:sp>
              <p:nvSpPr>
                <p:cNvPr id="38" name="Rectangle 24"/>
                <p:cNvSpPr>
                  <a:spLocks noChangeArrowheads="1"/>
                </p:cNvSpPr>
                <p:nvPr/>
              </p:nvSpPr>
              <p:spPr bwMode="auto">
                <a:xfrm>
                  <a:off x="4478" y="398"/>
                  <a:ext cx="191" cy="576"/>
                </a:xfrm>
                <a:prstGeom prst="rect">
                  <a:avLst/>
                </a:prstGeom>
                <a:solidFill>
                  <a:srgbClr val="00FF00">
                    <a:alpha val="50195"/>
                  </a:srgbClr>
                </a:solidFill>
                <a:ln w="9525">
                  <a:solidFill>
                    <a:schemeClr val="accent2"/>
                  </a:solidFill>
                  <a:miter lim="800000"/>
                  <a:headEnd/>
                  <a:tailEnd/>
                </a:ln>
              </p:spPr>
              <p:txBody>
                <a:bodyPr wrap="none" anchor="ctr"/>
                <a:lstStyle/>
                <a:p>
                  <a:endParaRPr lang="zh-TW" altLang="zh-TW" sz="1200">
                    <a:solidFill>
                      <a:srgbClr val="000000"/>
                    </a:solidFill>
                  </a:endParaRPr>
                </a:p>
              </p:txBody>
            </p:sp>
            <p:sp>
              <p:nvSpPr>
                <p:cNvPr id="39" name="Rectangle 25"/>
                <p:cNvSpPr>
                  <a:spLocks noChangeArrowheads="1"/>
                </p:cNvSpPr>
                <p:nvPr/>
              </p:nvSpPr>
              <p:spPr bwMode="auto">
                <a:xfrm>
                  <a:off x="4429" y="398"/>
                  <a:ext cx="310" cy="517"/>
                </a:xfrm>
                <a:prstGeom prst="rect">
                  <a:avLst/>
                </a:prstGeom>
                <a:noFill/>
                <a:ln w="9525">
                  <a:noFill/>
                  <a:miter lim="800000"/>
                  <a:headEnd/>
                  <a:tailEnd/>
                </a:ln>
              </p:spPr>
              <p:txBody>
                <a:bodyPr>
                  <a:spAutoFit/>
                </a:bodyPr>
                <a:lstStyle/>
                <a:p>
                  <a:pPr>
                    <a:defRPr/>
                  </a:pPr>
                  <a:r>
                    <a:rPr lang="en-US" altLang="zh-TW" sz="1200" dirty="0">
                      <a:solidFill>
                        <a:srgbClr val="000000"/>
                      </a:solidFill>
                    </a:rPr>
                    <a:t>V2</a:t>
                  </a:r>
                </a:p>
              </p:txBody>
            </p:sp>
          </p:grpSp>
        </p:grpSp>
        <p:sp>
          <p:nvSpPr>
            <p:cNvPr id="16" name="Line 26"/>
            <p:cNvSpPr>
              <a:spLocks noChangeShapeType="1"/>
            </p:cNvSpPr>
            <p:nvPr/>
          </p:nvSpPr>
          <p:spPr bwMode="auto">
            <a:xfrm>
              <a:off x="6368325" y="2033501"/>
              <a:ext cx="319144" cy="628553"/>
            </a:xfrm>
            <a:prstGeom prst="line">
              <a:avLst/>
            </a:prstGeom>
            <a:noFill/>
            <a:ln w="38100">
              <a:solidFill>
                <a:schemeClr val="accent2"/>
              </a:solidFill>
              <a:round/>
              <a:headEnd/>
              <a:tailEnd/>
            </a:ln>
          </p:spPr>
          <p:txBody>
            <a:bodyPr/>
            <a:lstStyle/>
            <a:p>
              <a:pPr>
                <a:defRPr/>
              </a:pPr>
              <a:endParaRPr lang="en-US" dirty="0">
                <a:solidFill>
                  <a:srgbClr val="000000"/>
                </a:solidFill>
              </a:endParaRPr>
            </a:p>
          </p:txBody>
        </p:sp>
        <p:grpSp>
          <p:nvGrpSpPr>
            <p:cNvPr id="17" name="Group 27"/>
            <p:cNvGrpSpPr>
              <a:grpSpLocks/>
            </p:cNvGrpSpPr>
            <p:nvPr/>
          </p:nvGrpSpPr>
          <p:grpSpPr bwMode="auto">
            <a:xfrm>
              <a:off x="3471755" y="2608437"/>
              <a:ext cx="924690" cy="678966"/>
              <a:chOff x="952" y="2182"/>
              <a:chExt cx="987" cy="817"/>
            </a:xfrm>
          </p:grpSpPr>
          <p:sp>
            <p:nvSpPr>
              <p:cNvPr id="33" name="Oval 28"/>
              <p:cNvSpPr>
                <a:spLocks noChangeArrowheads="1"/>
              </p:cNvSpPr>
              <p:nvPr/>
            </p:nvSpPr>
            <p:spPr bwMode="auto">
              <a:xfrm>
                <a:off x="952" y="2182"/>
                <a:ext cx="932" cy="817"/>
              </a:xfrm>
              <a:prstGeom prst="ellipse">
                <a:avLst/>
              </a:prstGeom>
              <a:gradFill rotWithShape="0">
                <a:gsLst>
                  <a:gs pos="0">
                    <a:schemeClr val="bg1"/>
                  </a:gs>
                  <a:gs pos="100000">
                    <a:srgbClr val="CCECFF"/>
                  </a:gs>
                </a:gsLst>
                <a:path path="shape">
                  <a:fillToRect l="50000" t="50000" r="50000" b="50000"/>
                </a:path>
              </a:gradFill>
              <a:ln w="9525">
                <a:noFill/>
                <a:round/>
                <a:headEnd/>
                <a:tailEnd/>
              </a:ln>
            </p:spPr>
            <p:txBody>
              <a:bodyPr wrap="none" anchor="ctr"/>
              <a:lstStyle/>
              <a:p>
                <a:endParaRPr lang="zh-TW" altLang="zh-TW">
                  <a:solidFill>
                    <a:srgbClr val="000000"/>
                  </a:solidFill>
                </a:endParaRPr>
              </a:p>
            </p:txBody>
          </p:sp>
          <p:sp>
            <p:nvSpPr>
              <p:cNvPr id="34" name="Rectangle 29"/>
              <p:cNvSpPr>
                <a:spLocks noChangeArrowheads="1"/>
              </p:cNvSpPr>
              <p:nvPr/>
            </p:nvSpPr>
            <p:spPr bwMode="auto">
              <a:xfrm>
                <a:off x="1015" y="2300"/>
                <a:ext cx="924" cy="555"/>
              </a:xfrm>
              <a:prstGeom prst="rect">
                <a:avLst/>
              </a:prstGeom>
              <a:noFill/>
              <a:ln w="12700">
                <a:noFill/>
                <a:miter lim="800000"/>
                <a:headEnd type="none" w="sm" len="sm"/>
                <a:tailEnd type="none" w="sm" len="sm"/>
              </a:ln>
            </p:spPr>
            <p:txBody>
              <a:bodyPr>
                <a:spAutoFit/>
              </a:bodyPr>
              <a:lstStyle/>
              <a:p>
                <a:pPr eaLnBrk="0" hangingPunct="0">
                  <a:defRPr/>
                </a:pPr>
                <a:r>
                  <a:rPr lang="en-US" altLang="zh-TW" sz="1200" dirty="0">
                    <a:solidFill>
                      <a:srgbClr val="000000"/>
                    </a:solidFill>
                  </a:rPr>
                  <a:t>Single </a:t>
                </a:r>
                <a:br>
                  <a:rPr lang="en-US" altLang="zh-TW" sz="1200" dirty="0">
                    <a:solidFill>
                      <a:srgbClr val="000000"/>
                    </a:solidFill>
                  </a:rPr>
                </a:br>
                <a:r>
                  <a:rPr lang="en-US" altLang="zh-TW" sz="1200" dirty="0">
                    <a:solidFill>
                      <a:srgbClr val="000000"/>
                    </a:solidFill>
                  </a:rPr>
                  <a:t>SSID</a:t>
                </a:r>
              </a:p>
            </p:txBody>
          </p:sp>
        </p:grpSp>
        <p:sp>
          <p:nvSpPr>
            <p:cNvPr id="18" name="Text Box 30"/>
            <p:cNvSpPr txBox="1">
              <a:spLocks noChangeArrowheads="1"/>
            </p:cNvSpPr>
            <p:nvPr/>
          </p:nvSpPr>
          <p:spPr bwMode="auto">
            <a:xfrm>
              <a:off x="3900916" y="3614405"/>
              <a:ext cx="1994250" cy="461593"/>
            </a:xfrm>
            <a:prstGeom prst="rect">
              <a:avLst/>
            </a:prstGeom>
            <a:solidFill>
              <a:schemeClr val="accent3"/>
            </a:solidFill>
            <a:ln w="9525" algn="ctr">
              <a:noFill/>
              <a:miter lim="800000"/>
              <a:headEnd/>
              <a:tailEnd/>
            </a:ln>
          </p:spPr>
          <p:txBody>
            <a:bodyPr>
              <a:spAutoFit/>
            </a:bodyPr>
            <a:lstStyle/>
            <a:p>
              <a:pPr eaLnBrk="0" hangingPunct="0">
                <a:defRPr/>
              </a:pPr>
              <a:r>
                <a:rPr lang="en-US" altLang="zh-TW" sz="1200" dirty="0">
                  <a:solidFill>
                    <a:srgbClr val="FF0000"/>
                  </a:solidFill>
                </a:rPr>
                <a:t>User 2 ( ex. Guest)</a:t>
              </a:r>
            </a:p>
            <a:p>
              <a:pPr eaLnBrk="0" hangingPunct="0">
                <a:defRPr/>
              </a:pPr>
              <a:r>
                <a:rPr lang="en-US" altLang="zh-TW" sz="1200" dirty="0">
                  <a:solidFill>
                    <a:srgbClr val="FF0000"/>
                  </a:solidFill>
                  <a:sym typeface="Wingdings" pitchFamily="2" charset="2"/>
                </a:rPr>
                <a:t></a:t>
              </a:r>
              <a:r>
                <a:rPr lang="en-US" altLang="zh-TW" sz="1200" dirty="0">
                  <a:solidFill>
                    <a:srgbClr val="FF0000"/>
                  </a:solidFill>
                </a:rPr>
                <a:t>Internet Access Only</a:t>
              </a:r>
            </a:p>
          </p:txBody>
        </p:sp>
        <p:grpSp>
          <p:nvGrpSpPr>
            <p:cNvPr id="19" name="Group 31"/>
            <p:cNvGrpSpPr>
              <a:grpSpLocks/>
            </p:cNvGrpSpPr>
            <p:nvPr/>
          </p:nvGrpSpPr>
          <p:grpSpPr bwMode="auto">
            <a:xfrm>
              <a:off x="4291380" y="3283722"/>
              <a:ext cx="690066" cy="413917"/>
              <a:chOff x="2370" y="3383"/>
              <a:chExt cx="767" cy="570"/>
            </a:xfrm>
          </p:grpSpPr>
          <p:pic>
            <p:nvPicPr>
              <p:cNvPr id="31" name="Picture 32" descr="MCj04325650000[1]"/>
              <p:cNvPicPr>
                <a:picLocks noChangeAspect="1" noChangeArrowheads="1"/>
              </p:cNvPicPr>
              <p:nvPr/>
            </p:nvPicPr>
            <p:blipFill>
              <a:blip r:embed="rId8" cstate="print"/>
              <a:srcRect/>
              <a:stretch>
                <a:fillRect/>
              </a:stretch>
            </p:blipFill>
            <p:spPr bwMode="auto">
              <a:xfrm>
                <a:off x="2370" y="3517"/>
                <a:ext cx="452" cy="436"/>
              </a:xfrm>
              <a:prstGeom prst="rect">
                <a:avLst/>
              </a:prstGeom>
              <a:noFill/>
              <a:ln w="9525">
                <a:noFill/>
                <a:miter lim="800000"/>
                <a:headEnd/>
                <a:tailEnd/>
              </a:ln>
            </p:spPr>
          </p:pic>
          <p:pic>
            <p:nvPicPr>
              <p:cNvPr id="32" name="Picture 33" descr="j0432622"/>
              <p:cNvPicPr>
                <a:picLocks noChangeAspect="1" noChangeArrowheads="1"/>
              </p:cNvPicPr>
              <p:nvPr/>
            </p:nvPicPr>
            <p:blipFill>
              <a:blip r:embed="rId9" cstate="print"/>
              <a:srcRect/>
              <a:stretch>
                <a:fillRect/>
              </a:stretch>
            </p:blipFill>
            <p:spPr bwMode="auto">
              <a:xfrm flipH="1">
                <a:off x="2725" y="3383"/>
                <a:ext cx="412" cy="464"/>
              </a:xfrm>
              <a:prstGeom prst="rect">
                <a:avLst/>
              </a:prstGeom>
              <a:noFill/>
              <a:ln w="9525">
                <a:noFill/>
                <a:miter lim="800000"/>
                <a:headEnd/>
                <a:tailEnd/>
              </a:ln>
            </p:spPr>
          </p:pic>
        </p:grpSp>
        <p:pic>
          <p:nvPicPr>
            <p:cNvPr id="20" name="Picture 34" descr="Wireless signal pic 6"/>
            <p:cNvPicPr>
              <a:picLocks noChangeAspect="1" noChangeArrowheads="1"/>
            </p:cNvPicPr>
            <p:nvPr/>
          </p:nvPicPr>
          <p:blipFill>
            <a:blip r:embed="rId4" cstate="print"/>
            <a:srcRect/>
            <a:stretch>
              <a:fillRect/>
            </a:stretch>
          </p:blipFill>
          <p:spPr bwMode="auto">
            <a:xfrm rot="3372946">
              <a:off x="3951509" y="3116546"/>
              <a:ext cx="295448" cy="378050"/>
            </a:xfrm>
            <a:prstGeom prst="rect">
              <a:avLst/>
            </a:prstGeom>
            <a:noFill/>
            <a:ln w="9525">
              <a:noFill/>
              <a:miter lim="800000"/>
              <a:headEnd/>
              <a:tailEnd/>
            </a:ln>
          </p:spPr>
        </p:pic>
        <p:sp>
          <p:nvSpPr>
            <p:cNvPr id="21" name="Text Box 35"/>
            <p:cNvSpPr txBox="1">
              <a:spLocks noChangeArrowheads="1"/>
            </p:cNvSpPr>
            <p:nvPr/>
          </p:nvSpPr>
          <p:spPr bwMode="auto">
            <a:xfrm>
              <a:off x="806336" y="3079501"/>
              <a:ext cx="1595717" cy="646231"/>
            </a:xfrm>
            <a:prstGeom prst="rect">
              <a:avLst/>
            </a:prstGeom>
            <a:solidFill>
              <a:schemeClr val="accent3"/>
            </a:solidFill>
            <a:ln w="9525" algn="ctr">
              <a:noFill/>
              <a:miter lim="800000"/>
              <a:headEnd/>
              <a:tailEnd/>
            </a:ln>
          </p:spPr>
          <p:txBody>
            <a:bodyPr>
              <a:spAutoFit/>
            </a:bodyPr>
            <a:lstStyle/>
            <a:p>
              <a:pPr eaLnBrk="0" hangingPunct="0"/>
              <a:r>
                <a:rPr lang="en-US" altLang="zh-TW" sz="1200">
                  <a:solidFill>
                    <a:srgbClr val="FF0000"/>
                  </a:solidFill>
                </a:rPr>
                <a:t>User 1 (ex. RD)</a:t>
              </a:r>
            </a:p>
            <a:p>
              <a:pPr eaLnBrk="0" hangingPunct="0"/>
              <a:r>
                <a:rPr lang="en-US" altLang="zh-TW" sz="1200">
                  <a:solidFill>
                    <a:srgbClr val="FF0000"/>
                  </a:solidFill>
                  <a:sym typeface="Wingdings" pitchFamily="2" charset="2"/>
                </a:rPr>
                <a:t>Server, Internet Access</a:t>
              </a:r>
              <a:endParaRPr lang="en-US" altLang="zh-TW" sz="1200">
                <a:solidFill>
                  <a:srgbClr val="FF0000"/>
                </a:solidFill>
              </a:endParaRPr>
            </a:p>
          </p:txBody>
        </p:sp>
        <p:grpSp>
          <p:nvGrpSpPr>
            <p:cNvPr id="22" name="群組 49"/>
            <p:cNvGrpSpPr>
              <a:grpSpLocks/>
            </p:cNvGrpSpPr>
            <p:nvPr/>
          </p:nvGrpSpPr>
          <p:grpSpPr bwMode="auto">
            <a:xfrm>
              <a:off x="5155262" y="2573167"/>
              <a:ext cx="3100933" cy="1198378"/>
              <a:chOff x="4541113" y="4415615"/>
              <a:chExt cx="3100933" cy="1198378"/>
            </a:xfrm>
          </p:grpSpPr>
          <p:sp>
            <p:nvSpPr>
              <p:cNvPr id="26" name="Text Box 38"/>
              <p:cNvSpPr txBox="1">
                <a:spLocks noChangeArrowheads="1"/>
              </p:cNvSpPr>
              <p:nvPr/>
            </p:nvSpPr>
            <p:spPr bwMode="auto">
              <a:xfrm>
                <a:off x="4541113" y="4415615"/>
                <a:ext cx="1668756" cy="461593"/>
              </a:xfrm>
              <a:prstGeom prst="rect">
                <a:avLst/>
              </a:prstGeom>
              <a:noFill/>
              <a:ln w="9525" algn="ctr">
                <a:noFill/>
                <a:miter lim="800000"/>
                <a:headEnd/>
                <a:tailEnd/>
              </a:ln>
            </p:spPr>
            <p:txBody>
              <a:bodyPr>
                <a:spAutoFit/>
              </a:bodyPr>
              <a:lstStyle/>
              <a:p>
                <a:pPr eaLnBrk="0" hangingPunct="0">
                  <a:defRPr/>
                </a:pPr>
                <a:r>
                  <a:rPr lang="en-US" altLang="zh-TW" sz="1200" dirty="0">
                    <a:solidFill>
                      <a:srgbClr val="000000"/>
                    </a:solidFill>
                  </a:rPr>
                  <a:t>RADIUS</a:t>
                </a:r>
              </a:p>
              <a:p>
                <a:pPr eaLnBrk="0" hangingPunct="0">
                  <a:defRPr/>
                </a:pPr>
                <a:r>
                  <a:rPr lang="en-US" altLang="zh-TW" sz="1200" dirty="0">
                    <a:solidFill>
                      <a:srgbClr val="000000"/>
                    </a:solidFill>
                  </a:rPr>
                  <a:t> Server</a:t>
                </a:r>
              </a:p>
            </p:txBody>
          </p:sp>
          <p:grpSp>
            <p:nvGrpSpPr>
              <p:cNvPr id="27" name="群組 48"/>
              <p:cNvGrpSpPr>
                <a:grpSpLocks/>
              </p:cNvGrpSpPr>
              <p:nvPr/>
            </p:nvGrpSpPr>
            <p:grpSpPr bwMode="auto">
              <a:xfrm>
                <a:off x="4839615" y="4850523"/>
                <a:ext cx="2802431" cy="763470"/>
                <a:chOff x="4839615" y="4850523"/>
                <a:chExt cx="2802431" cy="763470"/>
              </a:xfrm>
            </p:grpSpPr>
            <p:pic>
              <p:nvPicPr>
                <p:cNvPr id="28" name="Picture 16" descr="PC002"/>
                <p:cNvPicPr>
                  <a:picLocks noChangeAspect="1" noChangeArrowheads="1"/>
                </p:cNvPicPr>
                <p:nvPr/>
              </p:nvPicPr>
              <p:blipFill>
                <a:blip r:embed="rId10" cstate="print"/>
                <a:srcRect/>
                <a:stretch>
                  <a:fillRect/>
                </a:stretch>
              </p:blipFill>
              <p:spPr bwMode="auto">
                <a:xfrm>
                  <a:off x="4918082" y="4881923"/>
                  <a:ext cx="715157" cy="501340"/>
                </a:xfrm>
                <a:prstGeom prst="rect">
                  <a:avLst/>
                </a:prstGeom>
                <a:noFill/>
                <a:ln w="9525">
                  <a:noFill/>
                  <a:miter lim="800000"/>
                  <a:headEnd/>
                  <a:tailEnd/>
                </a:ln>
              </p:spPr>
            </p:pic>
            <p:sp>
              <p:nvSpPr>
                <p:cNvPr id="29" name="Oval 21"/>
                <p:cNvSpPr>
                  <a:spLocks noChangeArrowheads="1"/>
                </p:cNvSpPr>
                <p:nvPr/>
              </p:nvSpPr>
              <p:spPr bwMode="auto">
                <a:xfrm>
                  <a:off x="4839615" y="4850523"/>
                  <a:ext cx="776424" cy="557127"/>
                </a:xfrm>
                <a:prstGeom prst="ellipse">
                  <a:avLst/>
                </a:prstGeom>
                <a:solidFill>
                  <a:srgbClr val="00FFFF">
                    <a:alpha val="50195"/>
                  </a:srgbClr>
                </a:solidFill>
                <a:ln w="9525">
                  <a:noFill/>
                  <a:round/>
                  <a:headEnd/>
                  <a:tailEnd/>
                </a:ln>
              </p:spPr>
              <p:txBody>
                <a:bodyPr wrap="none" anchor="ctr"/>
                <a:lstStyle/>
                <a:p>
                  <a:endParaRPr lang="zh-TW" altLang="zh-TW">
                    <a:solidFill>
                      <a:srgbClr val="000000"/>
                    </a:solidFill>
                  </a:endParaRPr>
                </a:p>
              </p:txBody>
            </p:sp>
            <p:sp>
              <p:nvSpPr>
                <p:cNvPr id="30" name="AutoShape 39"/>
                <p:cNvSpPr>
                  <a:spLocks noChangeArrowheads="1"/>
                </p:cNvSpPr>
                <p:nvPr/>
              </p:nvSpPr>
              <p:spPr bwMode="auto">
                <a:xfrm>
                  <a:off x="5649383" y="5088611"/>
                  <a:ext cx="1992663" cy="525382"/>
                </a:xfrm>
                <a:prstGeom prst="wedgeEllipseCallout">
                  <a:avLst>
                    <a:gd name="adj1" fmla="val -54481"/>
                    <a:gd name="adj2" fmla="val -27580"/>
                  </a:avLst>
                </a:prstGeom>
                <a:solidFill>
                  <a:schemeClr val="accent3"/>
                </a:solidFill>
                <a:ln w="9525" algn="ctr">
                  <a:solidFill>
                    <a:schemeClr val="tx1"/>
                  </a:solidFill>
                  <a:miter lim="800000"/>
                  <a:headEnd/>
                  <a:tailEnd/>
                </a:ln>
              </p:spPr>
              <p:txBody>
                <a:bodyPr anchor="ctr"/>
                <a:lstStyle/>
                <a:p>
                  <a:pPr eaLnBrk="0" hangingPunct="0">
                    <a:defRPr/>
                  </a:pPr>
                  <a:r>
                    <a:rPr lang="en-US" altLang="zh-TW" sz="1200" dirty="0">
                      <a:solidFill>
                        <a:srgbClr val="FF0000"/>
                      </a:solidFill>
                    </a:rPr>
                    <a:t>User1 go to V2</a:t>
                  </a:r>
                  <a:br>
                    <a:rPr lang="en-US" altLang="zh-TW" sz="1200" dirty="0">
                      <a:solidFill>
                        <a:srgbClr val="FF0000"/>
                      </a:solidFill>
                    </a:rPr>
                  </a:br>
                  <a:r>
                    <a:rPr lang="en-US" altLang="zh-TW" sz="1200" dirty="0">
                      <a:solidFill>
                        <a:srgbClr val="FF0000"/>
                      </a:solidFill>
                    </a:rPr>
                    <a:t>User2 go to V3</a:t>
                  </a:r>
                </a:p>
              </p:txBody>
            </p:sp>
          </p:grpSp>
        </p:grpSp>
        <p:grpSp>
          <p:nvGrpSpPr>
            <p:cNvPr id="23" name="群組 43"/>
            <p:cNvGrpSpPr>
              <a:grpSpLocks/>
            </p:cNvGrpSpPr>
            <p:nvPr/>
          </p:nvGrpSpPr>
          <p:grpSpPr bwMode="auto">
            <a:xfrm>
              <a:off x="4066196" y="2431591"/>
              <a:ext cx="777008" cy="653963"/>
              <a:chOff x="3146425" y="4233090"/>
              <a:chExt cx="946150" cy="937600"/>
            </a:xfrm>
          </p:grpSpPr>
          <p:sp>
            <p:nvSpPr>
              <p:cNvPr id="24" name="文字方塊 46"/>
              <p:cNvSpPr txBox="1">
                <a:spLocks noChangeArrowheads="1"/>
              </p:cNvSpPr>
              <p:nvPr/>
            </p:nvSpPr>
            <p:spPr bwMode="auto">
              <a:xfrm>
                <a:off x="3146425" y="4773612"/>
                <a:ext cx="946150" cy="397078"/>
              </a:xfrm>
              <a:prstGeom prst="rect">
                <a:avLst/>
              </a:prstGeom>
              <a:noFill/>
              <a:ln w="9525">
                <a:noFill/>
                <a:miter lim="800000"/>
                <a:headEnd/>
                <a:tailEnd/>
              </a:ln>
            </p:spPr>
            <p:txBody>
              <a:bodyPr>
                <a:spAutoFit/>
              </a:bodyPr>
              <a:lstStyle/>
              <a:p>
                <a:pPr algn="ctr"/>
                <a:r>
                  <a:rPr lang="en-US" altLang="zh-TW" sz="1200">
                    <a:solidFill>
                      <a:srgbClr val="000000"/>
                    </a:solidFill>
                    <a:latin typeface="Calibri" pitchFamily="34" charset="0"/>
                  </a:rPr>
                  <a:t>AP-A</a:t>
                </a:r>
                <a:endParaRPr lang="zh-TW" altLang="en-US" sz="1200">
                  <a:solidFill>
                    <a:srgbClr val="000000"/>
                  </a:solidFill>
                  <a:latin typeface="Calibri" pitchFamily="34" charset="0"/>
                </a:endParaRPr>
              </a:p>
            </p:txBody>
          </p:sp>
          <p:pic>
            <p:nvPicPr>
              <p:cNvPr id="25" name="圖片 8" descr="DWL-8600_A1_Image_L(Side).jpg"/>
              <p:cNvPicPr>
                <a:picLocks noChangeAspect="1"/>
              </p:cNvPicPr>
              <p:nvPr/>
            </p:nvPicPr>
            <p:blipFill>
              <a:blip r:embed="rId11" cstate="print">
                <a:clrChange>
                  <a:clrFrom>
                    <a:srgbClr val="FFFFFF"/>
                  </a:clrFrom>
                  <a:clrTo>
                    <a:srgbClr val="FFFFFF">
                      <a:alpha val="0"/>
                    </a:srgbClr>
                  </a:clrTo>
                </a:clrChange>
              </a:blip>
              <a:srcRect/>
              <a:stretch>
                <a:fillRect/>
              </a:stretch>
            </p:blipFill>
            <p:spPr bwMode="auto">
              <a:xfrm>
                <a:off x="3163067" y="4233090"/>
                <a:ext cx="767725" cy="649731"/>
              </a:xfrm>
              <a:prstGeom prst="rect">
                <a:avLst/>
              </a:prstGeom>
              <a:noFill/>
              <a:ln w="9525">
                <a:noFill/>
                <a:miter lim="800000"/>
                <a:headEnd/>
                <a:tailEnd/>
              </a:ln>
            </p:spPr>
          </p:pic>
        </p:grpSp>
      </p:grpSp>
    </p:spTree>
    <p:extLst>
      <p:ext uri="{BB962C8B-B14F-4D97-AF65-F5344CB8AC3E}">
        <p14:creationId xmlns:p14="http://schemas.microsoft.com/office/powerpoint/2010/main" val="3147215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Wireless Intrusion Detection System (WIDS)</a:t>
            </a:r>
            <a:endParaRPr lang="en-GB" dirty="0"/>
          </a:p>
        </p:txBody>
      </p:sp>
      <p:sp>
        <p:nvSpPr>
          <p:cNvPr id="3" name="Content Placeholder 2"/>
          <p:cNvSpPr>
            <a:spLocks noGrp="1"/>
          </p:cNvSpPr>
          <p:nvPr>
            <p:ph idx="1"/>
          </p:nvPr>
        </p:nvSpPr>
        <p:spPr>
          <a:xfrm>
            <a:off x="1524000" y="1447800"/>
            <a:ext cx="9144000" cy="5410200"/>
          </a:xfrm>
        </p:spPr>
        <p:txBody>
          <a:bodyPr/>
          <a:lstStyle/>
          <a:p>
            <a:endParaRPr lang="en-GB" dirty="0"/>
          </a:p>
        </p:txBody>
      </p:sp>
      <p:sp>
        <p:nvSpPr>
          <p:cNvPr id="4" name="內容版面配置區 2"/>
          <p:cNvSpPr txBox="1">
            <a:spLocks/>
          </p:cNvSpPr>
          <p:nvPr/>
        </p:nvSpPr>
        <p:spPr bwMode="auto">
          <a:xfrm>
            <a:off x="1774826" y="1495425"/>
            <a:ext cx="827722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81A4C7"/>
              </a:buClr>
              <a:buFont typeface="Wingdings" pitchFamily="2" charset="2"/>
              <a:buChar char="q"/>
              <a:defRPr/>
            </a:pPr>
            <a:r>
              <a:rPr kumimoji="1" lang="en-US" altLang="zh-TW" sz="1200" b="1" kern="0" dirty="0">
                <a:solidFill>
                  <a:srgbClr val="000000"/>
                </a:solidFill>
              </a:rPr>
              <a:t>AP detection and classification</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Periodically scan and detect the AP per device or per clustered group</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Four classes for AP: Managed, Standalone, Unknown, and Rogue</a:t>
            </a:r>
          </a:p>
          <a:p>
            <a:pPr marL="342900" indent="-342900" fontAlgn="base">
              <a:spcBef>
                <a:spcPct val="20000"/>
              </a:spcBef>
              <a:spcAft>
                <a:spcPct val="0"/>
              </a:spcAft>
              <a:buClr>
                <a:srgbClr val="81A4C7"/>
              </a:buClr>
              <a:buFont typeface="Wingdings" pitchFamily="2" charset="2"/>
              <a:buChar char="q"/>
              <a:defRPr/>
            </a:pPr>
            <a:r>
              <a:rPr kumimoji="1" lang="en-US" altLang="zh-TW" sz="1200" b="1" kern="0" dirty="0">
                <a:solidFill>
                  <a:srgbClr val="000000"/>
                </a:solidFill>
              </a:rPr>
              <a:t>Wireless client detection and classification</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Monitor disassociated, pre-authenticated, and authenticated wireless clients</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Three classes for authenticated wireless client: Authenticated, Black-listed, Rogue</a:t>
            </a:r>
          </a:p>
        </p:txBody>
      </p:sp>
      <p:cxnSp>
        <p:nvCxnSpPr>
          <p:cNvPr id="5" name="直線接點 8"/>
          <p:cNvCxnSpPr/>
          <p:nvPr/>
        </p:nvCxnSpPr>
        <p:spPr>
          <a:xfrm rot="5400000" flipH="1" flipV="1">
            <a:off x="4890294" y="3972719"/>
            <a:ext cx="679450" cy="6143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10" descr="DWL-3200A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04000" y="3878263"/>
            <a:ext cx="268288" cy="684212"/>
          </a:xfrm>
          <a:prstGeom prst="rect">
            <a:avLst/>
          </a:prstGeom>
          <a:noFill/>
          <a:ln w="9525">
            <a:noFill/>
            <a:miter lim="800000"/>
            <a:headEnd/>
            <a:tailEnd/>
          </a:ln>
        </p:spPr>
      </p:pic>
      <p:sp>
        <p:nvSpPr>
          <p:cNvPr id="7" name="文字方塊 142"/>
          <p:cNvSpPr txBox="1">
            <a:spLocks noChangeArrowheads="1"/>
          </p:cNvSpPr>
          <p:nvPr/>
        </p:nvSpPr>
        <p:spPr bwMode="auto">
          <a:xfrm>
            <a:off x="6121401" y="5494338"/>
            <a:ext cx="842963" cy="461962"/>
          </a:xfrm>
          <a:prstGeom prst="rect">
            <a:avLst/>
          </a:prstGeom>
          <a:noFill/>
          <a:ln w="9525">
            <a:noFill/>
            <a:miter lim="800000"/>
            <a:headEnd/>
            <a:tailEnd/>
          </a:ln>
        </p:spPr>
        <p:txBody>
          <a:bodyPr>
            <a:spAutoFit/>
          </a:bodyPr>
          <a:lstStyle/>
          <a:p>
            <a:r>
              <a:rPr lang="en-US" altLang="zh-TW" sz="1200" b="1">
                <a:solidFill>
                  <a:srgbClr val="00B0F0"/>
                </a:solidFill>
                <a:latin typeface="Calibri" pitchFamily="34" charset="0"/>
              </a:rPr>
              <a:t>RF Scanning</a:t>
            </a:r>
            <a:endParaRPr lang="zh-TW" altLang="en-US" sz="1200" b="1">
              <a:solidFill>
                <a:srgbClr val="00B0F0"/>
              </a:solidFill>
              <a:latin typeface="Calibri" pitchFamily="34" charset="0"/>
            </a:endParaRPr>
          </a:p>
        </p:txBody>
      </p:sp>
      <p:grpSp>
        <p:nvGrpSpPr>
          <p:cNvPr id="8" name="群組 123"/>
          <p:cNvGrpSpPr>
            <a:grpSpLocks/>
          </p:cNvGrpSpPr>
          <p:nvPr/>
        </p:nvGrpSpPr>
        <p:grpSpPr bwMode="auto">
          <a:xfrm>
            <a:off x="5011738" y="5006975"/>
            <a:ext cx="584200" cy="565150"/>
            <a:chOff x="4935848" y="4949161"/>
            <a:chExt cx="583814" cy="565131"/>
          </a:xfrm>
        </p:grpSpPr>
        <p:grpSp>
          <p:nvGrpSpPr>
            <p:cNvPr id="9" name="群組 59"/>
            <p:cNvGrpSpPr/>
            <p:nvPr/>
          </p:nvGrpSpPr>
          <p:grpSpPr>
            <a:xfrm>
              <a:off x="5072302" y="4949160"/>
              <a:ext cx="309633" cy="512230"/>
              <a:chOff x="8434317" y="839479"/>
              <a:chExt cx="382138" cy="632177"/>
            </a:xfrm>
            <a:solidFill>
              <a:schemeClr val="accent3">
                <a:lumMod val="85000"/>
              </a:schemeClr>
            </a:solidFill>
          </p:grpSpPr>
          <p:sp>
            <p:nvSpPr>
              <p:cNvPr id="14" name="橢圓 114"/>
              <p:cNvSpPr/>
              <p:nvPr/>
            </p:nvSpPr>
            <p:spPr>
              <a:xfrm>
                <a:off x="8481665" y="839479"/>
                <a:ext cx="287443" cy="274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15" name="流程圖: 延遲 118"/>
              <p:cNvSpPr/>
              <p:nvPr/>
            </p:nvSpPr>
            <p:spPr>
              <a:xfrm rot="16200000">
                <a:off x="8447055" y="1102256"/>
                <a:ext cx="356662" cy="38213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grpSp>
        <p:sp>
          <p:nvSpPr>
            <p:cNvPr id="10" name="文字方塊 119"/>
            <p:cNvSpPr txBox="1">
              <a:spLocks noChangeArrowheads="1"/>
            </p:cNvSpPr>
            <p:nvPr/>
          </p:nvSpPr>
          <p:spPr bwMode="auto">
            <a:xfrm>
              <a:off x="4935848" y="5252682"/>
              <a:ext cx="583814" cy="261610"/>
            </a:xfrm>
            <a:prstGeom prst="rect">
              <a:avLst/>
            </a:prstGeom>
            <a:noFill/>
            <a:ln w="9525">
              <a:noFill/>
              <a:miter lim="800000"/>
              <a:headEnd/>
              <a:tailEnd/>
            </a:ln>
          </p:spPr>
          <p:txBody>
            <a:bodyPr wrap="none">
              <a:spAutoFit/>
            </a:bodyPr>
            <a:lstStyle/>
            <a:p>
              <a:r>
                <a:rPr lang="en-US" altLang="zh-TW" sz="1100">
                  <a:solidFill>
                    <a:srgbClr val="000000"/>
                  </a:solidFill>
                  <a:latin typeface="Calibri" pitchFamily="34" charset="0"/>
                </a:rPr>
                <a:t>Hacker</a:t>
              </a:r>
              <a:endParaRPr lang="zh-TW" altLang="en-US" sz="1100">
                <a:solidFill>
                  <a:srgbClr val="000000"/>
                </a:solidFill>
                <a:latin typeface="Calibri" pitchFamily="34" charset="0"/>
              </a:endParaRPr>
            </a:p>
          </p:txBody>
        </p:sp>
        <p:grpSp>
          <p:nvGrpSpPr>
            <p:cNvPr id="11" name="群組 122"/>
            <p:cNvGrpSpPr>
              <a:grpSpLocks/>
            </p:cNvGrpSpPr>
            <p:nvPr/>
          </p:nvGrpSpPr>
          <p:grpSpPr bwMode="auto">
            <a:xfrm>
              <a:off x="5123053" y="5038053"/>
              <a:ext cx="206239" cy="60323"/>
              <a:chOff x="6130153" y="4520954"/>
              <a:chExt cx="616004" cy="180179"/>
            </a:xfrm>
          </p:grpSpPr>
          <p:sp>
            <p:nvSpPr>
              <p:cNvPr id="12" name="流程圖: 延遲 120"/>
              <p:cNvSpPr/>
              <p:nvPr/>
            </p:nvSpPr>
            <p:spPr>
              <a:xfrm rot="5400000">
                <a:off x="6194065" y="4457042"/>
                <a:ext cx="180178" cy="308001"/>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3" name="流程圖: 延遲 121"/>
              <p:cNvSpPr/>
              <p:nvPr/>
            </p:nvSpPr>
            <p:spPr>
              <a:xfrm rot="5400000">
                <a:off x="6502066" y="4457042"/>
                <a:ext cx="180178" cy="308004"/>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grpSp>
      </p:grpSp>
      <p:grpSp>
        <p:nvGrpSpPr>
          <p:cNvPr id="16" name="群組 144"/>
          <p:cNvGrpSpPr>
            <a:grpSpLocks noChangeAspect="1"/>
          </p:cNvGrpSpPr>
          <p:nvPr/>
        </p:nvGrpSpPr>
        <p:grpSpPr bwMode="auto">
          <a:xfrm>
            <a:off x="4768851" y="5445126"/>
            <a:ext cx="250825" cy="250825"/>
            <a:chOff x="-1171905" y="5670331"/>
            <a:chExt cx="1692165" cy="1692165"/>
          </a:xfrm>
        </p:grpSpPr>
        <p:sp>
          <p:nvSpPr>
            <p:cNvPr id="17" name="橢圓 139"/>
            <p:cNvSpPr/>
            <p:nvPr/>
          </p:nvSpPr>
          <p:spPr>
            <a:xfrm>
              <a:off x="-1171905" y="5670331"/>
              <a:ext cx="1692165" cy="1692165"/>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8" name="橢圓 141"/>
            <p:cNvSpPr/>
            <p:nvPr/>
          </p:nvSpPr>
          <p:spPr>
            <a:xfrm>
              <a:off x="-1043386" y="5798850"/>
              <a:ext cx="1435127" cy="1435127"/>
            </a:xfrm>
            <a:prstGeom prst="ellipse">
              <a:avLst/>
            </a:prstGeom>
            <a:solidFill>
              <a:srgbClr val="FF0000"/>
            </a:solidFill>
            <a:ln w="63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9" name="乘號 143"/>
            <p:cNvSpPr/>
            <p:nvPr/>
          </p:nvSpPr>
          <p:spPr>
            <a:xfrm>
              <a:off x="-1011253" y="5830983"/>
              <a:ext cx="1370868" cy="1370868"/>
            </a:xfrm>
            <a:prstGeom prst="mathMultiply">
              <a:avLst>
                <a:gd name="adj1" fmla="val 14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grpSp>
      <p:grpSp>
        <p:nvGrpSpPr>
          <p:cNvPr id="20" name="群組 150"/>
          <p:cNvGrpSpPr>
            <a:grpSpLocks/>
          </p:cNvGrpSpPr>
          <p:nvPr/>
        </p:nvGrpSpPr>
        <p:grpSpPr bwMode="auto">
          <a:xfrm>
            <a:off x="4976814" y="4624389"/>
            <a:ext cx="250825" cy="250825"/>
            <a:chOff x="-1713188" y="3915103"/>
            <a:chExt cx="2060028" cy="2060028"/>
          </a:xfrm>
        </p:grpSpPr>
        <p:sp>
          <p:nvSpPr>
            <p:cNvPr id="21" name="橢圓 146"/>
            <p:cNvSpPr/>
            <p:nvPr/>
          </p:nvSpPr>
          <p:spPr>
            <a:xfrm>
              <a:off x="-1713188" y="3915103"/>
              <a:ext cx="2060028" cy="2060028"/>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22" name="橢圓 147"/>
            <p:cNvSpPr/>
            <p:nvPr/>
          </p:nvSpPr>
          <p:spPr>
            <a:xfrm>
              <a:off x="-1556730" y="4071561"/>
              <a:ext cx="1747112" cy="1747112"/>
            </a:xfrm>
            <a:prstGeom prst="ellipse">
              <a:avLst/>
            </a:prstGeom>
            <a:solidFill>
              <a:srgbClr val="92D050"/>
            </a:solidFill>
            <a:ln w="6350">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23" name="L-圖案 149"/>
            <p:cNvSpPr/>
            <p:nvPr/>
          </p:nvSpPr>
          <p:spPr>
            <a:xfrm rot="18668782">
              <a:off x="-1315522" y="4508337"/>
              <a:ext cx="1264697" cy="704060"/>
            </a:xfrm>
            <a:prstGeom prst="corner">
              <a:avLst>
                <a:gd name="adj1" fmla="val 32667"/>
                <a:gd name="adj2" fmla="val 32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grpSp>
      <p:grpSp>
        <p:nvGrpSpPr>
          <p:cNvPr id="24" name="群組 160"/>
          <p:cNvGrpSpPr>
            <a:grpSpLocks/>
          </p:cNvGrpSpPr>
          <p:nvPr/>
        </p:nvGrpSpPr>
        <p:grpSpPr bwMode="auto">
          <a:xfrm>
            <a:off x="6462714" y="5205414"/>
            <a:ext cx="250825" cy="250825"/>
            <a:chOff x="-1177161" y="4356536"/>
            <a:chExt cx="2501464" cy="2501464"/>
          </a:xfrm>
        </p:grpSpPr>
        <p:sp>
          <p:nvSpPr>
            <p:cNvPr id="25" name="橢圓 156"/>
            <p:cNvSpPr/>
            <p:nvPr/>
          </p:nvSpPr>
          <p:spPr>
            <a:xfrm>
              <a:off x="-1177161" y="4356536"/>
              <a:ext cx="2501464" cy="2501464"/>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26" name="橢圓 157"/>
            <p:cNvSpPr/>
            <p:nvPr/>
          </p:nvSpPr>
          <p:spPr>
            <a:xfrm>
              <a:off x="-987176" y="4546521"/>
              <a:ext cx="2121495" cy="2121495"/>
            </a:xfrm>
            <a:prstGeom prst="ellipse">
              <a:avLst/>
            </a:prstGeom>
            <a:solidFill>
              <a:schemeClr val="accent2">
                <a:lumMod val="40000"/>
                <a:lumOff val="60000"/>
              </a:schemeClr>
            </a:solidFill>
            <a:ln w="63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27" name="流程圖: 抽選 159"/>
            <p:cNvSpPr/>
            <p:nvPr/>
          </p:nvSpPr>
          <p:spPr>
            <a:xfrm>
              <a:off x="-575543" y="4973981"/>
              <a:ext cx="1298228" cy="1108244"/>
            </a:xfrm>
            <a:prstGeom prst="flowChartExtra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grpSp>
      <p:grpSp>
        <p:nvGrpSpPr>
          <p:cNvPr id="28" name="群組 172"/>
          <p:cNvGrpSpPr>
            <a:grpSpLocks noChangeAspect="1"/>
          </p:cNvGrpSpPr>
          <p:nvPr/>
        </p:nvGrpSpPr>
        <p:grpSpPr bwMode="auto">
          <a:xfrm>
            <a:off x="7007226" y="4222751"/>
            <a:ext cx="269875" cy="276225"/>
            <a:chOff x="311840" y="5689217"/>
            <a:chExt cx="582763" cy="596482"/>
          </a:xfrm>
        </p:grpSpPr>
        <p:grpSp>
          <p:nvGrpSpPr>
            <p:cNvPr id="29" name="群組 171"/>
            <p:cNvGrpSpPr>
              <a:grpSpLocks/>
            </p:cNvGrpSpPr>
            <p:nvPr/>
          </p:nvGrpSpPr>
          <p:grpSpPr bwMode="auto">
            <a:xfrm>
              <a:off x="311840" y="5713214"/>
              <a:ext cx="541626" cy="538203"/>
              <a:chOff x="-1087824" y="4541296"/>
              <a:chExt cx="1960812" cy="1948421"/>
            </a:xfrm>
          </p:grpSpPr>
          <p:sp>
            <p:nvSpPr>
              <p:cNvPr id="31" name="橢圓 166"/>
              <p:cNvSpPr/>
              <p:nvPr/>
            </p:nvSpPr>
            <p:spPr>
              <a:xfrm>
                <a:off x="-1087824" y="4541296"/>
                <a:ext cx="1960812" cy="1948421"/>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2400">
                  <a:solidFill>
                    <a:srgbClr val="FFFFFF"/>
                  </a:solidFill>
                  <a:ea typeface="MS PGothic" pitchFamily="34" charset="-128"/>
                </a:endParaRPr>
              </a:p>
            </p:txBody>
          </p:sp>
          <p:sp>
            <p:nvSpPr>
              <p:cNvPr id="32" name="橢圓 167"/>
              <p:cNvSpPr/>
              <p:nvPr/>
            </p:nvSpPr>
            <p:spPr>
              <a:xfrm>
                <a:off x="-938902" y="4690220"/>
                <a:ext cx="1662967" cy="1650572"/>
              </a:xfrm>
              <a:prstGeom prst="ellipse">
                <a:avLst/>
              </a:prstGeom>
              <a:solidFill>
                <a:srgbClr val="FFC000"/>
              </a:solidFill>
              <a:ln w="63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2400">
                  <a:solidFill>
                    <a:srgbClr val="FFFFFF"/>
                  </a:solidFill>
                  <a:ea typeface="MS PGothic" pitchFamily="34" charset="-128"/>
                </a:endParaRPr>
              </a:p>
            </p:txBody>
          </p:sp>
        </p:grpSp>
        <p:sp>
          <p:nvSpPr>
            <p:cNvPr id="30" name="文字方塊 170"/>
            <p:cNvSpPr txBox="1"/>
            <p:nvPr/>
          </p:nvSpPr>
          <p:spPr>
            <a:xfrm>
              <a:off x="318696" y="5689217"/>
              <a:ext cx="575907" cy="596482"/>
            </a:xfrm>
            <a:prstGeom prst="rect">
              <a:avLst/>
            </a:prstGeom>
            <a:noFill/>
          </p:spPr>
          <p:txBody>
            <a:bodyPr wrap="none">
              <a:spAutoFit/>
            </a:bodyPr>
            <a:lstStyle/>
            <a:p>
              <a:r>
                <a:rPr lang="en-US" altLang="zh-TW" sz="1200">
                  <a:solidFill>
                    <a:srgbClr val="FFFFFF"/>
                  </a:solidFill>
                </a:rPr>
                <a:t>?</a:t>
              </a:r>
              <a:endParaRPr lang="zh-TW" altLang="en-US" sz="1200">
                <a:solidFill>
                  <a:srgbClr val="FFFFFF"/>
                </a:solidFill>
              </a:endParaRPr>
            </a:p>
          </p:txBody>
        </p:sp>
      </p:grpSp>
      <p:pic>
        <p:nvPicPr>
          <p:cNvPr id="33" name="Picture 8" descr="D:\Tools\Dlink\icon\NB.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3238" y="5976939"/>
            <a:ext cx="525462" cy="427037"/>
          </a:xfrm>
          <a:prstGeom prst="rect">
            <a:avLst/>
          </a:prstGeom>
          <a:noFill/>
          <a:ln w="9525">
            <a:noFill/>
            <a:miter lim="800000"/>
            <a:headEnd/>
            <a:tailEnd/>
          </a:ln>
        </p:spPr>
      </p:pic>
      <p:pic>
        <p:nvPicPr>
          <p:cNvPr id="34" name="Picture 8" descr="D:\Tools\Dlink\icon\NB.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67388" y="5976939"/>
            <a:ext cx="525462" cy="427037"/>
          </a:xfrm>
          <a:prstGeom prst="rect">
            <a:avLst/>
          </a:prstGeom>
          <a:noFill/>
          <a:ln w="9525">
            <a:noFill/>
            <a:miter lim="800000"/>
            <a:headEnd/>
            <a:tailEnd/>
          </a:ln>
        </p:spPr>
      </p:pic>
      <p:sp>
        <p:nvSpPr>
          <p:cNvPr id="35" name="文字方塊 207"/>
          <p:cNvSpPr txBox="1">
            <a:spLocks noChangeArrowheads="1"/>
          </p:cNvSpPr>
          <p:nvPr/>
        </p:nvSpPr>
        <p:spPr bwMode="auto">
          <a:xfrm>
            <a:off x="4738689" y="6367464"/>
            <a:ext cx="509587" cy="261937"/>
          </a:xfrm>
          <a:prstGeom prst="rect">
            <a:avLst/>
          </a:prstGeom>
          <a:noFill/>
          <a:ln w="9525">
            <a:noFill/>
            <a:miter lim="800000"/>
            <a:headEnd/>
            <a:tailEnd/>
          </a:ln>
        </p:spPr>
        <p:txBody>
          <a:bodyPr wrap="none">
            <a:spAutoFit/>
          </a:bodyPr>
          <a:lstStyle/>
          <a:p>
            <a:r>
              <a:rPr lang="en-US" altLang="zh-TW" sz="1100">
                <a:solidFill>
                  <a:srgbClr val="000000"/>
                </a:solidFill>
                <a:latin typeface="Calibri" pitchFamily="34" charset="0"/>
              </a:rPr>
              <a:t>Infect</a:t>
            </a:r>
            <a:endParaRPr lang="zh-TW" altLang="en-US" sz="1100">
              <a:solidFill>
                <a:srgbClr val="000000"/>
              </a:solidFill>
              <a:latin typeface="Calibri" pitchFamily="34" charset="0"/>
            </a:endParaRPr>
          </a:p>
        </p:txBody>
      </p:sp>
      <p:grpSp>
        <p:nvGrpSpPr>
          <p:cNvPr id="36" name="群組 256"/>
          <p:cNvGrpSpPr>
            <a:grpSpLocks/>
          </p:cNvGrpSpPr>
          <p:nvPr/>
        </p:nvGrpSpPr>
        <p:grpSpPr bwMode="auto">
          <a:xfrm>
            <a:off x="8069263" y="3756025"/>
            <a:ext cx="2463800" cy="2478088"/>
            <a:chOff x="6655433" y="3435154"/>
            <a:chExt cx="2464786" cy="2479476"/>
          </a:xfrm>
        </p:grpSpPr>
        <p:sp>
          <p:nvSpPr>
            <p:cNvPr id="37" name="文字方塊 104"/>
            <p:cNvSpPr txBox="1">
              <a:spLocks noChangeArrowheads="1"/>
            </p:cNvSpPr>
            <p:nvPr/>
          </p:nvSpPr>
          <p:spPr bwMode="auto">
            <a:xfrm>
              <a:off x="7008564" y="3897415"/>
              <a:ext cx="861583" cy="276999"/>
            </a:xfrm>
            <a:prstGeom prst="rect">
              <a:avLst/>
            </a:prstGeom>
            <a:noFill/>
            <a:ln w="9525">
              <a:noFill/>
              <a:miter lim="800000"/>
              <a:headEnd/>
              <a:tailEnd/>
            </a:ln>
          </p:spPr>
          <p:txBody>
            <a:bodyPr wrap="none">
              <a:spAutoFit/>
            </a:bodyPr>
            <a:lstStyle/>
            <a:p>
              <a:r>
                <a:rPr lang="en-US" altLang="zh-TW" sz="1200">
                  <a:solidFill>
                    <a:srgbClr val="000000"/>
                  </a:solidFill>
                  <a:latin typeface="Calibri" pitchFamily="34" charset="0"/>
                </a:rPr>
                <a:t>MANAGED</a:t>
              </a:r>
              <a:endParaRPr lang="zh-TW" altLang="en-US" sz="1200">
                <a:solidFill>
                  <a:srgbClr val="000000"/>
                </a:solidFill>
                <a:latin typeface="Calibri" pitchFamily="34" charset="0"/>
              </a:endParaRPr>
            </a:p>
          </p:txBody>
        </p:sp>
        <p:sp>
          <p:nvSpPr>
            <p:cNvPr id="38" name="文字方塊 105"/>
            <p:cNvSpPr txBox="1">
              <a:spLocks noChangeArrowheads="1"/>
            </p:cNvSpPr>
            <p:nvPr/>
          </p:nvSpPr>
          <p:spPr bwMode="auto">
            <a:xfrm>
              <a:off x="7019194" y="4349784"/>
              <a:ext cx="1026756" cy="276999"/>
            </a:xfrm>
            <a:prstGeom prst="rect">
              <a:avLst/>
            </a:prstGeom>
            <a:noFill/>
            <a:ln w="9525">
              <a:noFill/>
              <a:miter lim="800000"/>
              <a:headEnd/>
              <a:tailEnd/>
            </a:ln>
          </p:spPr>
          <p:txBody>
            <a:bodyPr wrap="none">
              <a:spAutoFit/>
            </a:bodyPr>
            <a:lstStyle/>
            <a:p>
              <a:r>
                <a:rPr lang="en-US" altLang="zh-TW" sz="1200">
                  <a:solidFill>
                    <a:srgbClr val="000000"/>
                  </a:solidFill>
                  <a:latin typeface="Calibri" pitchFamily="34" charset="0"/>
                </a:rPr>
                <a:t>STANDALONE</a:t>
              </a:r>
              <a:endParaRPr lang="zh-TW" altLang="en-US" sz="1200">
                <a:solidFill>
                  <a:srgbClr val="000000"/>
                </a:solidFill>
                <a:latin typeface="Calibri" pitchFamily="34" charset="0"/>
              </a:endParaRPr>
            </a:p>
          </p:txBody>
        </p:sp>
        <p:sp>
          <p:nvSpPr>
            <p:cNvPr id="39" name="文字方塊 106"/>
            <p:cNvSpPr txBox="1">
              <a:spLocks noChangeArrowheads="1"/>
            </p:cNvSpPr>
            <p:nvPr/>
          </p:nvSpPr>
          <p:spPr bwMode="auto">
            <a:xfrm>
              <a:off x="8220677" y="3898385"/>
              <a:ext cx="899542" cy="276999"/>
            </a:xfrm>
            <a:prstGeom prst="rect">
              <a:avLst/>
            </a:prstGeom>
            <a:noFill/>
            <a:ln w="9525">
              <a:noFill/>
              <a:miter lim="800000"/>
              <a:headEnd/>
              <a:tailEnd/>
            </a:ln>
          </p:spPr>
          <p:txBody>
            <a:bodyPr wrap="none">
              <a:spAutoFit/>
            </a:bodyPr>
            <a:lstStyle/>
            <a:p>
              <a:r>
                <a:rPr lang="en-US" altLang="zh-TW" sz="1200">
                  <a:solidFill>
                    <a:srgbClr val="000000"/>
                  </a:solidFill>
                  <a:latin typeface="Calibri" pitchFamily="34" charset="0"/>
                </a:rPr>
                <a:t>UNKNOWN</a:t>
              </a:r>
              <a:endParaRPr lang="zh-TW" altLang="en-US" sz="1200">
                <a:solidFill>
                  <a:srgbClr val="000000"/>
                </a:solidFill>
                <a:latin typeface="Calibri" pitchFamily="34" charset="0"/>
              </a:endParaRPr>
            </a:p>
          </p:txBody>
        </p:sp>
        <p:sp>
          <p:nvSpPr>
            <p:cNvPr id="40" name="文字方塊 107"/>
            <p:cNvSpPr txBox="1">
              <a:spLocks noChangeArrowheads="1"/>
            </p:cNvSpPr>
            <p:nvPr/>
          </p:nvSpPr>
          <p:spPr bwMode="auto">
            <a:xfrm>
              <a:off x="8417285" y="4350753"/>
              <a:ext cx="641651" cy="276999"/>
            </a:xfrm>
            <a:prstGeom prst="rect">
              <a:avLst/>
            </a:prstGeom>
            <a:noFill/>
            <a:ln w="9525">
              <a:noFill/>
              <a:miter lim="800000"/>
              <a:headEnd/>
              <a:tailEnd/>
            </a:ln>
          </p:spPr>
          <p:txBody>
            <a:bodyPr wrap="none">
              <a:spAutoFit/>
            </a:bodyPr>
            <a:lstStyle/>
            <a:p>
              <a:r>
                <a:rPr lang="en-US" altLang="zh-TW" sz="1200">
                  <a:solidFill>
                    <a:srgbClr val="000000"/>
                  </a:solidFill>
                  <a:latin typeface="Calibri" pitchFamily="34" charset="0"/>
                </a:rPr>
                <a:t>ROGUE</a:t>
              </a:r>
              <a:endParaRPr lang="zh-TW" altLang="en-US" sz="1200">
                <a:solidFill>
                  <a:srgbClr val="000000"/>
                </a:solidFill>
                <a:latin typeface="Calibri" pitchFamily="34" charset="0"/>
              </a:endParaRPr>
            </a:p>
          </p:txBody>
        </p:sp>
        <p:sp>
          <p:nvSpPr>
            <p:cNvPr id="41" name="文字方塊 108"/>
            <p:cNvSpPr txBox="1">
              <a:spLocks noChangeArrowheads="1"/>
            </p:cNvSpPr>
            <p:nvPr/>
          </p:nvSpPr>
          <p:spPr bwMode="auto">
            <a:xfrm>
              <a:off x="6655433" y="3435154"/>
              <a:ext cx="1408271" cy="307777"/>
            </a:xfrm>
            <a:prstGeom prst="rect">
              <a:avLst/>
            </a:prstGeom>
            <a:noFill/>
            <a:ln w="9525">
              <a:noFill/>
              <a:miter lim="800000"/>
              <a:headEnd/>
              <a:tailEnd/>
            </a:ln>
          </p:spPr>
          <p:txBody>
            <a:bodyPr wrap="none">
              <a:spAutoFit/>
            </a:bodyPr>
            <a:lstStyle/>
            <a:p>
              <a:r>
                <a:rPr lang="en-US" altLang="zh-TW" sz="1400" b="1" u="sng">
                  <a:solidFill>
                    <a:srgbClr val="000000"/>
                  </a:solidFill>
                  <a:latin typeface="Calibri" pitchFamily="34" charset="0"/>
                </a:rPr>
                <a:t>AP Classification</a:t>
              </a:r>
              <a:endParaRPr lang="zh-TW" altLang="en-US" sz="1400" b="1" u="sng">
                <a:solidFill>
                  <a:srgbClr val="000000"/>
                </a:solidFill>
                <a:latin typeface="Calibri" pitchFamily="34" charset="0"/>
              </a:endParaRPr>
            </a:p>
          </p:txBody>
        </p:sp>
        <p:grpSp>
          <p:nvGrpSpPr>
            <p:cNvPr id="42" name="群組 173"/>
            <p:cNvGrpSpPr>
              <a:grpSpLocks noChangeAspect="1"/>
            </p:cNvGrpSpPr>
            <p:nvPr/>
          </p:nvGrpSpPr>
          <p:grpSpPr bwMode="auto">
            <a:xfrm>
              <a:off x="8091107" y="4215053"/>
              <a:ext cx="389093" cy="387567"/>
              <a:chOff x="-1172980" y="5673348"/>
              <a:chExt cx="1693070" cy="1686431"/>
            </a:xfrm>
          </p:grpSpPr>
          <p:sp>
            <p:nvSpPr>
              <p:cNvPr id="73" name="橢圓 174"/>
              <p:cNvSpPr/>
              <p:nvPr/>
            </p:nvSpPr>
            <p:spPr>
              <a:xfrm>
                <a:off x="-1172980" y="5673348"/>
                <a:ext cx="1693070" cy="1686431"/>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4" name="橢圓 175"/>
              <p:cNvSpPr/>
              <p:nvPr/>
            </p:nvSpPr>
            <p:spPr>
              <a:xfrm>
                <a:off x="-1041683" y="5804666"/>
                <a:ext cx="1430476" cy="1423790"/>
              </a:xfrm>
              <a:prstGeom prst="ellipse">
                <a:avLst/>
              </a:prstGeom>
              <a:solidFill>
                <a:srgbClr val="FF0000"/>
              </a:solidFill>
              <a:ln w="63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5" name="乘號 176"/>
              <p:cNvSpPr/>
              <p:nvPr/>
            </p:nvSpPr>
            <p:spPr>
              <a:xfrm>
                <a:off x="-1007128" y="5839227"/>
                <a:ext cx="1361366" cy="1354674"/>
              </a:xfrm>
              <a:prstGeom prst="mathMultiply">
                <a:avLst>
                  <a:gd name="adj1" fmla="val 14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grpSp>
        <p:grpSp>
          <p:nvGrpSpPr>
            <p:cNvPr id="43" name="群組 177"/>
            <p:cNvGrpSpPr>
              <a:grpSpLocks/>
            </p:cNvGrpSpPr>
            <p:nvPr/>
          </p:nvGrpSpPr>
          <p:grpSpPr bwMode="auto">
            <a:xfrm>
              <a:off x="6704665" y="3751243"/>
              <a:ext cx="387505" cy="389155"/>
              <a:chOff x="-1709118" y="3911923"/>
              <a:chExt cx="2052720" cy="2061459"/>
            </a:xfrm>
          </p:grpSpPr>
          <p:sp>
            <p:nvSpPr>
              <p:cNvPr id="70" name="橢圓 178"/>
              <p:cNvSpPr/>
              <p:nvPr/>
            </p:nvSpPr>
            <p:spPr>
              <a:xfrm>
                <a:off x="-1709118" y="3911923"/>
                <a:ext cx="2052720" cy="2061459"/>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1" name="橢圓 179"/>
              <p:cNvSpPr/>
              <p:nvPr/>
            </p:nvSpPr>
            <p:spPr>
              <a:xfrm>
                <a:off x="-1549272" y="4071789"/>
                <a:ext cx="1733034" cy="1741727"/>
              </a:xfrm>
              <a:prstGeom prst="ellipse">
                <a:avLst/>
              </a:prstGeom>
              <a:solidFill>
                <a:srgbClr val="92D050"/>
              </a:solidFill>
              <a:ln w="6350">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72" name="L-圖案 180"/>
              <p:cNvSpPr/>
              <p:nvPr/>
            </p:nvSpPr>
            <p:spPr>
              <a:xfrm rot="18668782">
                <a:off x="-1313820" y="4500968"/>
                <a:ext cx="1262119" cy="706674"/>
              </a:xfrm>
              <a:prstGeom prst="corner">
                <a:avLst>
                  <a:gd name="adj1" fmla="val 32667"/>
                  <a:gd name="adj2" fmla="val 32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grpSp>
        <p:grpSp>
          <p:nvGrpSpPr>
            <p:cNvPr id="44" name="群組 181"/>
            <p:cNvGrpSpPr>
              <a:grpSpLocks/>
            </p:cNvGrpSpPr>
            <p:nvPr/>
          </p:nvGrpSpPr>
          <p:grpSpPr bwMode="auto">
            <a:xfrm>
              <a:off x="6704664" y="4215053"/>
              <a:ext cx="387505" cy="387567"/>
              <a:chOff x="-1172219" y="4360996"/>
              <a:chExt cx="2492590" cy="2492988"/>
            </a:xfrm>
          </p:grpSpPr>
          <p:sp>
            <p:nvSpPr>
              <p:cNvPr id="67" name="橢圓 182"/>
              <p:cNvSpPr/>
              <p:nvPr/>
            </p:nvSpPr>
            <p:spPr>
              <a:xfrm>
                <a:off x="-1172219" y="4360996"/>
                <a:ext cx="2492590" cy="2492988"/>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8" name="橢圓 183"/>
              <p:cNvSpPr/>
              <p:nvPr/>
            </p:nvSpPr>
            <p:spPr>
              <a:xfrm>
                <a:off x="-978121" y="4555119"/>
                <a:ext cx="2104400" cy="2104736"/>
              </a:xfrm>
              <a:prstGeom prst="ellipse">
                <a:avLst/>
              </a:prstGeom>
              <a:solidFill>
                <a:schemeClr val="accent2">
                  <a:lumMod val="40000"/>
                  <a:lumOff val="60000"/>
                </a:schemeClr>
              </a:solidFill>
              <a:ln w="63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9" name="流程圖: 抽選 184"/>
              <p:cNvSpPr/>
              <p:nvPr/>
            </p:nvSpPr>
            <p:spPr>
              <a:xfrm>
                <a:off x="-569499" y="4974026"/>
                <a:ext cx="1287157" cy="1113668"/>
              </a:xfrm>
              <a:prstGeom prst="flowChartExtra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grpSp>
          <p:nvGrpSpPr>
            <p:cNvPr id="45" name="群組 185"/>
            <p:cNvGrpSpPr>
              <a:grpSpLocks/>
            </p:cNvGrpSpPr>
            <p:nvPr/>
          </p:nvGrpSpPr>
          <p:grpSpPr bwMode="auto">
            <a:xfrm>
              <a:off x="7889414" y="3714711"/>
              <a:ext cx="389094" cy="462221"/>
              <a:chOff x="311477" y="5658789"/>
              <a:chExt cx="540290" cy="641833"/>
            </a:xfrm>
          </p:grpSpPr>
          <p:grpSp>
            <p:nvGrpSpPr>
              <p:cNvPr id="63" name="群組 171"/>
              <p:cNvGrpSpPr>
                <a:grpSpLocks/>
              </p:cNvGrpSpPr>
              <p:nvPr/>
            </p:nvGrpSpPr>
            <p:grpSpPr bwMode="auto">
              <a:xfrm>
                <a:off x="311477" y="5674229"/>
                <a:ext cx="540290" cy="577870"/>
                <a:chOff x="-1089137" y="4400156"/>
                <a:chExt cx="1955976" cy="2092022"/>
              </a:xfrm>
            </p:grpSpPr>
            <p:sp>
              <p:nvSpPr>
                <p:cNvPr id="65" name="橢圓 188"/>
                <p:cNvSpPr/>
                <p:nvPr/>
              </p:nvSpPr>
              <p:spPr>
                <a:xfrm>
                  <a:off x="-1089137" y="4400156"/>
                  <a:ext cx="1955976" cy="2092022"/>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sp>
              <p:nvSpPr>
                <p:cNvPr id="66" name="橢圓 189"/>
                <p:cNvSpPr/>
                <p:nvPr/>
              </p:nvSpPr>
              <p:spPr>
                <a:xfrm>
                  <a:off x="-937446" y="4551865"/>
                  <a:ext cx="1652596" cy="1788599"/>
                </a:xfrm>
                <a:prstGeom prst="ellipse">
                  <a:avLst/>
                </a:prstGeom>
                <a:solidFill>
                  <a:srgbClr val="FFC000"/>
                </a:solidFill>
                <a:ln w="63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Calibri" pitchFamily="34" charset="0"/>
                    <a:ea typeface="MS PGothic" pitchFamily="34" charset="-128"/>
                  </a:endParaRPr>
                </a:p>
              </p:txBody>
            </p:sp>
          </p:grpSp>
          <p:sp>
            <p:nvSpPr>
              <p:cNvPr id="64" name="文字方塊 187"/>
              <p:cNvSpPr txBox="1"/>
              <p:nvPr/>
            </p:nvSpPr>
            <p:spPr>
              <a:xfrm>
                <a:off x="346762" y="5658789"/>
                <a:ext cx="454284" cy="641833"/>
              </a:xfrm>
              <a:prstGeom prst="rect">
                <a:avLst/>
              </a:prstGeom>
              <a:noFill/>
            </p:spPr>
            <p:txBody>
              <a:bodyPr wrap="none">
                <a:spAutoFit/>
              </a:bodyPr>
              <a:lstStyle/>
              <a:p>
                <a:r>
                  <a:rPr lang="en-US" altLang="zh-TW" sz="2400" b="1">
                    <a:solidFill>
                      <a:srgbClr val="FFFFFF"/>
                    </a:solidFill>
                    <a:latin typeface="Calibri" pitchFamily="34" charset="0"/>
                  </a:rPr>
                  <a:t>?</a:t>
                </a:r>
                <a:endParaRPr lang="zh-TW" altLang="en-US" sz="2400" b="1">
                  <a:solidFill>
                    <a:srgbClr val="FFFFFF"/>
                  </a:solidFill>
                  <a:latin typeface="Calibri" pitchFamily="34" charset="0"/>
                </a:endParaRPr>
              </a:p>
            </p:txBody>
          </p:sp>
        </p:grpSp>
        <p:sp>
          <p:nvSpPr>
            <p:cNvPr id="46" name="文字方塊 209"/>
            <p:cNvSpPr txBox="1">
              <a:spLocks noChangeArrowheads="1"/>
            </p:cNvSpPr>
            <p:nvPr/>
          </p:nvSpPr>
          <p:spPr bwMode="auto">
            <a:xfrm>
              <a:off x="7035791" y="5179465"/>
              <a:ext cx="1236172" cy="276999"/>
            </a:xfrm>
            <a:prstGeom prst="rect">
              <a:avLst/>
            </a:prstGeom>
            <a:noFill/>
            <a:ln w="9525">
              <a:noFill/>
              <a:miter lim="800000"/>
              <a:headEnd/>
              <a:tailEnd/>
            </a:ln>
          </p:spPr>
          <p:txBody>
            <a:bodyPr wrap="none">
              <a:spAutoFit/>
            </a:bodyPr>
            <a:lstStyle/>
            <a:p>
              <a:r>
                <a:rPr lang="en-US" altLang="zh-TW" sz="1200">
                  <a:solidFill>
                    <a:srgbClr val="000000"/>
                  </a:solidFill>
                  <a:latin typeface="Calibri" pitchFamily="34" charset="0"/>
                </a:rPr>
                <a:t>AUTHENTICATED</a:t>
              </a:r>
              <a:endParaRPr lang="zh-TW" altLang="en-US" sz="1200">
                <a:solidFill>
                  <a:srgbClr val="000000"/>
                </a:solidFill>
                <a:latin typeface="Calibri" pitchFamily="34" charset="0"/>
              </a:endParaRPr>
            </a:p>
          </p:txBody>
        </p:sp>
        <p:sp>
          <p:nvSpPr>
            <p:cNvPr id="47" name="文字方塊 210"/>
            <p:cNvSpPr txBox="1">
              <a:spLocks noChangeArrowheads="1"/>
            </p:cNvSpPr>
            <p:nvPr/>
          </p:nvSpPr>
          <p:spPr bwMode="auto">
            <a:xfrm>
              <a:off x="7035791" y="5610568"/>
              <a:ext cx="1000017" cy="276999"/>
            </a:xfrm>
            <a:prstGeom prst="rect">
              <a:avLst/>
            </a:prstGeom>
            <a:noFill/>
            <a:ln w="9525">
              <a:noFill/>
              <a:miter lim="800000"/>
              <a:headEnd/>
              <a:tailEnd/>
            </a:ln>
          </p:spPr>
          <p:txBody>
            <a:bodyPr wrap="none">
              <a:spAutoFit/>
            </a:bodyPr>
            <a:lstStyle/>
            <a:p>
              <a:r>
                <a:rPr lang="en-US" altLang="zh-TW" sz="1200">
                  <a:solidFill>
                    <a:srgbClr val="000000"/>
                  </a:solidFill>
                  <a:latin typeface="Calibri" pitchFamily="34" charset="0"/>
                </a:rPr>
                <a:t>BLACKLISTED</a:t>
              </a:r>
              <a:endParaRPr lang="zh-TW" altLang="en-US" sz="1200">
                <a:solidFill>
                  <a:srgbClr val="000000"/>
                </a:solidFill>
                <a:latin typeface="Calibri" pitchFamily="34" charset="0"/>
              </a:endParaRPr>
            </a:p>
          </p:txBody>
        </p:sp>
        <p:sp>
          <p:nvSpPr>
            <p:cNvPr id="48" name="文字方塊 211"/>
            <p:cNvSpPr txBox="1">
              <a:spLocks noChangeArrowheads="1"/>
            </p:cNvSpPr>
            <p:nvPr/>
          </p:nvSpPr>
          <p:spPr bwMode="auto">
            <a:xfrm>
              <a:off x="8332231" y="5637631"/>
              <a:ext cx="641651" cy="276999"/>
            </a:xfrm>
            <a:prstGeom prst="rect">
              <a:avLst/>
            </a:prstGeom>
            <a:noFill/>
            <a:ln w="9525">
              <a:noFill/>
              <a:miter lim="800000"/>
              <a:headEnd/>
              <a:tailEnd/>
            </a:ln>
          </p:spPr>
          <p:txBody>
            <a:bodyPr wrap="none">
              <a:spAutoFit/>
            </a:bodyPr>
            <a:lstStyle/>
            <a:p>
              <a:r>
                <a:rPr lang="en-US" altLang="zh-TW" sz="1200">
                  <a:solidFill>
                    <a:srgbClr val="000000"/>
                  </a:solidFill>
                  <a:latin typeface="Calibri" pitchFamily="34" charset="0"/>
                </a:rPr>
                <a:t>ROUGE</a:t>
              </a:r>
              <a:endParaRPr lang="zh-TW" altLang="en-US" sz="1200">
                <a:solidFill>
                  <a:srgbClr val="000000"/>
                </a:solidFill>
                <a:latin typeface="Calibri" pitchFamily="34" charset="0"/>
              </a:endParaRPr>
            </a:p>
          </p:txBody>
        </p:sp>
        <p:sp>
          <p:nvSpPr>
            <p:cNvPr id="49" name="文字方塊 213"/>
            <p:cNvSpPr txBox="1">
              <a:spLocks noChangeArrowheads="1"/>
            </p:cNvSpPr>
            <p:nvPr/>
          </p:nvSpPr>
          <p:spPr bwMode="auto">
            <a:xfrm>
              <a:off x="6672027" y="4738099"/>
              <a:ext cx="1634230" cy="307777"/>
            </a:xfrm>
            <a:prstGeom prst="rect">
              <a:avLst/>
            </a:prstGeom>
            <a:noFill/>
            <a:ln w="9525">
              <a:noFill/>
              <a:miter lim="800000"/>
              <a:headEnd/>
              <a:tailEnd/>
            </a:ln>
          </p:spPr>
          <p:txBody>
            <a:bodyPr wrap="none">
              <a:spAutoFit/>
            </a:bodyPr>
            <a:lstStyle/>
            <a:p>
              <a:r>
                <a:rPr lang="en-US" altLang="zh-TW" sz="1400" b="1" u="sng">
                  <a:solidFill>
                    <a:srgbClr val="000000"/>
                  </a:solidFill>
                  <a:latin typeface="Calibri" pitchFamily="34" charset="0"/>
                </a:rPr>
                <a:t>Client Classification</a:t>
              </a:r>
              <a:endParaRPr lang="zh-TW" altLang="en-US" sz="1400" b="1" u="sng">
                <a:solidFill>
                  <a:srgbClr val="000000"/>
                </a:solidFill>
                <a:latin typeface="Calibri" pitchFamily="34" charset="0"/>
              </a:endParaRPr>
            </a:p>
          </p:txBody>
        </p:sp>
        <p:grpSp>
          <p:nvGrpSpPr>
            <p:cNvPr id="50" name="群組 177"/>
            <p:cNvGrpSpPr/>
            <p:nvPr/>
          </p:nvGrpSpPr>
          <p:grpSpPr>
            <a:xfrm>
              <a:off x="6709858" y="5036038"/>
              <a:ext cx="388885" cy="388885"/>
              <a:chOff x="-1713188" y="3915103"/>
              <a:chExt cx="2060028" cy="2060028"/>
            </a:xfrm>
            <a:solidFill>
              <a:srgbClr val="92D050"/>
            </a:solidFill>
          </p:grpSpPr>
          <p:sp>
            <p:nvSpPr>
              <p:cNvPr id="60" name="橢圓 225"/>
              <p:cNvSpPr/>
              <p:nvPr/>
            </p:nvSpPr>
            <p:spPr>
              <a:xfrm>
                <a:off x="-1713188" y="3915103"/>
                <a:ext cx="2060028" cy="2060028"/>
              </a:xfrm>
              <a:prstGeom prst="ellipse">
                <a:avLst/>
              </a:prstGeom>
              <a:grp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sp>
            <p:nvSpPr>
              <p:cNvPr id="61" name="橢圓 226"/>
              <p:cNvSpPr/>
              <p:nvPr/>
            </p:nvSpPr>
            <p:spPr>
              <a:xfrm>
                <a:off x="-1552592" y="4075699"/>
                <a:ext cx="1738842" cy="1738842"/>
              </a:xfrm>
              <a:prstGeom prst="ellipse">
                <a:avLst/>
              </a:prstGeom>
              <a:solidFill>
                <a:schemeClr val="bg1"/>
              </a:solidFill>
              <a:ln w="6350">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sp>
            <p:nvSpPr>
              <p:cNvPr id="62" name="L-圖案 227"/>
              <p:cNvSpPr/>
              <p:nvPr/>
            </p:nvSpPr>
            <p:spPr>
              <a:xfrm rot="18668782">
                <a:off x="-1313343" y="4504710"/>
                <a:ext cx="1261236" cy="711223"/>
              </a:xfrm>
              <a:prstGeom prst="corner">
                <a:avLst>
                  <a:gd name="adj1" fmla="val 32667"/>
                  <a:gd name="adj2" fmla="val 32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grpSp>
        <p:grpSp>
          <p:nvGrpSpPr>
            <p:cNvPr id="51" name="群組 232"/>
            <p:cNvGrpSpPr>
              <a:grpSpLocks/>
            </p:cNvGrpSpPr>
            <p:nvPr/>
          </p:nvGrpSpPr>
          <p:grpSpPr bwMode="auto">
            <a:xfrm>
              <a:off x="8013288" y="5482587"/>
              <a:ext cx="389094" cy="387567"/>
              <a:chOff x="-1171374" y="5672534"/>
              <a:chExt cx="1693445" cy="1686800"/>
            </a:xfrm>
          </p:grpSpPr>
          <p:sp>
            <p:nvSpPr>
              <p:cNvPr id="57" name="橢圓 233"/>
              <p:cNvSpPr/>
              <p:nvPr/>
            </p:nvSpPr>
            <p:spPr>
              <a:xfrm>
                <a:off x="-1171374" y="5672534"/>
                <a:ext cx="1693445" cy="1686800"/>
              </a:xfrm>
              <a:prstGeom prst="ellipse">
                <a:avLst/>
              </a:prstGeom>
              <a:solidFill>
                <a:srgbClr val="FF0000"/>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58" name="橢圓 234"/>
              <p:cNvSpPr/>
              <p:nvPr/>
            </p:nvSpPr>
            <p:spPr>
              <a:xfrm>
                <a:off x="-1040043" y="5803881"/>
                <a:ext cx="1430784" cy="1424102"/>
              </a:xfrm>
              <a:prstGeom prst="ellipse">
                <a:avLst/>
              </a:prstGeom>
              <a:solidFill>
                <a:schemeClr val="bg1"/>
              </a:solidFill>
              <a:ln w="63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59" name="乘號 235"/>
              <p:cNvSpPr/>
              <p:nvPr/>
            </p:nvSpPr>
            <p:spPr>
              <a:xfrm>
                <a:off x="-1005486" y="5838449"/>
                <a:ext cx="1361669" cy="1354970"/>
              </a:xfrm>
              <a:prstGeom prst="mathMultiply">
                <a:avLst>
                  <a:gd name="adj1" fmla="val 1414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grpSp>
        <p:grpSp>
          <p:nvGrpSpPr>
            <p:cNvPr id="52" name="群組 236"/>
            <p:cNvGrpSpPr>
              <a:grpSpLocks/>
            </p:cNvGrpSpPr>
            <p:nvPr/>
          </p:nvGrpSpPr>
          <p:grpSpPr bwMode="auto">
            <a:xfrm>
              <a:off x="6704666" y="5446048"/>
              <a:ext cx="417680" cy="460632"/>
              <a:chOff x="295423" y="5660394"/>
              <a:chExt cx="586246" cy="646534"/>
            </a:xfrm>
          </p:grpSpPr>
          <p:grpSp>
            <p:nvGrpSpPr>
              <p:cNvPr id="53" name="群組 171"/>
              <p:cNvGrpSpPr>
                <a:grpSpLocks/>
              </p:cNvGrpSpPr>
              <p:nvPr/>
            </p:nvGrpSpPr>
            <p:grpSpPr bwMode="auto">
              <a:xfrm>
                <a:off x="351150" y="5713901"/>
                <a:ext cx="461417" cy="499392"/>
                <a:chOff x="-945512" y="4543777"/>
                <a:chExt cx="1670437" cy="1807913"/>
              </a:xfrm>
            </p:grpSpPr>
            <p:sp>
              <p:nvSpPr>
                <p:cNvPr id="55" name="橢圓 239"/>
                <p:cNvSpPr/>
                <p:nvPr/>
              </p:nvSpPr>
              <p:spPr>
                <a:xfrm>
                  <a:off x="-945512" y="4543777"/>
                  <a:ext cx="1670437" cy="1807913"/>
                </a:xfrm>
                <a:prstGeom prst="ellipse">
                  <a:avLst/>
                </a:prstGeom>
                <a:solidFill>
                  <a:schemeClr val="tx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400">
                    <a:solidFill>
                      <a:srgbClr val="FFFFFF"/>
                    </a:solidFill>
                    <a:ea typeface="MS PGothic" pitchFamily="34" charset="-128"/>
                  </a:endParaRPr>
                </a:p>
              </p:txBody>
            </p:sp>
            <p:sp>
              <p:nvSpPr>
                <p:cNvPr id="56" name="橢圓 240"/>
                <p:cNvSpPr/>
                <p:nvPr/>
              </p:nvSpPr>
              <p:spPr>
                <a:xfrm>
                  <a:off x="-872886" y="4697129"/>
                  <a:ext cx="1549394" cy="1501213"/>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400">
                    <a:solidFill>
                      <a:srgbClr val="FFFFFF"/>
                    </a:solidFill>
                    <a:ea typeface="MS PGothic" pitchFamily="34" charset="-128"/>
                  </a:endParaRPr>
                </a:p>
              </p:txBody>
            </p:sp>
          </p:grpSp>
          <p:sp>
            <p:nvSpPr>
              <p:cNvPr id="54" name="文字方塊 238"/>
              <p:cNvSpPr txBox="1"/>
              <p:nvPr/>
            </p:nvSpPr>
            <p:spPr>
              <a:xfrm>
                <a:off x="295423" y="5660394"/>
                <a:ext cx="586246" cy="646534"/>
              </a:xfrm>
              <a:prstGeom prst="rect">
                <a:avLst/>
              </a:prstGeom>
              <a:noFill/>
            </p:spPr>
            <p:txBody>
              <a:bodyPr wrap="none">
                <a:spAutoFit/>
              </a:bodyPr>
              <a:lstStyle/>
              <a:p>
                <a:r>
                  <a:rPr lang="en-US" altLang="zh-TW" sz="2400" b="1">
                    <a:solidFill>
                      <a:srgbClr val="000000"/>
                    </a:solidFill>
                  </a:rPr>
                  <a:t>B</a:t>
                </a:r>
                <a:endParaRPr lang="zh-TW" altLang="en-US" sz="2400" b="1">
                  <a:solidFill>
                    <a:srgbClr val="000000"/>
                  </a:solidFill>
                </a:endParaRPr>
              </a:p>
            </p:txBody>
          </p:sp>
        </p:grpSp>
      </p:grpSp>
      <p:grpSp>
        <p:nvGrpSpPr>
          <p:cNvPr id="76" name="群組 177"/>
          <p:cNvGrpSpPr/>
          <p:nvPr/>
        </p:nvGrpSpPr>
        <p:grpSpPr>
          <a:xfrm>
            <a:off x="7412534" y="6152901"/>
            <a:ext cx="250916" cy="250916"/>
            <a:chOff x="-1713188" y="3915103"/>
            <a:chExt cx="2060028" cy="2060028"/>
          </a:xfrm>
          <a:solidFill>
            <a:srgbClr val="92D050"/>
          </a:solidFill>
        </p:grpSpPr>
        <p:sp>
          <p:nvSpPr>
            <p:cNvPr id="77" name="橢圓 243"/>
            <p:cNvSpPr/>
            <p:nvPr/>
          </p:nvSpPr>
          <p:spPr>
            <a:xfrm>
              <a:off x="-1713188" y="3915103"/>
              <a:ext cx="2060028" cy="2060028"/>
            </a:xfrm>
            <a:prstGeom prst="ellipse">
              <a:avLst/>
            </a:prstGeom>
            <a:grp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sp>
          <p:nvSpPr>
            <p:cNvPr id="78" name="橢圓 244"/>
            <p:cNvSpPr/>
            <p:nvPr/>
          </p:nvSpPr>
          <p:spPr>
            <a:xfrm>
              <a:off x="-1552592" y="4075699"/>
              <a:ext cx="1738842" cy="1738842"/>
            </a:xfrm>
            <a:prstGeom prst="ellipse">
              <a:avLst/>
            </a:prstGeom>
            <a:solidFill>
              <a:schemeClr val="bg1"/>
            </a:solidFill>
            <a:ln w="6350">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sp>
          <p:nvSpPr>
            <p:cNvPr id="79" name="L-圖案 245"/>
            <p:cNvSpPr/>
            <p:nvPr/>
          </p:nvSpPr>
          <p:spPr>
            <a:xfrm rot="18668782">
              <a:off x="-1313343" y="4504710"/>
              <a:ext cx="1261236" cy="711223"/>
            </a:xfrm>
            <a:prstGeom prst="corner">
              <a:avLst>
                <a:gd name="adj1" fmla="val 32667"/>
                <a:gd name="adj2" fmla="val 32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grpSp>
      <p:grpSp>
        <p:nvGrpSpPr>
          <p:cNvPr id="80" name="群組 246"/>
          <p:cNvGrpSpPr>
            <a:grpSpLocks/>
          </p:cNvGrpSpPr>
          <p:nvPr/>
        </p:nvGrpSpPr>
        <p:grpSpPr bwMode="auto">
          <a:xfrm>
            <a:off x="5305426" y="6153151"/>
            <a:ext cx="250825" cy="250825"/>
            <a:chOff x="-1171905" y="5670331"/>
            <a:chExt cx="1692165" cy="1692165"/>
          </a:xfrm>
        </p:grpSpPr>
        <p:sp>
          <p:nvSpPr>
            <p:cNvPr id="81" name="橢圓 247"/>
            <p:cNvSpPr/>
            <p:nvPr/>
          </p:nvSpPr>
          <p:spPr>
            <a:xfrm>
              <a:off x="-1171905" y="5670331"/>
              <a:ext cx="1692165" cy="1692165"/>
            </a:xfrm>
            <a:prstGeom prst="ellipse">
              <a:avLst/>
            </a:prstGeom>
            <a:solidFill>
              <a:srgbClr val="FF0000"/>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82" name="橢圓 248"/>
            <p:cNvSpPr/>
            <p:nvPr/>
          </p:nvSpPr>
          <p:spPr>
            <a:xfrm>
              <a:off x="-1043386" y="5798850"/>
              <a:ext cx="1435127" cy="1435127"/>
            </a:xfrm>
            <a:prstGeom prst="ellipse">
              <a:avLst/>
            </a:prstGeom>
            <a:solidFill>
              <a:schemeClr val="bg1"/>
            </a:solidFill>
            <a:ln w="63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83" name="乘號 249"/>
            <p:cNvSpPr/>
            <p:nvPr/>
          </p:nvSpPr>
          <p:spPr>
            <a:xfrm>
              <a:off x="-1011253" y="5830983"/>
              <a:ext cx="1370868" cy="1370868"/>
            </a:xfrm>
            <a:prstGeom prst="mathMultiply">
              <a:avLst>
                <a:gd name="adj1" fmla="val 1414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grpSp>
      <p:grpSp>
        <p:nvGrpSpPr>
          <p:cNvPr id="84" name="群組 250"/>
          <p:cNvGrpSpPr>
            <a:grpSpLocks noChangeAspect="1"/>
          </p:cNvGrpSpPr>
          <p:nvPr/>
        </p:nvGrpSpPr>
        <p:grpSpPr bwMode="auto">
          <a:xfrm>
            <a:off x="6303964" y="6124575"/>
            <a:ext cx="301625" cy="279400"/>
            <a:chOff x="265844" y="5659829"/>
            <a:chExt cx="642360" cy="593157"/>
          </a:xfrm>
        </p:grpSpPr>
        <p:grpSp>
          <p:nvGrpSpPr>
            <p:cNvPr id="85" name="群組 171"/>
            <p:cNvGrpSpPr>
              <a:grpSpLocks/>
            </p:cNvGrpSpPr>
            <p:nvPr/>
          </p:nvGrpSpPr>
          <p:grpSpPr bwMode="auto">
            <a:xfrm>
              <a:off x="313175" y="5713751"/>
              <a:ext cx="537553" cy="539233"/>
              <a:chOff x="-1082990" y="4543242"/>
              <a:chExt cx="1946066" cy="1952150"/>
            </a:xfrm>
          </p:grpSpPr>
          <p:sp>
            <p:nvSpPr>
              <p:cNvPr id="87" name="橢圓 253"/>
              <p:cNvSpPr/>
              <p:nvPr/>
            </p:nvSpPr>
            <p:spPr>
              <a:xfrm>
                <a:off x="-1082990" y="4543242"/>
                <a:ext cx="1946066" cy="1952150"/>
              </a:xfrm>
              <a:prstGeom prst="ellipse">
                <a:avLst/>
              </a:prstGeom>
              <a:solidFill>
                <a:schemeClr val="tx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2200">
                  <a:solidFill>
                    <a:srgbClr val="FFFFFF"/>
                  </a:solidFill>
                  <a:ea typeface="MS PGothic" pitchFamily="34" charset="-128"/>
                </a:endParaRPr>
              </a:p>
            </p:txBody>
          </p:sp>
          <p:sp>
            <p:nvSpPr>
              <p:cNvPr id="88" name="橢圓 254"/>
              <p:cNvSpPr/>
              <p:nvPr/>
            </p:nvSpPr>
            <p:spPr>
              <a:xfrm>
                <a:off x="-936117" y="4689653"/>
                <a:ext cx="1652320" cy="165932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2200">
                  <a:solidFill>
                    <a:srgbClr val="FFFFFF"/>
                  </a:solidFill>
                  <a:ea typeface="MS PGothic" pitchFamily="34" charset="-128"/>
                </a:endParaRPr>
              </a:p>
            </p:txBody>
          </p:sp>
        </p:grpSp>
        <p:sp>
          <p:nvSpPr>
            <p:cNvPr id="86" name="文字方塊 252"/>
            <p:cNvSpPr txBox="1"/>
            <p:nvPr/>
          </p:nvSpPr>
          <p:spPr>
            <a:xfrm>
              <a:off x="265844" y="5659829"/>
              <a:ext cx="642360" cy="589788"/>
            </a:xfrm>
            <a:prstGeom prst="rect">
              <a:avLst/>
            </a:prstGeom>
            <a:noFill/>
          </p:spPr>
          <p:txBody>
            <a:bodyPr wrap="none">
              <a:spAutoFit/>
            </a:bodyPr>
            <a:lstStyle/>
            <a:p>
              <a:r>
                <a:rPr lang="en-US" altLang="zh-TW" sz="1200" b="1">
                  <a:solidFill>
                    <a:srgbClr val="000000"/>
                  </a:solidFill>
                </a:rPr>
                <a:t>B</a:t>
              </a:r>
              <a:endParaRPr lang="zh-TW" altLang="en-US" sz="1200" b="1">
                <a:solidFill>
                  <a:srgbClr val="000000"/>
                </a:solidFill>
              </a:endParaRPr>
            </a:p>
          </p:txBody>
        </p:sp>
      </p:grpSp>
      <p:cxnSp>
        <p:nvCxnSpPr>
          <p:cNvPr id="89" name="直線接點 117"/>
          <p:cNvCxnSpPr/>
          <p:nvPr/>
        </p:nvCxnSpPr>
        <p:spPr>
          <a:xfrm rot="16200000" flipV="1">
            <a:off x="5160963" y="4519613"/>
            <a:ext cx="1306513" cy="1539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0" name="群組 193"/>
          <p:cNvGrpSpPr>
            <a:grpSpLocks/>
          </p:cNvGrpSpPr>
          <p:nvPr/>
        </p:nvGrpSpPr>
        <p:grpSpPr bwMode="auto">
          <a:xfrm>
            <a:off x="3913189" y="4306888"/>
            <a:ext cx="3963987" cy="1676400"/>
            <a:chOff x="2259302" y="4371273"/>
            <a:chExt cx="1632212" cy="455901"/>
          </a:xfrm>
        </p:grpSpPr>
        <p:sp>
          <p:nvSpPr>
            <p:cNvPr id="91" name="橢圓 32"/>
            <p:cNvSpPr/>
            <p:nvPr/>
          </p:nvSpPr>
          <p:spPr>
            <a:xfrm>
              <a:off x="2831916" y="4479204"/>
              <a:ext cx="486983" cy="132108"/>
            </a:xfrm>
            <a:prstGeom prst="ellipse">
              <a:avLst/>
            </a:prstGeom>
            <a:noFill/>
            <a:ln w="3175">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92" name="橢圓 33"/>
            <p:cNvSpPr/>
            <p:nvPr/>
          </p:nvSpPr>
          <p:spPr>
            <a:xfrm>
              <a:off x="2592673" y="4433873"/>
              <a:ext cx="965469" cy="239175"/>
            </a:xfrm>
            <a:prstGeom prst="ellipse">
              <a:avLst/>
            </a:prstGeom>
            <a:noFill/>
            <a:ln w="6350">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93" name="橢圓 34"/>
            <p:cNvSpPr/>
            <p:nvPr/>
          </p:nvSpPr>
          <p:spPr>
            <a:xfrm>
              <a:off x="2439715" y="4399767"/>
              <a:ext cx="1271387" cy="348833"/>
            </a:xfrm>
            <a:prstGeom prst="ellipse">
              <a:avLst/>
            </a:prstGeom>
            <a:noFill/>
            <a:ln w="6350">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94" name="橢圓 191"/>
            <p:cNvSpPr/>
            <p:nvPr/>
          </p:nvSpPr>
          <p:spPr>
            <a:xfrm>
              <a:off x="2259302" y="4371273"/>
              <a:ext cx="1632212" cy="455901"/>
            </a:xfrm>
            <a:prstGeom prst="ellipse">
              <a:avLst/>
            </a:prstGeom>
            <a:noFill/>
            <a:ln w="6350">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grpSp>
      <p:sp>
        <p:nvSpPr>
          <p:cNvPr id="95" name="矩形圖說文字 109"/>
          <p:cNvSpPr/>
          <p:nvPr/>
        </p:nvSpPr>
        <p:spPr>
          <a:xfrm>
            <a:off x="1701800" y="3432175"/>
            <a:ext cx="2300288" cy="1481138"/>
          </a:xfrm>
          <a:prstGeom prst="wedgeRectCallout">
            <a:avLst>
              <a:gd name="adj1" fmla="val 78329"/>
              <a:gd name="adj2" fmla="val 73022"/>
            </a:avLst>
          </a:prstGeom>
          <a:solidFill>
            <a:srgbClr val="FF7C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TW" sz="1200">
                <a:solidFill>
                  <a:srgbClr val="FFFFFF"/>
                </a:solidFill>
                <a:latin typeface="Calibri" pitchFamily="34" charset="0"/>
                <a:ea typeface="MS PGothic" pitchFamily="34" charset="-128"/>
              </a:rPr>
              <a:t>-Fake managed AP</a:t>
            </a:r>
          </a:p>
          <a:p>
            <a:r>
              <a:rPr lang="en-US" altLang="zh-TW" sz="1200">
                <a:solidFill>
                  <a:srgbClr val="FFFFFF"/>
                </a:solidFill>
                <a:latin typeface="Calibri" pitchFamily="34" charset="0"/>
                <a:ea typeface="MS PGothic" pitchFamily="34" charset="-128"/>
              </a:rPr>
              <a:t>-Fake managed SSID</a:t>
            </a:r>
          </a:p>
          <a:p>
            <a:r>
              <a:rPr lang="en-US" altLang="zh-TW" sz="1200">
                <a:solidFill>
                  <a:srgbClr val="FFFFFF"/>
                </a:solidFill>
                <a:latin typeface="Calibri" pitchFamily="34" charset="0"/>
                <a:ea typeface="MS PGothic" pitchFamily="34" charset="-128"/>
              </a:rPr>
              <a:t>-AP using illegal channel</a:t>
            </a:r>
          </a:p>
          <a:p>
            <a:r>
              <a:rPr lang="en-US" altLang="zh-TW" sz="1200">
                <a:solidFill>
                  <a:srgbClr val="FFFFFF"/>
                </a:solidFill>
                <a:latin typeface="Calibri" pitchFamily="34" charset="0"/>
                <a:ea typeface="MS PGothic" pitchFamily="34" charset="-128"/>
              </a:rPr>
              <a:t>-AP using invalid channel</a:t>
            </a:r>
          </a:p>
          <a:p>
            <a:r>
              <a:rPr lang="en-US" altLang="zh-TW" sz="1200">
                <a:solidFill>
                  <a:srgbClr val="FFFFFF"/>
                </a:solidFill>
                <a:latin typeface="Calibri" pitchFamily="34" charset="0"/>
                <a:ea typeface="MS PGothic" pitchFamily="34" charset="-128"/>
              </a:rPr>
              <a:t>-Incorrect security config</a:t>
            </a:r>
          </a:p>
          <a:p>
            <a:r>
              <a:rPr lang="en-US" altLang="zh-TW" sz="1200">
                <a:solidFill>
                  <a:srgbClr val="FFFFFF"/>
                </a:solidFill>
                <a:latin typeface="Calibri" pitchFamily="34" charset="0"/>
                <a:ea typeface="MS PGothic" pitchFamily="34" charset="-128"/>
              </a:rPr>
              <a:t>-Invalid SSID</a:t>
            </a:r>
          </a:p>
          <a:p>
            <a:r>
              <a:rPr lang="en-US" altLang="zh-TW" sz="1200">
                <a:solidFill>
                  <a:srgbClr val="FFFFFF"/>
                </a:solidFill>
                <a:latin typeface="Calibri" pitchFamily="34" charset="0"/>
                <a:ea typeface="MS PGothic" pitchFamily="34" charset="-128"/>
              </a:rPr>
              <a:t>-Unexpected WDS device</a:t>
            </a:r>
          </a:p>
          <a:p>
            <a:r>
              <a:rPr lang="en-US" altLang="zh-TW" sz="1200">
                <a:solidFill>
                  <a:srgbClr val="FFFFFF"/>
                </a:solidFill>
                <a:latin typeface="Calibri" pitchFamily="34" charset="0"/>
                <a:ea typeface="MS PGothic" pitchFamily="34" charset="-128"/>
              </a:rPr>
              <a:t>-Etc…</a:t>
            </a:r>
          </a:p>
        </p:txBody>
      </p:sp>
      <p:sp>
        <p:nvSpPr>
          <p:cNvPr id="96" name="矩形圖說文字 103"/>
          <p:cNvSpPr/>
          <p:nvPr/>
        </p:nvSpPr>
        <p:spPr>
          <a:xfrm>
            <a:off x="1687513" y="5000626"/>
            <a:ext cx="2252662" cy="1501775"/>
          </a:xfrm>
          <a:prstGeom prst="wedgeRectCallout">
            <a:avLst>
              <a:gd name="adj1" fmla="val 89641"/>
              <a:gd name="adj2" fmla="val 31733"/>
            </a:avLst>
          </a:prstGeom>
          <a:solidFill>
            <a:srgbClr val="FF7C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93663" indent="-93663"/>
            <a:r>
              <a:rPr lang="en-US" altLang="zh-TW" sz="1200">
                <a:solidFill>
                  <a:srgbClr val="FFFFFF"/>
                </a:solidFill>
                <a:latin typeface="Calibri" pitchFamily="34" charset="0"/>
                <a:ea typeface="MS PGothic" pitchFamily="34" charset="-128"/>
              </a:rPr>
              <a:t>-Not in client database</a:t>
            </a:r>
          </a:p>
          <a:p>
            <a:pPr marL="93663" indent="-93663"/>
            <a:r>
              <a:rPr lang="en-US" altLang="zh-TW" sz="1200">
                <a:solidFill>
                  <a:srgbClr val="FFFFFF"/>
                </a:solidFill>
                <a:latin typeface="Calibri" pitchFamily="34" charset="0"/>
                <a:ea typeface="MS PGothic" pitchFamily="34" charset="-128"/>
              </a:rPr>
              <a:t>-Probe attack</a:t>
            </a:r>
          </a:p>
          <a:p>
            <a:pPr marL="93663" indent="-93663"/>
            <a:r>
              <a:rPr lang="en-US" altLang="zh-TW" sz="1200">
                <a:solidFill>
                  <a:srgbClr val="FFFFFF"/>
                </a:solidFill>
                <a:latin typeface="Calibri" pitchFamily="34" charset="0"/>
                <a:ea typeface="MS PGothic" pitchFamily="34" charset="-128"/>
              </a:rPr>
              <a:t>-Flooding network</a:t>
            </a:r>
          </a:p>
          <a:p>
            <a:pPr marL="93663" indent="-93663"/>
            <a:r>
              <a:rPr lang="en-US" altLang="zh-TW" sz="1200">
                <a:solidFill>
                  <a:srgbClr val="FFFFFF"/>
                </a:solidFill>
                <a:latin typeface="Calibri" pitchFamily="34" charset="0"/>
                <a:ea typeface="MS PGothic" pitchFamily="34" charset="-128"/>
              </a:rPr>
              <a:t>-Too many failed auth</a:t>
            </a:r>
          </a:p>
          <a:p>
            <a:pPr marL="93663" indent="-93663"/>
            <a:r>
              <a:rPr lang="en-US" altLang="zh-TW" sz="1200">
                <a:solidFill>
                  <a:srgbClr val="FFFFFF"/>
                </a:solidFill>
                <a:latin typeface="Calibri" pitchFamily="34" charset="0"/>
                <a:ea typeface="MS PGothic" pitchFamily="34" charset="-128"/>
              </a:rPr>
              <a:t>-Authenticated with</a:t>
            </a:r>
          </a:p>
          <a:p>
            <a:pPr marL="93663" indent="-93663"/>
            <a:r>
              <a:rPr lang="en-US" altLang="zh-TW" sz="1200">
                <a:solidFill>
                  <a:srgbClr val="FFFFFF"/>
                </a:solidFill>
                <a:latin typeface="Calibri" pitchFamily="34" charset="0"/>
                <a:ea typeface="MS PGothic" pitchFamily="34" charset="-128"/>
              </a:rPr>
              <a:t>  Unknown AP</a:t>
            </a:r>
          </a:p>
          <a:p>
            <a:pPr marL="93663" indent="-93663"/>
            <a:r>
              <a:rPr lang="en-US" altLang="zh-TW" sz="1200">
                <a:solidFill>
                  <a:srgbClr val="FFFFFF"/>
                </a:solidFill>
                <a:latin typeface="Calibri" pitchFamily="34" charset="0"/>
                <a:ea typeface="MS PGothic" pitchFamily="34" charset="-128"/>
              </a:rPr>
              <a:t>-Etc…</a:t>
            </a:r>
          </a:p>
        </p:txBody>
      </p:sp>
      <p:pic>
        <p:nvPicPr>
          <p:cNvPr id="97" name="圖片 8" descr="DWL-8600_A1_Image_L(Side).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322763" y="4221164"/>
            <a:ext cx="768350" cy="649287"/>
          </a:xfrm>
          <a:prstGeom prst="rect">
            <a:avLst/>
          </a:prstGeom>
          <a:noFill/>
          <a:ln w="9525">
            <a:noFill/>
            <a:miter lim="800000"/>
            <a:headEnd/>
            <a:tailEnd/>
          </a:ln>
        </p:spPr>
      </p:pic>
      <p:pic>
        <p:nvPicPr>
          <p:cNvPr id="98" name="圖片 91" descr="DWS-3160-24PC_side_R.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772026" y="3438526"/>
            <a:ext cx="1495425" cy="715963"/>
          </a:xfrm>
          <a:prstGeom prst="rect">
            <a:avLst/>
          </a:prstGeom>
          <a:noFill/>
          <a:ln w="9525">
            <a:noFill/>
            <a:miter lim="800000"/>
            <a:headEnd/>
            <a:tailEnd/>
          </a:ln>
        </p:spPr>
      </p:pic>
      <p:pic>
        <p:nvPicPr>
          <p:cNvPr id="99" name="Picture 37" descr="WIRELESS-G ACCESS PT LINKSYS|WAP54G">
            <a:hlinkClick r:id="rId6"/>
          </p:cNvPr>
          <p:cNvPicPr>
            <a:picLocks noChangeAspect="1" noChangeArrowheads="1"/>
          </p:cNvPicPr>
          <p:nvPr/>
        </p:nvPicPr>
        <p:blipFill>
          <a:blip r:embed="rId7" cstate="print">
            <a:clrChange>
              <a:clrFrom>
                <a:srgbClr val="FCFEFB"/>
              </a:clrFrom>
              <a:clrTo>
                <a:srgbClr val="FCFEFB">
                  <a:alpha val="0"/>
                </a:srgbClr>
              </a:clrTo>
            </a:clrChange>
          </a:blip>
          <a:srcRect/>
          <a:stretch>
            <a:fillRect/>
          </a:stretch>
        </p:blipFill>
        <p:spPr bwMode="auto">
          <a:xfrm>
            <a:off x="4376739" y="4879975"/>
            <a:ext cx="719137" cy="719138"/>
          </a:xfrm>
          <a:prstGeom prst="rect">
            <a:avLst/>
          </a:prstGeom>
          <a:noFill/>
          <a:ln w="9525">
            <a:noFill/>
            <a:miter lim="800000"/>
            <a:headEnd/>
            <a:tailEnd/>
          </a:ln>
        </p:spPr>
      </p:pic>
      <p:pic>
        <p:nvPicPr>
          <p:cNvPr id="100" name="Picture 8" descr="D:\Tools\Dlink\icon\NB.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8051" y="5965825"/>
            <a:ext cx="525463" cy="427038"/>
          </a:xfrm>
          <a:prstGeom prst="rect">
            <a:avLst/>
          </a:prstGeom>
          <a:noFill/>
          <a:ln w="9525">
            <a:noFill/>
            <a:miter lim="800000"/>
            <a:headEnd/>
            <a:tailEnd/>
          </a:ln>
        </p:spPr>
      </p:pic>
      <p:pic>
        <p:nvPicPr>
          <p:cNvPr id="101" name="圖片 8" descr="DWL-8600_A1_Image_L(Side).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556250" y="5030789"/>
            <a:ext cx="768350" cy="649287"/>
          </a:xfrm>
          <a:prstGeom prst="rect">
            <a:avLst/>
          </a:prstGeom>
          <a:noFill/>
          <a:ln w="9525">
            <a:noFill/>
            <a:miter lim="800000"/>
            <a:headEnd/>
            <a:tailEnd/>
          </a:ln>
        </p:spPr>
      </p:pic>
      <p:grpSp>
        <p:nvGrpSpPr>
          <p:cNvPr id="102" name="群組 150"/>
          <p:cNvGrpSpPr>
            <a:grpSpLocks/>
          </p:cNvGrpSpPr>
          <p:nvPr/>
        </p:nvGrpSpPr>
        <p:grpSpPr bwMode="auto">
          <a:xfrm>
            <a:off x="6016626" y="4981576"/>
            <a:ext cx="250825" cy="250825"/>
            <a:chOff x="-1713188" y="3915103"/>
            <a:chExt cx="2060028" cy="2060028"/>
          </a:xfrm>
        </p:grpSpPr>
        <p:sp>
          <p:nvSpPr>
            <p:cNvPr id="103" name="橢圓 123"/>
            <p:cNvSpPr/>
            <p:nvPr/>
          </p:nvSpPr>
          <p:spPr>
            <a:xfrm>
              <a:off x="-1713188" y="3915103"/>
              <a:ext cx="2060028" cy="2060028"/>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04" name="橢圓 124"/>
            <p:cNvSpPr/>
            <p:nvPr/>
          </p:nvSpPr>
          <p:spPr>
            <a:xfrm>
              <a:off x="-1556730" y="4071561"/>
              <a:ext cx="1747112" cy="1747112"/>
            </a:xfrm>
            <a:prstGeom prst="ellipse">
              <a:avLst/>
            </a:prstGeom>
            <a:solidFill>
              <a:srgbClr val="92D050"/>
            </a:solidFill>
            <a:ln w="6350">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105" name="L-圖案 125"/>
            <p:cNvSpPr/>
            <p:nvPr/>
          </p:nvSpPr>
          <p:spPr>
            <a:xfrm rot="18668782">
              <a:off x="-1315522" y="4508337"/>
              <a:ext cx="1264705" cy="704060"/>
            </a:xfrm>
            <a:prstGeom prst="corner">
              <a:avLst>
                <a:gd name="adj1" fmla="val 32667"/>
                <a:gd name="adj2" fmla="val 32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grpSp>
      <p:pic>
        <p:nvPicPr>
          <p:cNvPr id="106" name="Picture 37" descr="WIRELESS-G ACCESS PT LINKSYS|WAP54G">
            <a:hlinkClick r:id="rId6"/>
          </p:cNvPr>
          <p:cNvPicPr>
            <a:picLocks noChangeAspect="1" noChangeArrowheads="1"/>
          </p:cNvPicPr>
          <p:nvPr/>
        </p:nvPicPr>
        <p:blipFill>
          <a:blip r:embed="rId7" cstate="print">
            <a:clrChange>
              <a:clrFrom>
                <a:srgbClr val="FCFEFB"/>
              </a:clrFrom>
              <a:clrTo>
                <a:srgbClr val="FCFEFB">
                  <a:alpha val="0"/>
                </a:srgbClr>
              </a:clrTo>
            </a:clrChange>
          </a:blip>
          <a:srcRect/>
          <a:stretch>
            <a:fillRect/>
          </a:stretch>
        </p:blipFill>
        <p:spPr bwMode="auto">
          <a:xfrm>
            <a:off x="6672264" y="4703764"/>
            <a:ext cx="719137" cy="719137"/>
          </a:xfrm>
          <a:prstGeom prst="rect">
            <a:avLst/>
          </a:prstGeom>
          <a:noFill/>
          <a:ln w="9525">
            <a:noFill/>
            <a:miter lim="800000"/>
            <a:headEnd/>
            <a:tailEnd/>
          </a:ln>
        </p:spPr>
      </p:pic>
    </p:spTree>
    <p:extLst>
      <p:ext uri="{BB962C8B-B14F-4D97-AF65-F5344CB8AC3E}">
        <p14:creationId xmlns:p14="http://schemas.microsoft.com/office/powerpoint/2010/main" val="34208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6" presetClass="entr" presetSubtype="32" repeatCount="300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circle(out)">
                                      <p:cBhvr>
                                        <p:cTn id="11" dur="2000"/>
                                        <p:tgtEl>
                                          <p:spTgt spid="90"/>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2000"/>
                                        <p:tgtEl>
                                          <p:spTgt spid="36"/>
                                        </p:tgtEl>
                                      </p:cBhvr>
                                    </p:animEffect>
                                  </p:childTnLst>
                                </p:cTn>
                              </p:par>
                            </p:childTnLst>
                          </p:cTn>
                        </p:par>
                        <p:par>
                          <p:cTn id="16" fill="hold">
                            <p:stCondLst>
                              <p:cond delay="8500"/>
                            </p:stCondLst>
                            <p:childTnLst>
                              <p:par>
                                <p:cTn id="17" presetID="1" presetClass="exit" presetSubtype="0" fill="hold" nodeType="afterEffect">
                                  <p:stCondLst>
                                    <p:cond delay="0"/>
                                  </p:stCondLst>
                                  <p:childTnLst>
                                    <p:set>
                                      <p:cBhvr>
                                        <p:cTn id="18" dur="1" fill="hold">
                                          <p:stCondLst>
                                            <p:cond delay="0"/>
                                          </p:stCondLst>
                                        </p:cTn>
                                        <p:tgtEl>
                                          <p:spTgt spid="9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lide(fromBottom)">
                                      <p:cBhvr>
                                        <p:cTn id="23" dur="500"/>
                                        <p:tgtEl>
                                          <p:spTgt spid="20"/>
                                        </p:tgtEl>
                                      </p:cBhvr>
                                    </p:animEffect>
                                  </p:childTnLst>
                                </p:cTn>
                              </p:par>
                              <p:par>
                                <p:cTn id="24" presetID="12" presetClass="entr" presetSubtype="4"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slide(fromBottom)">
                                      <p:cBhvr>
                                        <p:cTn id="26" dur="500"/>
                                        <p:tgtEl>
                                          <p:spTgt spid="28"/>
                                        </p:tgtEl>
                                      </p:cBhvr>
                                    </p:animEffect>
                                  </p:childTnLst>
                                </p:cTn>
                              </p:par>
                              <p:par>
                                <p:cTn id="27" presetID="1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slide(fromBottom)">
                                      <p:cBhvr>
                                        <p:cTn id="29" dur="500"/>
                                        <p:tgtEl>
                                          <p:spTgt spid="24"/>
                                        </p:tgtEl>
                                      </p:cBhvr>
                                    </p:animEffect>
                                  </p:childTnLst>
                                </p:cTn>
                              </p:par>
                              <p:par>
                                <p:cTn id="30" presetID="1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lide(fromBottom)">
                                      <p:cBhvr>
                                        <p:cTn id="32" dur="500"/>
                                        <p:tgtEl>
                                          <p:spTgt spid="16"/>
                                        </p:tgtEl>
                                      </p:cBhvr>
                                    </p:animEffect>
                                  </p:childTnLst>
                                </p:cTn>
                              </p:par>
                            </p:childTnLst>
                          </p:cTn>
                        </p:par>
                        <p:par>
                          <p:cTn id="33" fill="hold">
                            <p:stCondLst>
                              <p:cond delay="9000"/>
                            </p:stCondLst>
                            <p:childTnLst>
                              <p:par>
                                <p:cTn id="34" presetID="12" presetClass="entr" presetSubtype="4"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slide(fromBottom)">
                                      <p:cBhvr>
                                        <p:cTn id="36" dur="500"/>
                                        <p:tgtEl>
                                          <p:spTgt spid="76"/>
                                        </p:tgtEl>
                                      </p:cBhvr>
                                    </p:animEffect>
                                  </p:childTnLst>
                                </p:cTn>
                              </p:par>
                              <p:par>
                                <p:cTn id="37" presetID="12" presetClass="entr" presetSubtype="4"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slide(fromBottom)">
                                      <p:cBhvr>
                                        <p:cTn id="39" dur="500"/>
                                        <p:tgtEl>
                                          <p:spTgt spid="84"/>
                                        </p:tgtEl>
                                      </p:cBhvr>
                                    </p:animEffect>
                                  </p:childTnLst>
                                </p:cTn>
                              </p:par>
                              <p:par>
                                <p:cTn id="40" presetID="12" presetClass="entr" presetSubtype="4"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slide(fromBottom)">
                                      <p:cBhvr>
                                        <p:cTn id="42" dur="500"/>
                                        <p:tgtEl>
                                          <p:spTgt spid="8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9500"/>
                            </p:stCondLst>
                            <p:childTnLst>
                              <p:par>
                                <p:cTn id="47" presetID="12" presetClass="entr" presetSubtype="4" fill="hold" grpId="0" nodeType="after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slide(fromBottom)">
                                      <p:cBhvr>
                                        <p:cTn id="49" dur="500"/>
                                        <p:tgtEl>
                                          <p:spTgt spid="96"/>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slide(fromBottom)">
                                      <p:cBhvr>
                                        <p:cTn id="52" dur="500"/>
                                        <p:tgtEl>
                                          <p:spTgt spid="95"/>
                                        </p:tgtEl>
                                      </p:cBhvr>
                                    </p:animEffect>
                                  </p:childTnLst>
                                </p:cTn>
                              </p:par>
                              <p:par>
                                <p:cTn id="53" presetID="12" presetClass="entr" presetSubtype="4" fill="hold" nodeType="withEffect">
                                  <p:stCondLst>
                                    <p:cond delay="0"/>
                                  </p:stCondLst>
                                  <p:childTnLst>
                                    <p:set>
                                      <p:cBhvr>
                                        <p:cTn id="54" dur="1" fill="hold">
                                          <p:stCondLst>
                                            <p:cond delay="0"/>
                                          </p:stCondLst>
                                        </p:cTn>
                                        <p:tgtEl>
                                          <p:spTgt spid="102"/>
                                        </p:tgtEl>
                                        <p:attrNameLst>
                                          <p:attrName>style.visibility</p:attrName>
                                        </p:attrNameLst>
                                      </p:cBhvr>
                                      <p:to>
                                        <p:strVal val="visible"/>
                                      </p:to>
                                    </p:set>
                                    <p:animEffect transition="in" filter="slide(fromBottom)">
                                      <p:cBhvr>
                                        <p:cTn id="5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5" grpId="0"/>
      <p:bldP spid="95" grpId="0" animBg="1"/>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Wireless Intrusion Prevention System (WIPS)</a:t>
            </a:r>
            <a:endParaRPr lang="en-GB" dirty="0"/>
          </a:p>
        </p:txBody>
      </p:sp>
      <p:sp>
        <p:nvSpPr>
          <p:cNvPr id="3" name="Content Placeholder 2"/>
          <p:cNvSpPr>
            <a:spLocks noGrp="1"/>
          </p:cNvSpPr>
          <p:nvPr>
            <p:ph idx="1"/>
          </p:nvPr>
        </p:nvSpPr>
        <p:spPr>
          <a:xfrm>
            <a:off x="1524000" y="1447800"/>
            <a:ext cx="9144000" cy="5410200"/>
          </a:xfrm>
        </p:spPr>
        <p:txBody>
          <a:bodyPr/>
          <a:lstStyle/>
          <a:p>
            <a:endParaRPr lang="en-GB" dirty="0"/>
          </a:p>
        </p:txBody>
      </p:sp>
      <p:pic>
        <p:nvPicPr>
          <p:cNvPr id="4" name="圖片 8" descr="DWL-8600_A1_Image_L(Side).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248025" y="4067176"/>
            <a:ext cx="768350" cy="649287"/>
          </a:xfrm>
          <a:prstGeom prst="rect">
            <a:avLst/>
          </a:prstGeom>
          <a:noFill/>
          <a:ln w="9525">
            <a:noFill/>
            <a:miter lim="800000"/>
            <a:headEnd/>
            <a:tailEnd/>
          </a:ln>
        </p:spPr>
      </p:pic>
      <p:pic>
        <p:nvPicPr>
          <p:cNvPr id="5" name="圖片 91" descr="DWS-3160-24PC_side_R.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346325" y="3535362"/>
            <a:ext cx="1143000" cy="547688"/>
          </a:xfrm>
          <a:prstGeom prst="rect">
            <a:avLst/>
          </a:prstGeom>
          <a:noFill/>
          <a:ln w="9525">
            <a:noFill/>
            <a:miter lim="800000"/>
            <a:headEnd/>
            <a:tailEnd/>
          </a:ln>
        </p:spPr>
      </p:pic>
      <p:sp>
        <p:nvSpPr>
          <p:cNvPr id="6" name="內容版面配置區 2"/>
          <p:cNvSpPr txBox="1">
            <a:spLocks/>
          </p:cNvSpPr>
          <p:nvPr/>
        </p:nvSpPr>
        <p:spPr bwMode="auto">
          <a:xfrm>
            <a:off x="1774826" y="1487487"/>
            <a:ext cx="827722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81A4C7"/>
              </a:buClr>
              <a:buFont typeface="Wingdings" pitchFamily="2" charset="2"/>
              <a:buChar char="q"/>
              <a:defRPr/>
            </a:pPr>
            <a:r>
              <a:rPr kumimoji="1" lang="en-US" altLang="zh-TW" sz="1200" b="1" kern="0" dirty="0">
                <a:solidFill>
                  <a:srgbClr val="000000"/>
                </a:solidFill>
              </a:rPr>
              <a:t>AP &amp; Wireless Client Threat Mitigation</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Protect wireless clients away from threats by sending fake de-authentication messages to de-associate the connection with rogue APs</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Inform to every managed AP the list of BSSIDs and channels on which rogue APs are operating</a:t>
            </a:r>
          </a:p>
          <a:p>
            <a:pPr marL="742950" lvl="1" indent="-285750" fontAlgn="base">
              <a:spcBef>
                <a:spcPct val="20000"/>
              </a:spcBef>
              <a:spcAft>
                <a:spcPct val="0"/>
              </a:spcAft>
              <a:buClr>
                <a:srgbClr val="BFD0E3"/>
              </a:buClr>
              <a:buFont typeface="Wingdings" pitchFamily="2" charset="2"/>
              <a:buChar char="§"/>
              <a:defRPr/>
            </a:pPr>
            <a:r>
              <a:rPr kumimoji="1" lang="en-US" altLang="zh-TW" sz="1200" kern="0" dirty="0">
                <a:solidFill>
                  <a:srgbClr val="000000"/>
                </a:solidFill>
              </a:rPr>
              <a:t>Lock down the location of rogue AP via WLAN Visualization Tool for security adjustment</a:t>
            </a:r>
          </a:p>
        </p:txBody>
      </p:sp>
      <p:pic>
        <p:nvPicPr>
          <p:cNvPr id="7" name="圖片 8" descr="DWL-8600_A1_Image_L(Side).jpg"/>
          <p:cNvPicPr>
            <a:picLocks noChangeAspect="1"/>
          </p:cNvPicPr>
          <p:nvPr/>
        </p:nvPicPr>
        <p:blipFill>
          <a:blip r:embed="rId4" cstate="print">
            <a:clrChange>
              <a:clrFrom>
                <a:srgbClr val="FFFFFF"/>
              </a:clrFrom>
              <a:clrTo>
                <a:srgbClr val="FFFFFF">
                  <a:alpha val="0"/>
                </a:srgbClr>
              </a:clrTo>
            </a:clrChange>
            <a:duotone>
              <a:prstClr val="black"/>
              <a:srgbClr val="FF0000">
                <a:tint val="45000"/>
                <a:satMod val="400000"/>
              </a:srgbClr>
            </a:duotone>
          </a:blip>
          <a:srcRect/>
          <a:stretch>
            <a:fillRect/>
          </a:stretch>
        </p:blipFill>
        <p:spPr bwMode="auto">
          <a:xfrm>
            <a:off x="4164451" y="4033470"/>
            <a:ext cx="838267" cy="709499"/>
          </a:xfrm>
          <a:prstGeom prst="rect">
            <a:avLst/>
          </a:prstGeom>
          <a:noFill/>
          <a:ln w="9525">
            <a:noFill/>
            <a:miter lim="800000"/>
            <a:headEnd/>
            <a:tailEnd/>
          </a:ln>
        </p:spPr>
      </p:pic>
      <p:cxnSp>
        <p:nvCxnSpPr>
          <p:cNvPr id="8" name="直線接點 13"/>
          <p:cNvCxnSpPr/>
          <p:nvPr/>
        </p:nvCxnSpPr>
        <p:spPr>
          <a:xfrm rot="16200000" flipV="1">
            <a:off x="3141664" y="3962401"/>
            <a:ext cx="465137" cy="357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D:\Tools\Dlink\icon\NB.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78251" y="5183188"/>
            <a:ext cx="523875" cy="423863"/>
          </a:xfrm>
          <a:prstGeom prst="rect">
            <a:avLst/>
          </a:prstGeom>
          <a:noFill/>
          <a:ln w="9525">
            <a:noFill/>
            <a:miter lim="800000"/>
            <a:headEnd/>
            <a:tailEnd/>
          </a:ln>
        </p:spPr>
      </p:pic>
      <p:sp>
        <p:nvSpPr>
          <p:cNvPr id="10" name="文字方塊 32"/>
          <p:cNvSpPr txBox="1">
            <a:spLocks noChangeArrowheads="1"/>
          </p:cNvSpPr>
          <p:nvPr/>
        </p:nvSpPr>
        <p:spPr bwMode="auto">
          <a:xfrm>
            <a:off x="1922464" y="4713288"/>
            <a:ext cx="1474787" cy="646113"/>
          </a:xfrm>
          <a:prstGeom prst="rect">
            <a:avLst/>
          </a:prstGeom>
          <a:noFill/>
          <a:ln w="9525">
            <a:noFill/>
            <a:miter lim="800000"/>
            <a:headEnd/>
            <a:tailEnd/>
          </a:ln>
        </p:spPr>
        <p:txBody>
          <a:bodyPr>
            <a:spAutoFit/>
          </a:bodyPr>
          <a:lstStyle/>
          <a:p>
            <a:pPr algn="r"/>
            <a:r>
              <a:rPr lang="en-US" altLang="zh-TW" sz="1200">
                <a:solidFill>
                  <a:srgbClr val="00B0F0"/>
                </a:solidFill>
                <a:latin typeface="Calibri" pitchFamily="34" charset="0"/>
              </a:rPr>
              <a:t>Send </a:t>
            </a:r>
          </a:p>
          <a:p>
            <a:pPr algn="r"/>
            <a:r>
              <a:rPr lang="en-US" altLang="zh-TW" sz="1200">
                <a:solidFill>
                  <a:srgbClr val="00B0F0"/>
                </a:solidFill>
                <a:latin typeface="Calibri" pitchFamily="34" charset="0"/>
              </a:rPr>
              <a:t>de-authentication message</a:t>
            </a:r>
            <a:endParaRPr lang="zh-TW" altLang="en-US" sz="1200">
              <a:solidFill>
                <a:srgbClr val="00B0F0"/>
              </a:solidFill>
              <a:latin typeface="Calibri" pitchFamily="34" charset="0"/>
            </a:endParaRPr>
          </a:p>
        </p:txBody>
      </p:sp>
      <p:sp>
        <p:nvSpPr>
          <p:cNvPr id="11" name="文字方塊 33"/>
          <p:cNvSpPr txBox="1">
            <a:spLocks noChangeArrowheads="1"/>
          </p:cNvSpPr>
          <p:nvPr/>
        </p:nvSpPr>
        <p:spPr bwMode="auto">
          <a:xfrm>
            <a:off x="4416425" y="4875213"/>
            <a:ext cx="1392238" cy="461963"/>
          </a:xfrm>
          <a:prstGeom prst="rect">
            <a:avLst/>
          </a:prstGeom>
          <a:noFill/>
          <a:ln w="9525">
            <a:noFill/>
            <a:miter lim="800000"/>
            <a:headEnd/>
            <a:tailEnd/>
          </a:ln>
        </p:spPr>
        <p:txBody>
          <a:bodyPr>
            <a:spAutoFit/>
          </a:bodyPr>
          <a:lstStyle/>
          <a:p>
            <a:r>
              <a:rPr lang="en-US" altLang="zh-TW" sz="1200">
                <a:solidFill>
                  <a:srgbClr val="00B0F0"/>
                </a:solidFill>
                <a:latin typeface="Calibri" pitchFamily="34" charset="0"/>
              </a:rPr>
              <a:t>De-association with rogue AP</a:t>
            </a:r>
            <a:endParaRPr lang="zh-TW" altLang="en-US" sz="1200">
              <a:solidFill>
                <a:srgbClr val="00B0F0"/>
              </a:solidFill>
              <a:latin typeface="Calibri" pitchFamily="34" charset="0"/>
            </a:endParaRPr>
          </a:p>
        </p:txBody>
      </p:sp>
      <p:sp>
        <p:nvSpPr>
          <p:cNvPr id="12" name="文字方塊 36"/>
          <p:cNvSpPr txBox="1">
            <a:spLocks noChangeArrowheads="1"/>
          </p:cNvSpPr>
          <p:nvPr/>
        </p:nvSpPr>
        <p:spPr bwMode="auto">
          <a:xfrm>
            <a:off x="2054225" y="3122613"/>
            <a:ext cx="1200150" cy="276225"/>
          </a:xfrm>
          <a:prstGeom prst="rect">
            <a:avLst/>
          </a:prstGeom>
          <a:noFill/>
          <a:ln w="9525">
            <a:noFill/>
            <a:miter lim="800000"/>
            <a:headEnd/>
            <a:tailEnd/>
          </a:ln>
        </p:spPr>
        <p:txBody>
          <a:bodyPr wrap="none">
            <a:spAutoFit/>
          </a:bodyPr>
          <a:lstStyle/>
          <a:p>
            <a:r>
              <a:rPr lang="en-US" altLang="zh-TW" sz="1200">
                <a:solidFill>
                  <a:srgbClr val="00B0F0"/>
                </a:solidFill>
                <a:latin typeface="Calibri" pitchFamily="34" charset="0"/>
              </a:rPr>
              <a:t>Detect rogue AP</a:t>
            </a:r>
            <a:endParaRPr lang="zh-TW" altLang="en-US" sz="1200">
              <a:solidFill>
                <a:srgbClr val="00B0F0"/>
              </a:solidFill>
              <a:latin typeface="Calibri" pitchFamily="34" charset="0"/>
            </a:endParaRPr>
          </a:p>
        </p:txBody>
      </p:sp>
      <p:grpSp>
        <p:nvGrpSpPr>
          <p:cNvPr id="13" name="群組 37"/>
          <p:cNvGrpSpPr>
            <a:grpSpLocks/>
          </p:cNvGrpSpPr>
          <p:nvPr/>
        </p:nvGrpSpPr>
        <p:grpSpPr bwMode="auto">
          <a:xfrm>
            <a:off x="6084888" y="2895600"/>
            <a:ext cx="4583112" cy="3065462"/>
            <a:chOff x="4423146" y="2781443"/>
            <a:chExt cx="4582632" cy="3066471"/>
          </a:xfrm>
        </p:grpSpPr>
        <p:pic>
          <p:nvPicPr>
            <p:cNvPr id="14" name="Picture 2"/>
            <p:cNvPicPr>
              <a:picLocks noChangeAspect="1" noChangeArrowheads="1"/>
            </p:cNvPicPr>
            <p:nvPr/>
          </p:nvPicPr>
          <p:blipFill>
            <a:blip r:embed="rId6" cstate="print"/>
            <a:srcRect l="21631" t="20449" r="13616" b="14014"/>
            <a:stretch>
              <a:fillRect/>
            </a:stretch>
          </p:blipFill>
          <p:spPr bwMode="auto">
            <a:xfrm>
              <a:off x="5759681" y="3062522"/>
              <a:ext cx="3246097" cy="2785392"/>
            </a:xfrm>
            <a:prstGeom prst="rect">
              <a:avLst/>
            </a:prstGeom>
            <a:noFill/>
            <a:ln w="9525">
              <a:solidFill>
                <a:schemeClr val="bg1">
                  <a:lumMod val="65000"/>
                </a:schemeClr>
              </a:solidFill>
              <a:miter lim="800000"/>
              <a:headEnd/>
              <a:tailEnd/>
            </a:ln>
          </p:spPr>
        </p:pic>
        <p:pic>
          <p:nvPicPr>
            <p:cNvPr id="15" name="Picture 5"/>
            <p:cNvPicPr>
              <a:picLocks noChangeAspect="1" noChangeArrowheads="1"/>
            </p:cNvPicPr>
            <p:nvPr/>
          </p:nvPicPr>
          <p:blipFill>
            <a:blip r:embed="rId7" cstate="print"/>
            <a:srcRect/>
            <a:stretch>
              <a:fillRect/>
            </a:stretch>
          </p:blipFill>
          <p:spPr bwMode="auto">
            <a:xfrm>
              <a:off x="4423146" y="3058749"/>
              <a:ext cx="1303753" cy="2283634"/>
            </a:xfrm>
            <a:prstGeom prst="rect">
              <a:avLst/>
            </a:prstGeom>
            <a:noFill/>
            <a:ln w="9525">
              <a:noFill/>
              <a:miter lim="800000"/>
              <a:headEnd/>
              <a:tailEnd/>
            </a:ln>
          </p:spPr>
        </p:pic>
        <p:sp>
          <p:nvSpPr>
            <p:cNvPr id="16" name="文字方塊 35"/>
            <p:cNvSpPr txBox="1">
              <a:spLocks noChangeArrowheads="1"/>
            </p:cNvSpPr>
            <p:nvPr/>
          </p:nvSpPr>
          <p:spPr bwMode="auto">
            <a:xfrm>
              <a:off x="4423682" y="2781443"/>
              <a:ext cx="2048369" cy="307777"/>
            </a:xfrm>
            <a:prstGeom prst="rect">
              <a:avLst/>
            </a:prstGeom>
            <a:noFill/>
            <a:ln w="9525">
              <a:noFill/>
              <a:miter lim="800000"/>
              <a:headEnd/>
              <a:tailEnd/>
            </a:ln>
          </p:spPr>
          <p:txBody>
            <a:bodyPr>
              <a:spAutoFit/>
            </a:bodyPr>
            <a:lstStyle/>
            <a:p>
              <a:r>
                <a:rPr lang="en-US" altLang="zh-TW" sz="1400" b="1" u="sng">
                  <a:solidFill>
                    <a:srgbClr val="000000"/>
                  </a:solidFill>
                  <a:latin typeface="Calibri" pitchFamily="34" charset="0"/>
                </a:rPr>
                <a:t>Visualized Alive Site Map</a:t>
              </a:r>
              <a:endParaRPr lang="zh-TW" altLang="en-US" sz="1400" b="1" u="sng">
                <a:solidFill>
                  <a:srgbClr val="000000"/>
                </a:solidFill>
                <a:latin typeface="Calibri" pitchFamily="34" charset="0"/>
              </a:endParaRPr>
            </a:p>
          </p:txBody>
        </p:sp>
      </p:grpSp>
      <p:sp>
        <p:nvSpPr>
          <p:cNvPr id="17" name="禁止標誌 34"/>
          <p:cNvSpPr/>
          <p:nvPr/>
        </p:nvSpPr>
        <p:spPr>
          <a:xfrm>
            <a:off x="8601075" y="5430837"/>
            <a:ext cx="298450" cy="300038"/>
          </a:xfrm>
          <a:prstGeom prst="noSmoking">
            <a:avLst>
              <a:gd name="adj" fmla="val 7598"/>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18" name="文字方塊 46"/>
          <p:cNvSpPr txBox="1">
            <a:spLocks noChangeArrowheads="1"/>
          </p:cNvSpPr>
          <p:nvPr/>
        </p:nvSpPr>
        <p:spPr bwMode="auto">
          <a:xfrm>
            <a:off x="9018589" y="5443538"/>
            <a:ext cx="1392237" cy="276225"/>
          </a:xfrm>
          <a:prstGeom prst="rect">
            <a:avLst/>
          </a:prstGeom>
          <a:noFill/>
          <a:ln w="9525">
            <a:noFill/>
            <a:miter lim="800000"/>
            <a:headEnd/>
            <a:tailEnd/>
          </a:ln>
        </p:spPr>
        <p:txBody>
          <a:bodyPr wrap="none">
            <a:spAutoFit/>
          </a:bodyPr>
          <a:lstStyle/>
          <a:p>
            <a:r>
              <a:rPr lang="en-US" altLang="zh-TW" sz="1200">
                <a:solidFill>
                  <a:srgbClr val="00B0F0"/>
                </a:solidFill>
                <a:latin typeface="Calibri" pitchFamily="34" charset="0"/>
              </a:rPr>
              <a:t>Lock down location</a:t>
            </a:r>
            <a:endParaRPr lang="zh-TW" altLang="en-US" sz="1200">
              <a:solidFill>
                <a:srgbClr val="00B0F0"/>
              </a:solidFill>
              <a:latin typeface="Calibri" pitchFamily="34" charset="0"/>
            </a:endParaRPr>
          </a:p>
        </p:txBody>
      </p:sp>
      <p:grpSp>
        <p:nvGrpSpPr>
          <p:cNvPr id="19" name="群組 144"/>
          <p:cNvGrpSpPr>
            <a:grpSpLocks noChangeAspect="1"/>
          </p:cNvGrpSpPr>
          <p:nvPr/>
        </p:nvGrpSpPr>
        <p:grpSpPr bwMode="auto">
          <a:xfrm>
            <a:off x="4926014" y="4489451"/>
            <a:ext cx="250825" cy="250825"/>
            <a:chOff x="-1171905" y="5670331"/>
            <a:chExt cx="1692165" cy="1692165"/>
          </a:xfrm>
        </p:grpSpPr>
        <p:sp>
          <p:nvSpPr>
            <p:cNvPr id="20" name="橢圓 51"/>
            <p:cNvSpPr/>
            <p:nvPr/>
          </p:nvSpPr>
          <p:spPr>
            <a:xfrm>
              <a:off x="-1171905" y="5670331"/>
              <a:ext cx="1692165" cy="1692165"/>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21" name="橢圓 52"/>
            <p:cNvSpPr/>
            <p:nvPr/>
          </p:nvSpPr>
          <p:spPr>
            <a:xfrm>
              <a:off x="-1043386" y="5798850"/>
              <a:ext cx="1435127" cy="1435127"/>
            </a:xfrm>
            <a:prstGeom prst="ellipse">
              <a:avLst/>
            </a:prstGeom>
            <a:solidFill>
              <a:srgbClr val="FF0000"/>
            </a:solidFill>
            <a:ln w="63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22" name="乘號 53"/>
            <p:cNvSpPr/>
            <p:nvPr/>
          </p:nvSpPr>
          <p:spPr>
            <a:xfrm>
              <a:off x="-1011260" y="5830976"/>
              <a:ext cx="1370868" cy="1370868"/>
            </a:xfrm>
            <a:prstGeom prst="mathMultiply">
              <a:avLst>
                <a:gd name="adj1" fmla="val 14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grpSp>
      <p:grpSp>
        <p:nvGrpSpPr>
          <p:cNvPr id="23" name="群組 150"/>
          <p:cNvGrpSpPr>
            <a:grpSpLocks/>
          </p:cNvGrpSpPr>
          <p:nvPr/>
        </p:nvGrpSpPr>
        <p:grpSpPr bwMode="auto">
          <a:xfrm>
            <a:off x="3092451" y="4468813"/>
            <a:ext cx="250825" cy="250825"/>
            <a:chOff x="-1713188" y="3915103"/>
            <a:chExt cx="2060028" cy="2060028"/>
          </a:xfrm>
        </p:grpSpPr>
        <p:sp>
          <p:nvSpPr>
            <p:cNvPr id="24" name="橢圓 57"/>
            <p:cNvSpPr/>
            <p:nvPr/>
          </p:nvSpPr>
          <p:spPr>
            <a:xfrm>
              <a:off x="-1713188" y="3915103"/>
              <a:ext cx="2060028" cy="2060028"/>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25" name="橢圓 58"/>
            <p:cNvSpPr/>
            <p:nvPr/>
          </p:nvSpPr>
          <p:spPr>
            <a:xfrm>
              <a:off x="-1556730" y="4071561"/>
              <a:ext cx="1747112" cy="1747112"/>
            </a:xfrm>
            <a:prstGeom prst="ellipse">
              <a:avLst/>
            </a:prstGeom>
            <a:solidFill>
              <a:srgbClr val="92D050"/>
            </a:solidFill>
            <a:ln w="6350">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26" name="L-圖案 59"/>
            <p:cNvSpPr/>
            <p:nvPr/>
          </p:nvSpPr>
          <p:spPr>
            <a:xfrm rot="18668782">
              <a:off x="-1315522" y="4508337"/>
              <a:ext cx="1264705" cy="704060"/>
            </a:xfrm>
            <a:prstGeom prst="corner">
              <a:avLst>
                <a:gd name="adj1" fmla="val 32667"/>
                <a:gd name="adj2" fmla="val 32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grpSp>
      <p:grpSp>
        <p:nvGrpSpPr>
          <p:cNvPr id="27" name="群組 177"/>
          <p:cNvGrpSpPr/>
          <p:nvPr/>
        </p:nvGrpSpPr>
        <p:grpSpPr>
          <a:xfrm>
            <a:off x="4320870" y="5320615"/>
            <a:ext cx="250916" cy="250916"/>
            <a:chOff x="-1713188" y="3915103"/>
            <a:chExt cx="2060028" cy="2060028"/>
          </a:xfrm>
          <a:solidFill>
            <a:srgbClr val="92D050"/>
          </a:solidFill>
        </p:grpSpPr>
        <p:sp>
          <p:nvSpPr>
            <p:cNvPr id="28" name="橢圓 64"/>
            <p:cNvSpPr/>
            <p:nvPr/>
          </p:nvSpPr>
          <p:spPr>
            <a:xfrm>
              <a:off x="-1713188" y="3915103"/>
              <a:ext cx="2060028" cy="2060028"/>
            </a:xfrm>
            <a:prstGeom prst="ellipse">
              <a:avLst/>
            </a:prstGeom>
            <a:grp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sp>
          <p:nvSpPr>
            <p:cNvPr id="29" name="橢圓 65"/>
            <p:cNvSpPr/>
            <p:nvPr/>
          </p:nvSpPr>
          <p:spPr>
            <a:xfrm>
              <a:off x="-1552592" y="4075699"/>
              <a:ext cx="1738842" cy="1738842"/>
            </a:xfrm>
            <a:prstGeom prst="ellipse">
              <a:avLst/>
            </a:prstGeom>
            <a:solidFill>
              <a:schemeClr val="bg1"/>
            </a:solidFill>
            <a:ln w="6350">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sp>
          <p:nvSpPr>
            <p:cNvPr id="30" name="L-圖案 66"/>
            <p:cNvSpPr/>
            <p:nvPr/>
          </p:nvSpPr>
          <p:spPr>
            <a:xfrm rot="18668782">
              <a:off x="-1313343" y="4504710"/>
              <a:ext cx="1261236" cy="711223"/>
            </a:xfrm>
            <a:prstGeom prst="corner">
              <a:avLst>
                <a:gd name="adj1" fmla="val 32667"/>
                <a:gd name="adj2" fmla="val 32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grpSp>
      <p:sp>
        <p:nvSpPr>
          <p:cNvPr id="31" name="橢圓 67"/>
          <p:cNvSpPr/>
          <p:nvPr/>
        </p:nvSpPr>
        <p:spPr>
          <a:xfrm>
            <a:off x="3179764" y="3851276"/>
            <a:ext cx="109537" cy="109537"/>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grpSp>
        <p:nvGrpSpPr>
          <p:cNvPr id="32" name="群組 193"/>
          <p:cNvGrpSpPr>
            <a:grpSpLocks/>
          </p:cNvGrpSpPr>
          <p:nvPr/>
        </p:nvGrpSpPr>
        <p:grpSpPr bwMode="auto">
          <a:xfrm>
            <a:off x="1951038" y="3484563"/>
            <a:ext cx="3421062" cy="1679575"/>
            <a:chOff x="2259302" y="4371273"/>
            <a:chExt cx="1632212" cy="455901"/>
          </a:xfrm>
        </p:grpSpPr>
        <p:sp>
          <p:nvSpPr>
            <p:cNvPr id="33" name="橢圓 42"/>
            <p:cNvSpPr/>
            <p:nvPr/>
          </p:nvSpPr>
          <p:spPr>
            <a:xfrm>
              <a:off x="2831902" y="4479431"/>
              <a:ext cx="487013" cy="131858"/>
            </a:xfrm>
            <a:prstGeom prst="ellipse">
              <a:avLst/>
            </a:prstGeom>
            <a:noFill/>
            <a:ln w="3175">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34" name="橢圓 43"/>
            <p:cNvSpPr/>
            <p:nvPr/>
          </p:nvSpPr>
          <p:spPr>
            <a:xfrm>
              <a:off x="2592561" y="4433755"/>
              <a:ext cx="965694" cy="239154"/>
            </a:xfrm>
            <a:prstGeom prst="ellipse">
              <a:avLst/>
            </a:prstGeom>
            <a:noFill/>
            <a:ln w="6350">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35" name="橢圓 44"/>
            <p:cNvSpPr/>
            <p:nvPr/>
          </p:nvSpPr>
          <p:spPr>
            <a:xfrm>
              <a:off x="2439565" y="4399713"/>
              <a:ext cx="1271686" cy="349036"/>
            </a:xfrm>
            <a:prstGeom prst="ellipse">
              <a:avLst/>
            </a:prstGeom>
            <a:noFill/>
            <a:ln w="6350">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sp>
          <p:nvSpPr>
            <p:cNvPr id="36" name="橢圓 45"/>
            <p:cNvSpPr/>
            <p:nvPr/>
          </p:nvSpPr>
          <p:spPr>
            <a:xfrm>
              <a:off x="2259302" y="4371273"/>
              <a:ext cx="1632212" cy="455901"/>
            </a:xfrm>
            <a:prstGeom prst="ellipse">
              <a:avLst/>
            </a:prstGeom>
            <a:noFill/>
            <a:ln w="6350">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MS PGothic" pitchFamily="34" charset="-128"/>
              </a:endParaRPr>
            </a:p>
          </p:txBody>
        </p:sp>
      </p:grpSp>
      <p:grpSp>
        <p:nvGrpSpPr>
          <p:cNvPr id="37" name="群組 47"/>
          <p:cNvGrpSpPr>
            <a:grpSpLocks/>
          </p:cNvGrpSpPr>
          <p:nvPr/>
        </p:nvGrpSpPr>
        <p:grpSpPr bwMode="auto">
          <a:xfrm rot="-3691832">
            <a:off x="3950494" y="4941094"/>
            <a:ext cx="381000" cy="404812"/>
            <a:chOff x="1726548" y="3378313"/>
            <a:chExt cx="382404" cy="404390"/>
          </a:xfrm>
        </p:grpSpPr>
        <p:sp>
          <p:nvSpPr>
            <p:cNvPr id="38" name="弧形 48"/>
            <p:cNvSpPr/>
            <p:nvPr/>
          </p:nvSpPr>
          <p:spPr>
            <a:xfrm>
              <a:off x="1760463" y="3420847"/>
              <a:ext cx="234222" cy="261665"/>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39" name="弧形 49"/>
            <p:cNvSpPr/>
            <p:nvPr/>
          </p:nvSpPr>
          <p:spPr>
            <a:xfrm>
              <a:off x="1733101" y="3395520"/>
              <a:ext cx="302737" cy="340956"/>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40" name="弧形 60"/>
            <p:cNvSpPr/>
            <p:nvPr/>
          </p:nvSpPr>
          <p:spPr>
            <a:xfrm>
              <a:off x="1750426" y="3375053"/>
              <a:ext cx="360097" cy="404390"/>
            </a:xfrm>
            <a:prstGeom prst="arc">
              <a:avLst>
                <a:gd name="adj1" fmla="val 18325796"/>
                <a:gd name="adj2" fmla="val 30720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pic>
        <p:nvPicPr>
          <p:cNvPr id="41" name="圖片 8" descr="DWL-8600_A1_Image_L(Side).jpg"/>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4164451" y="4033470"/>
            <a:ext cx="838267" cy="709499"/>
          </a:xfrm>
          <a:prstGeom prst="rect">
            <a:avLst/>
          </a:prstGeom>
          <a:noFill/>
          <a:ln w="9525">
            <a:noFill/>
            <a:miter lim="800000"/>
            <a:headEnd/>
            <a:tailEnd/>
          </a:ln>
        </p:spPr>
      </p:pic>
      <p:grpSp>
        <p:nvGrpSpPr>
          <p:cNvPr id="42" name="群組 62"/>
          <p:cNvGrpSpPr>
            <a:grpSpLocks/>
          </p:cNvGrpSpPr>
          <p:nvPr/>
        </p:nvGrpSpPr>
        <p:grpSpPr bwMode="auto">
          <a:xfrm rot="7426649">
            <a:off x="4402932" y="4369594"/>
            <a:ext cx="382588" cy="403225"/>
            <a:chOff x="1726548" y="3378313"/>
            <a:chExt cx="382404" cy="404390"/>
          </a:xfrm>
        </p:grpSpPr>
        <p:sp>
          <p:nvSpPr>
            <p:cNvPr id="43" name="弧形 68"/>
            <p:cNvSpPr/>
            <p:nvPr/>
          </p:nvSpPr>
          <p:spPr>
            <a:xfrm>
              <a:off x="1722804" y="3458467"/>
              <a:ext cx="233250" cy="261102"/>
            </a:xfrm>
            <a:prstGeom prst="arc">
              <a:avLst>
                <a:gd name="adj1" fmla="val 18325796"/>
                <a:gd name="adj2" fmla="val 3072023"/>
              </a:avLst>
            </a:prstGeom>
            <a:ln w="28575">
              <a:solidFill>
                <a:srgbClr val="CC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44" name="弧形 69"/>
            <p:cNvSpPr/>
            <p:nvPr/>
          </p:nvSpPr>
          <p:spPr>
            <a:xfrm>
              <a:off x="1731454" y="3412416"/>
              <a:ext cx="303067" cy="340707"/>
            </a:xfrm>
            <a:prstGeom prst="arc">
              <a:avLst>
                <a:gd name="adj1" fmla="val 18325796"/>
                <a:gd name="adj2" fmla="val 3072023"/>
              </a:avLst>
            </a:prstGeom>
            <a:ln w="28575">
              <a:solidFill>
                <a:srgbClr val="CC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45" name="弧形 70"/>
            <p:cNvSpPr/>
            <p:nvPr/>
          </p:nvSpPr>
          <p:spPr>
            <a:xfrm>
              <a:off x="1746024" y="3382275"/>
              <a:ext cx="360190" cy="404390"/>
            </a:xfrm>
            <a:prstGeom prst="arc">
              <a:avLst>
                <a:gd name="adj1" fmla="val 18325796"/>
                <a:gd name="adj2" fmla="val 3072023"/>
              </a:avLst>
            </a:prstGeom>
            <a:ln w="28575">
              <a:solidFill>
                <a:srgbClr val="CC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46" name="群組 89"/>
          <p:cNvGrpSpPr>
            <a:grpSpLocks/>
          </p:cNvGrpSpPr>
          <p:nvPr/>
        </p:nvGrpSpPr>
        <p:grpSpPr bwMode="auto">
          <a:xfrm>
            <a:off x="3248025" y="3932237"/>
            <a:ext cx="666750" cy="1093788"/>
            <a:chOff x="1478353" y="3885200"/>
            <a:chExt cx="665971" cy="1094360"/>
          </a:xfrm>
        </p:grpSpPr>
        <p:grpSp>
          <p:nvGrpSpPr>
            <p:cNvPr id="47" name="群組 72"/>
            <p:cNvGrpSpPr>
              <a:grpSpLocks/>
            </p:cNvGrpSpPr>
            <p:nvPr/>
          </p:nvGrpSpPr>
          <p:grpSpPr bwMode="auto">
            <a:xfrm rot="4454590">
              <a:off x="1468087" y="3858515"/>
              <a:ext cx="385281" cy="402754"/>
              <a:chOff x="1703837" y="3393723"/>
              <a:chExt cx="385281" cy="402754"/>
            </a:xfrm>
          </p:grpSpPr>
          <p:sp>
            <p:nvSpPr>
              <p:cNvPr id="56" name="弧形 73"/>
              <p:cNvSpPr/>
              <p:nvPr/>
            </p:nvSpPr>
            <p:spPr>
              <a:xfrm>
                <a:off x="1703837" y="3445523"/>
                <a:ext cx="246191" cy="260046"/>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7" name="弧形 74"/>
              <p:cNvSpPr/>
              <p:nvPr/>
            </p:nvSpPr>
            <p:spPr>
              <a:xfrm>
                <a:off x="1727848" y="3412461"/>
                <a:ext cx="303372" cy="339328"/>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8" name="弧形 75"/>
              <p:cNvSpPr/>
              <p:nvPr/>
            </p:nvSpPr>
            <p:spPr>
              <a:xfrm>
                <a:off x="1726979" y="3393723"/>
                <a:ext cx="362139" cy="402754"/>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48" name="群組 76"/>
            <p:cNvGrpSpPr>
              <a:grpSpLocks/>
            </p:cNvGrpSpPr>
            <p:nvPr/>
          </p:nvGrpSpPr>
          <p:grpSpPr bwMode="auto">
            <a:xfrm rot="4454590">
              <a:off x="1642785" y="4257384"/>
              <a:ext cx="354712" cy="404340"/>
              <a:chOff x="1726276" y="3373480"/>
              <a:chExt cx="354712" cy="404340"/>
            </a:xfrm>
          </p:grpSpPr>
          <p:sp>
            <p:nvSpPr>
              <p:cNvPr id="53" name="弧形 77"/>
              <p:cNvSpPr/>
              <p:nvPr/>
            </p:nvSpPr>
            <p:spPr>
              <a:xfrm>
                <a:off x="1726276" y="3440972"/>
                <a:ext cx="209660" cy="261631"/>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4" name="弧形 78"/>
              <p:cNvSpPr/>
              <p:nvPr/>
            </p:nvSpPr>
            <p:spPr>
              <a:xfrm>
                <a:off x="1731736" y="3404252"/>
                <a:ext cx="277958" cy="340913"/>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5" name="弧形 79"/>
              <p:cNvSpPr/>
              <p:nvPr/>
            </p:nvSpPr>
            <p:spPr>
              <a:xfrm>
                <a:off x="1749026" y="3373480"/>
                <a:ext cx="331962" cy="404340"/>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49" name="群組 80"/>
            <p:cNvGrpSpPr>
              <a:grpSpLocks/>
            </p:cNvGrpSpPr>
            <p:nvPr/>
          </p:nvGrpSpPr>
          <p:grpSpPr bwMode="auto">
            <a:xfrm rot="4454590">
              <a:off x="1722527" y="4568053"/>
              <a:ext cx="391034" cy="404340"/>
              <a:chOff x="1698239" y="3396593"/>
              <a:chExt cx="391034" cy="404340"/>
            </a:xfrm>
          </p:grpSpPr>
          <p:sp>
            <p:nvSpPr>
              <p:cNvPr id="50" name="弧形 81"/>
              <p:cNvSpPr/>
              <p:nvPr/>
            </p:nvSpPr>
            <p:spPr>
              <a:xfrm>
                <a:off x="1698239" y="3462578"/>
                <a:ext cx="238250" cy="261631"/>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1" name="弧形 82"/>
              <p:cNvSpPr/>
              <p:nvPr/>
            </p:nvSpPr>
            <p:spPr>
              <a:xfrm>
                <a:off x="1714852" y="3415369"/>
                <a:ext cx="303371" cy="340913"/>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52" name="弧形 83"/>
              <p:cNvSpPr/>
              <p:nvPr/>
            </p:nvSpPr>
            <p:spPr>
              <a:xfrm>
                <a:off x="1723957" y="3396593"/>
                <a:ext cx="365316" cy="404340"/>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sp>
        <p:nvSpPr>
          <p:cNvPr id="59" name="乘號 84"/>
          <p:cNvSpPr/>
          <p:nvPr/>
        </p:nvSpPr>
        <p:spPr>
          <a:xfrm>
            <a:off x="3946525" y="4795837"/>
            <a:ext cx="439738" cy="438150"/>
          </a:xfrm>
          <a:prstGeom prst="mathMultiply">
            <a:avLst>
              <a:gd name="adj1" fmla="val 12022"/>
            </a:avLst>
          </a:prstGeom>
          <a:solidFill>
            <a:srgbClr val="FF0000"/>
          </a:solidFill>
          <a:ln w="317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grpSp>
        <p:nvGrpSpPr>
          <p:cNvPr id="60" name="群組 131"/>
          <p:cNvGrpSpPr>
            <a:grpSpLocks/>
          </p:cNvGrpSpPr>
          <p:nvPr/>
        </p:nvGrpSpPr>
        <p:grpSpPr bwMode="auto">
          <a:xfrm>
            <a:off x="1830388" y="5797547"/>
            <a:ext cx="4203700" cy="466728"/>
            <a:chOff x="306848" y="5671915"/>
            <a:chExt cx="4203708" cy="466813"/>
          </a:xfrm>
        </p:grpSpPr>
        <p:sp>
          <p:nvSpPr>
            <p:cNvPr id="61" name="文字方塊 91"/>
            <p:cNvSpPr txBox="1">
              <a:spLocks noChangeArrowheads="1"/>
            </p:cNvSpPr>
            <p:nvPr/>
          </p:nvSpPr>
          <p:spPr bwMode="auto">
            <a:xfrm>
              <a:off x="1386335" y="5671918"/>
              <a:ext cx="745717" cy="246221"/>
            </a:xfrm>
            <a:prstGeom prst="rect">
              <a:avLst/>
            </a:prstGeom>
            <a:noFill/>
            <a:ln w="9525">
              <a:noFill/>
              <a:miter lim="800000"/>
              <a:headEnd/>
              <a:tailEnd/>
            </a:ln>
          </p:spPr>
          <p:txBody>
            <a:bodyPr wrap="none">
              <a:spAutoFit/>
            </a:bodyPr>
            <a:lstStyle/>
            <a:p>
              <a:r>
                <a:rPr lang="en-US" altLang="zh-TW" sz="1000">
                  <a:solidFill>
                    <a:srgbClr val="000000"/>
                  </a:solidFill>
                  <a:latin typeface="Calibri" pitchFamily="34" charset="0"/>
                </a:rPr>
                <a:t>MANAGED</a:t>
              </a:r>
              <a:endParaRPr lang="zh-TW" altLang="en-US" sz="1000">
                <a:solidFill>
                  <a:srgbClr val="000000"/>
                </a:solidFill>
                <a:latin typeface="Calibri" pitchFamily="34" charset="0"/>
              </a:endParaRPr>
            </a:p>
          </p:txBody>
        </p:sp>
        <p:sp>
          <p:nvSpPr>
            <p:cNvPr id="62" name="文字方塊 92"/>
            <p:cNvSpPr txBox="1">
              <a:spLocks noChangeArrowheads="1"/>
            </p:cNvSpPr>
            <p:nvPr/>
          </p:nvSpPr>
          <p:spPr bwMode="auto">
            <a:xfrm>
              <a:off x="2178015" y="5671918"/>
              <a:ext cx="901209" cy="246221"/>
            </a:xfrm>
            <a:prstGeom prst="rect">
              <a:avLst/>
            </a:prstGeom>
            <a:noFill/>
            <a:ln w="9525">
              <a:noFill/>
              <a:miter lim="800000"/>
              <a:headEnd/>
              <a:tailEnd/>
            </a:ln>
          </p:spPr>
          <p:txBody>
            <a:bodyPr wrap="none">
              <a:spAutoFit/>
            </a:bodyPr>
            <a:lstStyle/>
            <a:p>
              <a:r>
                <a:rPr lang="en-US" altLang="zh-TW" sz="1000">
                  <a:solidFill>
                    <a:srgbClr val="000000"/>
                  </a:solidFill>
                  <a:latin typeface="Calibri" pitchFamily="34" charset="0"/>
                </a:rPr>
                <a:t>STANDALONE</a:t>
              </a:r>
              <a:endParaRPr lang="zh-TW" altLang="en-US" sz="1000">
                <a:solidFill>
                  <a:srgbClr val="000000"/>
                </a:solidFill>
                <a:latin typeface="Calibri" pitchFamily="34" charset="0"/>
              </a:endParaRPr>
            </a:p>
          </p:txBody>
        </p:sp>
        <p:sp>
          <p:nvSpPr>
            <p:cNvPr id="63" name="文字方塊 93"/>
            <p:cNvSpPr txBox="1">
              <a:spLocks noChangeArrowheads="1"/>
            </p:cNvSpPr>
            <p:nvPr/>
          </p:nvSpPr>
          <p:spPr bwMode="auto">
            <a:xfrm>
              <a:off x="3103273" y="5671918"/>
              <a:ext cx="782587" cy="246221"/>
            </a:xfrm>
            <a:prstGeom prst="rect">
              <a:avLst/>
            </a:prstGeom>
            <a:noFill/>
            <a:ln w="9525">
              <a:noFill/>
              <a:miter lim="800000"/>
              <a:headEnd/>
              <a:tailEnd/>
            </a:ln>
          </p:spPr>
          <p:txBody>
            <a:bodyPr wrap="none">
              <a:spAutoFit/>
            </a:bodyPr>
            <a:lstStyle/>
            <a:p>
              <a:r>
                <a:rPr lang="en-US" altLang="zh-TW" sz="1000">
                  <a:solidFill>
                    <a:srgbClr val="000000"/>
                  </a:solidFill>
                  <a:latin typeface="Calibri" pitchFamily="34" charset="0"/>
                </a:rPr>
                <a:t>UNKNOWN</a:t>
              </a:r>
              <a:endParaRPr lang="zh-TW" altLang="en-US" sz="1000">
                <a:solidFill>
                  <a:srgbClr val="000000"/>
                </a:solidFill>
                <a:latin typeface="Calibri" pitchFamily="34" charset="0"/>
              </a:endParaRPr>
            </a:p>
          </p:txBody>
        </p:sp>
        <p:sp>
          <p:nvSpPr>
            <p:cNvPr id="64" name="文字方塊 94"/>
            <p:cNvSpPr txBox="1">
              <a:spLocks noChangeArrowheads="1"/>
            </p:cNvSpPr>
            <p:nvPr/>
          </p:nvSpPr>
          <p:spPr bwMode="auto">
            <a:xfrm>
              <a:off x="3947581" y="5671918"/>
              <a:ext cx="562975" cy="246221"/>
            </a:xfrm>
            <a:prstGeom prst="rect">
              <a:avLst/>
            </a:prstGeom>
            <a:noFill/>
            <a:ln w="9525">
              <a:noFill/>
              <a:miter lim="800000"/>
              <a:headEnd/>
              <a:tailEnd/>
            </a:ln>
          </p:spPr>
          <p:txBody>
            <a:bodyPr wrap="none">
              <a:spAutoFit/>
            </a:bodyPr>
            <a:lstStyle/>
            <a:p>
              <a:r>
                <a:rPr lang="en-US" altLang="zh-TW" sz="1000">
                  <a:solidFill>
                    <a:srgbClr val="000000"/>
                  </a:solidFill>
                  <a:latin typeface="Calibri" pitchFamily="34" charset="0"/>
                </a:rPr>
                <a:t>ROGUE</a:t>
              </a:r>
              <a:endParaRPr lang="zh-TW" altLang="en-US" sz="1000">
                <a:solidFill>
                  <a:srgbClr val="000000"/>
                </a:solidFill>
                <a:latin typeface="Calibri" pitchFamily="34" charset="0"/>
              </a:endParaRPr>
            </a:p>
          </p:txBody>
        </p:sp>
        <p:sp>
          <p:nvSpPr>
            <p:cNvPr id="65" name="文字方塊 95"/>
            <p:cNvSpPr txBox="1">
              <a:spLocks noChangeArrowheads="1"/>
            </p:cNvSpPr>
            <p:nvPr/>
          </p:nvSpPr>
          <p:spPr bwMode="auto">
            <a:xfrm>
              <a:off x="309304" y="5671918"/>
              <a:ext cx="1058303" cy="246221"/>
            </a:xfrm>
            <a:prstGeom prst="rect">
              <a:avLst/>
            </a:prstGeom>
            <a:noFill/>
            <a:ln w="9525">
              <a:noFill/>
              <a:miter lim="800000"/>
              <a:headEnd/>
              <a:tailEnd/>
            </a:ln>
          </p:spPr>
          <p:txBody>
            <a:bodyPr wrap="none">
              <a:spAutoFit/>
            </a:bodyPr>
            <a:lstStyle/>
            <a:p>
              <a:r>
                <a:rPr lang="en-US" altLang="zh-TW" sz="1000" b="1" u="sng">
                  <a:solidFill>
                    <a:srgbClr val="000000"/>
                  </a:solidFill>
                  <a:latin typeface="Calibri" pitchFamily="34" charset="0"/>
                </a:rPr>
                <a:t>AP Classification</a:t>
              </a:r>
              <a:endParaRPr lang="zh-TW" altLang="en-US" sz="1000" b="1" u="sng">
                <a:solidFill>
                  <a:srgbClr val="000000"/>
                </a:solidFill>
                <a:latin typeface="Calibri" pitchFamily="34" charset="0"/>
              </a:endParaRPr>
            </a:p>
          </p:txBody>
        </p:sp>
        <p:grpSp>
          <p:nvGrpSpPr>
            <p:cNvPr id="66" name="群組 173"/>
            <p:cNvGrpSpPr>
              <a:grpSpLocks noChangeAspect="1"/>
            </p:cNvGrpSpPr>
            <p:nvPr/>
          </p:nvGrpSpPr>
          <p:grpSpPr bwMode="auto">
            <a:xfrm>
              <a:off x="3821580" y="5671919"/>
              <a:ext cx="179387" cy="179420"/>
              <a:chOff x="-1172798" y="5670331"/>
              <a:chExt cx="1686402" cy="1686711"/>
            </a:xfrm>
          </p:grpSpPr>
          <p:sp>
            <p:nvSpPr>
              <p:cNvPr id="97" name="橢圓 127"/>
              <p:cNvSpPr/>
              <p:nvPr/>
            </p:nvSpPr>
            <p:spPr>
              <a:xfrm>
                <a:off x="-1172798" y="5670331"/>
                <a:ext cx="1686402" cy="1686711"/>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latin typeface="Calibri" pitchFamily="34" charset="0"/>
                  <a:ea typeface="MS PGothic" pitchFamily="34" charset="-128"/>
                </a:endParaRPr>
              </a:p>
            </p:txBody>
          </p:sp>
          <p:sp>
            <p:nvSpPr>
              <p:cNvPr id="98" name="橢圓 128"/>
              <p:cNvSpPr/>
              <p:nvPr/>
            </p:nvSpPr>
            <p:spPr>
              <a:xfrm>
                <a:off x="-1038487" y="5804667"/>
                <a:ext cx="1417780" cy="1418040"/>
              </a:xfrm>
              <a:prstGeom prst="ellipse">
                <a:avLst/>
              </a:prstGeom>
              <a:solidFill>
                <a:srgbClr val="FF0000"/>
              </a:solidFill>
              <a:ln w="63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latin typeface="Calibri" pitchFamily="34" charset="0"/>
                  <a:ea typeface="MS PGothic" pitchFamily="34" charset="-128"/>
                </a:endParaRPr>
              </a:p>
            </p:txBody>
          </p:sp>
          <p:sp>
            <p:nvSpPr>
              <p:cNvPr id="99" name="乘號 129"/>
              <p:cNvSpPr/>
              <p:nvPr/>
            </p:nvSpPr>
            <p:spPr>
              <a:xfrm>
                <a:off x="-1008639" y="5834520"/>
                <a:ext cx="1358085" cy="1358334"/>
              </a:xfrm>
              <a:prstGeom prst="mathMultiply">
                <a:avLst>
                  <a:gd name="adj1" fmla="val 14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000">
                  <a:solidFill>
                    <a:srgbClr val="FFFFFF"/>
                  </a:solidFill>
                  <a:latin typeface="Calibri" pitchFamily="34" charset="0"/>
                </a:endParaRPr>
              </a:p>
            </p:txBody>
          </p:sp>
        </p:grpSp>
        <p:grpSp>
          <p:nvGrpSpPr>
            <p:cNvPr id="67" name="群組 177"/>
            <p:cNvGrpSpPr>
              <a:grpSpLocks/>
            </p:cNvGrpSpPr>
            <p:nvPr/>
          </p:nvGrpSpPr>
          <p:grpSpPr bwMode="auto">
            <a:xfrm>
              <a:off x="1272050" y="5671918"/>
              <a:ext cx="179387" cy="179420"/>
              <a:chOff x="-1714538" y="3915103"/>
              <a:chExt cx="2053012" cy="2053389"/>
            </a:xfrm>
          </p:grpSpPr>
          <p:sp>
            <p:nvSpPr>
              <p:cNvPr id="94" name="橢圓 124"/>
              <p:cNvSpPr/>
              <p:nvPr/>
            </p:nvSpPr>
            <p:spPr>
              <a:xfrm>
                <a:off x="-1714538" y="3915103"/>
                <a:ext cx="2053012" cy="2053389"/>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latin typeface="Calibri" pitchFamily="34" charset="0"/>
                  <a:ea typeface="MS PGothic" pitchFamily="34" charset="-128"/>
                </a:endParaRPr>
              </a:p>
            </p:txBody>
          </p:sp>
          <p:sp>
            <p:nvSpPr>
              <p:cNvPr id="95" name="橢圓 125"/>
              <p:cNvSpPr/>
              <p:nvPr/>
            </p:nvSpPr>
            <p:spPr>
              <a:xfrm>
                <a:off x="-1551029" y="4078642"/>
                <a:ext cx="1725994" cy="1726311"/>
              </a:xfrm>
              <a:prstGeom prst="ellipse">
                <a:avLst/>
              </a:prstGeom>
              <a:solidFill>
                <a:srgbClr val="92D050"/>
              </a:solidFill>
              <a:ln w="6350">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latin typeface="Calibri" pitchFamily="34" charset="0"/>
                  <a:ea typeface="MS PGothic" pitchFamily="34" charset="-128"/>
                </a:endParaRPr>
              </a:p>
            </p:txBody>
          </p:sp>
          <p:sp>
            <p:nvSpPr>
              <p:cNvPr id="96" name="L-圖案 126"/>
              <p:cNvSpPr/>
              <p:nvPr/>
            </p:nvSpPr>
            <p:spPr>
              <a:xfrm rot="18668782">
                <a:off x="-1314951" y="4496649"/>
                <a:ext cx="1253848" cy="708570"/>
              </a:xfrm>
              <a:prstGeom prst="corner">
                <a:avLst>
                  <a:gd name="adj1" fmla="val 32667"/>
                  <a:gd name="adj2" fmla="val 32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000">
                  <a:solidFill>
                    <a:srgbClr val="FFFFFF"/>
                  </a:solidFill>
                  <a:latin typeface="Calibri" pitchFamily="34" charset="0"/>
                </a:endParaRPr>
              </a:p>
            </p:txBody>
          </p:sp>
        </p:grpSp>
        <p:grpSp>
          <p:nvGrpSpPr>
            <p:cNvPr id="68" name="群組 181"/>
            <p:cNvGrpSpPr>
              <a:grpSpLocks/>
            </p:cNvGrpSpPr>
            <p:nvPr/>
          </p:nvGrpSpPr>
          <p:grpSpPr bwMode="auto">
            <a:xfrm>
              <a:off x="2053101" y="5671918"/>
              <a:ext cx="179387" cy="179420"/>
              <a:chOff x="-1178787" y="4356536"/>
              <a:chExt cx="2492945" cy="2493402"/>
            </a:xfrm>
          </p:grpSpPr>
          <p:sp>
            <p:nvSpPr>
              <p:cNvPr id="91" name="橢圓 121"/>
              <p:cNvSpPr/>
              <p:nvPr/>
            </p:nvSpPr>
            <p:spPr>
              <a:xfrm>
                <a:off x="-1178787" y="4356536"/>
                <a:ext cx="2492945" cy="2493402"/>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latin typeface="Calibri" pitchFamily="34" charset="0"/>
                  <a:ea typeface="MS PGothic" pitchFamily="34" charset="-128"/>
                </a:endParaRPr>
              </a:p>
            </p:txBody>
          </p:sp>
          <p:sp>
            <p:nvSpPr>
              <p:cNvPr id="92" name="橢圓 122"/>
              <p:cNvSpPr/>
              <p:nvPr/>
            </p:nvSpPr>
            <p:spPr>
              <a:xfrm>
                <a:off x="-980240" y="4555119"/>
                <a:ext cx="2095852" cy="2096236"/>
              </a:xfrm>
              <a:prstGeom prst="ellipse">
                <a:avLst/>
              </a:prstGeom>
              <a:solidFill>
                <a:schemeClr val="accent2">
                  <a:lumMod val="40000"/>
                  <a:lumOff val="60000"/>
                </a:schemeClr>
              </a:solidFill>
              <a:ln w="63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latin typeface="Calibri" pitchFamily="34" charset="0"/>
                  <a:ea typeface="MS PGothic" pitchFamily="34" charset="-128"/>
                </a:endParaRPr>
              </a:p>
            </p:txBody>
          </p:sp>
          <p:sp>
            <p:nvSpPr>
              <p:cNvPr id="93" name="流程圖: 抽選 123"/>
              <p:cNvSpPr/>
              <p:nvPr/>
            </p:nvSpPr>
            <p:spPr>
              <a:xfrm>
                <a:off x="-561064" y="4974372"/>
                <a:ext cx="1257500" cy="1103278"/>
              </a:xfrm>
              <a:prstGeom prst="flowChartExtra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latin typeface="Calibri" pitchFamily="34" charset="0"/>
                  <a:ea typeface="MS PGothic" pitchFamily="34" charset="-128"/>
                </a:endParaRPr>
              </a:p>
            </p:txBody>
          </p:sp>
        </p:grpSp>
        <p:grpSp>
          <p:nvGrpSpPr>
            <p:cNvPr id="69" name="群組 185"/>
            <p:cNvGrpSpPr>
              <a:grpSpLocks/>
            </p:cNvGrpSpPr>
            <p:nvPr/>
          </p:nvGrpSpPr>
          <p:grpSpPr bwMode="auto">
            <a:xfrm>
              <a:off x="2981790" y="5671915"/>
              <a:ext cx="255091" cy="246266"/>
              <a:chOff x="311747" y="5659821"/>
              <a:chExt cx="765273" cy="811537"/>
            </a:xfrm>
          </p:grpSpPr>
          <p:grpSp>
            <p:nvGrpSpPr>
              <p:cNvPr id="87" name="群組 171"/>
              <p:cNvGrpSpPr>
                <a:grpSpLocks/>
              </p:cNvGrpSpPr>
              <p:nvPr/>
            </p:nvGrpSpPr>
            <p:grpSpPr bwMode="auto">
              <a:xfrm>
                <a:off x="311747" y="5712146"/>
                <a:ext cx="538164" cy="538929"/>
                <a:chOff x="-1088161" y="4537424"/>
                <a:chExt cx="1948278" cy="1951047"/>
              </a:xfrm>
            </p:grpSpPr>
            <p:sp>
              <p:nvSpPr>
                <p:cNvPr id="89" name="橢圓 119"/>
                <p:cNvSpPr/>
                <p:nvPr/>
              </p:nvSpPr>
              <p:spPr>
                <a:xfrm>
                  <a:off x="-1088161" y="4537424"/>
                  <a:ext cx="1948278" cy="1951047"/>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latin typeface="Calibri" pitchFamily="34" charset="0"/>
                    <a:ea typeface="MS PGothic" pitchFamily="34" charset="-128"/>
                  </a:endParaRPr>
                </a:p>
              </p:txBody>
            </p:sp>
            <p:sp>
              <p:nvSpPr>
                <p:cNvPr id="90" name="橢圓 120"/>
                <p:cNvSpPr/>
                <p:nvPr/>
              </p:nvSpPr>
              <p:spPr>
                <a:xfrm>
                  <a:off x="-932983" y="4688962"/>
                  <a:ext cx="1637923" cy="1647971"/>
                </a:xfrm>
                <a:prstGeom prst="ellipse">
                  <a:avLst/>
                </a:prstGeom>
                <a:solidFill>
                  <a:srgbClr val="FFC000"/>
                </a:solidFill>
                <a:ln w="63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latin typeface="Calibri" pitchFamily="34" charset="0"/>
                    <a:ea typeface="MS PGothic" pitchFamily="34" charset="-128"/>
                  </a:endParaRPr>
                </a:p>
              </p:txBody>
            </p:sp>
          </p:grpSp>
          <p:sp>
            <p:nvSpPr>
              <p:cNvPr id="88" name="文字方塊 118"/>
              <p:cNvSpPr txBox="1"/>
              <p:nvPr/>
            </p:nvSpPr>
            <p:spPr>
              <a:xfrm>
                <a:off x="345086" y="5659821"/>
                <a:ext cx="731934" cy="811537"/>
              </a:xfrm>
              <a:prstGeom prst="rect">
                <a:avLst/>
              </a:prstGeom>
              <a:noFill/>
            </p:spPr>
            <p:txBody>
              <a:bodyPr wrap="none">
                <a:spAutoFit/>
              </a:bodyPr>
              <a:lstStyle/>
              <a:p>
                <a:r>
                  <a:rPr lang="en-US" altLang="zh-TW" sz="1000" b="1">
                    <a:solidFill>
                      <a:srgbClr val="FFFFFF"/>
                    </a:solidFill>
                    <a:latin typeface="Calibri" pitchFamily="34" charset="0"/>
                  </a:rPr>
                  <a:t>?</a:t>
                </a:r>
                <a:endParaRPr lang="zh-TW" altLang="en-US" sz="1000" b="1">
                  <a:solidFill>
                    <a:srgbClr val="FFFFFF"/>
                  </a:solidFill>
                  <a:latin typeface="Calibri" pitchFamily="34" charset="0"/>
                </a:endParaRPr>
              </a:p>
            </p:txBody>
          </p:sp>
        </p:grpSp>
        <p:sp>
          <p:nvSpPr>
            <p:cNvPr id="70" name="文字方塊 100"/>
            <p:cNvSpPr txBox="1">
              <a:spLocks noChangeArrowheads="1"/>
            </p:cNvSpPr>
            <p:nvPr/>
          </p:nvSpPr>
          <p:spPr bwMode="auto">
            <a:xfrm>
              <a:off x="1556437" y="5892507"/>
              <a:ext cx="1069524" cy="246221"/>
            </a:xfrm>
            <a:prstGeom prst="rect">
              <a:avLst/>
            </a:prstGeom>
            <a:noFill/>
            <a:ln w="9525">
              <a:noFill/>
              <a:miter lim="800000"/>
              <a:headEnd/>
              <a:tailEnd/>
            </a:ln>
          </p:spPr>
          <p:txBody>
            <a:bodyPr wrap="none">
              <a:spAutoFit/>
            </a:bodyPr>
            <a:lstStyle/>
            <a:p>
              <a:r>
                <a:rPr lang="en-US" altLang="zh-TW" sz="1000">
                  <a:solidFill>
                    <a:srgbClr val="000000"/>
                  </a:solidFill>
                  <a:latin typeface="Calibri" pitchFamily="34" charset="0"/>
                </a:rPr>
                <a:t>AUTHENTICATED</a:t>
              </a:r>
              <a:endParaRPr lang="zh-TW" altLang="en-US" sz="1000">
                <a:solidFill>
                  <a:srgbClr val="000000"/>
                </a:solidFill>
                <a:latin typeface="Calibri" pitchFamily="34" charset="0"/>
              </a:endParaRPr>
            </a:p>
          </p:txBody>
        </p:sp>
        <p:sp>
          <p:nvSpPr>
            <p:cNvPr id="71" name="文字方塊 101"/>
            <p:cNvSpPr txBox="1">
              <a:spLocks noChangeArrowheads="1"/>
            </p:cNvSpPr>
            <p:nvPr/>
          </p:nvSpPr>
          <p:spPr bwMode="auto">
            <a:xfrm>
              <a:off x="2680387" y="5892507"/>
              <a:ext cx="869149" cy="246221"/>
            </a:xfrm>
            <a:prstGeom prst="rect">
              <a:avLst/>
            </a:prstGeom>
            <a:noFill/>
            <a:ln w="9525">
              <a:noFill/>
              <a:miter lim="800000"/>
              <a:headEnd/>
              <a:tailEnd/>
            </a:ln>
          </p:spPr>
          <p:txBody>
            <a:bodyPr wrap="none">
              <a:spAutoFit/>
            </a:bodyPr>
            <a:lstStyle/>
            <a:p>
              <a:r>
                <a:rPr lang="en-US" altLang="zh-TW" sz="1000">
                  <a:solidFill>
                    <a:srgbClr val="000000"/>
                  </a:solidFill>
                  <a:latin typeface="Calibri" pitchFamily="34" charset="0"/>
                </a:rPr>
                <a:t>BLACKLISTED</a:t>
              </a:r>
              <a:endParaRPr lang="zh-TW" altLang="en-US" sz="1000">
                <a:solidFill>
                  <a:srgbClr val="000000"/>
                </a:solidFill>
                <a:latin typeface="Calibri" pitchFamily="34" charset="0"/>
              </a:endParaRPr>
            </a:p>
          </p:txBody>
        </p:sp>
        <p:sp>
          <p:nvSpPr>
            <p:cNvPr id="72" name="文字方塊 102"/>
            <p:cNvSpPr txBox="1">
              <a:spLocks noChangeArrowheads="1"/>
            </p:cNvSpPr>
            <p:nvPr/>
          </p:nvSpPr>
          <p:spPr bwMode="auto">
            <a:xfrm>
              <a:off x="3633927" y="5892507"/>
              <a:ext cx="562975" cy="246221"/>
            </a:xfrm>
            <a:prstGeom prst="rect">
              <a:avLst/>
            </a:prstGeom>
            <a:noFill/>
            <a:ln w="9525">
              <a:noFill/>
              <a:miter lim="800000"/>
              <a:headEnd/>
              <a:tailEnd/>
            </a:ln>
          </p:spPr>
          <p:txBody>
            <a:bodyPr wrap="none">
              <a:spAutoFit/>
            </a:bodyPr>
            <a:lstStyle/>
            <a:p>
              <a:r>
                <a:rPr lang="en-US" altLang="zh-TW" sz="1000">
                  <a:solidFill>
                    <a:srgbClr val="000000"/>
                  </a:solidFill>
                  <a:latin typeface="Calibri" pitchFamily="34" charset="0"/>
                </a:rPr>
                <a:t>ROUGE</a:t>
              </a:r>
              <a:endParaRPr lang="zh-TW" altLang="en-US" sz="1000">
                <a:solidFill>
                  <a:srgbClr val="000000"/>
                </a:solidFill>
                <a:latin typeface="Calibri" pitchFamily="34" charset="0"/>
              </a:endParaRPr>
            </a:p>
          </p:txBody>
        </p:sp>
        <p:sp>
          <p:nvSpPr>
            <p:cNvPr id="73" name="文字方塊 103"/>
            <p:cNvSpPr txBox="1">
              <a:spLocks noChangeArrowheads="1"/>
            </p:cNvSpPr>
            <p:nvPr/>
          </p:nvSpPr>
          <p:spPr bwMode="auto">
            <a:xfrm>
              <a:off x="306848" y="5892507"/>
              <a:ext cx="1221809" cy="246221"/>
            </a:xfrm>
            <a:prstGeom prst="rect">
              <a:avLst/>
            </a:prstGeom>
            <a:noFill/>
            <a:ln w="9525">
              <a:noFill/>
              <a:miter lim="800000"/>
              <a:headEnd/>
              <a:tailEnd/>
            </a:ln>
          </p:spPr>
          <p:txBody>
            <a:bodyPr wrap="none">
              <a:spAutoFit/>
            </a:bodyPr>
            <a:lstStyle/>
            <a:p>
              <a:r>
                <a:rPr lang="en-US" altLang="zh-TW" sz="1000" b="1" u="sng">
                  <a:solidFill>
                    <a:srgbClr val="000000"/>
                  </a:solidFill>
                  <a:latin typeface="Calibri" pitchFamily="34" charset="0"/>
                </a:rPr>
                <a:t>Client Classification</a:t>
              </a:r>
              <a:endParaRPr lang="zh-TW" altLang="en-US" sz="1000" b="1" u="sng">
                <a:solidFill>
                  <a:srgbClr val="000000"/>
                </a:solidFill>
                <a:latin typeface="Calibri" pitchFamily="34" charset="0"/>
              </a:endParaRPr>
            </a:p>
          </p:txBody>
        </p:sp>
        <p:grpSp>
          <p:nvGrpSpPr>
            <p:cNvPr id="74" name="群組 177"/>
            <p:cNvGrpSpPr/>
            <p:nvPr/>
          </p:nvGrpSpPr>
          <p:grpSpPr>
            <a:xfrm>
              <a:off x="1440054" y="5892507"/>
              <a:ext cx="180000" cy="180000"/>
              <a:chOff x="-1713188" y="3915103"/>
              <a:chExt cx="2060028" cy="2060028"/>
            </a:xfrm>
            <a:solidFill>
              <a:srgbClr val="92D050"/>
            </a:solidFill>
          </p:grpSpPr>
          <p:sp>
            <p:nvSpPr>
              <p:cNvPr id="84" name="橢圓 114"/>
              <p:cNvSpPr/>
              <p:nvPr/>
            </p:nvSpPr>
            <p:spPr>
              <a:xfrm>
                <a:off x="-1713188" y="3915103"/>
                <a:ext cx="2060028" cy="2060028"/>
              </a:xfrm>
              <a:prstGeom prst="ellipse">
                <a:avLst/>
              </a:prstGeom>
              <a:grp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000">
                  <a:solidFill>
                    <a:srgbClr val="FFFFFF"/>
                  </a:solidFill>
                  <a:latin typeface="Calibri" pitchFamily="34" charset="0"/>
                </a:endParaRPr>
              </a:p>
            </p:txBody>
          </p:sp>
          <p:sp>
            <p:nvSpPr>
              <p:cNvPr id="85" name="橢圓 115"/>
              <p:cNvSpPr/>
              <p:nvPr/>
            </p:nvSpPr>
            <p:spPr>
              <a:xfrm>
                <a:off x="-1552592" y="4075699"/>
                <a:ext cx="1738842" cy="1738842"/>
              </a:xfrm>
              <a:prstGeom prst="ellipse">
                <a:avLst/>
              </a:prstGeom>
              <a:solidFill>
                <a:schemeClr val="bg1"/>
              </a:solidFill>
              <a:ln w="6350">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000">
                  <a:solidFill>
                    <a:srgbClr val="FFFFFF"/>
                  </a:solidFill>
                  <a:latin typeface="Calibri" pitchFamily="34" charset="0"/>
                </a:endParaRPr>
              </a:p>
            </p:txBody>
          </p:sp>
          <p:sp>
            <p:nvSpPr>
              <p:cNvPr id="86" name="L-圖案 116"/>
              <p:cNvSpPr/>
              <p:nvPr/>
            </p:nvSpPr>
            <p:spPr>
              <a:xfrm rot="18668782">
                <a:off x="-1313343" y="4504710"/>
                <a:ext cx="1261236" cy="711223"/>
              </a:xfrm>
              <a:prstGeom prst="corner">
                <a:avLst>
                  <a:gd name="adj1" fmla="val 32667"/>
                  <a:gd name="adj2" fmla="val 32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000">
                  <a:solidFill>
                    <a:srgbClr val="FFFFFF"/>
                  </a:solidFill>
                  <a:latin typeface="Calibri" pitchFamily="34" charset="0"/>
                </a:endParaRPr>
              </a:p>
            </p:txBody>
          </p:sp>
        </p:grpSp>
        <p:grpSp>
          <p:nvGrpSpPr>
            <p:cNvPr id="75" name="群組 232"/>
            <p:cNvGrpSpPr>
              <a:grpSpLocks/>
            </p:cNvGrpSpPr>
            <p:nvPr/>
          </p:nvGrpSpPr>
          <p:grpSpPr bwMode="auto">
            <a:xfrm>
              <a:off x="3496141" y="5892620"/>
              <a:ext cx="179388" cy="179421"/>
              <a:chOff x="-1169047" y="5671393"/>
              <a:chExt cx="1686412" cy="1686721"/>
            </a:xfrm>
          </p:grpSpPr>
          <p:sp>
            <p:nvSpPr>
              <p:cNvPr id="81" name="橢圓 111"/>
              <p:cNvSpPr/>
              <p:nvPr/>
            </p:nvSpPr>
            <p:spPr>
              <a:xfrm>
                <a:off x="-1169047" y="5671393"/>
                <a:ext cx="1686412" cy="1686721"/>
              </a:xfrm>
              <a:prstGeom prst="ellipse">
                <a:avLst/>
              </a:prstGeom>
              <a:solidFill>
                <a:srgbClr val="FF0000"/>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ea typeface="MS PGothic" pitchFamily="34" charset="-128"/>
                </a:endParaRPr>
              </a:p>
            </p:txBody>
          </p:sp>
          <p:sp>
            <p:nvSpPr>
              <p:cNvPr id="82" name="橢圓 112"/>
              <p:cNvSpPr/>
              <p:nvPr/>
            </p:nvSpPr>
            <p:spPr>
              <a:xfrm>
                <a:off x="-1034727" y="5805738"/>
                <a:ext cx="1417771" cy="1418031"/>
              </a:xfrm>
              <a:prstGeom prst="ellipse">
                <a:avLst/>
              </a:prstGeom>
              <a:solidFill>
                <a:schemeClr val="bg1"/>
              </a:solidFill>
              <a:ln w="63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ea typeface="MS PGothic" pitchFamily="34" charset="-128"/>
                </a:endParaRPr>
              </a:p>
            </p:txBody>
          </p:sp>
          <p:sp>
            <p:nvSpPr>
              <p:cNvPr id="83" name="乘號 113"/>
              <p:cNvSpPr/>
              <p:nvPr/>
            </p:nvSpPr>
            <p:spPr>
              <a:xfrm>
                <a:off x="-1004879" y="5835592"/>
                <a:ext cx="1358075" cy="1358324"/>
              </a:xfrm>
              <a:prstGeom prst="mathMultiply">
                <a:avLst>
                  <a:gd name="adj1" fmla="val 1414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000">
                  <a:solidFill>
                    <a:srgbClr val="FFFFFF"/>
                  </a:solidFill>
                </a:endParaRPr>
              </a:p>
            </p:txBody>
          </p:sp>
        </p:grpSp>
        <p:grpSp>
          <p:nvGrpSpPr>
            <p:cNvPr id="76" name="群組 236"/>
            <p:cNvGrpSpPr>
              <a:grpSpLocks/>
            </p:cNvGrpSpPr>
            <p:nvPr/>
          </p:nvGrpSpPr>
          <p:grpSpPr bwMode="auto">
            <a:xfrm>
              <a:off x="2526177" y="5864036"/>
              <a:ext cx="295150" cy="246266"/>
              <a:chOff x="224547" y="5566019"/>
              <a:chExt cx="913216" cy="811529"/>
            </a:xfrm>
          </p:grpSpPr>
          <p:grpSp>
            <p:nvGrpSpPr>
              <p:cNvPr id="77" name="群組 171"/>
              <p:cNvGrpSpPr>
                <a:grpSpLocks/>
              </p:cNvGrpSpPr>
              <p:nvPr/>
            </p:nvGrpSpPr>
            <p:grpSpPr bwMode="auto">
              <a:xfrm>
                <a:off x="224547" y="5712524"/>
                <a:ext cx="628716" cy="538925"/>
                <a:chOff x="-1403846" y="4538797"/>
                <a:chExt cx="2276099" cy="1951035"/>
              </a:xfrm>
            </p:grpSpPr>
            <p:sp>
              <p:nvSpPr>
                <p:cNvPr id="79" name="橢圓 109"/>
                <p:cNvSpPr/>
                <p:nvPr/>
              </p:nvSpPr>
              <p:spPr>
                <a:xfrm>
                  <a:off x="-1403846" y="4538797"/>
                  <a:ext cx="2276099" cy="1951035"/>
                </a:xfrm>
                <a:prstGeom prst="ellipse">
                  <a:avLst/>
                </a:prstGeom>
                <a:solidFill>
                  <a:schemeClr val="tx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ea typeface="MS PGothic" pitchFamily="34" charset="-128"/>
                  </a:endParaRPr>
                </a:p>
              </p:txBody>
            </p:sp>
            <p:sp>
              <p:nvSpPr>
                <p:cNvPr id="80" name="橢圓 110"/>
                <p:cNvSpPr/>
                <p:nvPr/>
              </p:nvSpPr>
              <p:spPr>
                <a:xfrm>
                  <a:off x="-1243813" y="4690333"/>
                  <a:ext cx="1956023" cy="1647963"/>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sz="1000">
                    <a:solidFill>
                      <a:srgbClr val="FFFFFF"/>
                    </a:solidFill>
                    <a:ea typeface="MS PGothic" pitchFamily="34" charset="-128"/>
                  </a:endParaRPr>
                </a:p>
              </p:txBody>
            </p:sp>
          </p:grpSp>
          <p:sp>
            <p:nvSpPr>
              <p:cNvPr id="78" name="文字方塊 108"/>
              <p:cNvSpPr txBox="1"/>
              <p:nvPr/>
            </p:nvSpPr>
            <p:spPr>
              <a:xfrm>
                <a:off x="263842" y="5566019"/>
                <a:ext cx="873921" cy="811529"/>
              </a:xfrm>
              <a:prstGeom prst="rect">
                <a:avLst/>
              </a:prstGeom>
              <a:noFill/>
            </p:spPr>
            <p:txBody>
              <a:bodyPr wrap="none">
                <a:spAutoFit/>
              </a:bodyPr>
              <a:lstStyle/>
              <a:p>
                <a:r>
                  <a:rPr lang="en-US" altLang="zh-TW" sz="1000" b="1">
                    <a:solidFill>
                      <a:srgbClr val="000000"/>
                    </a:solidFill>
                  </a:rPr>
                  <a:t>B</a:t>
                </a:r>
                <a:endParaRPr lang="zh-TW" altLang="en-US" sz="1000" b="1">
                  <a:solidFill>
                    <a:srgbClr val="000000"/>
                  </a:solidFill>
                </a:endParaRPr>
              </a:p>
            </p:txBody>
          </p:sp>
        </p:grpSp>
      </p:grpSp>
      <p:grpSp>
        <p:nvGrpSpPr>
          <p:cNvPr id="100" name="群組 132"/>
          <p:cNvGrpSpPr>
            <a:grpSpLocks/>
          </p:cNvGrpSpPr>
          <p:nvPr/>
        </p:nvGrpSpPr>
        <p:grpSpPr bwMode="auto">
          <a:xfrm rot="-2493707">
            <a:off x="3571875" y="3636962"/>
            <a:ext cx="666750" cy="1093788"/>
            <a:chOff x="1478353" y="3885200"/>
            <a:chExt cx="665971" cy="1094360"/>
          </a:xfrm>
        </p:grpSpPr>
        <p:grpSp>
          <p:nvGrpSpPr>
            <p:cNvPr id="101" name="群組 72"/>
            <p:cNvGrpSpPr>
              <a:grpSpLocks/>
            </p:cNvGrpSpPr>
            <p:nvPr/>
          </p:nvGrpSpPr>
          <p:grpSpPr bwMode="auto">
            <a:xfrm rot="4454590">
              <a:off x="1504112" y="3825830"/>
              <a:ext cx="388831" cy="402754"/>
              <a:chOff x="1680868" y="3348469"/>
              <a:chExt cx="388831" cy="402754"/>
            </a:xfrm>
          </p:grpSpPr>
          <p:sp>
            <p:nvSpPr>
              <p:cNvPr id="110" name="弧形 142"/>
              <p:cNvSpPr/>
              <p:nvPr/>
            </p:nvSpPr>
            <p:spPr>
              <a:xfrm>
                <a:off x="1680868" y="3420428"/>
                <a:ext cx="241426" cy="261632"/>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111" name="弧形 143"/>
              <p:cNvSpPr/>
              <p:nvPr/>
            </p:nvSpPr>
            <p:spPr>
              <a:xfrm>
                <a:off x="1682702" y="3378823"/>
                <a:ext cx="314489" cy="340913"/>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112" name="弧形 144"/>
              <p:cNvSpPr/>
              <p:nvPr/>
            </p:nvSpPr>
            <p:spPr>
              <a:xfrm>
                <a:off x="1699617" y="3348469"/>
                <a:ext cx="370082" cy="402754"/>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102" name="群組 76"/>
            <p:cNvGrpSpPr>
              <a:grpSpLocks/>
            </p:cNvGrpSpPr>
            <p:nvPr/>
          </p:nvGrpSpPr>
          <p:grpSpPr bwMode="auto">
            <a:xfrm rot="4454590">
              <a:off x="1654372" y="4216190"/>
              <a:ext cx="357160" cy="404340"/>
              <a:chOff x="1688883" y="3349964"/>
              <a:chExt cx="357160" cy="404340"/>
            </a:xfrm>
          </p:grpSpPr>
          <p:sp>
            <p:nvSpPr>
              <p:cNvPr id="107" name="弧形 139"/>
              <p:cNvSpPr/>
              <p:nvPr/>
            </p:nvSpPr>
            <p:spPr>
              <a:xfrm>
                <a:off x="1688883" y="3421595"/>
                <a:ext cx="223954" cy="258461"/>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108" name="弧形 140"/>
              <p:cNvSpPr/>
              <p:nvPr/>
            </p:nvSpPr>
            <p:spPr>
              <a:xfrm>
                <a:off x="1692077" y="3379210"/>
                <a:ext cx="285900" cy="340913"/>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109" name="弧形 141"/>
              <p:cNvSpPr/>
              <p:nvPr/>
            </p:nvSpPr>
            <p:spPr>
              <a:xfrm>
                <a:off x="1704552" y="3349964"/>
                <a:ext cx="341491" cy="404340"/>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nvGrpSpPr>
            <p:cNvPr id="103" name="群組 80"/>
            <p:cNvGrpSpPr>
              <a:grpSpLocks/>
            </p:cNvGrpSpPr>
            <p:nvPr/>
          </p:nvGrpSpPr>
          <p:grpSpPr bwMode="auto">
            <a:xfrm rot="4454590">
              <a:off x="1743489" y="4529626"/>
              <a:ext cx="398947" cy="402754"/>
              <a:chOff x="1663303" y="3362754"/>
              <a:chExt cx="398947" cy="402754"/>
            </a:xfrm>
          </p:grpSpPr>
          <p:sp>
            <p:nvSpPr>
              <p:cNvPr id="104" name="弧形 136"/>
              <p:cNvSpPr/>
              <p:nvPr/>
            </p:nvSpPr>
            <p:spPr>
              <a:xfrm>
                <a:off x="1663303" y="3431416"/>
                <a:ext cx="236662" cy="261631"/>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105" name="弧形 137"/>
              <p:cNvSpPr/>
              <p:nvPr/>
            </p:nvSpPr>
            <p:spPr>
              <a:xfrm>
                <a:off x="1669652" y="3391195"/>
                <a:ext cx="308136" cy="340914"/>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sp>
            <p:nvSpPr>
              <p:cNvPr id="106" name="弧形 138"/>
              <p:cNvSpPr/>
              <p:nvPr/>
            </p:nvSpPr>
            <p:spPr>
              <a:xfrm>
                <a:off x="1692168" y="3362754"/>
                <a:ext cx="370082" cy="402754"/>
              </a:xfrm>
              <a:prstGeom prst="arc">
                <a:avLst>
                  <a:gd name="adj1" fmla="val 18325796"/>
                  <a:gd name="adj2" fmla="val 30720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solidFill>
                    <a:srgbClr val="000000"/>
                  </a:solidFill>
                </a:endParaRPr>
              </a:p>
            </p:txBody>
          </p:sp>
        </p:grpSp>
      </p:grpSp>
      <p:sp>
        <p:nvSpPr>
          <p:cNvPr id="113" name="乘號 145"/>
          <p:cNvSpPr/>
          <p:nvPr/>
        </p:nvSpPr>
        <p:spPr>
          <a:xfrm>
            <a:off x="4279900" y="4433887"/>
            <a:ext cx="439738" cy="438150"/>
          </a:xfrm>
          <a:prstGeom prst="mathMultiply">
            <a:avLst>
              <a:gd name="adj1" fmla="val 12022"/>
            </a:avLst>
          </a:prstGeom>
          <a:solidFill>
            <a:srgbClr val="FF0000"/>
          </a:solidFill>
          <a:ln w="317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Calibri" pitchFamily="34" charset="0"/>
            </a:endParaRPr>
          </a:p>
        </p:txBody>
      </p:sp>
      <p:sp>
        <p:nvSpPr>
          <p:cNvPr id="114" name="禁止標誌 11"/>
          <p:cNvSpPr/>
          <p:nvPr/>
        </p:nvSpPr>
        <p:spPr>
          <a:xfrm>
            <a:off x="4283075" y="4132263"/>
            <a:ext cx="584200" cy="582613"/>
          </a:xfrm>
          <a:prstGeom prst="noSmoking">
            <a:avLst>
              <a:gd name="adj" fmla="val 7598"/>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Tree>
    <p:extLst>
      <p:ext uri="{BB962C8B-B14F-4D97-AF65-F5344CB8AC3E}">
        <p14:creationId xmlns:p14="http://schemas.microsoft.com/office/powerpoint/2010/main" val="39474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repeatCount="300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out)">
                                      <p:cBhvr>
                                        <p:cTn id="7" dur="2000"/>
                                        <p:tgtEl>
                                          <p:spTgt spid="32"/>
                                        </p:tgtEl>
                                      </p:cBhvr>
                                    </p:animEffect>
                                  </p:childTnLst>
                                </p:cTn>
                              </p:par>
                            </p:childTnLst>
                          </p:cTn>
                        </p:par>
                        <p:par>
                          <p:cTn id="8" fill="hold">
                            <p:stCondLst>
                              <p:cond delay="6000"/>
                            </p:stCondLst>
                            <p:childTnLst>
                              <p:par>
                                <p:cTn id="9" presetID="1" presetClass="exit" presetSubtype="0" fill="hold" nodeType="after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par>
                          <p:cTn id="11" fill="hold">
                            <p:stCondLst>
                              <p:cond delay="6000"/>
                            </p:stCondLst>
                            <p:childTnLst>
                              <p:par>
                                <p:cTn id="12" presetID="12" presetClass="entr" presetSubtype="4"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slide(fromBottom)">
                                      <p:cBhvr>
                                        <p:cTn id="14" dur="500"/>
                                        <p:tgtEl>
                                          <p:spTgt spid="23"/>
                                        </p:tgtEl>
                                      </p:cBhvr>
                                    </p:animEffect>
                                  </p:childTnLst>
                                </p:cTn>
                              </p:par>
                              <p:par>
                                <p:cTn id="15" presetID="1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par>
                                <p:cTn id="18" presetID="22" presetClass="exit" presetSubtype="4" fill="hold" nodeType="withEffect">
                                  <p:stCondLst>
                                    <p:cond delay="0"/>
                                  </p:stCondLst>
                                  <p:childTnLst>
                                    <p:animEffect transition="out" filter="wipe(down)">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1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slide(fromBottom)">
                                      <p:cBhvr>
                                        <p:cTn id="23" dur="500"/>
                                        <p:tgtEl>
                                          <p:spTgt spid="27"/>
                                        </p:tgtEl>
                                      </p:cBhvr>
                                    </p:animEffect>
                                  </p:childTnLst>
                                </p:cTn>
                              </p:par>
                            </p:childTnLst>
                          </p:cTn>
                        </p:par>
                        <p:par>
                          <p:cTn id="24" fill="hold">
                            <p:stCondLst>
                              <p:cond delay="6500"/>
                            </p:stCondLst>
                            <p:childTnLst>
                              <p:par>
                                <p:cTn id="25" presetID="22" presetClass="entr" presetSubtype="8" fill="hold" grpId="0" nodeType="after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8000"/>
                            </p:stCondLst>
                            <p:childTnLst>
                              <p:par>
                                <p:cTn id="29" presetID="1" presetClass="exit" presetSubtype="0" fill="hold" grpId="1" nodeType="afterEffect">
                                  <p:stCondLst>
                                    <p:cond delay="2000"/>
                                  </p:stCondLst>
                                  <p:childTnLst>
                                    <p:set>
                                      <p:cBhvr>
                                        <p:cTn id="30" dur="1" fill="hold">
                                          <p:stCondLst>
                                            <p:cond delay="0"/>
                                          </p:stCondLst>
                                        </p:cTn>
                                        <p:tgtEl>
                                          <p:spTgt spid="12"/>
                                        </p:tgtEl>
                                        <p:attrNameLst>
                                          <p:attrName>style.visibility</p:attrName>
                                        </p:attrNameLst>
                                      </p:cBhvr>
                                      <p:to>
                                        <p:strVal val="hidden"/>
                                      </p:to>
                                    </p:set>
                                  </p:childTnLst>
                                </p:cTn>
                              </p:par>
                              <p:par>
                                <p:cTn id="31" presetID="22" presetClass="entr" presetSubtype="8" fill="hold" grpId="0" nodeType="with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10000"/>
                            </p:stCondLst>
                            <p:childTnLst>
                              <p:par>
                                <p:cTn id="35" presetID="1" presetClass="entr" presetSubtype="0" fill="hold" grpId="1" nodeType="after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49" presetClass="path" presetSubtype="0" accel="50000" decel="50000" fill="hold" grpId="0" nodeType="withEffect">
                                  <p:stCondLst>
                                    <p:cond delay="500"/>
                                  </p:stCondLst>
                                  <p:childTnLst>
                                    <p:animMotion origin="layout" path="M 8.33333E-7 -4.81481E-6 L 0.03733 0.0676 " pathEditMode="relative" rAng="0" ptsTypes="AA">
                                      <p:cBhvr>
                                        <p:cTn id="38" dur="1000" fill="hold"/>
                                        <p:tgtEl>
                                          <p:spTgt spid="31"/>
                                        </p:tgtEl>
                                        <p:attrNameLst>
                                          <p:attrName>ppt_x</p:attrName>
                                          <p:attrName>ppt_y</p:attrName>
                                        </p:attrNameLst>
                                      </p:cBhvr>
                                      <p:rCtr x="1900" y="3400"/>
                                    </p:animMotion>
                                  </p:childTnLst>
                                  <p:subTnLst>
                                    <p:set>
                                      <p:cBhvr override="childStyle">
                                        <p:cTn dur="1" fill="hold" display="0" masterRel="sameClick" afterEffect="1">
                                          <p:stCondLst>
                                            <p:cond evt="end" delay="0">
                                              <p:tn val="37"/>
                                            </p:cond>
                                          </p:stCondLst>
                                        </p:cTn>
                                        <p:tgtEl>
                                          <p:spTgt spid="31"/>
                                        </p:tgtEl>
                                        <p:attrNameLst>
                                          <p:attrName>style.visibility</p:attrName>
                                        </p:attrNameLst>
                                      </p:cBhvr>
                                      <p:to>
                                        <p:strVal val="hidden"/>
                                      </p:to>
                                    </p:set>
                                  </p:subTnLst>
                                </p:cTn>
                              </p:par>
                            </p:childTnLst>
                          </p:cTn>
                        </p:par>
                        <p:par>
                          <p:cTn id="39" fill="hold">
                            <p:stCondLst>
                              <p:cond delay="11500"/>
                            </p:stCondLst>
                            <p:childTnLst>
                              <p:par>
                                <p:cTn id="40" presetID="22" presetClass="entr" presetSubtype="1" repeatCount="3000"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up)">
                                      <p:cBhvr>
                                        <p:cTn id="42" dur="2000"/>
                                        <p:tgtEl>
                                          <p:spTgt spid="46"/>
                                        </p:tgtEl>
                                      </p:cBhvr>
                                    </p:animEffect>
                                  </p:childTnLst>
                                </p:cTn>
                              </p:par>
                              <p:par>
                                <p:cTn id="43" presetID="22" presetClass="entr" presetSubtype="1" repeatCount="300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up)">
                                      <p:cBhvr>
                                        <p:cTn id="45" dur="2000"/>
                                        <p:tgtEl>
                                          <p:spTgt spid="100"/>
                                        </p:tgtEl>
                                      </p:cBhvr>
                                    </p:animEffect>
                                  </p:childTnLst>
                                </p:cTn>
                              </p:par>
                            </p:childTnLst>
                          </p:cTn>
                        </p:par>
                        <p:par>
                          <p:cTn id="46" fill="hold">
                            <p:stCondLst>
                              <p:cond delay="17500"/>
                            </p:stCondLst>
                            <p:childTnLst>
                              <p:par>
                                <p:cTn id="47" presetID="1" presetClass="exit" presetSubtype="0" fill="hold" grpId="1" nodeType="afterEffect">
                                  <p:stCondLst>
                                    <p:cond delay="100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nodeType="withEffect">
                                  <p:stCondLst>
                                    <p:cond delay="1000"/>
                                  </p:stCondLst>
                                  <p:childTnLst>
                                    <p:set>
                                      <p:cBhvr>
                                        <p:cTn id="50" dur="1" fill="hold">
                                          <p:stCondLst>
                                            <p:cond delay="0"/>
                                          </p:stCondLst>
                                        </p:cTn>
                                        <p:tgtEl>
                                          <p:spTgt spid="46"/>
                                        </p:tgtEl>
                                        <p:attrNameLst>
                                          <p:attrName>style.visibility</p:attrName>
                                        </p:attrNameLst>
                                      </p:cBhvr>
                                      <p:to>
                                        <p:strVal val="hidden"/>
                                      </p:to>
                                    </p:set>
                                  </p:childTnLst>
                                </p:cTn>
                              </p:par>
                              <p:par>
                                <p:cTn id="51" presetID="1" presetClass="exit" presetSubtype="0" fill="hold" nodeType="withEffect">
                                  <p:stCondLst>
                                    <p:cond delay="1000"/>
                                  </p:stCondLst>
                                  <p:childTnLst>
                                    <p:set>
                                      <p:cBhvr>
                                        <p:cTn id="52" dur="1" fill="hold">
                                          <p:stCondLst>
                                            <p:cond delay="0"/>
                                          </p:stCondLst>
                                        </p:cTn>
                                        <p:tgtEl>
                                          <p:spTgt spid="100"/>
                                        </p:tgtEl>
                                        <p:attrNameLst>
                                          <p:attrName>style.visibility</p:attrName>
                                        </p:attrNameLst>
                                      </p:cBhvr>
                                      <p:to>
                                        <p:strVal val="hidden"/>
                                      </p:to>
                                    </p:set>
                                  </p:childTnLst>
                                </p:cTn>
                              </p:par>
                              <p:par>
                                <p:cTn id="53" presetID="1" presetClass="entr" presetSubtype="0" fill="hold" nodeType="withEffect">
                                  <p:stCondLst>
                                    <p:cond delay="100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nodeType="withEffect">
                                  <p:stCondLst>
                                    <p:cond delay="1000"/>
                                  </p:stCondLst>
                                  <p:childTnLst>
                                    <p:set>
                                      <p:cBhvr>
                                        <p:cTn id="56" dur="1" fill="hold">
                                          <p:stCondLst>
                                            <p:cond delay="0"/>
                                          </p:stCondLst>
                                        </p:cTn>
                                        <p:tgtEl>
                                          <p:spTgt spid="113"/>
                                        </p:tgtEl>
                                        <p:attrNameLst>
                                          <p:attrName>style.visibility</p:attrName>
                                        </p:attrNameLst>
                                      </p:cBhvr>
                                      <p:to>
                                        <p:strVal val="visible"/>
                                      </p:to>
                                    </p:set>
                                  </p:childTnLst>
                                </p:cTn>
                              </p:par>
                              <p:par>
                                <p:cTn id="57" presetID="22" presetClass="entr" presetSubtype="8" fill="hold" grpId="0" nodeType="withEffect">
                                  <p:stCondLst>
                                    <p:cond delay="100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par>
                          <p:cTn id="60" fill="hold">
                            <p:stCondLst>
                              <p:cond delay="19000"/>
                            </p:stCondLst>
                            <p:childTnLst>
                              <p:par>
                                <p:cTn id="61" presetID="18" presetClass="entr" presetSubtype="12" fill="hold" nodeType="after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strips(downLeft)">
                                      <p:cBhvr>
                                        <p:cTn id="63" dur="500"/>
                                        <p:tgtEl>
                                          <p:spTgt spid="1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2000"/>
                                        <p:tgtEl>
                                          <p:spTgt spid="13"/>
                                        </p:tgtEl>
                                      </p:cBhvr>
                                    </p:animEffect>
                                  </p:childTnLst>
                                </p:cTn>
                              </p:par>
                              <p:par>
                                <p:cTn id="69" presetID="1" presetClass="exit" presetSubtype="0" fill="hold" grpId="1"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2500"/>
                            </p:stCondLst>
                            <p:childTnLst>
                              <p:par>
                                <p:cTn id="76" presetID="18" presetClass="entr" presetSubtype="12" fill="hold" nodeType="afterEffect">
                                  <p:stCondLst>
                                    <p:cond delay="500"/>
                                  </p:stCondLst>
                                  <p:childTnLst>
                                    <p:set>
                                      <p:cBhvr>
                                        <p:cTn id="77" dur="1" fill="hold">
                                          <p:stCondLst>
                                            <p:cond delay="0"/>
                                          </p:stCondLst>
                                        </p:cTn>
                                        <p:tgtEl>
                                          <p:spTgt spid="17"/>
                                        </p:tgtEl>
                                        <p:attrNameLst>
                                          <p:attrName>style.visibility</p:attrName>
                                        </p:attrNameLst>
                                      </p:cBhvr>
                                      <p:to>
                                        <p:strVal val="visible"/>
                                      </p:to>
                                    </p:set>
                                    <p:animEffect transition="in" filter="strips(down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8" grpId="0"/>
      <p:bldP spid="31" grpId="0" animBg="1"/>
      <p:bldP spid="3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Enhanced Security Enforcement</a:t>
            </a:r>
            <a:endParaRPr lang="en-GB" dirty="0"/>
          </a:p>
        </p:txBody>
      </p:sp>
      <p:sp>
        <p:nvSpPr>
          <p:cNvPr id="4" name="Content Placeholder 3"/>
          <p:cNvSpPr>
            <a:spLocks noGrp="1" noChangeArrowheads="1"/>
          </p:cNvSpPr>
          <p:nvPr>
            <p:ph idx="1"/>
          </p:nvPr>
        </p:nvSpPr>
        <p:spPr bwMode="auto">
          <a:xfrm>
            <a:off x="1524000" y="1530623"/>
            <a:ext cx="8458200" cy="4893647"/>
          </a:xfrm>
          <a:prstGeom prst="rect">
            <a:avLst/>
          </a:prstGeom>
          <a:noFill/>
          <a:ln w="9525">
            <a:noFill/>
            <a:miter lim="800000"/>
            <a:headEnd/>
            <a:tailEnd/>
          </a:ln>
        </p:spPr>
        <p:txBody>
          <a:bodyPr wrap="square">
            <a:spAutoFit/>
          </a:bodyPr>
          <a:lstStyle/>
          <a:p>
            <a:pPr algn="l">
              <a:lnSpc>
                <a:spcPct val="120000"/>
              </a:lnSpc>
              <a:buClr>
                <a:srgbClr val="99CCFF"/>
              </a:buClr>
              <a:buFontTx/>
              <a:buChar char="•"/>
            </a:pPr>
            <a:r>
              <a:rPr lang="en-US" altLang="zh-TW" dirty="0">
                <a:solidFill>
                  <a:schemeClr val="tx1"/>
                </a:solidFill>
                <a:latin typeface="Verdana" pitchFamily="34" charset="0"/>
              </a:rPr>
              <a:t> </a:t>
            </a:r>
            <a:r>
              <a:rPr lang="en-US" altLang="zh-TW" b="1" dirty="0">
                <a:solidFill>
                  <a:schemeClr val="tx1"/>
                </a:solidFill>
                <a:latin typeface="Verdana" pitchFamily="34" charset="0"/>
              </a:rPr>
              <a:t>Rogue AP Management</a:t>
            </a:r>
          </a:p>
          <a:p>
            <a:pPr lvl="1" algn="l">
              <a:lnSpc>
                <a:spcPct val="120000"/>
              </a:lnSpc>
              <a:buClr>
                <a:srgbClr val="FF9900"/>
              </a:buClr>
              <a:buFont typeface="Wingdings" pitchFamily="2" charset="2"/>
              <a:buChar char="ü"/>
            </a:pPr>
            <a:r>
              <a:rPr lang="en-US" altLang="zh-TW" b="0" dirty="0">
                <a:solidFill>
                  <a:schemeClr val="tx1"/>
                </a:solidFill>
                <a:latin typeface="Verdana" pitchFamily="34" charset="0"/>
              </a:rPr>
              <a:t> Any AP scanned but not in the switch’s database will be listed as a rogue AP. The administrator can get better control of the environment through knowing rogue APs’ information (MAC, SSID, Channel, etc).</a:t>
            </a:r>
          </a:p>
          <a:p>
            <a:pPr lvl="1" algn="l">
              <a:lnSpc>
                <a:spcPct val="120000"/>
              </a:lnSpc>
              <a:buClr>
                <a:srgbClr val="FF9900"/>
              </a:buClr>
              <a:buFont typeface="Wingdings" pitchFamily="2" charset="2"/>
              <a:buNone/>
            </a:pPr>
            <a:endParaRPr lang="en-US" altLang="zh-TW" b="0" dirty="0">
              <a:solidFill>
                <a:schemeClr val="tx1"/>
              </a:solidFill>
              <a:latin typeface="Verdana" pitchFamily="34" charset="0"/>
            </a:endParaRPr>
          </a:p>
          <a:p>
            <a:pPr algn="l">
              <a:lnSpc>
                <a:spcPct val="120000"/>
              </a:lnSpc>
              <a:buClr>
                <a:srgbClr val="99CCFF"/>
              </a:buClr>
              <a:buFontTx/>
              <a:buChar char="•"/>
            </a:pPr>
            <a:r>
              <a:rPr lang="en-US" altLang="zh-TW" b="0" dirty="0">
                <a:solidFill>
                  <a:schemeClr val="tx1"/>
                </a:solidFill>
                <a:latin typeface="Verdana" pitchFamily="34" charset="0"/>
              </a:rPr>
              <a:t> </a:t>
            </a:r>
            <a:r>
              <a:rPr lang="en-US" altLang="zh-TW" b="1" dirty="0">
                <a:solidFill>
                  <a:schemeClr val="tx1"/>
                </a:solidFill>
                <a:latin typeface="Verdana" pitchFamily="34" charset="0"/>
              </a:rPr>
              <a:t>Complete Security Features</a:t>
            </a:r>
          </a:p>
          <a:p>
            <a:pPr lvl="1" algn="l">
              <a:lnSpc>
                <a:spcPct val="120000"/>
              </a:lnSpc>
              <a:buClr>
                <a:srgbClr val="FF9900"/>
              </a:buClr>
              <a:buFont typeface="Wingdings" pitchFamily="2" charset="2"/>
              <a:buChar char="ü"/>
            </a:pPr>
            <a:r>
              <a:rPr lang="en-US" altLang="zh-TW" dirty="0">
                <a:solidFill>
                  <a:schemeClr val="tx1"/>
                </a:solidFill>
                <a:latin typeface="Verdana" pitchFamily="34" charset="0"/>
              </a:rPr>
              <a:t> Wireless</a:t>
            </a:r>
          </a:p>
          <a:p>
            <a:pPr lvl="2" algn="l">
              <a:lnSpc>
                <a:spcPct val="120000"/>
              </a:lnSpc>
              <a:buClr>
                <a:srgbClr val="FF9900"/>
              </a:buClr>
              <a:buFont typeface="Wingdings" pitchFamily="2" charset="2"/>
              <a:buChar char="Ø"/>
            </a:pPr>
            <a:r>
              <a:rPr lang="en-US" altLang="zh-TW" sz="1200" dirty="0">
                <a:latin typeface="Verdana" pitchFamily="34" charset="0"/>
              </a:rPr>
              <a:t> Managed AP MAC list</a:t>
            </a:r>
          </a:p>
          <a:p>
            <a:pPr lvl="2" algn="l">
              <a:lnSpc>
                <a:spcPct val="120000"/>
              </a:lnSpc>
              <a:buClr>
                <a:srgbClr val="FF9900"/>
              </a:buClr>
              <a:buFont typeface="Wingdings" pitchFamily="2" charset="2"/>
              <a:buChar char="Ø"/>
            </a:pPr>
            <a:r>
              <a:rPr lang="en-US" altLang="zh-TW" sz="1200" dirty="0">
                <a:latin typeface="Verdana" pitchFamily="34" charset="0"/>
              </a:rPr>
              <a:t> Wireless Client MAC list</a:t>
            </a:r>
          </a:p>
          <a:p>
            <a:pPr lvl="2" algn="l">
              <a:lnSpc>
                <a:spcPct val="120000"/>
              </a:lnSpc>
              <a:buClr>
                <a:srgbClr val="FF9900"/>
              </a:buClr>
              <a:buFont typeface="Wingdings" pitchFamily="2" charset="2"/>
              <a:buChar char="Ø"/>
            </a:pPr>
            <a:r>
              <a:rPr lang="en-US" altLang="zh-TW" sz="1200" dirty="0">
                <a:latin typeface="Verdana" pitchFamily="34" charset="0"/>
              </a:rPr>
              <a:t> WEP (Static/Dynamic)</a:t>
            </a:r>
          </a:p>
          <a:p>
            <a:pPr lvl="2" algn="l">
              <a:lnSpc>
                <a:spcPct val="120000"/>
              </a:lnSpc>
              <a:buClr>
                <a:srgbClr val="FF9900"/>
              </a:buClr>
              <a:buFont typeface="Wingdings" pitchFamily="2" charset="2"/>
              <a:buChar char="Ø"/>
            </a:pPr>
            <a:r>
              <a:rPr lang="en-US" altLang="zh-TW" sz="1200" dirty="0">
                <a:latin typeface="Verdana" pitchFamily="34" charset="0"/>
              </a:rPr>
              <a:t> WPA  Enterprise/Personal</a:t>
            </a:r>
          </a:p>
          <a:p>
            <a:pPr lvl="2" algn="l">
              <a:lnSpc>
                <a:spcPct val="120000"/>
              </a:lnSpc>
              <a:buClr>
                <a:srgbClr val="FF9900"/>
              </a:buClr>
              <a:buFont typeface="Wingdings" pitchFamily="2" charset="2"/>
              <a:buChar char="Ø"/>
            </a:pPr>
            <a:r>
              <a:rPr lang="en-US" altLang="zh-TW" sz="1200" dirty="0">
                <a:latin typeface="Verdana" pitchFamily="34" charset="0"/>
              </a:rPr>
              <a:t> WPA2  Enterprise/Personal</a:t>
            </a:r>
          </a:p>
          <a:p>
            <a:pPr lvl="1" algn="l">
              <a:lnSpc>
                <a:spcPct val="120000"/>
              </a:lnSpc>
              <a:buClr>
                <a:srgbClr val="FF9900"/>
              </a:buClr>
              <a:buFont typeface="Wingdings" pitchFamily="2" charset="2"/>
              <a:buChar char="ü"/>
            </a:pPr>
            <a:r>
              <a:rPr lang="en-US" altLang="zh-TW" dirty="0">
                <a:solidFill>
                  <a:schemeClr val="tx1"/>
                </a:solidFill>
                <a:latin typeface="Verdana" pitchFamily="34" charset="0"/>
              </a:rPr>
              <a:t> Wired</a:t>
            </a:r>
          </a:p>
          <a:p>
            <a:pPr lvl="2" algn="l">
              <a:lnSpc>
                <a:spcPct val="120000"/>
              </a:lnSpc>
              <a:buClr>
                <a:srgbClr val="FF9900"/>
              </a:buClr>
              <a:buFont typeface="Wingdings" pitchFamily="2" charset="2"/>
              <a:buChar char="Ø"/>
            </a:pPr>
            <a:r>
              <a:rPr lang="en-US" altLang="zh-TW" sz="1200" dirty="0">
                <a:latin typeface="Verdana" pitchFamily="34" charset="0"/>
              </a:rPr>
              <a:t> ACL</a:t>
            </a:r>
          </a:p>
          <a:p>
            <a:pPr lvl="2" algn="l">
              <a:lnSpc>
                <a:spcPct val="120000"/>
              </a:lnSpc>
              <a:buClr>
                <a:srgbClr val="FF9900"/>
              </a:buClr>
              <a:buFont typeface="Wingdings" pitchFamily="2" charset="2"/>
              <a:buChar char="Ø"/>
            </a:pPr>
            <a:r>
              <a:rPr lang="en-US" altLang="zh-TW" sz="1200" dirty="0">
                <a:latin typeface="Verdana" pitchFamily="34" charset="0"/>
              </a:rPr>
              <a:t> 802.1X</a:t>
            </a:r>
          </a:p>
          <a:p>
            <a:pPr lvl="2" algn="l">
              <a:lnSpc>
                <a:spcPct val="120000"/>
              </a:lnSpc>
              <a:buClr>
                <a:srgbClr val="FF9900"/>
              </a:buClr>
              <a:buFont typeface="Wingdings" pitchFamily="2" charset="2"/>
              <a:buChar char="Ø"/>
            </a:pPr>
            <a:r>
              <a:rPr lang="en-US" altLang="zh-TW" sz="1200" dirty="0">
                <a:latin typeface="Verdana" pitchFamily="34" charset="0"/>
              </a:rPr>
              <a:t> </a:t>
            </a:r>
            <a:r>
              <a:rPr lang="en-US" altLang="zh-TW" sz="1200" dirty="0" err="1">
                <a:latin typeface="Verdana" pitchFamily="34" charset="0"/>
              </a:rPr>
              <a:t>DoS</a:t>
            </a:r>
            <a:r>
              <a:rPr lang="en-US" altLang="zh-TW" sz="1200" dirty="0">
                <a:latin typeface="Verdana" pitchFamily="34" charset="0"/>
              </a:rPr>
              <a:t> Control</a:t>
            </a:r>
          </a:p>
          <a:p>
            <a:pPr lvl="2" algn="l">
              <a:lnSpc>
                <a:spcPct val="120000"/>
              </a:lnSpc>
              <a:buClr>
                <a:srgbClr val="FF9900"/>
              </a:buClr>
              <a:buFont typeface="Wingdings" pitchFamily="2" charset="2"/>
              <a:buChar char="Ø"/>
            </a:pPr>
            <a:r>
              <a:rPr lang="en-US" altLang="zh-TW" sz="1200" dirty="0">
                <a:latin typeface="Verdana" pitchFamily="34" charset="0"/>
              </a:rPr>
              <a:t> Broadcast Storm Control</a:t>
            </a:r>
          </a:p>
          <a:p>
            <a:pPr lvl="2" algn="l">
              <a:lnSpc>
                <a:spcPct val="120000"/>
              </a:lnSpc>
              <a:buClr>
                <a:srgbClr val="FF9900"/>
              </a:buClr>
              <a:buFont typeface="Wingdings" pitchFamily="2" charset="2"/>
              <a:buChar char="Ø"/>
            </a:pPr>
            <a:r>
              <a:rPr lang="en-US" altLang="zh-TW" sz="1200" dirty="0">
                <a:latin typeface="Verdana" pitchFamily="34" charset="0"/>
              </a:rPr>
              <a:t> Port Security</a:t>
            </a:r>
          </a:p>
          <a:p>
            <a:pPr lvl="2" algn="l">
              <a:lnSpc>
                <a:spcPct val="120000"/>
              </a:lnSpc>
              <a:buClr>
                <a:srgbClr val="FF9900"/>
              </a:buClr>
              <a:buFont typeface="Wingdings" pitchFamily="2" charset="2"/>
              <a:buChar char="Ø"/>
            </a:pPr>
            <a:r>
              <a:rPr lang="en-US" altLang="zh-TW" sz="1200" dirty="0">
                <a:latin typeface="Verdana" pitchFamily="34" charset="0"/>
              </a:rPr>
              <a:t> Radius / TACACS+</a:t>
            </a:r>
          </a:p>
        </p:txBody>
      </p:sp>
    </p:spTree>
    <p:extLst>
      <p:ext uri="{BB962C8B-B14F-4D97-AF65-F5344CB8AC3E}">
        <p14:creationId xmlns:p14="http://schemas.microsoft.com/office/powerpoint/2010/main" val="4152939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Enhanced Security Enforcement</a:t>
            </a:r>
            <a:endParaRPr lang="en-GB" dirty="0"/>
          </a:p>
        </p:txBody>
      </p:sp>
      <p:sp>
        <p:nvSpPr>
          <p:cNvPr id="3" name="Content Placeholder 2"/>
          <p:cNvSpPr>
            <a:spLocks noGrp="1"/>
          </p:cNvSpPr>
          <p:nvPr>
            <p:ph idx="1"/>
          </p:nvPr>
        </p:nvSpPr>
        <p:spPr>
          <a:xfrm>
            <a:off x="1524000" y="1371600"/>
            <a:ext cx="9144000" cy="5486400"/>
          </a:xfrm>
        </p:spPr>
        <p:txBody>
          <a:bodyPr/>
          <a:lstStyle/>
          <a:p>
            <a:endParaRPr lang="en-GB" dirty="0"/>
          </a:p>
        </p:txBody>
      </p:sp>
      <p:sp>
        <p:nvSpPr>
          <p:cNvPr id="4" name="Rectangle 3"/>
          <p:cNvSpPr>
            <a:spLocks noChangeArrowheads="1"/>
          </p:cNvSpPr>
          <p:nvPr/>
        </p:nvSpPr>
        <p:spPr bwMode="auto">
          <a:xfrm>
            <a:off x="2166938" y="1355727"/>
            <a:ext cx="7980362" cy="1717393"/>
          </a:xfrm>
          <a:prstGeom prst="rect">
            <a:avLst/>
          </a:prstGeom>
          <a:noFill/>
          <a:ln w="9525">
            <a:noFill/>
            <a:miter lim="800000"/>
            <a:headEnd/>
            <a:tailEnd/>
          </a:ln>
        </p:spPr>
        <p:txBody>
          <a:bodyPr>
            <a:spAutoFit/>
          </a:bodyPr>
          <a:lstStyle/>
          <a:p>
            <a:pPr>
              <a:lnSpc>
                <a:spcPct val="120000"/>
              </a:lnSpc>
              <a:buClr>
                <a:srgbClr val="99CCFF"/>
              </a:buClr>
              <a:buFontTx/>
              <a:buChar char="•"/>
            </a:pPr>
            <a:r>
              <a:rPr lang="en-US" altLang="zh-TW" dirty="0">
                <a:solidFill>
                  <a:srgbClr val="006192"/>
                </a:solidFill>
              </a:rPr>
              <a:t> </a:t>
            </a:r>
            <a:r>
              <a:rPr lang="en-US" altLang="zh-TW" sz="1400" b="1" dirty="0">
                <a:solidFill>
                  <a:srgbClr val="000000"/>
                </a:solidFill>
              </a:rPr>
              <a:t>Captive Portal</a:t>
            </a:r>
          </a:p>
          <a:p>
            <a:pPr lvl="1">
              <a:lnSpc>
                <a:spcPct val="120000"/>
              </a:lnSpc>
              <a:buClr>
                <a:srgbClr val="FF9900"/>
              </a:buClr>
              <a:buFont typeface="Wingdings" pitchFamily="2" charset="2"/>
              <a:buChar char="ü"/>
            </a:pPr>
            <a:r>
              <a:rPr lang="en-US" altLang="zh-TW" sz="1400" dirty="0">
                <a:solidFill>
                  <a:srgbClr val="000000"/>
                </a:solidFill>
              </a:rPr>
              <a:t> Web-based Authentication that provides intuitive, user friendly authentication</a:t>
            </a:r>
          </a:p>
          <a:p>
            <a:pPr lvl="1">
              <a:lnSpc>
                <a:spcPct val="120000"/>
              </a:lnSpc>
              <a:buClr>
                <a:srgbClr val="FF9900"/>
              </a:buClr>
              <a:buFont typeface="Wingdings" pitchFamily="2" charset="2"/>
              <a:buChar char="ü"/>
            </a:pPr>
            <a:r>
              <a:rPr lang="en-US" altLang="zh-TW" sz="1400" dirty="0">
                <a:solidFill>
                  <a:srgbClr val="000000"/>
                </a:solidFill>
              </a:rPr>
              <a:t> Forces an HTTP client on the wireless network to see a authentication web page before surfing the Internet</a:t>
            </a:r>
          </a:p>
          <a:p>
            <a:pPr lvl="1">
              <a:lnSpc>
                <a:spcPct val="120000"/>
              </a:lnSpc>
              <a:buClr>
                <a:srgbClr val="FF9900"/>
              </a:buClr>
              <a:buFont typeface="Wingdings" pitchFamily="2" charset="2"/>
              <a:buChar char="ü"/>
            </a:pPr>
            <a:endParaRPr lang="en-US" altLang="zh-TW" sz="1400" dirty="0">
              <a:solidFill>
                <a:srgbClr val="000000"/>
              </a:solidFill>
            </a:endParaRPr>
          </a:p>
          <a:p>
            <a:pPr lvl="1">
              <a:lnSpc>
                <a:spcPct val="120000"/>
              </a:lnSpc>
              <a:buClr>
                <a:srgbClr val="FF9900"/>
              </a:buClr>
              <a:buFont typeface="Wingdings" pitchFamily="2" charset="2"/>
              <a:buChar char="ü"/>
            </a:pPr>
            <a:endParaRPr lang="en-US" altLang="zh-TW" sz="1400" dirty="0">
              <a:solidFill>
                <a:srgbClr val="000000"/>
              </a:solidFill>
            </a:endParaRPr>
          </a:p>
        </p:txBody>
      </p:sp>
      <p:pic>
        <p:nvPicPr>
          <p:cNvPr id="5" name="Picture 4"/>
          <p:cNvPicPr>
            <a:picLocks noChangeAspect="1" noChangeArrowheads="1"/>
          </p:cNvPicPr>
          <p:nvPr/>
        </p:nvPicPr>
        <p:blipFill>
          <a:blip r:embed="rId2" cstate="print"/>
          <a:srcRect/>
          <a:stretch>
            <a:fillRect/>
          </a:stretch>
        </p:blipFill>
        <p:spPr bwMode="auto">
          <a:xfrm>
            <a:off x="1914525" y="3001965"/>
            <a:ext cx="8408988" cy="3284537"/>
          </a:xfrm>
          <a:prstGeom prst="rect">
            <a:avLst/>
          </a:prstGeom>
          <a:noFill/>
          <a:ln w="9525">
            <a:noFill/>
            <a:miter lim="800000"/>
            <a:headEnd/>
            <a:tailEnd/>
          </a:ln>
        </p:spPr>
      </p:pic>
    </p:spTree>
    <p:extLst>
      <p:ext uri="{BB962C8B-B14F-4D97-AF65-F5344CB8AC3E}">
        <p14:creationId xmlns:p14="http://schemas.microsoft.com/office/powerpoint/2010/main" val="2020525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t>D-Link Unified Wireless Solution</a:t>
            </a:r>
            <a:endParaRPr lang="en-GB" dirty="0"/>
          </a:p>
        </p:txBody>
      </p:sp>
      <p:pic>
        <p:nvPicPr>
          <p:cNvPr id="4" name="Picture 3" descr="DWS-3160-24TC_front.png"/>
          <p:cNvPicPr>
            <a:picLocks noChangeAspect="1"/>
          </p:cNvPicPr>
          <p:nvPr/>
        </p:nvPicPr>
        <p:blipFill>
          <a:blip r:embed="rId2" cstate="print"/>
          <a:stretch>
            <a:fillRect/>
          </a:stretch>
        </p:blipFill>
        <p:spPr>
          <a:xfrm>
            <a:off x="4800603" y="2286001"/>
            <a:ext cx="3329373" cy="2327045"/>
          </a:xfrm>
          <a:prstGeom prst="rect">
            <a:avLst/>
          </a:prstGeom>
        </p:spPr>
      </p:pic>
      <p:sp>
        <p:nvSpPr>
          <p:cNvPr id="3" name="Content Placeholder 2"/>
          <p:cNvSpPr>
            <a:spLocks noGrp="1"/>
          </p:cNvSpPr>
          <p:nvPr>
            <p:ph idx="1"/>
          </p:nvPr>
        </p:nvSpPr>
        <p:spPr>
          <a:xfrm>
            <a:off x="3810000" y="1981201"/>
            <a:ext cx="6172200" cy="4471988"/>
          </a:xfrm>
        </p:spPr>
        <p:txBody>
          <a:bodyPr/>
          <a:lstStyle/>
          <a:p>
            <a:pPr marL="0">
              <a:buNone/>
            </a:pPr>
            <a:r>
              <a:rPr lang="en-US" sz="1800" b="1" kern="1200" dirty="0"/>
              <a:t>                 DWS-3160 Series </a:t>
            </a:r>
          </a:p>
          <a:p>
            <a:pPr marL="0" algn="ctr">
              <a:buNone/>
            </a:pPr>
            <a:endParaRPr lang="en-US" sz="1800" b="1" kern="1200" dirty="0">
              <a:solidFill>
                <a:schemeClr val="accent2">
                  <a:lumMod val="75000"/>
                </a:schemeClr>
              </a:solidFill>
            </a:endParaRPr>
          </a:p>
          <a:p>
            <a:pPr marL="0">
              <a:buNone/>
            </a:pPr>
            <a:r>
              <a:rPr lang="en-GB" sz="1600" b="1" dirty="0">
                <a:solidFill>
                  <a:schemeClr val="accent2">
                    <a:lumMod val="75000"/>
                  </a:schemeClr>
                </a:solidFill>
              </a:rPr>
              <a:t>                DWS-3160-24PC </a:t>
            </a:r>
            <a:r>
              <a:rPr lang="en-GB" dirty="0" smtClean="0">
                <a:solidFill>
                  <a:schemeClr val="accent2">
                    <a:lumMod val="75000"/>
                  </a:schemeClr>
                </a:solidFill>
              </a:rPr>
              <a:t>Wireless Switch </a:t>
            </a:r>
            <a:endParaRPr lang="en-US" b="1" dirty="0" smtClean="0">
              <a:solidFill>
                <a:schemeClr val="accent2">
                  <a:lumMod val="75000"/>
                </a:schemeClr>
              </a:solidFill>
            </a:endParaRPr>
          </a:p>
          <a:p>
            <a:pPr>
              <a:buNone/>
            </a:pPr>
            <a:endParaRPr lang="en-US" b="1" dirty="0" smtClean="0">
              <a:solidFill>
                <a:schemeClr val="accent2">
                  <a:lumMod val="75000"/>
                </a:schemeClr>
              </a:solidFill>
            </a:endParaRPr>
          </a:p>
          <a:p>
            <a:pPr>
              <a:buNone/>
            </a:pPr>
            <a:endParaRPr lang="en-US" b="1" dirty="0" smtClean="0">
              <a:solidFill>
                <a:schemeClr val="accent2">
                  <a:lumMod val="75000"/>
                </a:schemeClr>
              </a:solidFill>
            </a:endParaRPr>
          </a:p>
          <a:p>
            <a:pPr>
              <a:buNone/>
            </a:pPr>
            <a:endParaRPr lang="en-US" b="1" dirty="0" smtClean="0">
              <a:solidFill>
                <a:schemeClr val="accent2">
                  <a:lumMod val="75000"/>
                </a:schemeClr>
              </a:solidFill>
            </a:endParaRPr>
          </a:p>
          <a:p>
            <a:pPr>
              <a:buNone/>
            </a:pPr>
            <a:endParaRPr lang="en-US" b="1" dirty="0" smtClean="0">
              <a:solidFill>
                <a:schemeClr val="accent2">
                  <a:lumMod val="75000"/>
                </a:schemeClr>
              </a:solidFill>
            </a:endParaRPr>
          </a:p>
          <a:p>
            <a:pPr>
              <a:buNone/>
            </a:pPr>
            <a:endParaRPr lang="en-US" b="1" dirty="0" smtClean="0">
              <a:solidFill>
                <a:schemeClr val="accent2">
                  <a:lumMod val="75000"/>
                </a:schemeClr>
              </a:solidFill>
            </a:endParaRPr>
          </a:p>
          <a:p>
            <a:pPr marL="0">
              <a:buFont typeface="Wingdings" pitchFamily="2" charset="2"/>
              <a:buChar char="Ø"/>
            </a:pPr>
            <a:r>
              <a:rPr lang="en-GB" sz="1800" b="1" kern="1200" dirty="0"/>
              <a:t>  24 Gigabit </a:t>
            </a:r>
            <a:r>
              <a:rPr lang="en-GB" sz="1800" b="1" kern="1200" dirty="0" err="1"/>
              <a:t>PoE</a:t>
            </a:r>
            <a:r>
              <a:rPr lang="en-GB" sz="1800" b="1" kern="1200" dirty="0"/>
              <a:t> ports </a:t>
            </a:r>
          </a:p>
          <a:p>
            <a:pPr marL="0">
              <a:buFont typeface="Wingdings" pitchFamily="2" charset="2"/>
              <a:buChar char="Ø"/>
            </a:pPr>
            <a:r>
              <a:rPr lang="en-GB" sz="1800" b="1" kern="1200" dirty="0"/>
              <a:t>  4 Combo SFP Slots</a:t>
            </a:r>
          </a:p>
          <a:p>
            <a:pPr marL="0">
              <a:buFont typeface="Wingdings" pitchFamily="2" charset="2"/>
              <a:buChar char="Ø"/>
            </a:pPr>
            <a:r>
              <a:rPr lang="en-GB" sz="1800" b="1" kern="1200" dirty="0"/>
              <a:t>  Can Manage </a:t>
            </a:r>
            <a:r>
              <a:rPr lang="en-GB" sz="1800" b="1" kern="1200" dirty="0" err="1"/>
              <a:t>upto</a:t>
            </a:r>
            <a:r>
              <a:rPr lang="en-GB" sz="1800" b="1" kern="1200" dirty="0"/>
              <a:t> 48 </a:t>
            </a:r>
            <a:r>
              <a:rPr lang="en-GB" sz="1800" b="1" kern="1200" dirty="0" err="1"/>
              <a:t>Aps</a:t>
            </a:r>
            <a:r>
              <a:rPr lang="en-GB" sz="1800" b="1" kern="1200" dirty="0"/>
              <a:t> </a:t>
            </a:r>
          </a:p>
          <a:p>
            <a:pPr marL="0">
              <a:buFont typeface="Wingdings" pitchFamily="2" charset="2"/>
              <a:buChar char="Ø"/>
            </a:pPr>
            <a:r>
              <a:rPr lang="en-GB" sz="1800" b="1" kern="1200" dirty="0"/>
              <a:t>  Expandable up to 4 peer with 192 APs </a:t>
            </a:r>
          </a:p>
          <a:p>
            <a:pPr marL="0">
              <a:buFont typeface="Wingdings" pitchFamily="2" charset="2"/>
              <a:buChar char="Ø"/>
            </a:pPr>
            <a:r>
              <a:rPr lang="en-GB" sz="1800" b="1" kern="1200" dirty="0"/>
              <a:t>   Support WIDS </a:t>
            </a:r>
          </a:p>
          <a:p>
            <a:pPr marL="0">
              <a:buFont typeface="Wingdings" pitchFamily="2" charset="2"/>
              <a:buChar char="Ø"/>
            </a:pPr>
            <a:endParaRPr lang="en-GB" sz="1800" b="1" kern="1200" dirty="0"/>
          </a:p>
        </p:txBody>
      </p:sp>
    </p:spTree>
    <p:extLst>
      <p:ext uri="{BB962C8B-B14F-4D97-AF65-F5344CB8AC3E}">
        <p14:creationId xmlns:p14="http://schemas.microsoft.com/office/powerpoint/2010/main" val="2033737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t>D-Link Unified Wireless Solution</a:t>
            </a:r>
            <a:endParaRPr lang="en-GB" dirty="0"/>
          </a:p>
        </p:txBody>
      </p:sp>
      <p:sp>
        <p:nvSpPr>
          <p:cNvPr id="3" name="Content Placeholder 2"/>
          <p:cNvSpPr>
            <a:spLocks noGrp="1"/>
          </p:cNvSpPr>
          <p:nvPr>
            <p:ph idx="1"/>
          </p:nvPr>
        </p:nvSpPr>
        <p:spPr>
          <a:xfrm>
            <a:off x="1752600" y="1447801"/>
            <a:ext cx="8229600" cy="5005389"/>
          </a:xfrm>
        </p:spPr>
        <p:txBody>
          <a:bodyPr/>
          <a:lstStyle/>
          <a:p>
            <a:pPr marL="1714500" lvl="7" indent="-342900">
              <a:buClr>
                <a:srgbClr val="81A4C7"/>
              </a:buClr>
              <a:buFont typeface="Wingdings" pitchFamily="2" charset="2"/>
              <a:buChar char="q"/>
            </a:pPr>
            <a:r>
              <a:rPr lang="en-US" sz="1800" b="1" dirty="0">
                <a:solidFill>
                  <a:schemeClr val="accent2">
                    <a:lumMod val="75000"/>
                  </a:schemeClr>
                </a:solidFill>
              </a:rPr>
              <a:t>DWC-2000  </a:t>
            </a:r>
            <a:r>
              <a:rPr lang="en-US" sz="1800" dirty="0">
                <a:solidFill>
                  <a:schemeClr val="accent2">
                    <a:lumMod val="75000"/>
                  </a:schemeClr>
                </a:solidFill>
              </a:rPr>
              <a:t>Wireless Controller</a:t>
            </a:r>
          </a:p>
          <a:p>
            <a:endParaRPr lang="en-GB" dirty="0"/>
          </a:p>
        </p:txBody>
      </p:sp>
      <p:pic>
        <p:nvPicPr>
          <p:cNvPr id="96258" name="Picture 2"/>
          <p:cNvPicPr>
            <a:picLocks noChangeAspect="1" noChangeArrowheads="1"/>
          </p:cNvPicPr>
          <p:nvPr/>
        </p:nvPicPr>
        <p:blipFill>
          <a:blip r:embed="rId2" cstate="print"/>
          <a:srcRect/>
          <a:stretch>
            <a:fillRect/>
          </a:stretch>
        </p:blipFill>
        <p:spPr bwMode="auto">
          <a:xfrm>
            <a:off x="2514600" y="2133601"/>
            <a:ext cx="6531810" cy="949325"/>
          </a:xfrm>
          <a:prstGeom prst="rect">
            <a:avLst/>
          </a:prstGeom>
          <a:noFill/>
          <a:ln w="9525">
            <a:noFill/>
            <a:miter lim="800000"/>
            <a:headEnd/>
            <a:tailEnd/>
          </a:ln>
        </p:spPr>
      </p:pic>
      <p:graphicFrame>
        <p:nvGraphicFramePr>
          <p:cNvPr id="6" name="Table 5"/>
          <p:cNvGraphicFramePr>
            <a:graphicFrameLocks noGrp="1"/>
          </p:cNvGraphicFramePr>
          <p:nvPr/>
        </p:nvGraphicFramePr>
        <p:xfrm>
          <a:off x="3124201" y="3124201"/>
          <a:ext cx="7176201" cy="3523359"/>
        </p:xfrm>
        <a:graphic>
          <a:graphicData uri="http://schemas.openxmlformats.org/drawingml/2006/table">
            <a:tbl>
              <a:tblPr/>
              <a:tblGrid>
                <a:gridCol w="550699"/>
                <a:gridCol w="1321396"/>
                <a:gridCol w="882638"/>
                <a:gridCol w="1115417"/>
                <a:gridCol w="1102017"/>
                <a:gridCol w="1102017"/>
                <a:gridCol w="758418"/>
                <a:gridCol w="25400"/>
                <a:gridCol w="152400"/>
                <a:gridCol w="165799"/>
              </a:tblGrid>
              <a:tr h="353439">
                <a:tc>
                  <a:txBody>
                    <a:bodyPr/>
                    <a:lstStyle/>
                    <a:p>
                      <a:pPr algn="l" fontAlgn="b"/>
                      <a:endParaRPr lang="en-GB" sz="1900" b="0" i="0" u="none" strike="noStrike" dirty="0">
                        <a:solidFill>
                          <a:srgbClr val="000000"/>
                        </a:solidFill>
                        <a:latin typeface="Calibri"/>
                      </a:endParaRPr>
                    </a:p>
                  </a:txBody>
                  <a:tcPr marL="0" marR="0" marT="0" marB="0" anchor="b">
                    <a:lnL>
                      <a:noFill/>
                    </a:lnL>
                    <a:lnR>
                      <a:noFill/>
                    </a:lnR>
                    <a:lnT>
                      <a:noFill/>
                    </a:lnT>
                    <a:lnB>
                      <a:noFill/>
                    </a:lnB>
                  </a:tcPr>
                </a:tc>
                <a:tc gridSpan="4">
                  <a:txBody>
                    <a:bodyPr/>
                    <a:lstStyle/>
                    <a:p>
                      <a:pPr algn="l" fontAlgn="b"/>
                      <a:endParaRPr lang="en-GB" sz="19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900" b="0" i="0" u="none" strike="noStrike">
                        <a:solidFill>
                          <a:srgbClr val="000000"/>
                        </a:solidFill>
                        <a:latin typeface="Calibri"/>
                      </a:endParaRPr>
                    </a:p>
                  </a:txBody>
                  <a:tcPr marL="0" marR="0" marT="0" marB="0" anchor="b">
                    <a:lnL>
                      <a:noFill/>
                    </a:lnL>
                    <a:lnR>
                      <a:noFill/>
                    </a:lnR>
                    <a:lnT>
                      <a:noFill/>
                    </a:lnT>
                    <a:lnB>
                      <a:noFill/>
                    </a:lnB>
                  </a:tcPr>
                </a:tc>
                <a:tc gridSpan="3">
                  <a:txBody>
                    <a:bodyPr/>
                    <a:lstStyle/>
                    <a:p>
                      <a:pPr algn="l" fontAlgn="b"/>
                      <a:endParaRPr lang="en-GB" sz="18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900" b="0" i="0" u="none" strike="noStrike">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a:txBody>
                    <a:bodyPr/>
                    <a:lstStyle/>
                    <a:p>
                      <a:endParaRPr lang="en-GB" dirty="0"/>
                    </a:p>
                  </a:txBody>
                  <a:tcPr marL="0" marR="0" marT="0" marB="0" anchor="b">
                    <a:lnL>
                      <a:noFill/>
                    </a:lnL>
                    <a:lnR>
                      <a:noFill/>
                    </a:lnR>
                    <a:lnT>
                      <a:noFill/>
                    </a:lnT>
                    <a:lnB>
                      <a:noFill/>
                    </a:lnB>
                  </a:tcPr>
                </a:tc>
                <a:tc>
                  <a:txBody>
                    <a:bodyPr/>
                    <a:lstStyle/>
                    <a:p>
                      <a:endParaRPr lang="en-GB" dirty="0"/>
                    </a:p>
                  </a:txBody>
                  <a:tcPr marL="0" marR="0" marT="0" marB="0" anchor="b">
                    <a:lnL>
                      <a:noFill/>
                    </a:lnL>
                    <a:lnR>
                      <a:noFill/>
                    </a:lnR>
                    <a:lnT>
                      <a:noFill/>
                    </a:lnT>
                    <a:lnB>
                      <a:noFill/>
                    </a:lnB>
                  </a:tcPr>
                </a:tc>
              </a:tr>
              <a:tr h="408561">
                <a:tc gridSpan="5">
                  <a:txBody>
                    <a:bodyPr/>
                    <a:lstStyle/>
                    <a:p>
                      <a:pPr algn="l" fontAlgn="b">
                        <a:buFont typeface="Wingdings" pitchFamily="2" charset="2"/>
                        <a:buChar char="Ø"/>
                      </a:pPr>
                      <a:r>
                        <a:rPr lang="en-GB" sz="1900" b="1" i="0" u="none" strike="noStrike" dirty="0" smtClean="0">
                          <a:solidFill>
                            <a:srgbClr val="000000"/>
                          </a:solidFill>
                          <a:latin typeface="Calibri"/>
                        </a:rPr>
                        <a:t> 4  Gigabit Copper</a:t>
                      </a:r>
                      <a:r>
                        <a:rPr lang="en-GB" sz="1900" b="1" i="0" u="none" strike="noStrike" baseline="0" dirty="0" smtClean="0">
                          <a:solidFill>
                            <a:srgbClr val="000000"/>
                          </a:solidFill>
                          <a:latin typeface="Calibri"/>
                        </a:rPr>
                        <a:t> / SFP combo</a:t>
                      </a:r>
                      <a:r>
                        <a:rPr lang="en-GB" sz="1900" b="1" i="0" u="none" strike="noStrike" dirty="0" smtClean="0">
                          <a:solidFill>
                            <a:srgbClr val="000000"/>
                          </a:solidFill>
                          <a:latin typeface="Calibri"/>
                        </a:rPr>
                        <a:t> ports</a:t>
                      </a:r>
                    </a:p>
                    <a:p>
                      <a:pPr algn="l" fontAlgn="b">
                        <a:buFont typeface="Wingdings" pitchFamily="2" charset="2"/>
                        <a:buChar char="Ø"/>
                      </a:pPr>
                      <a:endParaRPr lang="en-GB" sz="1900" b="1" i="0" u="none" strike="noStrike" dirty="0" smtClean="0">
                        <a:solidFill>
                          <a:srgbClr val="000000"/>
                        </a:solidFill>
                        <a:latin typeface="Calibri"/>
                      </a:endParaRPr>
                    </a:p>
                    <a:p>
                      <a:pPr algn="l" fontAlgn="b">
                        <a:buFont typeface="Wingdings" pitchFamily="2" charset="2"/>
                        <a:buChar char="Ø"/>
                      </a:pPr>
                      <a:r>
                        <a:rPr lang="en-GB" sz="2000" b="1" i="0" u="none" strike="noStrike" dirty="0" smtClean="0">
                          <a:solidFill>
                            <a:srgbClr val="000000"/>
                          </a:solidFill>
                          <a:latin typeface="Calibri"/>
                        </a:rPr>
                        <a:t>2   USB 2.0 ports</a:t>
                      </a:r>
                      <a:endParaRPr lang="en-GB" sz="19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900" b="0" i="0" u="none" strike="noStrike">
                        <a:solidFill>
                          <a:srgbClr val="000000"/>
                        </a:solidFill>
                        <a:latin typeface="Calibri"/>
                      </a:endParaRPr>
                    </a:p>
                  </a:txBody>
                  <a:tcPr marL="0" marR="0" marT="0" marB="0" anchor="b">
                    <a:lnL>
                      <a:noFill/>
                    </a:lnL>
                    <a:lnR>
                      <a:noFill/>
                    </a:lnR>
                    <a:lnT>
                      <a:noFill/>
                    </a:lnT>
                    <a:lnB>
                      <a:noFill/>
                    </a:lnB>
                  </a:tcPr>
                </a:tc>
                <a:tc gridSpan="3">
                  <a:txBody>
                    <a:bodyPr/>
                    <a:lstStyle/>
                    <a:p>
                      <a:pPr algn="l" fontAlgn="b"/>
                      <a:endParaRPr lang="en-GB" sz="1800" b="0"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900" b="0" i="0" u="none" strike="noStrike">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a:txBody>
                    <a:bodyPr/>
                    <a:lstStyle/>
                    <a:p>
                      <a:endParaRPr lang="en-GB"/>
                    </a:p>
                  </a:txBody>
                  <a:tcPr marL="0" marR="0" marT="0" marB="0" anchor="b">
                    <a:lnL>
                      <a:noFill/>
                    </a:lnL>
                    <a:lnR>
                      <a:noFill/>
                    </a:lnR>
                    <a:lnT>
                      <a:noFill/>
                    </a:lnT>
                    <a:lnB>
                      <a:noFill/>
                    </a:lnB>
                  </a:tcPr>
                </a:tc>
                <a:tc>
                  <a:txBody>
                    <a:bodyPr/>
                    <a:lstStyle/>
                    <a:p>
                      <a:endParaRPr lang="en-GB"/>
                    </a:p>
                  </a:txBody>
                  <a:tcPr marL="0" marR="0" marT="0" marB="0" anchor="b">
                    <a:lnL>
                      <a:noFill/>
                    </a:lnL>
                    <a:lnR>
                      <a:noFill/>
                    </a:lnR>
                    <a:lnT>
                      <a:noFill/>
                    </a:lnT>
                    <a:lnB>
                      <a:noFill/>
                    </a:lnB>
                  </a:tcPr>
                </a:tc>
              </a:tr>
              <a:tr h="533400">
                <a:tc gridSpan="5">
                  <a:txBody>
                    <a:bodyPr/>
                    <a:lstStyle/>
                    <a:p>
                      <a:pPr algn="l" fontAlgn="b">
                        <a:buFont typeface="Wingdings" pitchFamily="2" charset="2"/>
                        <a:buChar char="Ø"/>
                      </a:pPr>
                      <a:r>
                        <a:rPr lang="en-GB" sz="1900" b="1" i="0" u="none" strike="noStrike" dirty="0" smtClean="0">
                          <a:solidFill>
                            <a:srgbClr val="000000"/>
                          </a:solidFill>
                          <a:latin typeface="Calibri"/>
                        </a:rPr>
                        <a:t> Optional Module Slot</a:t>
                      </a:r>
                      <a:endParaRPr lang="en-GB" sz="19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900" b="0" i="0" u="none" strike="noStrike">
                        <a:solidFill>
                          <a:srgbClr val="000000"/>
                        </a:solidFill>
                        <a:latin typeface="Calibri"/>
                      </a:endParaRPr>
                    </a:p>
                  </a:txBody>
                  <a:tcPr marL="0" marR="0" marT="0" marB="0" anchor="b">
                    <a:lnL>
                      <a:noFill/>
                    </a:lnL>
                    <a:lnR>
                      <a:noFill/>
                    </a:lnR>
                    <a:lnT>
                      <a:noFill/>
                    </a:lnT>
                    <a:lnB>
                      <a:noFill/>
                    </a:lnB>
                  </a:tcPr>
                </a:tc>
                <a:tc gridSpan="3">
                  <a:txBody>
                    <a:bodyPr/>
                    <a:lstStyle/>
                    <a:p>
                      <a:pPr algn="l" fontAlgn="b"/>
                      <a:endParaRPr lang="en-GB" sz="1800" b="0"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900" b="0" i="0" u="none" strike="noStrike">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a:txBody>
                    <a:bodyPr/>
                    <a:lstStyle/>
                    <a:p>
                      <a:endParaRPr lang="en-GB"/>
                    </a:p>
                  </a:txBody>
                  <a:tcPr marL="0" marR="0" marT="0" marB="0" anchor="b">
                    <a:lnL>
                      <a:noFill/>
                    </a:lnL>
                    <a:lnR>
                      <a:noFill/>
                    </a:lnR>
                    <a:lnT>
                      <a:noFill/>
                    </a:lnT>
                    <a:lnB>
                      <a:noFill/>
                    </a:lnB>
                  </a:tcPr>
                </a:tc>
                <a:tc>
                  <a:txBody>
                    <a:bodyPr/>
                    <a:lstStyle/>
                    <a:p>
                      <a:endParaRPr lang="en-GB"/>
                    </a:p>
                  </a:txBody>
                  <a:tcPr marL="0" marR="0" marT="0" marB="0" anchor="b">
                    <a:lnL>
                      <a:noFill/>
                    </a:lnL>
                    <a:lnR>
                      <a:noFill/>
                    </a:lnR>
                    <a:lnT>
                      <a:noFill/>
                    </a:lnT>
                    <a:lnB>
                      <a:noFill/>
                    </a:lnB>
                  </a:tcPr>
                </a:tc>
              </a:tr>
              <a:tr h="457200">
                <a:tc gridSpan="8">
                  <a:txBody>
                    <a:bodyPr/>
                    <a:lstStyle/>
                    <a:p>
                      <a:pPr algn="l" fontAlgn="b">
                        <a:buFont typeface="Wingdings" pitchFamily="2" charset="2"/>
                        <a:buChar char="Ø"/>
                      </a:pPr>
                      <a:r>
                        <a:rPr lang="en-GB" sz="1900" b="1" i="0" u="none" strike="noStrike" dirty="0" smtClean="0">
                          <a:solidFill>
                            <a:srgbClr val="000000"/>
                          </a:solidFill>
                          <a:latin typeface="Calibri"/>
                        </a:rPr>
                        <a:t> Can Manage up to 256 APs</a:t>
                      </a:r>
                      <a:endParaRPr lang="en-GB" sz="19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1800" b="0"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9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a:txBody>
                    <a:bodyPr/>
                    <a:lstStyle/>
                    <a:p>
                      <a:endParaRPr lang="en-GB"/>
                    </a:p>
                  </a:txBody>
                  <a:tcPr marL="0" marR="0" marT="0" marB="0" anchor="b">
                    <a:lnL>
                      <a:noFill/>
                    </a:lnL>
                    <a:lnR>
                      <a:noFill/>
                    </a:lnR>
                    <a:lnT>
                      <a:noFill/>
                    </a:lnT>
                    <a:lnB>
                      <a:noFill/>
                    </a:lnB>
                  </a:tcPr>
                </a:tc>
                <a:tc>
                  <a:txBody>
                    <a:bodyPr/>
                    <a:lstStyle/>
                    <a:p>
                      <a:endParaRPr lang="en-GB"/>
                    </a:p>
                  </a:txBody>
                  <a:tcPr marL="0" marR="0" marT="0" marB="0" anchor="b">
                    <a:lnL>
                      <a:noFill/>
                    </a:lnL>
                    <a:lnR>
                      <a:noFill/>
                    </a:lnR>
                    <a:lnT>
                      <a:noFill/>
                    </a:lnT>
                    <a:lnB>
                      <a:noFill/>
                    </a:lnB>
                  </a:tcPr>
                </a:tc>
              </a:tr>
              <a:tr h="457200">
                <a:tc gridSpan="7">
                  <a:txBody>
                    <a:bodyPr/>
                    <a:lstStyle/>
                    <a:p>
                      <a:pPr algn="l" fontAlgn="b">
                        <a:buFont typeface="Wingdings" pitchFamily="2" charset="2"/>
                        <a:buChar char="Ø"/>
                      </a:pPr>
                      <a:r>
                        <a:rPr lang="en-GB" sz="1900" b="1" i="0" u="none" strike="noStrike" dirty="0" smtClean="0">
                          <a:solidFill>
                            <a:srgbClr val="000000"/>
                          </a:solidFill>
                          <a:latin typeface="Calibri"/>
                        </a:rPr>
                        <a:t>Expandable up to 8 peer  supports</a:t>
                      </a:r>
                      <a:r>
                        <a:rPr lang="en-GB" sz="1900" b="1" i="0" u="none" strike="noStrike" baseline="0" dirty="0" smtClean="0">
                          <a:solidFill>
                            <a:srgbClr val="000000"/>
                          </a:solidFill>
                          <a:latin typeface="Calibri"/>
                        </a:rPr>
                        <a:t> </a:t>
                      </a:r>
                      <a:r>
                        <a:rPr lang="en-GB" sz="1900" b="1" i="0" u="none" strike="noStrike" baseline="0" dirty="0" err="1" smtClean="0">
                          <a:solidFill>
                            <a:srgbClr val="000000"/>
                          </a:solidFill>
                          <a:latin typeface="Calibri"/>
                        </a:rPr>
                        <a:t>u</a:t>
                      </a:r>
                      <a:r>
                        <a:rPr lang="en-GB" sz="1900" b="1" i="0" u="none" strike="noStrike" dirty="0" err="1" smtClean="0">
                          <a:solidFill>
                            <a:srgbClr val="000000"/>
                          </a:solidFill>
                          <a:latin typeface="Calibri"/>
                        </a:rPr>
                        <a:t>pto</a:t>
                      </a:r>
                      <a:r>
                        <a:rPr lang="en-GB" sz="1900" b="1" i="0" u="none" strike="noStrike" dirty="0" smtClean="0">
                          <a:solidFill>
                            <a:srgbClr val="000000"/>
                          </a:solidFill>
                          <a:latin typeface="Calibri"/>
                        </a:rPr>
                        <a:t> 1024 APs</a:t>
                      </a:r>
                      <a:endParaRPr lang="en-GB" sz="19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pPr algn="l" fontAlgn="b"/>
                      <a:endParaRPr lang="en-GB" sz="1800" b="1"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9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GB" sz="1900" b="0" i="0" u="none" strike="noStrike">
                        <a:solidFill>
                          <a:srgbClr val="000000"/>
                        </a:solidFill>
                        <a:latin typeface="Calibri"/>
                      </a:endParaRPr>
                    </a:p>
                  </a:txBody>
                  <a:tcPr marL="0" marR="0" marT="0" marB="0" anchor="b">
                    <a:lnL>
                      <a:noFill/>
                    </a:lnL>
                    <a:lnR>
                      <a:noFill/>
                    </a:lnR>
                    <a:lnT>
                      <a:noFill/>
                    </a:lnT>
                    <a:lnB>
                      <a:noFill/>
                    </a:lnB>
                  </a:tcPr>
                </a:tc>
                <a:tc>
                  <a:txBody>
                    <a:bodyPr/>
                    <a:lstStyle/>
                    <a:p>
                      <a:endParaRPr lang="en-GB" dirty="0"/>
                    </a:p>
                  </a:txBody>
                  <a:tcPr marL="0" marR="0" marT="0" marB="0" anchor="b">
                    <a:lnL>
                      <a:noFill/>
                    </a:lnL>
                    <a:lnR>
                      <a:noFill/>
                    </a:lnR>
                    <a:lnT>
                      <a:noFill/>
                    </a:lnT>
                    <a:lnB>
                      <a:noFill/>
                    </a:lnB>
                  </a:tcPr>
                </a:tc>
                <a:tc>
                  <a:txBody>
                    <a:bodyPr/>
                    <a:lstStyle/>
                    <a:p>
                      <a:endParaRPr lang="en-GB"/>
                    </a:p>
                  </a:txBody>
                  <a:tcPr marL="0" marR="0" marT="0" marB="0" anchor="b">
                    <a:lnL>
                      <a:noFill/>
                    </a:lnL>
                    <a:lnR>
                      <a:noFill/>
                    </a:lnR>
                    <a:lnT>
                      <a:noFill/>
                    </a:lnT>
                    <a:lnB>
                      <a:noFill/>
                    </a:lnB>
                  </a:tcPr>
                </a:tc>
                <a:tc>
                  <a:txBody>
                    <a:bodyPr/>
                    <a:lstStyle/>
                    <a:p>
                      <a:endParaRPr lang="en-GB"/>
                    </a:p>
                  </a:txBody>
                  <a:tcPr marL="0" marR="0" marT="0" marB="0" anchor="b">
                    <a:lnL>
                      <a:noFill/>
                    </a:lnL>
                    <a:lnR>
                      <a:noFill/>
                    </a:lnR>
                    <a:lnT>
                      <a:noFill/>
                    </a:lnT>
                    <a:lnB>
                      <a:noFill/>
                    </a:lnB>
                  </a:tcPr>
                </a:tc>
              </a:tr>
              <a:tr h="381000">
                <a:tc gridSpan="10">
                  <a:txBody>
                    <a:bodyPr/>
                    <a:lstStyle/>
                    <a:p>
                      <a:pPr algn="l" fontAlgn="b">
                        <a:buFont typeface="Wingdings" pitchFamily="2" charset="2"/>
                        <a:buChar char="Ø"/>
                      </a:pPr>
                      <a:r>
                        <a:rPr lang="en-GB" sz="1900" b="1" i="0" u="none" strike="noStrike" dirty="0" smtClean="0">
                          <a:solidFill>
                            <a:srgbClr val="000000"/>
                          </a:solidFill>
                          <a:latin typeface="Calibri"/>
                        </a:rPr>
                        <a:t> Support WIDS , Guest</a:t>
                      </a:r>
                      <a:r>
                        <a:rPr lang="en-GB" sz="1900" b="1" i="0" u="none" strike="noStrike" baseline="0" dirty="0" smtClean="0">
                          <a:solidFill>
                            <a:srgbClr val="000000"/>
                          </a:solidFill>
                          <a:latin typeface="Calibri"/>
                        </a:rPr>
                        <a:t> Management</a:t>
                      </a:r>
                      <a:r>
                        <a:rPr lang="en-GB" sz="1900" b="1" i="0" u="none" strike="noStrike" dirty="0" smtClean="0">
                          <a:solidFill>
                            <a:srgbClr val="000000"/>
                          </a:solidFill>
                          <a:latin typeface="Calibri"/>
                        </a:rPr>
                        <a:t> </a:t>
                      </a:r>
                      <a:endParaRPr lang="en-GB" sz="19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57200">
                <a:tc gridSpan="2">
                  <a:txBody>
                    <a:bodyPr/>
                    <a:lstStyle/>
                    <a:p>
                      <a:pPr algn="l" fontAlgn="b">
                        <a:buFont typeface="Wingdings" pitchFamily="2" charset="2"/>
                        <a:buChar char="Ø"/>
                      </a:pPr>
                      <a:endParaRPr lang="en-GB" sz="19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19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9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9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900" b="0" i="0" u="none" strike="noStrike">
                        <a:solidFill>
                          <a:srgbClr val="000000"/>
                        </a:solidFill>
                        <a:latin typeface="Calibri"/>
                      </a:endParaRPr>
                    </a:p>
                  </a:txBody>
                  <a:tcPr marL="0" marR="0" marT="0" marB="0" anchor="b">
                    <a:lnL>
                      <a:noFill/>
                    </a:lnL>
                    <a:lnR>
                      <a:noFill/>
                    </a:lnR>
                    <a:lnT>
                      <a:noFill/>
                    </a:lnT>
                    <a:lnB>
                      <a:noFill/>
                    </a:lnB>
                  </a:tcPr>
                </a:tc>
                <a:tc gridSpan="4">
                  <a:txBody>
                    <a:bodyPr/>
                    <a:lstStyle/>
                    <a:p>
                      <a:pPr algn="l" fontAlgn="b"/>
                      <a:endParaRPr lang="en-GB" sz="19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390362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t>D-Link Unified Wireless Solution</a:t>
            </a:r>
            <a:endParaRPr lang="en-GB" dirty="0"/>
          </a:p>
        </p:txBody>
      </p:sp>
      <p:sp>
        <p:nvSpPr>
          <p:cNvPr id="3" name="Content Placeholder 2"/>
          <p:cNvSpPr>
            <a:spLocks noGrp="1"/>
          </p:cNvSpPr>
          <p:nvPr>
            <p:ph idx="1"/>
          </p:nvPr>
        </p:nvSpPr>
        <p:spPr>
          <a:xfrm>
            <a:off x="1752600" y="1447800"/>
            <a:ext cx="8915400" cy="5257800"/>
          </a:xfrm>
        </p:spPr>
        <p:txBody>
          <a:bodyPr/>
          <a:lstStyle/>
          <a:p>
            <a:endParaRPr lang="en-US" dirty="0" smtClean="0"/>
          </a:p>
          <a:p>
            <a:pPr lvl="4"/>
            <a:r>
              <a:rPr lang="en-US" sz="1800" b="1" dirty="0">
                <a:solidFill>
                  <a:schemeClr val="accent2">
                    <a:lumMod val="75000"/>
                  </a:schemeClr>
                </a:solidFill>
              </a:rPr>
              <a:t>DWC-1000  </a:t>
            </a:r>
            <a:r>
              <a:rPr lang="en-US" sz="1800" dirty="0">
                <a:solidFill>
                  <a:schemeClr val="accent2">
                    <a:lumMod val="75000"/>
                  </a:schemeClr>
                </a:solidFill>
              </a:rPr>
              <a:t>Wireless Controller</a:t>
            </a:r>
          </a:p>
          <a:p>
            <a:pPr lvl="4"/>
            <a:endParaRPr lang="en-US" sz="1800" dirty="0">
              <a:solidFill>
                <a:schemeClr val="accent2">
                  <a:lumMod val="75000"/>
                </a:schemeClr>
              </a:solidFill>
            </a:endParaRPr>
          </a:p>
          <a:p>
            <a:pPr lvl="4"/>
            <a:endParaRPr lang="en-GB" sz="1800" dirty="0">
              <a:solidFill>
                <a:schemeClr val="accent2">
                  <a:lumMod val="75000"/>
                </a:schemeClr>
              </a:solidFill>
            </a:endParaRPr>
          </a:p>
        </p:txBody>
      </p:sp>
      <p:pic>
        <p:nvPicPr>
          <p:cNvPr id="4" name="Picture 3"/>
          <p:cNvPicPr>
            <a:picLocks noChangeAspect="1" noChangeArrowheads="1"/>
          </p:cNvPicPr>
          <p:nvPr/>
        </p:nvPicPr>
        <p:blipFill>
          <a:blip r:embed="rId2" cstate="print"/>
          <a:srcRect/>
          <a:stretch>
            <a:fillRect/>
          </a:stretch>
        </p:blipFill>
        <p:spPr bwMode="auto">
          <a:xfrm>
            <a:off x="3962403" y="2362202"/>
            <a:ext cx="2959403" cy="904875"/>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4064035829"/>
              </p:ext>
            </p:extLst>
          </p:nvPr>
        </p:nvGraphicFramePr>
        <p:xfrm>
          <a:off x="2819400" y="3124201"/>
          <a:ext cx="7010400" cy="3086100"/>
        </p:xfrm>
        <a:graphic>
          <a:graphicData uri="http://schemas.openxmlformats.org/drawingml/2006/table">
            <a:tbl>
              <a:tblPr/>
              <a:tblGrid>
                <a:gridCol w="723900"/>
                <a:gridCol w="723900"/>
                <a:gridCol w="723900"/>
                <a:gridCol w="495300"/>
                <a:gridCol w="228600"/>
                <a:gridCol w="381000"/>
                <a:gridCol w="914400"/>
                <a:gridCol w="50800"/>
                <a:gridCol w="25400"/>
                <a:gridCol w="50800"/>
                <a:gridCol w="25400"/>
                <a:gridCol w="723900"/>
                <a:gridCol w="1943100"/>
              </a:tblGrid>
              <a:tr h="342900">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gridSpan="2">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gridSpan="5">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sz="1900" dirty="0"/>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r>
              <a:tr h="342900">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gridSpan="9">
                  <a:txBody>
                    <a:bodyPr/>
                    <a:lstStyle/>
                    <a:p>
                      <a:pPr algn="l" fontAlgn="b">
                        <a:buFont typeface="Wingdings" pitchFamily="2" charset="2"/>
                        <a:buChar char="Ø"/>
                      </a:pPr>
                      <a:r>
                        <a:rPr lang="fr-FR" sz="1600" b="1" i="0" u="none" strike="noStrike" dirty="0" smtClean="0">
                          <a:solidFill>
                            <a:srgbClr val="000000"/>
                          </a:solidFill>
                          <a:latin typeface="Calibri"/>
                        </a:rPr>
                        <a:t> 4   </a:t>
                      </a:r>
                      <a:r>
                        <a:rPr lang="fr-FR" sz="1600" b="1" i="0" u="none" strike="noStrike" dirty="0">
                          <a:solidFill>
                            <a:srgbClr val="000000"/>
                          </a:solidFill>
                          <a:latin typeface="Calibri"/>
                        </a:rPr>
                        <a:t>10/100/1000 </a:t>
                      </a:r>
                      <a:r>
                        <a:rPr lang="fr-FR" sz="1600" b="1" i="0" u="none" strike="noStrike" dirty="0" err="1" smtClean="0">
                          <a:solidFill>
                            <a:srgbClr val="000000"/>
                          </a:solidFill>
                          <a:latin typeface="Calibri"/>
                        </a:rPr>
                        <a:t>Mbps</a:t>
                      </a:r>
                      <a:r>
                        <a:rPr lang="fr-FR" sz="1600" b="1" i="0" u="none" strike="noStrike" dirty="0" smtClean="0">
                          <a:solidFill>
                            <a:srgbClr val="000000"/>
                          </a:solidFill>
                          <a:latin typeface="Calibri"/>
                        </a:rPr>
                        <a:t> </a:t>
                      </a:r>
                      <a:r>
                        <a:rPr lang="fr-FR" sz="1600" b="1" i="0" u="none" strike="noStrike" dirty="0">
                          <a:solidFill>
                            <a:srgbClr val="000000"/>
                          </a:solidFill>
                          <a:latin typeface="Calibri"/>
                        </a:rPr>
                        <a:t>LAN ports</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sz="1900"/>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r>
              <a:tr h="342900">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gridSpan="9">
                  <a:txBody>
                    <a:bodyPr/>
                    <a:lstStyle/>
                    <a:p>
                      <a:pPr algn="l" fontAlgn="b">
                        <a:buFont typeface="Wingdings" pitchFamily="2" charset="2"/>
                        <a:buChar char="Ø"/>
                      </a:pPr>
                      <a:r>
                        <a:rPr lang="fr-FR" sz="1600" b="1" i="0" u="none" strike="noStrike" dirty="0" smtClean="0">
                          <a:solidFill>
                            <a:srgbClr val="000000"/>
                          </a:solidFill>
                          <a:latin typeface="Calibri"/>
                        </a:rPr>
                        <a:t> 2   </a:t>
                      </a:r>
                      <a:r>
                        <a:rPr lang="fr-FR" sz="1600" b="1" i="0" u="none" strike="noStrike" dirty="0">
                          <a:solidFill>
                            <a:srgbClr val="000000"/>
                          </a:solidFill>
                          <a:latin typeface="Calibri"/>
                        </a:rPr>
                        <a:t>10/100/1000 </a:t>
                      </a:r>
                      <a:r>
                        <a:rPr lang="fr-FR" sz="1600" b="1" i="0" u="none" strike="noStrike" dirty="0" err="1">
                          <a:solidFill>
                            <a:srgbClr val="000000"/>
                          </a:solidFill>
                          <a:latin typeface="Calibri"/>
                        </a:rPr>
                        <a:t>Mbps</a:t>
                      </a:r>
                      <a:r>
                        <a:rPr lang="fr-FR" sz="1600" b="1" i="0" u="none" strike="noStrike" dirty="0">
                          <a:solidFill>
                            <a:srgbClr val="000000"/>
                          </a:solidFill>
                          <a:latin typeface="Calibri"/>
                        </a:rPr>
                        <a:t> option ports</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sz="1900"/>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r>
              <a:tr h="342900">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gridSpan="3">
                  <a:txBody>
                    <a:bodyPr/>
                    <a:lstStyle/>
                    <a:p>
                      <a:pPr algn="l" fontAlgn="b">
                        <a:buFont typeface="Wingdings" pitchFamily="2" charset="2"/>
                        <a:buChar char="Ø"/>
                      </a:pPr>
                      <a:r>
                        <a:rPr lang="en-GB" sz="1600" b="1" i="0" u="none" strike="noStrike" dirty="0" smtClean="0">
                          <a:solidFill>
                            <a:srgbClr val="000000"/>
                          </a:solidFill>
                          <a:latin typeface="Calibri"/>
                        </a:rPr>
                        <a:t> 2   </a:t>
                      </a:r>
                      <a:r>
                        <a:rPr lang="en-GB" sz="1600" b="1" i="0" u="none" strike="noStrike" dirty="0">
                          <a:solidFill>
                            <a:srgbClr val="000000"/>
                          </a:solidFill>
                          <a:latin typeface="Calibri"/>
                        </a:rPr>
                        <a:t>USB 2.0 ports</a:t>
                      </a: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600" b="1" i="0" u="none" strike="noStrike">
                        <a:solidFill>
                          <a:srgbClr val="000000"/>
                        </a:solidFill>
                        <a:latin typeface="Calibri"/>
                      </a:endParaRPr>
                    </a:p>
                  </a:txBody>
                  <a:tcPr marL="0" marR="0" marT="0" marB="0" anchor="b">
                    <a:lnL>
                      <a:noFill/>
                    </a:lnL>
                    <a:lnR>
                      <a:noFill/>
                    </a:lnR>
                    <a:lnT>
                      <a:noFill/>
                    </a:lnT>
                    <a:lnB>
                      <a:noFill/>
                    </a:lnB>
                  </a:tcPr>
                </a:tc>
                <a:tc gridSpan="2">
                  <a:txBody>
                    <a:bodyPr/>
                    <a:lstStyle/>
                    <a:p>
                      <a:endParaRPr lang="en-GB" sz="1900" dirty="0"/>
                    </a:p>
                  </a:txBody>
                  <a:tcPr marL="0" marR="0" marT="0" marB="0" anchor="b">
                    <a:lnL>
                      <a:noFill/>
                    </a:lnL>
                    <a:lnR>
                      <a:noFill/>
                    </a:lnR>
                    <a:lnT>
                      <a:noFill/>
                    </a:lnT>
                    <a:lnB>
                      <a:noFill/>
                    </a:lnB>
                  </a:tcPr>
                </a:tc>
                <a:tc hMerge="1">
                  <a:txBody>
                    <a:bodyPr/>
                    <a:lstStyle/>
                    <a:p>
                      <a:pPr algn="l" fontAlgn="b"/>
                      <a:endParaRPr lang="en-GB" sz="1600" b="1" i="0" u="none" strike="noStrike">
                        <a:solidFill>
                          <a:srgbClr val="000000"/>
                        </a:solidFill>
                        <a:latin typeface="Calibri"/>
                      </a:endParaRPr>
                    </a:p>
                  </a:txBody>
                  <a:tcPr marL="0" marR="0" marT="0" marB="0" anchor="b">
                    <a:lnL>
                      <a:noFill/>
                    </a:lnL>
                    <a:lnR>
                      <a:noFill/>
                    </a:lnR>
                    <a:lnT>
                      <a:noFill/>
                    </a:lnT>
                    <a:lnB>
                      <a:noFill/>
                    </a:lnB>
                  </a:tcPr>
                </a:tc>
                <a:tc gridSpan="4">
                  <a:txBody>
                    <a:bodyPr/>
                    <a:lstStyle/>
                    <a:p>
                      <a:endParaRPr lang="en-GB" sz="1900" dirty="0"/>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sz="1900"/>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r>
              <a:tr h="342900">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gridSpan="5">
                  <a:txBody>
                    <a:bodyPr/>
                    <a:lstStyle/>
                    <a:p>
                      <a:pPr algn="l" fontAlgn="b">
                        <a:buFont typeface="Wingdings" pitchFamily="2" charset="2"/>
                        <a:buChar char="Ø"/>
                      </a:pPr>
                      <a:r>
                        <a:rPr lang="en-GB" sz="1600" b="1" i="0" u="none" strike="noStrike" dirty="0" smtClean="0">
                          <a:solidFill>
                            <a:srgbClr val="000000"/>
                          </a:solidFill>
                          <a:latin typeface="Calibri"/>
                        </a:rPr>
                        <a:t> Can </a:t>
                      </a:r>
                      <a:r>
                        <a:rPr lang="en-GB" sz="1600" b="1" i="0" u="none" strike="noStrike" dirty="0">
                          <a:solidFill>
                            <a:srgbClr val="000000"/>
                          </a:solidFill>
                          <a:latin typeface="Calibri"/>
                        </a:rPr>
                        <a:t>Manage </a:t>
                      </a:r>
                      <a:r>
                        <a:rPr lang="en-GB" sz="1600" b="1" i="0" u="none" strike="noStrike" dirty="0" err="1">
                          <a:solidFill>
                            <a:srgbClr val="000000"/>
                          </a:solidFill>
                          <a:latin typeface="Calibri"/>
                        </a:rPr>
                        <a:t>upto</a:t>
                      </a:r>
                      <a:r>
                        <a:rPr lang="en-GB" sz="1600" b="1" i="0" u="none" strike="noStrike" dirty="0">
                          <a:solidFill>
                            <a:srgbClr val="000000"/>
                          </a:solidFill>
                          <a:latin typeface="Calibri"/>
                        </a:rPr>
                        <a:t> </a:t>
                      </a:r>
                      <a:r>
                        <a:rPr lang="en-GB" sz="1600" b="1" i="0" u="none" strike="noStrike" dirty="0" smtClean="0">
                          <a:solidFill>
                            <a:srgbClr val="000000"/>
                          </a:solidFill>
                          <a:latin typeface="Calibri"/>
                        </a:rPr>
                        <a:t>66 </a:t>
                      </a:r>
                      <a:r>
                        <a:rPr lang="en-GB" sz="1600" b="1" i="0" u="none" strike="noStrike" dirty="0">
                          <a:solidFill>
                            <a:srgbClr val="000000"/>
                          </a:solidFill>
                          <a:latin typeface="Calibri"/>
                        </a:rPr>
                        <a:t>APs</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1600" b="1" i="0" u="none" strike="noStrike">
                        <a:solidFill>
                          <a:srgbClr val="000000"/>
                        </a:solidFill>
                        <a:latin typeface="Calibri"/>
                      </a:endParaRPr>
                    </a:p>
                  </a:txBody>
                  <a:tcPr marL="0" marR="0" marT="0" marB="0" anchor="b">
                    <a:lnL>
                      <a:noFill/>
                    </a:lnL>
                    <a:lnR>
                      <a:noFill/>
                    </a:lnR>
                    <a:lnT>
                      <a:noFill/>
                    </a:lnT>
                    <a:lnB>
                      <a:noFill/>
                    </a:lnB>
                  </a:tcPr>
                </a:tc>
                <a:tc gridSpan="4">
                  <a:txBody>
                    <a:bodyPr/>
                    <a:lstStyle/>
                    <a:p>
                      <a:endParaRPr lang="en-GB" sz="1900"/>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sz="1900"/>
                    </a:p>
                  </a:txBody>
                  <a:tcPr marL="0" marR="0" marT="0" marB="0" anchor="b">
                    <a:lnL>
                      <a:noFill/>
                    </a:lnL>
                    <a:lnR>
                      <a:noFill/>
                    </a:lnR>
                    <a:lnT>
                      <a:noFill/>
                    </a:lnT>
                    <a:lnB>
                      <a:noFill/>
                    </a:lnB>
                  </a:tcPr>
                </a:tc>
                <a:tc>
                  <a:txBody>
                    <a:bodyPr/>
                    <a:lstStyle/>
                    <a:p>
                      <a:pPr algn="l" fontAlgn="b"/>
                      <a:endParaRPr lang="en-GB"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r>
              <a:tr h="342900">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gridSpan="12">
                  <a:txBody>
                    <a:bodyPr/>
                    <a:lstStyle/>
                    <a:p>
                      <a:pPr algn="l" fontAlgn="b">
                        <a:buFont typeface="Wingdings" pitchFamily="2" charset="2"/>
                        <a:buChar char="Ø"/>
                      </a:pPr>
                      <a:r>
                        <a:rPr lang="en-GB" sz="1600" b="1" i="0" u="none" strike="noStrike" dirty="0" smtClean="0">
                          <a:solidFill>
                            <a:srgbClr val="000000"/>
                          </a:solidFill>
                          <a:latin typeface="Calibri"/>
                        </a:rPr>
                        <a:t> Expandable </a:t>
                      </a:r>
                      <a:r>
                        <a:rPr lang="en-GB" sz="1600" b="1" i="0" u="none" strike="noStrike" dirty="0">
                          <a:solidFill>
                            <a:srgbClr val="000000"/>
                          </a:solidFill>
                          <a:latin typeface="Calibri"/>
                        </a:rPr>
                        <a:t>up </a:t>
                      </a:r>
                      <a:r>
                        <a:rPr lang="en-GB" sz="1600" b="1" i="0" u="none" strike="noStrike" dirty="0" err="1">
                          <a:solidFill>
                            <a:srgbClr val="000000"/>
                          </a:solidFill>
                          <a:latin typeface="Calibri"/>
                        </a:rPr>
                        <a:t>u</a:t>
                      </a:r>
                      <a:r>
                        <a:rPr lang="en-GB" sz="1600" b="1" i="0" u="none" strike="noStrike" dirty="0" err="1" smtClean="0">
                          <a:solidFill>
                            <a:srgbClr val="000000"/>
                          </a:solidFill>
                          <a:latin typeface="Calibri"/>
                        </a:rPr>
                        <a:t>pto</a:t>
                      </a:r>
                      <a:r>
                        <a:rPr lang="en-GB" sz="1600" b="1" i="0" u="none" strike="noStrike" smtClean="0">
                          <a:solidFill>
                            <a:srgbClr val="000000"/>
                          </a:solidFill>
                          <a:latin typeface="Calibri"/>
                        </a:rPr>
                        <a:t> 264 </a:t>
                      </a:r>
                      <a:r>
                        <a:rPr lang="en-GB" sz="1600" b="1" i="0" u="none" strike="noStrike" dirty="0" err="1">
                          <a:solidFill>
                            <a:srgbClr val="000000"/>
                          </a:solidFill>
                          <a:latin typeface="Calibri"/>
                        </a:rPr>
                        <a:t>Aps</a:t>
                      </a:r>
                      <a:r>
                        <a:rPr lang="en-GB" sz="1600" b="1" i="0" u="none" strike="noStrike" dirty="0">
                          <a:solidFill>
                            <a:srgbClr val="000000"/>
                          </a:solidFill>
                          <a:latin typeface="Calibri"/>
                        </a:rPr>
                        <a:t> with 4 peer DWC-1000 wireless controller </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42900">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gridSpan="6">
                  <a:txBody>
                    <a:bodyPr/>
                    <a:lstStyle/>
                    <a:p>
                      <a:pPr algn="l" fontAlgn="b">
                        <a:buFont typeface="Wingdings" pitchFamily="2" charset="2"/>
                        <a:buChar char="Ø"/>
                      </a:pPr>
                      <a:r>
                        <a:rPr lang="en-GB" sz="1600" b="1" i="0" u="none" strike="noStrike" dirty="0" smtClean="0">
                          <a:solidFill>
                            <a:srgbClr val="000000"/>
                          </a:solidFill>
                          <a:latin typeface="Calibri"/>
                        </a:rPr>
                        <a:t> Support WIDS, Guest Management</a:t>
                      </a:r>
                      <a:endParaRPr lang="en-GB" sz="16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6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6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a:txBody>
                    <a:bodyPr/>
                    <a:lstStyle/>
                    <a:p>
                      <a:endParaRPr lang="en-GB"/>
                    </a:p>
                  </a:txBody>
                  <a:tcPr marL="0" marR="0" marT="0" marB="0" anchor="b">
                    <a:lnL>
                      <a:noFill/>
                    </a:lnL>
                    <a:lnR>
                      <a:noFill/>
                    </a:lnR>
                    <a:lnT>
                      <a:noFill/>
                    </a:lnT>
                    <a:lnB>
                      <a:noFill/>
                    </a:lnB>
                  </a:tcPr>
                </a:tc>
                <a:tc>
                  <a:txBody>
                    <a:bodyPr/>
                    <a:lstStyle/>
                    <a:p>
                      <a:endParaRPr lang="en-GB"/>
                    </a:p>
                  </a:txBody>
                  <a:tcPr marL="0" marR="0" marT="0" marB="0" anchor="b">
                    <a:lnL>
                      <a:noFill/>
                    </a:lnL>
                    <a:lnR>
                      <a:noFill/>
                    </a:lnR>
                    <a:lnT>
                      <a:noFill/>
                    </a:lnT>
                    <a:lnB>
                      <a:noFill/>
                    </a:lnB>
                  </a:tcPr>
                </a:tc>
                <a:tc gridSpan="2">
                  <a:txBody>
                    <a:bodyPr/>
                    <a:lstStyle/>
                    <a:p>
                      <a:endParaRPr lang="en-GB" sz="1900" dirty="0"/>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r>
              <a:tr h="342900">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gridSpan="8">
                  <a:txBody>
                    <a:bodyPr/>
                    <a:lstStyle/>
                    <a:p>
                      <a:pPr algn="l" fontAlgn="b">
                        <a:buFont typeface="Wingdings" pitchFamily="2" charset="2"/>
                        <a:buChar char="Ø"/>
                      </a:pPr>
                      <a:r>
                        <a:rPr lang="en-GB" sz="1600" b="1" i="0" u="none" strike="noStrike" dirty="0" smtClean="0">
                          <a:solidFill>
                            <a:srgbClr val="000000"/>
                          </a:solidFill>
                          <a:latin typeface="Calibri"/>
                        </a:rPr>
                        <a:t> Support </a:t>
                      </a:r>
                      <a:r>
                        <a:rPr lang="en-GB" sz="1600" b="1" i="0" u="none" strike="noStrike" dirty="0">
                          <a:solidFill>
                            <a:srgbClr val="000000"/>
                          </a:solidFill>
                          <a:latin typeface="Calibri"/>
                        </a:rPr>
                        <a:t>IPSec/SSL/PPTP VPN Tunnels</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endParaRPr lang="en-GB" sz="1900"/>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r>
              <a:tr h="342900">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6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600" b="1" i="0" u="none" strike="noStrike">
                        <a:solidFill>
                          <a:srgbClr val="000000"/>
                        </a:solidFill>
                        <a:latin typeface="Calibri"/>
                      </a:endParaRPr>
                    </a:p>
                  </a:txBody>
                  <a:tcPr marL="0" marR="0" marT="0" marB="0" anchor="b">
                    <a:lnL>
                      <a:noFill/>
                    </a:lnL>
                    <a:lnR>
                      <a:noFill/>
                    </a:lnR>
                    <a:lnT>
                      <a:noFill/>
                    </a:lnT>
                    <a:lnB>
                      <a:noFill/>
                    </a:lnB>
                  </a:tcPr>
                </a:tc>
                <a:tc gridSpan="2">
                  <a:txBody>
                    <a:bodyPr/>
                    <a:lstStyle/>
                    <a:p>
                      <a:pPr algn="l" fontAlgn="b"/>
                      <a:endParaRPr lang="en-GB" sz="16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gridSpan="4">
                  <a:txBody>
                    <a:bodyPr/>
                    <a:lstStyle/>
                    <a:p>
                      <a:pPr algn="l" fontAlgn="b"/>
                      <a:endParaRPr lang="en-GB" sz="16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endParaRPr lang="en-GB" sz="1900"/>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2395076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t>D-Link Unified Wireless Solution</a:t>
            </a:r>
            <a:endParaRPr lang="en-GB" dirty="0"/>
          </a:p>
        </p:txBody>
      </p:sp>
      <p:sp>
        <p:nvSpPr>
          <p:cNvPr id="3" name="Content Placeholder 2"/>
          <p:cNvSpPr>
            <a:spLocks noGrp="1"/>
          </p:cNvSpPr>
          <p:nvPr>
            <p:ph idx="1"/>
          </p:nvPr>
        </p:nvSpPr>
        <p:spPr>
          <a:xfrm>
            <a:off x="1676400" y="1447800"/>
            <a:ext cx="8991600" cy="5181600"/>
          </a:xfrm>
        </p:spPr>
        <p:txBody>
          <a:bodyPr/>
          <a:lstStyle/>
          <a:p>
            <a:pPr>
              <a:buNone/>
            </a:pPr>
            <a:endParaRPr lang="en-US" dirty="0" smtClean="0"/>
          </a:p>
          <a:p>
            <a:pPr>
              <a:buNone/>
            </a:pPr>
            <a:endParaRPr lang="en-US" dirty="0" smtClean="0"/>
          </a:p>
          <a:p>
            <a:pPr>
              <a:buNone/>
            </a:pPr>
            <a:r>
              <a:rPr lang="en-US" b="1" dirty="0" smtClean="0">
                <a:solidFill>
                  <a:schemeClr val="accent2">
                    <a:lumMod val="75000"/>
                  </a:schemeClr>
                </a:solidFill>
              </a:rPr>
              <a:t>					</a:t>
            </a:r>
          </a:p>
          <a:p>
            <a:pPr>
              <a:buNone/>
            </a:pPr>
            <a:endParaRPr lang="en-GB" b="1" dirty="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31780116"/>
              </p:ext>
            </p:extLst>
          </p:nvPr>
        </p:nvGraphicFramePr>
        <p:xfrm>
          <a:off x="2133600" y="4267200"/>
          <a:ext cx="4191000" cy="1981200"/>
        </p:xfrm>
        <a:graphic>
          <a:graphicData uri="http://schemas.openxmlformats.org/drawingml/2006/table">
            <a:tbl>
              <a:tblPr/>
              <a:tblGrid>
                <a:gridCol w="838200"/>
                <a:gridCol w="838200"/>
                <a:gridCol w="838200"/>
                <a:gridCol w="838200"/>
                <a:gridCol w="838200"/>
              </a:tblGrid>
              <a:tr h="330200">
                <a:tc gridSpan="3">
                  <a:txBody>
                    <a:bodyPr/>
                    <a:lstStyle/>
                    <a:p>
                      <a:pPr algn="l" fontAlgn="b"/>
                      <a:r>
                        <a:rPr lang="pt-BR" sz="1200" b="1" i="0" u="none" strike="noStrike" dirty="0">
                          <a:solidFill>
                            <a:srgbClr val="000000"/>
                          </a:solidFill>
                          <a:latin typeface="Calibri"/>
                        </a:rPr>
                        <a:t>IEEE 802.11 </a:t>
                      </a:r>
                      <a:r>
                        <a:rPr lang="pt-BR" sz="1200" b="1" i="0" u="none" strike="noStrike" dirty="0" smtClean="0">
                          <a:solidFill>
                            <a:srgbClr val="000000"/>
                          </a:solidFill>
                          <a:latin typeface="Calibri"/>
                        </a:rPr>
                        <a:t>b/g/n   </a:t>
                      </a:r>
                      <a:r>
                        <a:rPr lang="pt-BR" sz="1200" b="1" i="0" u="none" strike="noStrike" dirty="0">
                          <a:solidFill>
                            <a:srgbClr val="000000"/>
                          </a:solidFill>
                          <a:latin typeface="Calibri"/>
                        </a:rPr>
                        <a:t>2.4 GHZ </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r>
              <a:tr h="330200">
                <a:tc gridSpan="2">
                  <a:txBody>
                    <a:bodyPr/>
                    <a:lstStyle/>
                    <a:p>
                      <a:pPr algn="l" fontAlgn="b"/>
                      <a:r>
                        <a:rPr lang="en-GB" sz="1200" b="1" i="0" u="none" strike="noStrike" dirty="0">
                          <a:solidFill>
                            <a:srgbClr val="000000"/>
                          </a:solidFill>
                          <a:latin typeface="Calibri"/>
                        </a:rPr>
                        <a:t>up to 300Mbps</a:t>
                      </a: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r>
              <a:tr h="330200">
                <a:tc gridSpan="3">
                  <a:txBody>
                    <a:bodyPr/>
                    <a:lstStyle/>
                    <a:p>
                      <a:pPr algn="l" fontAlgn="b"/>
                      <a:r>
                        <a:rPr lang="fr-FR" sz="1200" b="1" i="0" u="none" strike="noStrike" dirty="0">
                          <a:solidFill>
                            <a:srgbClr val="000000"/>
                          </a:solidFill>
                          <a:latin typeface="Calibri"/>
                        </a:rPr>
                        <a:t>10/100 </a:t>
                      </a:r>
                      <a:r>
                        <a:rPr lang="fr-FR" sz="1200" b="1" i="0" u="none" strike="noStrike" dirty="0" err="1">
                          <a:solidFill>
                            <a:srgbClr val="000000"/>
                          </a:solidFill>
                          <a:latin typeface="Calibri"/>
                        </a:rPr>
                        <a:t>Mbps</a:t>
                      </a:r>
                      <a:r>
                        <a:rPr lang="fr-FR" sz="1200" b="1" i="0" u="none" strike="noStrike" dirty="0">
                          <a:solidFill>
                            <a:srgbClr val="000000"/>
                          </a:solidFill>
                          <a:latin typeface="Calibri"/>
                        </a:rPr>
                        <a:t> </a:t>
                      </a:r>
                      <a:r>
                        <a:rPr lang="fr-FR" sz="1200" b="1" i="0" u="none" strike="noStrike" dirty="0" err="1">
                          <a:solidFill>
                            <a:srgbClr val="000000"/>
                          </a:solidFill>
                          <a:latin typeface="Calibri"/>
                        </a:rPr>
                        <a:t>PoE</a:t>
                      </a:r>
                      <a:r>
                        <a:rPr lang="fr-FR" sz="1200" b="1" i="0" u="none" strike="noStrike" dirty="0">
                          <a:solidFill>
                            <a:srgbClr val="000000"/>
                          </a:solidFill>
                          <a:latin typeface="Calibri"/>
                        </a:rPr>
                        <a:t> LAN Port</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r>
              <a:tr h="330200">
                <a:tc gridSpan="2">
                  <a:txBody>
                    <a:bodyPr/>
                    <a:lstStyle/>
                    <a:p>
                      <a:pPr algn="l" fontAlgn="b"/>
                      <a:r>
                        <a:rPr lang="en-GB" sz="1200" b="1" i="0" u="none" strike="noStrike" dirty="0">
                          <a:solidFill>
                            <a:srgbClr val="000000"/>
                          </a:solidFill>
                          <a:latin typeface="Calibri"/>
                        </a:rPr>
                        <a:t>WMM-certified</a:t>
                      </a: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r>
              <a:tr h="330200">
                <a:tc gridSpan="5">
                  <a:txBody>
                    <a:bodyPr/>
                    <a:lstStyle/>
                    <a:p>
                      <a:pPr algn="l" fontAlgn="b"/>
                      <a:r>
                        <a:rPr lang="en-GB" sz="1200" b="1" i="0" u="none" strike="noStrike" dirty="0">
                          <a:solidFill>
                            <a:srgbClr val="000000"/>
                          </a:solidFill>
                          <a:latin typeface="Calibri"/>
                        </a:rPr>
                        <a:t>Support Management/ Standalone Modes</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30200">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31121858"/>
              </p:ext>
            </p:extLst>
          </p:nvPr>
        </p:nvGraphicFramePr>
        <p:xfrm>
          <a:off x="7162800" y="4152681"/>
          <a:ext cx="4610100" cy="2175555"/>
        </p:xfrm>
        <a:graphic>
          <a:graphicData uri="http://schemas.openxmlformats.org/drawingml/2006/table">
            <a:tbl>
              <a:tblPr/>
              <a:tblGrid>
                <a:gridCol w="922020"/>
                <a:gridCol w="922020"/>
                <a:gridCol w="922020"/>
                <a:gridCol w="922020"/>
                <a:gridCol w="922020"/>
              </a:tblGrid>
              <a:tr h="252231">
                <a:tc gridSpan="3">
                  <a:txBody>
                    <a:bodyPr/>
                    <a:lstStyle/>
                    <a:p>
                      <a:pPr algn="l" fontAlgn="b"/>
                      <a:r>
                        <a:rPr lang="pt-BR" sz="1200" b="1" i="0" u="none" strike="noStrike" dirty="0">
                          <a:solidFill>
                            <a:srgbClr val="000000"/>
                          </a:solidFill>
                          <a:latin typeface="Calibri"/>
                        </a:rPr>
                        <a:t>IEEE 802.11 </a:t>
                      </a:r>
                      <a:r>
                        <a:rPr lang="pt-BR" sz="1200" b="1" i="0" u="none" strike="noStrike" dirty="0" smtClean="0">
                          <a:solidFill>
                            <a:srgbClr val="000000"/>
                          </a:solidFill>
                          <a:latin typeface="Calibri"/>
                        </a:rPr>
                        <a:t>a/b/g/n/ac   </a:t>
                      </a:r>
                      <a:r>
                        <a:rPr lang="pt-BR" sz="1200" b="1" i="0" u="none" strike="noStrike" dirty="0">
                          <a:solidFill>
                            <a:srgbClr val="000000"/>
                          </a:solidFill>
                          <a:latin typeface="Calibri"/>
                        </a:rPr>
                        <a:t>2.4 GHZ </a:t>
                      </a:r>
                      <a:r>
                        <a:rPr lang="pt-BR" sz="1200" b="1" i="0" u="none" strike="noStrike" dirty="0" smtClean="0">
                          <a:solidFill>
                            <a:srgbClr val="000000"/>
                          </a:solidFill>
                          <a:latin typeface="Calibri"/>
                        </a:rPr>
                        <a:t>or 5GHz</a:t>
                      </a:r>
                      <a:endParaRPr lang="pt-BR" sz="12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r>
                        <a:rPr lang="en-GB" sz="1100" b="0" i="0" u="none" strike="noStrike" dirty="0" smtClean="0">
                          <a:solidFill>
                            <a:srgbClr val="000000"/>
                          </a:solidFill>
                          <a:latin typeface="Calibri"/>
                        </a:rPr>
                        <a:t>                                             </a:t>
                      </a:r>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r>
              <a:tr h="252231">
                <a:tc gridSpan="2">
                  <a:txBody>
                    <a:bodyPr/>
                    <a:lstStyle/>
                    <a:p>
                      <a:pPr algn="l" fontAlgn="b"/>
                      <a:endParaRPr lang="en-GB" sz="12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dirty="0" smtClean="0">
                          <a:solidFill>
                            <a:srgbClr val="000000"/>
                          </a:solidFill>
                          <a:latin typeface="Calibri"/>
                        </a:rPr>
                        <a:t>                                            </a:t>
                      </a:r>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r>
              <a:tr h="765302">
                <a:tc gridSpan="3">
                  <a:txBody>
                    <a:bodyPr/>
                    <a:lstStyle/>
                    <a:p>
                      <a:pPr algn="l" fontAlgn="b"/>
                      <a:r>
                        <a:rPr lang="fr-FR" sz="1200" b="1" i="0" u="none" strike="noStrike" dirty="0" smtClean="0">
                          <a:solidFill>
                            <a:srgbClr val="000000"/>
                          </a:solidFill>
                          <a:latin typeface="Calibri"/>
                        </a:rPr>
                        <a:t>Upto 300 Mbps for 802.11n </a:t>
                      </a:r>
                    </a:p>
                    <a:p>
                      <a:pPr algn="l" fontAlgn="b"/>
                      <a:endParaRPr lang="fr-FR" sz="1200" b="1" i="0" u="none" strike="noStrike" dirty="0" smtClean="0">
                        <a:solidFill>
                          <a:srgbClr val="000000"/>
                        </a:solidFill>
                        <a:latin typeface="Calibri"/>
                      </a:endParaRPr>
                    </a:p>
                    <a:p>
                      <a:pPr algn="l" fontAlgn="b"/>
                      <a:r>
                        <a:rPr lang="fr-FR" sz="1200" b="1" i="0" u="none" strike="noStrike" dirty="0" smtClean="0">
                          <a:solidFill>
                            <a:srgbClr val="000000"/>
                          </a:solidFill>
                          <a:latin typeface="Calibri"/>
                        </a:rPr>
                        <a:t>Upto 867Mbps for 802.11ac</a:t>
                      </a:r>
                    </a:p>
                    <a:p>
                      <a:pPr algn="l" fontAlgn="b"/>
                      <a:endParaRPr lang="fr-FR" sz="1200" b="1" i="0" u="none" strike="noStrike" dirty="0" smtClean="0">
                        <a:solidFill>
                          <a:srgbClr val="000000"/>
                        </a:solidFill>
                        <a:latin typeface="Calibri"/>
                      </a:endParaRPr>
                    </a:p>
                    <a:p>
                      <a:pPr algn="l" fontAlgn="b"/>
                      <a:r>
                        <a:rPr lang="fr-FR" sz="1200" b="1" i="0" u="none" strike="noStrike" dirty="0" smtClean="0">
                          <a:solidFill>
                            <a:srgbClr val="000000"/>
                          </a:solidFill>
                          <a:latin typeface="Calibri"/>
                        </a:rPr>
                        <a:t>10/100 /1000 Mbps </a:t>
                      </a:r>
                      <a:r>
                        <a:rPr lang="fr-FR" sz="1200" b="1" i="0" u="none" strike="noStrike" dirty="0">
                          <a:solidFill>
                            <a:srgbClr val="000000"/>
                          </a:solidFill>
                          <a:latin typeface="Calibri"/>
                        </a:rPr>
                        <a:t>PoE LAN Port</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r>
              <a:tr h="252231">
                <a:tc gridSpan="2">
                  <a:txBody>
                    <a:bodyPr/>
                    <a:lstStyle/>
                    <a:p>
                      <a:pPr algn="l" fontAlgn="b"/>
                      <a:r>
                        <a:rPr lang="en-GB" sz="1200" b="1" i="0" u="none" strike="noStrike" dirty="0">
                          <a:solidFill>
                            <a:srgbClr val="000000"/>
                          </a:solidFill>
                          <a:latin typeface="Calibri"/>
                        </a:rPr>
                        <a:t>WMM-certified</a:t>
                      </a: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r>
              <a:tr h="252231">
                <a:tc gridSpan="5">
                  <a:txBody>
                    <a:bodyPr/>
                    <a:lstStyle/>
                    <a:p>
                      <a:pPr algn="l" fontAlgn="b"/>
                      <a:r>
                        <a:rPr lang="en-GB" sz="1200" b="1" i="0" u="none" strike="noStrike" dirty="0">
                          <a:solidFill>
                            <a:srgbClr val="000000"/>
                          </a:solidFill>
                          <a:latin typeface="Calibri"/>
                        </a:rPr>
                        <a:t>Support Management/ Standalone Modes</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2231">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
        <p:nvSpPr>
          <p:cNvPr id="9" name="TextBox 8"/>
          <p:cNvSpPr txBox="1"/>
          <p:nvPr/>
        </p:nvSpPr>
        <p:spPr>
          <a:xfrm>
            <a:off x="7308273" y="1910650"/>
            <a:ext cx="2133600" cy="369332"/>
          </a:xfrm>
          <a:prstGeom prst="rect">
            <a:avLst/>
          </a:prstGeom>
          <a:noFill/>
        </p:spPr>
        <p:txBody>
          <a:bodyPr wrap="square" rtlCol="0">
            <a:spAutoFit/>
          </a:bodyPr>
          <a:lstStyle/>
          <a:p>
            <a:r>
              <a:rPr lang="en-US" b="1" dirty="0">
                <a:solidFill>
                  <a:srgbClr val="3333CC">
                    <a:lumMod val="75000"/>
                  </a:srgbClr>
                </a:solidFill>
              </a:rPr>
              <a:t>DWL-3610AP</a:t>
            </a:r>
          </a:p>
        </p:txBody>
      </p:sp>
      <p:sp>
        <p:nvSpPr>
          <p:cNvPr id="10" name="TextBox 9"/>
          <p:cNvSpPr txBox="1"/>
          <p:nvPr/>
        </p:nvSpPr>
        <p:spPr>
          <a:xfrm>
            <a:off x="2133600" y="1752600"/>
            <a:ext cx="2133600" cy="369332"/>
          </a:xfrm>
          <a:prstGeom prst="rect">
            <a:avLst/>
          </a:prstGeom>
          <a:noFill/>
        </p:spPr>
        <p:txBody>
          <a:bodyPr wrap="square" rtlCol="0">
            <a:spAutoFit/>
          </a:bodyPr>
          <a:lstStyle/>
          <a:p>
            <a:r>
              <a:rPr lang="en-US" b="1" dirty="0">
                <a:solidFill>
                  <a:srgbClr val="3333CC">
                    <a:lumMod val="75000"/>
                  </a:srgbClr>
                </a:solidFill>
              </a:rPr>
              <a:t>DWL- 2600AP</a:t>
            </a:r>
            <a:endParaRPr lang="en-GB" dirty="0">
              <a:solidFill>
                <a:srgbClr val="000000"/>
              </a:solidFill>
            </a:endParaRPr>
          </a:p>
        </p:txBody>
      </p:sp>
      <p:pic>
        <p:nvPicPr>
          <p:cNvPr id="11" name="Picture 10" descr="DWL-2600AP_A1_Image (5).jpg"/>
          <p:cNvPicPr>
            <a:picLocks noChangeAspect="1"/>
          </p:cNvPicPr>
          <p:nvPr/>
        </p:nvPicPr>
        <p:blipFill rotWithShape="1">
          <a:blip r:embed="rId2" cstate="print"/>
          <a:srcRect l="4456" t="3491"/>
          <a:stretch/>
        </p:blipFill>
        <p:spPr>
          <a:xfrm>
            <a:off x="2514600" y="2421082"/>
            <a:ext cx="1633728" cy="16278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407" y="1934583"/>
            <a:ext cx="4211331" cy="2367197"/>
          </a:xfrm>
          <a:prstGeom prst="rect">
            <a:avLst/>
          </a:prstGeom>
        </p:spPr>
      </p:pic>
    </p:spTree>
    <p:extLst>
      <p:ext uri="{BB962C8B-B14F-4D97-AF65-F5344CB8AC3E}">
        <p14:creationId xmlns:p14="http://schemas.microsoft.com/office/powerpoint/2010/main" val="226095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t>D-Link Unified Wireless Solution</a:t>
            </a:r>
            <a:endParaRPr lang="en-GB" dirty="0"/>
          </a:p>
        </p:txBody>
      </p:sp>
      <p:sp>
        <p:nvSpPr>
          <p:cNvPr id="3" name="Content Placeholder 2"/>
          <p:cNvSpPr>
            <a:spLocks noGrp="1"/>
          </p:cNvSpPr>
          <p:nvPr>
            <p:ph idx="1"/>
          </p:nvPr>
        </p:nvSpPr>
        <p:spPr>
          <a:xfrm>
            <a:off x="1676400" y="1447800"/>
            <a:ext cx="8991600" cy="5181600"/>
          </a:xfrm>
        </p:spPr>
        <p:txBody>
          <a:bodyPr/>
          <a:lstStyle/>
          <a:p>
            <a:pPr>
              <a:buNone/>
            </a:pPr>
            <a:endParaRPr lang="en-US" dirty="0" smtClean="0"/>
          </a:p>
          <a:p>
            <a:pPr>
              <a:buNone/>
            </a:pPr>
            <a:endParaRPr lang="en-US" dirty="0" smtClean="0"/>
          </a:p>
          <a:p>
            <a:pPr>
              <a:buNone/>
            </a:pPr>
            <a:r>
              <a:rPr lang="en-US" b="1" dirty="0" smtClean="0">
                <a:solidFill>
                  <a:schemeClr val="accent2">
                    <a:lumMod val="75000"/>
                  </a:schemeClr>
                </a:solidFill>
              </a:rPr>
              <a:t>					</a:t>
            </a:r>
          </a:p>
          <a:p>
            <a:pPr>
              <a:buNone/>
            </a:pPr>
            <a:endParaRPr lang="en-GB" b="1" dirty="0">
              <a:solidFill>
                <a:schemeClr val="accent2">
                  <a:lumMod val="75000"/>
                </a:schemeClr>
              </a:solidFill>
            </a:endParaRPr>
          </a:p>
        </p:txBody>
      </p:sp>
      <p:sp>
        <p:nvSpPr>
          <p:cNvPr id="10" name="TextBox 9"/>
          <p:cNvSpPr txBox="1"/>
          <p:nvPr/>
        </p:nvSpPr>
        <p:spPr>
          <a:xfrm>
            <a:off x="2133600" y="1752600"/>
            <a:ext cx="2133600" cy="369332"/>
          </a:xfrm>
          <a:prstGeom prst="rect">
            <a:avLst/>
          </a:prstGeom>
          <a:noFill/>
        </p:spPr>
        <p:txBody>
          <a:bodyPr wrap="square" rtlCol="0">
            <a:spAutoFit/>
          </a:bodyPr>
          <a:lstStyle/>
          <a:p>
            <a:r>
              <a:rPr lang="en-US" b="1" dirty="0">
                <a:solidFill>
                  <a:srgbClr val="3333CC">
                    <a:lumMod val="75000"/>
                  </a:srgbClr>
                </a:solidFill>
              </a:rPr>
              <a:t>DWL- 6600AP</a:t>
            </a:r>
            <a:endParaRPr lang="en-GB" dirty="0">
              <a:solidFill>
                <a:srgbClr val="000000"/>
              </a:solidFill>
            </a:endParaRPr>
          </a:p>
        </p:txBody>
      </p:sp>
      <p:pic>
        <p:nvPicPr>
          <p:cNvPr id="11" name="Picture 10" descr="DWL-6600AP_A1_Image L(Side).jpg"/>
          <p:cNvPicPr>
            <a:picLocks noChangeAspect="1"/>
          </p:cNvPicPr>
          <p:nvPr/>
        </p:nvPicPr>
        <p:blipFill>
          <a:blip r:embed="rId2" cstate="print"/>
          <a:srcRect l="6787" t="7754"/>
          <a:stretch>
            <a:fillRect/>
          </a:stretch>
        </p:blipFill>
        <p:spPr>
          <a:xfrm>
            <a:off x="2286000" y="2362202"/>
            <a:ext cx="2092972" cy="1812987"/>
          </a:xfrm>
          <a:prstGeom prst="rect">
            <a:avLst/>
          </a:prstGeom>
        </p:spPr>
      </p:pic>
      <p:sp>
        <p:nvSpPr>
          <p:cNvPr id="4" name="Rectangle 3"/>
          <p:cNvSpPr/>
          <p:nvPr/>
        </p:nvSpPr>
        <p:spPr>
          <a:xfrm>
            <a:off x="1066800" y="4505557"/>
            <a:ext cx="6096000" cy="1200329"/>
          </a:xfrm>
          <a:prstGeom prst="rect">
            <a:avLst/>
          </a:prstGeom>
        </p:spPr>
        <p:txBody>
          <a:bodyPr>
            <a:spAutoFit/>
          </a:bodyPr>
          <a:lstStyle/>
          <a:p>
            <a:pPr marL="183515" indent="-171450">
              <a:buFont typeface="Arial" panose="020B0604020202020204" pitchFamily="34" charset="0"/>
              <a:buChar char="•"/>
              <a:tabLst>
                <a:tab pos="114300" algn="l"/>
              </a:tabLst>
            </a:pPr>
            <a:r>
              <a:rPr lang="en-US" sz="1200" b="1" dirty="0">
                <a:solidFill>
                  <a:srgbClr val="000000"/>
                </a:solidFill>
                <a:latin typeface="Calibri"/>
              </a:rPr>
              <a:t>IEEE 802.11 a/b/g/n 2.4 GHz &amp; 5GHz </a:t>
            </a:r>
          </a:p>
          <a:p>
            <a:pPr marL="183515" indent="-171450">
              <a:buFont typeface="Arial" panose="020B0604020202020204" pitchFamily="34" charset="0"/>
              <a:buChar char="•"/>
              <a:tabLst>
                <a:tab pos="114300" algn="l"/>
              </a:tabLst>
            </a:pPr>
            <a:r>
              <a:rPr lang="en-US" sz="1200" b="1" dirty="0">
                <a:solidFill>
                  <a:srgbClr val="000000"/>
                </a:solidFill>
                <a:latin typeface="Calibri"/>
              </a:rPr>
              <a:t>Upto   300 Mbps in each frequency band simultaneously </a:t>
            </a:r>
          </a:p>
          <a:p>
            <a:pPr marL="183515" marR="118745" indent="-171450">
              <a:buFont typeface="Arial" panose="020B0604020202020204" pitchFamily="34" charset="0"/>
              <a:buChar char="•"/>
              <a:tabLst>
                <a:tab pos="114300" algn="l"/>
              </a:tabLst>
            </a:pPr>
            <a:r>
              <a:rPr lang="en-US" sz="1200" b="1" dirty="0">
                <a:solidFill>
                  <a:srgbClr val="000000"/>
                </a:solidFill>
                <a:latin typeface="Calibri"/>
              </a:rPr>
              <a:t>10/100/1000 Mbps PoE LAN Port</a:t>
            </a:r>
          </a:p>
          <a:p>
            <a:pPr marL="183515" marR="118745" indent="-171450">
              <a:buFont typeface="Arial" panose="020B0604020202020204" pitchFamily="34" charset="0"/>
              <a:buChar char="•"/>
              <a:tabLst>
                <a:tab pos="114300" algn="l"/>
              </a:tabLst>
            </a:pPr>
            <a:r>
              <a:rPr lang="en-US" sz="1200" b="1" dirty="0" smtClean="0">
                <a:solidFill>
                  <a:srgbClr val="000000"/>
                </a:solidFill>
                <a:latin typeface="Calibri"/>
              </a:rPr>
              <a:t>4 External antenna connectors </a:t>
            </a:r>
          </a:p>
          <a:p>
            <a:pPr marL="183515" marR="118745" indent="-171450">
              <a:buFont typeface="Arial" panose="020B0604020202020204" pitchFamily="34" charset="0"/>
              <a:buChar char="•"/>
              <a:tabLst>
                <a:tab pos="114300" algn="l"/>
              </a:tabLst>
            </a:pPr>
            <a:r>
              <a:rPr lang="en-US" sz="1200" b="1" dirty="0">
                <a:solidFill>
                  <a:srgbClr val="000000"/>
                </a:solidFill>
                <a:latin typeface="Calibri"/>
              </a:rPr>
              <a:t>UL2043 certified </a:t>
            </a:r>
            <a:r>
              <a:rPr lang="en-US" sz="1200" b="1" dirty="0" smtClean="0">
                <a:solidFill>
                  <a:srgbClr val="000000"/>
                </a:solidFill>
                <a:latin typeface="Calibri"/>
              </a:rPr>
              <a:t>chassis</a:t>
            </a:r>
            <a:endParaRPr lang="en-US" sz="1200" b="1" dirty="0">
              <a:solidFill>
                <a:srgbClr val="000000"/>
              </a:solidFill>
              <a:latin typeface="Calibri"/>
            </a:endParaRPr>
          </a:p>
          <a:p>
            <a:pPr marL="183515" marR="118745" indent="-171450">
              <a:buFont typeface="Arial" panose="020B0604020202020204" pitchFamily="34" charset="0"/>
              <a:buChar char="•"/>
              <a:tabLst>
                <a:tab pos="114300" algn="l"/>
              </a:tabLst>
            </a:pPr>
            <a:r>
              <a:rPr lang="en-US" sz="1200" b="1" dirty="0" smtClean="0">
                <a:solidFill>
                  <a:srgbClr val="000000"/>
                </a:solidFill>
                <a:latin typeface="Calibri"/>
              </a:rPr>
              <a:t>Support </a:t>
            </a:r>
            <a:r>
              <a:rPr lang="en-US" sz="1200" b="1" dirty="0">
                <a:solidFill>
                  <a:srgbClr val="000000"/>
                </a:solidFill>
                <a:latin typeface="Calibri"/>
              </a:rPr>
              <a:t>Management/ Standalone Modes</a:t>
            </a:r>
          </a:p>
        </p:txBody>
      </p:sp>
      <p:sp>
        <p:nvSpPr>
          <p:cNvPr id="14" name="TextBox 13"/>
          <p:cNvSpPr txBox="1"/>
          <p:nvPr/>
        </p:nvSpPr>
        <p:spPr>
          <a:xfrm>
            <a:off x="8177645" y="1752600"/>
            <a:ext cx="2133600" cy="369332"/>
          </a:xfrm>
          <a:prstGeom prst="rect">
            <a:avLst/>
          </a:prstGeom>
          <a:noFill/>
        </p:spPr>
        <p:txBody>
          <a:bodyPr wrap="square" rtlCol="0">
            <a:spAutoFit/>
          </a:bodyPr>
          <a:lstStyle/>
          <a:p>
            <a:r>
              <a:rPr lang="en-US" b="1" dirty="0">
                <a:solidFill>
                  <a:srgbClr val="3333CC">
                    <a:lumMod val="75000"/>
                  </a:srgbClr>
                </a:solidFill>
              </a:rPr>
              <a:t>DWL- </a:t>
            </a:r>
            <a:r>
              <a:rPr lang="en-US" b="1" dirty="0" smtClean="0">
                <a:solidFill>
                  <a:srgbClr val="3333CC">
                    <a:lumMod val="75000"/>
                  </a:srgbClr>
                </a:solidFill>
              </a:rPr>
              <a:t>6610AP</a:t>
            </a:r>
            <a:endParaRPr lang="en-GB" dirty="0">
              <a:solidFill>
                <a:srgbClr val="000000"/>
              </a:solidFill>
            </a:endParaRPr>
          </a:p>
        </p:txBody>
      </p:sp>
      <p:sp>
        <p:nvSpPr>
          <p:cNvPr id="15" name="Rectangle 14"/>
          <p:cNvSpPr/>
          <p:nvPr/>
        </p:nvSpPr>
        <p:spPr>
          <a:xfrm>
            <a:off x="7547264" y="4505556"/>
            <a:ext cx="6096000" cy="1200329"/>
          </a:xfrm>
          <a:prstGeom prst="rect">
            <a:avLst/>
          </a:prstGeom>
        </p:spPr>
        <p:txBody>
          <a:bodyPr>
            <a:spAutoFit/>
          </a:bodyPr>
          <a:lstStyle/>
          <a:p>
            <a:pPr marL="183515" indent="-171450">
              <a:buFont typeface="Arial" panose="020B0604020202020204" pitchFamily="34" charset="0"/>
              <a:buChar char="•"/>
              <a:tabLst>
                <a:tab pos="114300" algn="l"/>
              </a:tabLst>
            </a:pPr>
            <a:r>
              <a:rPr lang="en-US" sz="1200" b="1" dirty="0">
                <a:solidFill>
                  <a:srgbClr val="000000"/>
                </a:solidFill>
                <a:latin typeface="Calibri"/>
              </a:rPr>
              <a:t>IEEE 802.11 </a:t>
            </a:r>
            <a:r>
              <a:rPr lang="en-US" sz="1200" b="1" dirty="0" smtClean="0">
                <a:solidFill>
                  <a:srgbClr val="000000"/>
                </a:solidFill>
                <a:latin typeface="Calibri"/>
              </a:rPr>
              <a:t>a/b/g/n/ac </a:t>
            </a:r>
            <a:r>
              <a:rPr lang="en-US" sz="1200" b="1" dirty="0">
                <a:solidFill>
                  <a:srgbClr val="000000"/>
                </a:solidFill>
                <a:latin typeface="Calibri"/>
              </a:rPr>
              <a:t>2.4 GHz &amp; 5GHz </a:t>
            </a:r>
          </a:p>
          <a:p>
            <a:pPr marL="183515" indent="-171450">
              <a:buFont typeface="Arial" panose="020B0604020202020204" pitchFamily="34" charset="0"/>
              <a:buChar char="•"/>
              <a:tabLst>
                <a:tab pos="114300" algn="l"/>
              </a:tabLst>
            </a:pPr>
            <a:r>
              <a:rPr lang="en-US" sz="1200" b="1" dirty="0">
                <a:solidFill>
                  <a:srgbClr val="000000"/>
                </a:solidFill>
                <a:latin typeface="Calibri"/>
              </a:rPr>
              <a:t>Upto </a:t>
            </a:r>
            <a:r>
              <a:rPr lang="en-US" sz="1200" b="1" dirty="0" smtClean="0">
                <a:solidFill>
                  <a:srgbClr val="000000"/>
                </a:solidFill>
                <a:latin typeface="Calibri"/>
              </a:rPr>
              <a:t>1200 Mbps </a:t>
            </a:r>
          </a:p>
          <a:p>
            <a:pPr marL="183515" indent="-171450">
              <a:buFont typeface="Arial" panose="020B0604020202020204" pitchFamily="34" charset="0"/>
              <a:buChar char="•"/>
              <a:tabLst>
                <a:tab pos="114300" algn="l"/>
              </a:tabLst>
            </a:pPr>
            <a:r>
              <a:rPr lang="en-US" sz="1200" b="1" dirty="0" smtClean="0">
                <a:solidFill>
                  <a:srgbClr val="000000"/>
                </a:solidFill>
                <a:latin typeface="Calibri"/>
              </a:rPr>
              <a:t>10/100/1000 </a:t>
            </a:r>
            <a:r>
              <a:rPr lang="en-US" sz="1200" b="1" dirty="0">
                <a:solidFill>
                  <a:srgbClr val="000000"/>
                </a:solidFill>
                <a:latin typeface="Calibri"/>
              </a:rPr>
              <a:t>Mbps PoE LAN Port</a:t>
            </a:r>
          </a:p>
          <a:p>
            <a:pPr marL="183515" marR="118745" indent="-171450">
              <a:buFont typeface="Arial" panose="020B0604020202020204" pitchFamily="34" charset="0"/>
              <a:buChar char="•"/>
              <a:tabLst>
                <a:tab pos="114300" algn="l"/>
              </a:tabLst>
            </a:pPr>
            <a:r>
              <a:rPr lang="en-US" sz="1200" b="1" dirty="0" smtClean="0">
                <a:solidFill>
                  <a:srgbClr val="000000"/>
                </a:solidFill>
                <a:latin typeface="Calibri"/>
              </a:rPr>
              <a:t>2x2 Internal antennas </a:t>
            </a:r>
          </a:p>
          <a:p>
            <a:pPr marL="183515" marR="118745" indent="-171450">
              <a:buFont typeface="Arial" panose="020B0604020202020204" pitchFamily="34" charset="0"/>
              <a:buChar char="•"/>
              <a:tabLst>
                <a:tab pos="114300" algn="l"/>
              </a:tabLst>
            </a:pPr>
            <a:r>
              <a:rPr lang="en-US" sz="1200" b="1" dirty="0">
                <a:solidFill>
                  <a:srgbClr val="000000"/>
                </a:solidFill>
                <a:latin typeface="Calibri"/>
              </a:rPr>
              <a:t>UL2043 certified chassis</a:t>
            </a:r>
          </a:p>
          <a:p>
            <a:pPr marL="183515" marR="118745" indent="-171450">
              <a:buFont typeface="Arial" panose="020B0604020202020204" pitchFamily="34" charset="0"/>
              <a:buChar char="•"/>
              <a:tabLst>
                <a:tab pos="114300" algn="l"/>
              </a:tabLst>
            </a:pPr>
            <a:r>
              <a:rPr lang="en-US" sz="1200" b="1" dirty="0" smtClean="0">
                <a:solidFill>
                  <a:srgbClr val="000000"/>
                </a:solidFill>
                <a:latin typeface="Calibri"/>
              </a:rPr>
              <a:t>Support </a:t>
            </a:r>
            <a:r>
              <a:rPr lang="en-US" sz="1200" b="1" dirty="0">
                <a:solidFill>
                  <a:srgbClr val="000000"/>
                </a:solidFill>
                <a:latin typeface="Calibri"/>
              </a:rPr>
              <a:t>Management/ Standalone Modes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5" y="2529003"/>
            <a:ext cx="2133600" cy="1200150"/>
          </a:xfrm>
          <a:prstGeom prst="rect">
            <a:avLst/>
          </a:prstGeom>
        </p:spPr>
      </p:pic>
    </p:spTree>
    <p:extLst>
      <p:ext uri="{BB962C8B-B14F-4D97-AF65-F5344CB8AC3E}">
        <p14:creationId xmlns:p14="http://schemas.microsoft.com/office/powerpoint/2010/main" val="1427564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t>D-Link Unified Wireless Solution</a:t>
            </a:r>
            <a:endParaRPr lang="en-GB" dirty="0"/>
          </a:p>
        </p:txBody>
      </p:sp>
      <p:sp>
        <p:nvSpPr>
          <p:cNvPr id="3" name="Content Placeholder 2"/>
          <p:cNvSpPr>
            <a:spLocks noGrp="1"/>
          </p:cNvSpPr>
          <p:nvPr>
            <p:ph idx="1"/>
          </p:nvPr>
        </p:nvSpPr>
        <p:spPr>
          <a:xfrm>
            <a:off x="1676400" y="1447800"/>
            <a:ext cx="8991600" cy="5181600"/>
          </a:xfrm>
        </p:spPr>
        <p:txBody>
          <a:bodyPr/>
          <a:lstStyle/>
          <a:p>
            <a:pPr>
              <a:buNone/>
            </a:pPr>
            <a:endParaRPr lang="en-US" dirty="0" smtClean="0"/>
          </a:p>
          <a:p>
            <a:pPr>
              <a:buNone/>
            </a:pPr>
            <a:r>
              <a:rPr lang="en-US" b="1" dirty="0" smtClean="0">
                <a:solidFill>
                  <a:schemeClr val="accent2">
                    <a:lumMod val="75000"/>
                  </a:schemeClr>
                </a:solidFill>
              </a:rPr>
              <a:t>	</a:t>
            </a:r>
            <a:r>
              <a:rPr lang="en-US" sz="1800" b="1" kern="1200" dirty="0" smtClean="0">
                <a:solidFill>
                  <a:srgbClr val="3333CC">
                    <a:lumMod val="75000"/>
                  </a:srgbClr>
                </a:solidFill>
              </a:rPr>
              <a:t>DWL-8610AP</a:t>
            </a:r>
            <a:r>
              <a:rPr lang="en-US" b="1" dirty="0" smtClean="0">
                <a:solidFill>
                  <a:schemeClr val="accent2">
                    <a:lumMod val="75000"/>
                  </a:schemeClr>
                </a:solidFill>
              </a:rPr>
              <a:t>		</a:t>
            </a:r>
            <a:endParaRPr lang="en-US" b="1" kern="1200" dirty="0">
              <a:solidFill>
                <a:srgbClr val="3333CC">
                  <a:lumMod val="75000"/>
                </a:srgbClr>
              </a:solidFill>
            </a:endParaRPr>
          </a:p>
          <a:p>
            <a:pPr marL="12065" marR="118745">
              <a:buNone/>
              <a:tabLst>
                <a:tab pos="114300" algn="l"/>
              </a:tabLst>
            </a:pPr>
            <a:r>
              <a:rPr lang="en-US" b="1" dirty="0" smtClean="0">
                <a:solidFill>
                  <a:schemeClr val="accent2">
                    <a:lumMod val="75000"/>
                  </a:schemeClr>
                </a:solidFill>
              </a:rPr>
              <a:t> </a:t>
            </a:r>
            <a:endParaRPr lang="en-GB" b="1" kern="1200" dirty="0">
              <a:solidFill>
                <a:srgbClr val="000000"/>
              </a:solidFill>
              <a:latin typeface="Calibri"/>
            </a:endParaRPr>
          </a:p>
        </p:txBody>
      </p:sp>
      <p:sp>
        <p:nvSpPr>
          <p:cNvPr id="9" name="object 7"/>
          <p:cNvSpPr txBox="1"/>
          <p:nvPr/>
        </p:nvSpPr>
        <p:spPr>
          <a:xfrm>
            <a:off x="1752600" y="3962401"/>
            <a:ext cx="3886200" cy="1515745"/>
          </a:xfrm>
          <a:prstGeom prst="rect">
            <a:avLst/>
          </a:prstGeom>
        </p:spPr>
        <p:txBody>
          <a:bodyPr vert="horz" wrap="square" lIns="0" tIns="0" rIns="0" bIns="0" rtlCol="0">
            <a:noAutofit/>
          </a:bodyPr>
          <a:lstStyle/>
          <a:p>
            <a:pPr marL="183515" indent="-171450">
              <a:buFont typeface="Arial" panose="020B0604020202020204" pitchFamily="34" charset="0"/>
              <a:buChar char="•"/>
              <a:tabLst>
                <a:tab pos="114300" algn="l"/>
              </a:tabLst>
            </a:pPr>
            <a:r>
              <a:rPr lang="en-US" sz="1200" b="1" dirty="0">
                <a:solidFill>
                  <a:srgbClr val="000000"/>
                </a:solidFill>
                <a:latin typeface="Calibri"/>
              </a:rPr>
              <a:t>IEEE 802.11 a/b/g/n/ac  2.4 GHz &amp; 5GHz </a:t>
            </a:r>
          </a:p>
          <a:p>
            <a:pPr marL="183515" indent="-171450">
              <a:buFont typeface="Arial" panose="020B0604020202020204" pitchFamily="34" charset="0"/>
              <a:buChar char="•"/>
              <a:tabLst>
                <a:tab pos="114300" algn="l"/>
              </a:tabLst>
            </a:pPr>
            <a:r>
              <a:rPr lang="en-US" sz="1200" b="1" dirty="0">
                <a:solidFill>
                  <a:srgbClr val="000000"/>
                </a:solidFill>
                <a:latin typeface="Calibri"/>
              </a:rPr>
              <a:t>Upto </a:t>
            </a:r>
            <a:r>
              <a:rPr sz="1200" b="1" dirty="0">
                <a:solidFill>
                  <a:srgbClr val="000000"/>
                </a:solidFill>
                <a:latin typeface="Calibri"/>
              </a:rPr>
              <a:t> </a:t>
            </a:r>
            <a:r>
              <a:rPr lang="en-US" sz="1200" b="1" dirty="0">
                <a:solidFill>
                  <a:srgbClr val="000000"/>
                </a:solidFill>
                <a:latin typeface="Calibri"/>
              </a:rPr>
              <a:t> 1750 Mbps</a:t>
            </a:r>
            <a:endParaRPr sz="1200" b="1" dirty="0">
              <a:solidFill>
                <a:srgbClr val="000000"/>
              </a:solidFill>
              <a:latin typeface="Calibri"/>
            </a:endParaRPr>
          </a:p>
          <a:p>
            <a:pPr marL="183515" marR="118745" indent="-171450">
              <a:buFont typeface="Arial" panose="020B0604020202020204" pitchFamily="34" charset="0"/>
              <a:buChar char="•"/>
              <a:tabLst>
                <a:tab pos="114300" algn="l"/>
              </a:tabLst>
            </a:pPr>
            <a:r>
              <a:rPr lang="fr-FR" sz="1200" b="1" dirty="0" smtClean="0">
                <a:solidFill>
                  <a:srgbClr val="000000"/>
                </a:solidFill>
                <a:latin typeface="Calibri"/>
              </a:rPr>
              <a:t>2 </a:t>
            </a:r>
            <a:r>
              <a:rPr lang="fr-FR" sz="1200" b="1" dirty="0">
                <a:solidFill>
                  <a:srgbClr val="000000"/>
                </a:solidFill>
                <a:latin typeface="Calibri"/>
              </a:rPr>
              <a:t>X 10/100/1000 Mbps LAN Ports</a:t>
            </a:r>
          </a:p>
          <a:p>
            <a:pPr marL="183515" marR="118745" indent="-171450">
              <a:buFont typeface="Arial" panose="020B0604020202020204" pitchFamily="34" charset="0"/>
              <a:buChar char="•"/>
              <a:tabLst>
                <a:tab pos="114300" algn="l"/>
              </a:tabLst>
            </a:pPr>
            <a:r>
              <a:rPr lang="en-US" sz="1200" b="1" dirty="0" smtClean="0">
                <a:solidFill>
                  <a:srgbClr val="000000"/>
                </a:solidFill>
                <a:latin typeface="Calibri"/>
              </a:rPr>
              <a:t>3x3 I</a:t>
            </a:r>
            <a:r>
              <a:rPr sz="1200" b="1" dirty="0" smtClean="0">
                <a:solidFill>
                  <a:srgbClr val="000000"/>
                </a:solidFill>
                <a:latin typeface="Calibri"/>
              </a:rPr>
              <a:t>nternal</a:t>
            </a:r>
            <a:r>
              <a:rPr lang="en-US" sz="1200" b="1" dirty="0" smtClean="0">
                <a:solidFill>
                  <a:srgbClr val="000000"/>
                </a:solidFill>
                <a:latin typeface="Calibri"/>
              </a:rPr>
              <a:t> </a:t>
            </a:r>
            <a:r>
              <a:rPr lang="en-US" sz="1200" b="1" dirty="0">
                <a:solidFill>
                  <a:srgbClr val="000000"/>
                </a:solidFill>
                <a:latin typeface="Calibri"/>
              </a:rPr>
              <a:t>A</a:t>
            </a:r>
            <a:r>
              <a:rPr lang="en-US" sz="1200" b="1" dirty="0" smtClean="0">
                <a:solidFill>
                  <a:srgbClr val="000000"/>
                </a:solidFill>
                <a:latin typeface="Calibri"/>
              </a:rPr>
              <a:t>ntennas</a:t>
            </a:r>
            <a:endParaRPr sz="1200" b="1" dirty="0">
              <a:solidFill>
                <a:srgbClr val="000000"/>
              </a:solidFill>
              <a:latin typeface="Calibri"/>
            </a:endParaRPr>
          </a:p>
          <a:p>
            <a:pPr marL="183515" marR="118745" indent="-171450">
              <a:buFont typeface="Arial" panose="020B0604020202020204" pitchFamily="34" charset="0"/>
              <a:buChar char="•"/>
              <a:tabLst>
                <a:tab pos="114300" algn="l"/>
              </a:tabLst>
            </a:pPr>
            <a:r>
              <a:rPr sz="1200" b="1" dirty="0">
                <a:solidFill>
                  <a:srgbClr val="000000"/>
                </a:solidFill>
                <a:latin typeface="Calibri"/>
              </a:rPr>
              <a:t>Plenum-rated Housing</a:t>
            </a:r>
            <a:endParaRPr lang="en-US" sz="1200" b="1" dirty="0">
              <a:solidFill>
                <a:srgbClr val="000000"/>
              </a:solidFill>
              <a:latin typeface="Calibri"/>
            </a:endParaRPr>
          </a:p>
          <a:p>
            <a:pPr marL="183515" marR="118745" indent="-171450">
              <a:buFont typeface="Arial" panose="020B0604020202020204" pitchFamily="34" charset="0"/>
              <a:buChar char="•"/>
              <a:tabLst>
                <a:tab pos="114300" algn="l"/>
              </a:tabLst>
            </a:pPr>
            <a:r>
              <a:rPr lang="en-GB" sz="1200" b="1" dirty="0">
                <a:solidFill>
                  <a:srgbClr val="000000"/>
                </a:solidFill>
                <a:latin typeface="Calibri"/>
              </a:rPr>
              <a:t>Support Management/ Standalone Modes</a:t>
            </a:r>
          </a:p>
          <a:p>
            <a:pPr marL="114300" indent="-102235">
              <a:buFont typeface="Arial"/>
              <a:buChar char="•"/>
              <a:tabLst>
                <a:tab pos="114300" algn="l"/>
              </a:tabLst>
            </a:pPr>
            <a:endParaRPr sz="1400" dirty="0">
              <a:solidFill>
                <a:srgbClr val="000000"/>
              </a:solidFill>
              <a:latin typeface="Calibri"/>
              <a:cs typeface="Calibri"/>
            </a:endParaRPr>
          </a:p>
        </p:txBody>
      </p:sp>
      <p:sp>
        <p:nvSpPr>
          <p:cNvPr id="11" name="object 11"/>
          <p:cNvSpPr txBox="1"/>
          <p:nvPr/>
        </p:nvSpPr>
        <p:spPr>
          <a:xfrm>
            <a:off x="2362200" y="3200401"/>
            <a:ext cx="1371600" cy="304799"/>
          </a:xfrm>
          <a:prstGeom prst="rect">
            <a:avLst/>
          </a:prstGeom>
        </p:spPr>
        <p:txBody>
          <a:bodyPr vert="horz" wrap="square" lIns="0" tIns="0" rIns="0" bIns="0" rtlCol="0">
            <a:noAutofit/>
          </a:bodyPr>
          <a:lstStyle/>
          <a:p>
            <a:pPr marL="12700"/>
            <a:endParaRPr sz="1400" dirty="0">
              <a:solidFill>
                <a:srgbClr val="000000"/>
              </a:solidFill>
              <a:latin typeface="Calibri"/>
              <a:cs typeface="Calibri"/>
            </a:endParaRPr>
          </a:p>
        </p:txBody>
      </p:sp>
      <p:sp>
        <p:nvSpPr>
          <p:cNvPr id="12" name="object 15"/>
          <p:cNvSpPr txBox="1"/>
          <p:nvPr/>
        </p:nvSpPr>
        <p:spPr>
          <a:xfrm>
            <a:off x="1736243" y="175134"/>
            <a:ext cx="6180455" cy="541655"/>
          </a:xfrm>
          <a:prstGeom prst="rect">
            <a:avLst/>
          </a:prstGeom>
        </p:spPr>
        <p:txBody>
          <a:bodyPr vert="horz" wrap="square" lIns="0" tIns="0" rIns="0" bIns="0" rtlCol="0">
            <a:noAutofit/>
          </a:bodyPr>
          <a:lstStyle/>
          <a:p>
            <a:pPr marL="12700"/>
            <a:r>
              <a:rPr sz="3500" dirty="0">
                <a:solidFill>
                  <a:srgbClr val="FFFFFF"/>
                </a:solidFill>
                <a:latin typeface="Arial"/>
                <a:cs typeface="Arial"/>
              </a:rPr>
              <a:t>D</a:t>
            </a:r>
            <a:r>
              <a:rPr sz="3500" spc="-5" dirty="0">
                <a:solidFill>
                  <a:srgbClr val="FFFFFF"/>
                </a:solidFill>
                <a:latin typeface="Arial"/>
                <a:cs typeface="Arial"/>
              </a:rPr>
              <a:t>-</a:t>
            </a:r>
            <a:r>
              <a:rPr sz="3500" dirty="0">
                <a:solidFill>
                  <a:srgbClr val="FFFFFF"/>
                </a:solidFill>
                <a:latin typeface="Arial"/>
                <a:cs typeface="Arial"/>
              </a:rPr>
              <a:t>Link U</a:t>
            </a:r>
            <a:r>
              <a:rPr sz="3500" spc="-15" dirty="0">
                <a:solidFill>
                  <a:srgbClr val="FFFFFF"/>
                </a:solidFill>
                <a:latin typeface="Arial"/>
                <a:cs typeface="Arial"/>
              </a:rPr>
              <a:t>n</a:t>
            </a:r>
            <a:r>
              <a:rPr sz="3500" dirty="0">
                <a:solidFill>
                  <a:srgbClr val="FFFFFF"/>
                </a:solidFill>
                <a:latin typeface="Arial"/>
                <a:cs typeface="Arial"/>
              </a:rPr>
              <a:t>ified WLAN Solu</a:t>
            </a:r>
            <a:r>
              <a:rPr sz="3500" spc="-15" dirty="0">
                <a:solidFill>
                  <a:srgbClr val="FFFFFF"/>
                </a:solidFill>
                <a:latin typeface="Arial"/>
                <a:cs typeface="Arial"/>
              </a:rPr>
              <a:t>t</a:t>
            </a:r>
            <a:r>
              <a:rPr sz="3500" dirty="0">
                <a:solidFill>
                  <a:srgbClr val="FFFFFF"/>
                </a:solidFill>
                <a:latin typeface="Arial"/>
                <a:cs typeface="Arial"/>
              </a:rPr>
              <a:t>ions</a:t>
            </a:r>
            <a:endParaRPr sz="3500">
              <a:solidFill>
                <a:srgbClr val="000000"/>
              </a:solidFill>
              <a:latin typeface="Arial"/>
              <a:cs typeface="Arial"/>
            </a:endParaRPr>
          </a:p>
        </p:txBody>
      </p:sp>
      <p:pic>
        <p:nvPicPr>
          <p:cNvPr id="15" name="Picture 14" descr="DWL-8610AP.jpg"/>
          <p:cNvPicPr>
            <a:picLocks noChangeAspect="1"/>
          </p:cNvPicPr>
          <p:nvPr/>
        </p:nvPicPr>
        <p:blipFill>
          <a:blip r:embed="rId2" cstate="print"/>
          <a:stretch>
            <a:fillRect/>
          </a:stretch>
        </p:blipFill>
        <p:spPr>
          <a:xfrm>
            <a:off x="1826056" y="2209801"/>
            <a:ext cx="1907744" cy="1476375"/>
          </a:xfrm>
          <a:prstGeom prst="rect">
            <a:avLst/>
          </a:prstGeom>
        </p:spPr>
      </p:pic>
      <p:sp>
        <p:nvSpPr>
          <p:cNvPr id="13" name="TextBox 12"/>
          <p:cNvSpPr txBox="1"/>
          <p:nvPr/>
        </p:nvSpPr>
        <p:spPr>
          <a:xfrm>
            <a:off x="7772400" y="1752600"/>
            <a:ext cx="2133600" cy="369332"/>
          </a:xfrm>
          <a:prstGeom prst="rect">
            <a:avLst/>
          </a:prstGeom>
          <a:noFill/>
        </p:spPr>
        <p:txBody>
          <a:bodyPr wrap="square" rtlCol="0">
            <a:spAutoFit/>
          </a:bodyPr>
          <a:lstStyle/>
          <a:p>
            <a:r>
              <a:rPr lang="en-US" b="1" dirty="0">
                <a:solidFill>
                  <a:srgbClr val="3333CC">
                    <a:lumMod val="75000"/>
                  </a:srgbClr>
                </a:solidFill>
              </a:rPr>
              <a:t>DWL- 8600AP</a:t>
            </a:r>
            <a:endParaRPr lang="en-GB" dirty="0">
              <a:solidFill>
                <a:srgbClr val="000000"/>
              </a:solidFill>
            </a:endParaRPr>
          </a:p>
        </p:txBody>
      </p:sp>
      <p:pic>
        <p:nvPicPr>
          <p:cNvPr id="14" name="Picture 13" descr="DWL-8600_A1_Image (1).jpg"/>
          <p:cNvPicPr>
            <a:picLocks noChangeAspect="1"/>
          </p:cNvPicPr>
          <p:nvPr/>
        </p:nvPicPr>
        <p:blipFill>
          <a:blip r:embed="rId3" cstate="print"/>
          <a:srcRect l="11111" t="3898"/>
          <a:stretch>
            <a:fillRect/>
          </a:stretch>
        </p:blipFill>
        <p:spPr>
          <a:xfrm rot="16200000">
            <a:off x="8273285" y="1600452"/>
            <a:ext cx="914399" cy="2504981"/>
          </a:xfrm>
          <a:prstGeom prst="rect">
            <a:avLst/>
          </a:prstGeom>
        </p:spPr>
      </p:pic>
      <p:sp>
        <p:nvSpPr>
          <p:cNvPr id="20" name="object 7"/>
          <p:cNvSpPr txBox="1"/>
          <p:nvPr/>
        </p:nvSpPr>
        <p:spPr>
          <a:xfrm>
            <a:off x="7353300" y="3838985"/>
            <a:ext cx="3886200" cy="1515745"/>
          </a:xfrm>
          <a:prstGeom prst="rect">
            <a:avLst/>
          </a:prstGeom>
        </p:spPr>
        <p:txBody>
          <a:bodyPr vert="horz" wrap="square" lIns="0" tIns="0" rIns="0" bIns="0" rtlCol="0">
            <a:noAutofit/>
          </a:bodyPr>
          <a:lstStyle/>
          <a:p>
            <a:pPr marL="183515" indent="-171450">
              <a:buFont typeface="Arial" panose="020B0604020202020204" pitchFamily="34" charset="0"/>
              <a:buChar char="•"/>
              <a:tabLst>
                <a:tab pos="114300" algn="l"/>
              </a:tabLst>
            </a:pPr>
            <a:r>
              <a:rPr lang="en-US" sz="1200" b="1" dirty="0" smtClean="0">
                <a:solidFill>
                  <a:srgbClr val="000000"/>
                </a:solidFill>
                <a:latin typeface="Calibri"/>
              </a:rPr>
              <a:t>IEEE 802.11 a/b/g/n </a:t>
            </a:r>
            <a:r>
              <a:rPr lang="en-US" sz="1200" b="1" dirty="0">
                <a:solidFill>
                  <a:srgbClr val="000000"/>
                </a:solidFill>
                <a:latin typeface="Calibri"/>
              </a:rPr>
              <a:t>2.4 GHz &amp; 5GHz </a:t>
            </a:r>
          </a:p>
          <a:p>
            <a:pPr marL="183515" indent="-171450">
              <a:buFont typeface="Arial" panose="020B0604020202020204" pitchFamily="34" charset="0"/>
              <a:buChar char="•"/>
              <a:tabLst>
                <a:tab pos="114300" algn="l"/>
              </a:tabLst>
            </a:pPr>
            <a:r>
              <a:rPr lang="en-US" sz="1200" b="1" dirty="0">
                <a:solidFill>
                  <a:srgbClr val="000000"/>
                </a:solidFill>
                <a:latin typeface="Calibri"/>
              </a:rPr>
              <a:t>Upto </a:t>
            </a:r>
            <a:r>
              <a:rPr sz="1200" b="1" dirty="0">
                <a:solidFill>
                  <a:srgbClr val="000000"/>
                </a:solidFill>
                <a:latin typeface="Calibri"/>
              </a:rPr>
              <a:t> </a:t>
            </a:r>
            <a:r>
              <a:rPr lang="en-US" sz="1200" b="1" dirty="0" smtClean="0">
                <a:solidFill>
                  <a:srgbClr val="000000"/>
                </a:solidFill>
                <a:latin typeface="Calibri"/>
              </a:rPr>
              <a:t>300 Mbps in each frequency band simultaneously </a:t>
            </a:r>
            <a:endParaRPr sz="1200" b="1" dirty="0">
              <a:solidFill>
                <a:srgbClr val="000000"/>
              </a:solidFill>
              <a:latin typeface="Calibri"/>
            </a:endParaRPr>
          </a:p>
          <a:p>
            <a:pPr marL="183515" marR="118745" indent="-171450">
              <a:buFont typeface="Arial" panose="020B0604020202020204" pitchFamily="34" charset="0"/>
              <a:buChar char="•"/>
              <a:tabLst>
                <a:tab pos="114300" algn="l"/>
              </a:tabLst>
            </a:pPr>
            <a:r>
              <a:rPr lang="fr-FR" sz="1200" b="1" dirty="0" smtClean="0">
                <a:solidFill>
                  <a:srgbClr val="000000"/>
                </a:solidFill>
                <a:latin typeface="Calibri"/>
              </a:rPr>
              <a:t>10/100/1000 Mbps PoE </a:t>
            </a:r>
            <a:r>
              <a:rPr lang="fr-FR" sz="1200" b="1" dirty="0">
                <a:solidFill>
                  <a:srgbClr val="000000"/>
                </a:solidFill>
                <a:latin typeface="Calibri"/>
              </a:rPr>
              <a:t>LAN </a:t>
            </a:r>
            <a:r>
              <a:rPr lang="fr-FR" sz="1200" b="1" dirty="0" smtClean="0">
                <a:solidFill>
                  <a:srgbClr val="000000"/>
                </a:solidFill>
                <a:latin typeface="Calibri"/>
              </a:rPr>
              <a:t>Port</a:t>
            </a:r>
            <a:endParaRPr lang="fr-FR" sz="1200" b="1" dirty="0">
              <a:solidFill>
                <a:srgbClr val="000000"/>
              </a:solidFill>
              <a:latin typeface="Calibri"/>
            </a:endParaRPr>
          </a:p>
          <a:p>
            <a:pPr marL="183515" marR="118745" indent="-171450">
              <a:buFont typeface="Arial" panose="020B0604020202020204" pitchFamily="34" charset="0"/>
              <a:buChar char="•"/>
              <a:tabLst>
                <a:tab pos="114300" algn="l"/>
              </a:tabLst>
            </a:pPr>
            <a:r>
              <a:rPr lang="en-US" sz="1200" b="1" dirty="0" smtClean="0">
                <a:solidFill>
                  <a:srgbClr val="000000"/>
                </a:solidFill>
                <a:latin typeface="Calibri"/>
              </a:rPr>
              <a:t>2x2  Detachable Antennas </a:t>
            </a:r>
          </a:p>
          <a:p>
            <a:pPr marL="183515" marR="118745" indent="-171450">
              <a:buFont typeface="Arial" panose="020B0604020202020204" pitchFamily="34" charset="0"/>
              <a:buChar char="•"/>
              <a:tabLst>
                <a:tab pos="114300" algn="l"/>
              </a:tabLst>
            </a:pPr>
            <a:r>
              <a:rPr lang="en-US" sz="1200" b="1" dirty="0">
                <a:solidFill>
                  <a:srgbClr val="000000"/>
                </a:solidFill>
                <a:latin typeface="Calibri"/>
              </a:rPr>
              <a:t>Solid Die Cast </a:t>
            </a:r>
            <a:r>
              <a:rPr lang="en-US" sz="1200" b="1" dirty="0" smtClean="0">
                <a:solidFill>
                  <a:srgbClr val="000000"/>
                </a:solidFill>
                <a:latin typeface="Calibri"/>
              </a:rPr>
              <a:t>Metal </a:t>
            </a:r>
            <a:r>
              <a:rPr lang="en-US" sz="1200" b="1" dirty="0">
                <a:solidFill>
                  <a:srgbClr val="000000"/>
                </a:solidFill>
                <a:latin typeface="Calibri"/>
              </a:rPr>
              <a:t>Housing</a:t>
            </a:r>
            <a:endParaRPr sz="1200" b="1" dirty="0">
              <a:solidFill>
                <a:srgbClr val="000000"/>
              </a:solidFill>
              <a:latin typeface="Calibri"/>
            </a:endParaRPr>
          </a:p>
          <a:p>
            <a:pPr marL="183515" marR="118745" indent="-171450">
              <a:buFont typeface="Arial" panose="020B0604020202020204" pitchFamily="34" charset="0"/>
              <a:buChar char="•"/>
              <a:tabLst>
                <a:tab pos="114300" algn="l"/>
              </a:tabLst>
            </a:pPr>
            <a:r>
              <a:rPr lang="en-GB" sz="1200" b="1" dirty="0" smtClean="0">
                <a:solidFill>
                  <a:srgbClr val="000000"/>
                </a:solidFill>
                <a:latin typeface="Calibri"/>
              </a:rPr>
              <a:t>Support </a:t>
            </a:r>
            <a:r>
              <a:rPr lang="en-GB" sz="1200" b="1" dirty="0">
                <a:solidFill>
                  <a:srgbClr val="000000"/>
                </a:solidFill>
                <a:latin typeface="Calibri"/>
              </a:rPr>
              <a:t>Management/ Standalone Modes</a:t>
            </a:r>
          </a:p>
          <a:p>
            <a:pPr marL="114300" indent="-102235">
              <a:buFont typeface="Arial"/>
              <a:buChar char="•"/>
              <a:tabLst>
                <a:tab pos="114300" algn="l"/>
              </a:tabLst>
            </a:pPr>
            <a:endParaRPr sz="1400" dirty="0">
              <a:solidFill>
                <a:srgbClr val="000000"/>
              </a:solidFill>
              <a:latin typeface="Calibri"/>
              <a:cs typeface="Calibri"/>
            </a:endParaRPr>
          </a:p>
        </p:txBody>
      </p:sp>
    </p:spTree>
    <p:extLst>
      <p:ext uri="{BB962C8B-B14F-4D97-AF65-F5344CB8AC3E}">
        <p14:creationId xmlns:p14="http://schemas.microsoft.com/office/powerpoint/2010/main" val="252283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a:t>D-Link Unified Wireless Solution</a:t>
            </a:r>
            <a:endParaRPr lang="en-US" dirty="0"/>
          </a:p>
        </p:txBody>
      </p:sp>
      <p:sp>
        <p:nvSpPr>
          <p:cNvPr id="3" name="Content Placeholder 2"/>
          <p:cNvSpPr>
            <a:spLocks noGrp="1"/>
          </p:cNvSpPr>
          <p:nvPr>
            <p:ph idx="1"/>
          </p:nvPr>
        </p:nvSpPr>
        <p:spPr>
          <a:xfrm>
            <a:off x="914400" y="1607128"/>
            <a:ext cx="10363200" cy="4471988"/>
          </a:xfrm>
        </p:spPr>
        <p:txBody>
          <a:bodyPr/>
          <a:lstStyle/>
          <a:p>
            <a:pPr marL="0" indent="0">
              <a:buNone/>
            </a:pPr>
            <a:r>
              <a:rPr lang="en-US" sz="1800" b="1" kern="1200" dirty="0">
                <a:solidFill>
                  <a:srgbClr val="3333CC">
                    <a:lumMod val="75000"/>
                  </a:srgbClr>
                </a:solidFill>
              </a:rPr>
              <a:t>DWL- 8710AP </a:t>
            </a:r>
            <a:r>
              <a:rPr lang="en-US" b="1" dirty="0" smtClean="0">
                <a:solidFill>
                  <a:srgbClr val="3333CC">
                    <a:lumMod val="75000"/>
                  </a:srgbClr>
                </a:solidFill>
              </a:rPr>
              <a:t>(Outdoor)</a:t>
            </a:r>
          </a:p>
          <a:p>
            <a:pPr marL="0" indent="0">
              <a:buNone/>
            </a:pPr>
            <a:endParaRPr lang="en-US" b="1" dirty="0" smtClean="0">
              <a:solidFill>
                <a:srgbClr val="3333CC">
                  <a:lumMod val="75000"/>
                </a:srgbClr>
              </a:solidFill>
            </a:endParaRPr>
          </a:p>
          <a:p>
            <a:pPr marL="0" indent="0">
              <a:buNone/>
            </a:pPr>
            <a:endParaRPr lang="en-US" b="1" dirty="0">
              <a:solidFill>
                <a:srgbClr val="3333CC">
                  <a:lumMod val="75000"/>
                </a:srgbClr>
              </a:solidFill>
            </a:endParaRPr>
          </a:p>
          <a:p>
            <a:pPr marL="0" indent="0">
              <a:buNone/>
            </a:pPr>
            <a:endParaRPr lang="en-GB" dirty="0">
              <a:solidFill>
                <a:srgbClr val="000000"/>
              </a:solidFill>
            </a:endParaRPr>
          </a:p>
          <a:p>
            <a:pPr marL="0" indent="0">
              <a:buNone/>
            </a:pPr>
            <a:endParaRPr lang="en-US" b="1" dirty="0">
              <a:solidFill>
                <a:srgbClr val="3333CC">
                  <a:lumMod val="75000"/>
                </a:srgbClr>
              </a:solidFill>
            </a:endParaRPr>
          </a:p>
          <a:p>
            <a:pPr marL="0" indent="0">
              <a:buNone/>
            </a:pPr>
            <a:endParaRPr lang="en-GB" dirty="0">
              <a:solidFill>
                <a:srgbClr val="00000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21449" y="1976460"/>
            <a:ext cx="2079481" cy="2079481"/>
          </a:xfrm>
          <a:prstGeom prst="rect">
            <a:avLst/>
          </a:prstGeom>
        </p:spPr>
      </p:pic>
      <p:sp>
        <p:nvSpPr>
          <p:cNvPr id="5" name="Rectangle 4"/>
          <p:cNvSpPr/>
          <p:nvPr/>
        </p:nvSpPr>
        <p:spPr>
          <a:xfrm>
            <a:off x="7566941" y="1607128"/>
            <a:ext cx="3209533" cy="369332"/>
          </a:xfrm>
          <a:prstGeom prst="rect">
            <a:avLst/>
          </a:prstGeom>
        </p:spPr>
        <p:txBody>
          <a:bodyPr wrap="none">
            <a:spAutoFit/>
          </a:bodyPr>
          <a:lstStyle/>
          <a:p>
            <a:r>
              <a:rPr lang="en-US" b="1" dirty="0">
                <a:solidFill>
                  <a:srgbClr val="3333CC">
                    <a:lumMod val="75000"/>
                  </a:srgbClr>
                </a:solidFill>
              </a:rPr>
              <a:t>DWL-6700AP(Outdoor)</a:t>
            </a:r>
            <a:endParaRPr 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1349" r="9209" b="7225"/>
          <a:stretch>
            <a:fillRect/>
          </a:stretch>
        </p:blipFill>
        <p:spPr bwMode="auto">
          <a:xfrm>
            <a:off x="8638307" y="2140528"/>
            <a:ext cx="5334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object 7"/>
          <p:cNvSpPr txBox="1"/>
          <p:nvPr/>
        </p:nvSpPr>
        <p:spPr>
          <a:xfrm>
            <a:off x="7566941" y="3843122"/>
            <a:ext cx="3886200" cy="1260185"/>
          </a:xfrm>
          <a:prstGeom prst="rect">
            <a:avLst/>
          </a:prstGeom>
        </p:spPr>
        <p:txBody>
          <a:bodyPr vert="horz" wrap="square" lIns="0" tIns="0" rIns="0" bIns="0" rtlCol="0">
            <a:noAutofit/>
          </a:bodyPr>
          <a:lstStyle/>
          <a:p>
            <a:pPr marL="183515" indent="-171450">
              <a:buFont typeface="Arial" panose="020B0604020202020204" pitchFamily="34" charset="0"/>
              <a:buChar char="•"/>
              <a:tabLst>
                <a:tab pos="114300" algn="l"/>
              </a:tabLst>
            </a:pPr>
            <a:r>
              <a:rPr lang="en-US" sz="1200" b="1" dirty="0" smtClean="0">
                <a:solidFill>
                  <a:srgbClr val="000000"/>
                </a:solidFill>
                <a:latin typeface="Calibri"/>
              </a:rPr>
              <a:t>IEEE 802.11 a/b/g/n </a:t>
            </a:r>
            <a:r>
              <a:rPr lang="en-US" sz="1200" b="1" dirty="0">
                <a:solidFill>
                  <a:srgbClr val="000000"/>
                </a:solidFill>
                <a:latin typeface="Calibri"/>
              </a:rPr>
              <a:t>2.4 GHz &amp; 5GHz </a:t>
            </a:r>
          </a:p>
          <a:p>
            <a:pPr marL="183515" indent="-171450">
              <a:buFont typeface="Arial" panose="020B0604020202020204" pitchFamily="34" charset="0"/>
              <a:buChar char="•"/>
              <a:tabLst>
                <a:tab pos="114300" algn="l"/>
              </a:tabLst>
            </a:pPr>
            <a:r>
              <a:rPr lang="en-US" sz="1200" b="1" dirty="0">
                <a:solidFill>
                  <a:srgbClr val="000000"/>
                </a:solidFill>
                <a:latin typeface="Calibri"/>
              </a:rPr>
              <a:t>Upto </a:t>
            </a:r>
            <a:r>
              <a:rPr sz="1200" b="1" dirty="0">
                <a:solidFill>
                  <a:srgbClr val="000000"/>
                </a:solidFill>
                <a:latin typeface="Calibri"/>
              </a:rPr>
              <a:t> </a:t>
            </a:r>
            <a:r>
              <a:rPr lang="en-US" sz="1200" b="1" dirty="0">
                <a:solidFill>
                  <a:srgbClr val="000000"/>
                </a:solidFill>
                <a:latin typeface="Calibri"/>
              </a:rPr>
              <a:t> </a:t>
            </a:r>
            <a:r>
              <a:rPr lang="en-US" sz="1200" b="1" dirty="0" smtClean="0">
                <a:solidFill>
                  <a:srgbClr val="000000"/>
                </a:solidFill>
                <a:latin typeface="Calibri"/>
              </a:rPr>
              <a:t>300 Mbps in each frequency band simultaneously </a:t>
            </a:r>
            <a:endParaRPr sz="1200" b="1" dirty="0">
              <a:solidFill>
                <a:srgbClr val="000000"/>
              </a:solidFill>
              <a:latin typeface="Calibri"/>
            </a:endParaRPr>
          </a:p>
          <a:p>
            <a:pPr marL="183515" marR="118745" indent="-171450">
              <a:buFont typeface="Arial" panose="020B0604020202020204" pitchFamily="34" charset="0"/>
              <a:buChar char="•"/>
              <a:tabLst>
                <a:tab pos="114300" algn="l"/>
              </a:tabLst>
            </a:pPr>
            <a:r>
              <a:rPr lang="fr-FR" sz="1200" b="1" dirty="0" smtClean="0">
                <a:solidFill>
                  <a:srgbClr val="000000"/>
                </a:solidFill>
                <a:latin typeface="Calibri"/>
              </a:rPr>
              <a:t>2x 10/100 Mbps LAN Ports</a:t>
            </a:r>
            <a:endParaRPr lang="fr-FR" sz="1200" b="1" dirty="0">
              <a:solidFill>
                <a:srgbClr val="000000"/>
              </a:solidFill>
              <a:latin typeface="Calibri"/>
            </a:endParaRPr>
          </a:p>
          <a:p>
            <a:pPr marL="183515" marR="118745" indent="-171450">
              <a:buFont typeface="Arial" panose="020B0604020202020204" pitchFamily="34" charset="0"/>
              <a:buChar char="•"/>
              <a:tabLst>
                <a:tab pos="114300" algn="l"/>
              </a:tabLst>
            </a:pPr>
            <a:r>
              <a:rPr lang="en-US" altLang="zh-TW" sz="1200" b="1" dirty="0">
                <a:solidFill>
                  <a:srgbClr val="000000"/>
                </a:solidFill>
                <a:latin typeface="Calibri"/>
              </a:rPr>
              <a:t>Internal 2 x 2 antennas</a:t>
            </a:r>
          </a:p>
          <a:p>
            <a:pPr marL="183515" marR="118745" indent="-171450">
              <a:buFont typeface="Arial" panose="020B0604020202020204" pitchFamily="34" charset="0"/>
              <a:buChar char="•"/>
              <a:tabLst>
                <a:tab pos="114300" algn="l"/>
              </a:tabLst>
            </a:pPr>
            <a:r>
              <a:rPr lang="en-US" sz="1200" b="1" dirty="0">
                <a:solidFill>
                  <a:srgbClr val="000000"/>
                </a:solidFill>
                <a:latin typeface="Calibri"/>
              </a:rPr>
              <a:t>IP-55 rated</a:t>
            </a:r>
          </a:p>
          <a:p>
            <a:pPr marL="183515" marR="118745" indent="-171450">
              <a:buFont typeface="Arial" panose="020B0604020202020204" pitchFamily="34" charset="0"/>
              <a:buChar char="•"/>
              <a:tabLst>
                <a:tab pos="114300" algn="l"/>
              </a:tabLst>
            </a:pPr>
            <a:r>
              <a:rPr lang="en-GB" sz="1200" b="1" dirty="0" smtClean="0">
                <a:solidFill>
                  <a:srgbClr val="000000"/>
                </a:solidFill>
                <a:latin typeface="Calibri"/>
              </a:rPr>
              <a:t>Support </a:t>
            </a:r>
            <a:r>
              <a:rPr lang="en-GB" sz="1200" b="1" dirty="0">
                <a:solidFill>
                  <a:srgbClr val="000000"/>
                </a:solidFill>
                <a:latin typeface="Calibri"/>
              </a:rPr>
              <a:t>Management/ Standalone Modes</a:t>
            </a:r>
          </a:p>
          <a:p>
            <a:pPr marL="12065">
              <a:tabLst>
                <a:tab pos="114300" algn="l"/>
              </a:tabLst>
            </a:pPr>
            <a:endParaRPr sz="1400" dirty="0">
              <a:solidFill>
                <a:srgbClr val="000000"/>
              </a:solidFill>
              <a:latin typeface="Calibri"/>
              <a:cs typeface="Calibri"/>
            </a:endParaRPr>
          </a:p>
        </p:txBody>
      </p:sp>
      <p:sp>
        <p:nvSpPr>
          <p:cNvPr id="9" name="object 7"/>
          <p:cNvSpPr txBox="1"/>
          <p:nvPr/>
        </p:nvSpPr>
        <p:spPr>
          <a:xfrm>
            <a:off x="738859" y="4100993"/>
            <a:ext cx="3886200" cy="1260185"/>
          </a:xfrm>
          <a:prstGeom prst="rect">
            <a:avLst/>
          </a:prstGeom>
        </p:spPr>
        <p:txBody>
          <a:bodyPr vert="horz" wrap="square" lIns="0" tIns="0" rIns="0" bIns="0" rtlCol="0">
            <a:noAutofit/>
          </a:bodyPr>
          <a:lstStyle/>
          <a:p>
            <a:pPr marL="183515" indent="-171450">
              <a:buFont typeface="Arial" panose="020B0604020202020204" pitchFamily="34" charset="0"/>
              <a:buChar char="•"/>
              <a:tabLst>
                <a:tab pos="114300" algn="l"/>
              </a:tabLst>
            </a:pPr>
            <a:r>
              <a:rPr lang="en-US" sz="1200" b="1" dirty="0" smtClean="0">
                <a:solidFill>
                  <a:srgbClr val="000000"/>
                </a:solidFill>
                <a:latin typeface="Calibri"/>
              </a:rPr>
              <a:t>IEEE 802.11 a/b/g/n/ac </a:t>
            </a:r>
            <a:r>
              <a:rPr lang="en-US" sz="1200" b="1" dirty="0">
                <a:solidFill>
                  <a:srgbClr val="000000"/>
                </a:solidFill>
                <a:latin typeface="Calibri"/>
              </a:rPr>
              <a:t>2.4 GHz &amp; 5GHz </a:t>
            </a:r>
          </a:p>
          <a:p>
            <a:pPr marL="183515" indent="-171450">
              <a:buFont typeface="Arial" panose="020B0604020202020204" pitchFamily="34" charset="0"/>
              <a:buChar char="•"/>
              <a:tabLst>
                <a:tab pos="114300" algn="l"/>
              </a:tabLst>
            </a:pPr>
            <a:r>
              <a:rPr lang="en-US" sz="1200" b="1" dirty="0">
                <a:solidFill>
                  <a:srgbClr val="000000"/>
                </a:solidFill>
                <a:latin typeface="Calibri"/>
              </a:rPr>
              <a:t>Upto </a:t>
            </a:r>
            <a:r>
              <a:rPr sz="1200" b="1" dirty="0">
                <a:solidFill>
                  <a:srgbClr val="000000"/>
                </a:solidFill>
                <a:latin typeface="Calibri"/>
              </a:rPr>
              <a:t> </a:t>
            </a:r>
            <a:r>
              <a:rPr lang="en-US" sz="1200" b="1" dirty="0" smtClean="0">
                <a:solidFill>
                  <a:srgbClr val="000000"/>
                </a:solidFill>
                <a:latin typeface="Calibri"/>
              </a:rPr>
              <a:t>1200 Mbps</a:t>
            </a:r>
            <a:endParaRPr sz="1200" b="1" dirty="0">
              <a:solidFill>
                <a:srgbClr val="000000"/>
              </a:solidFill>
              <a:latin typeface="Calibri"/>
            </a:endParaRPr>
          </a:p>
          <a:p>
            <a:pPr marL="183515" marR="118745" indent="-171450">
              <a:buFont typeface="Arial" panose="020B0604020202020204" pitchFamily="34" charset="0"/>
              <a:buChar char="•"/>
              <a:tabLst>
                <a:tab pos="114300" algn="l"/>
              </a:tabLst>
            </a:pPr>
            <a:r>
              <a:rPr lang="fr-FR" sz="1200" b="1" dirty="0" smtClean="0">
                <a:solidFill>
                  <a:srgbClr val="000000"/>
                </a:solidFill>
                <a:latin typeface="Calibri"/>
              </a:rPr>
              <a:t>2X 10/100/1000 Mbps LAN Ports</a:t>
            </a:r>
            <a:endParaRPr lang="fr-FR" sz="1200" b="1" dirty="0">
              <a:solidFill>
                <a:srgbClr val="000000"/>
              </a:solidFill>
              <a:latin typeface="Calibri"/>
            </a:endParaRPr>
          </a:p>
          <a:p>
            <a:pPr marL="183515" marR="118745" indent="-171450">
              <a:buFont typeface="Arial" panose="020B0604020202020204" pitchFamily="34" charset="0"/>
              <a:buChar char="•"/>
              <a:tabLst>
                <a:tab pos="114300" algn="l"/>
              </a:tabLst>
            </a:pPr>
            <a:r>
              <a:rPr lang="en-US" altLang="zh-TW" sz="1200" b="1" dirty="0" smtClean="0">
                <a:solidFill>
                  <a:srgbClr val="000000"/>
                </a:solidFill>
                <a:latin typeface="Calibri"/>
              </a:rPr>
              <a:t>Detachable  </a:t>
            </a:r>
            <a:r>
              <a:rPr lang="en-US" altLang="zh-TW" sz="1200" b="1" dirty="0">
                <a:solidFill>
                  <a:srgbClr val="000000"/>
                </a:solidFill>
                <a:latin typeface="Calibri"/>
              </a:rPr>
              <a:t>2 x 2 </a:t>
            </a:r>
            <a:r>
              <a:rPr lang="en-US" altLang="zh-TW" sz="1200" b="1" dirty="0" smtClean="0">
                <a:solidFill>
                  <a:srgbClr val="000000"/>
                </a:solidFill>
                <a:latin typeface="Calibri"/>
              </a:rPr>
              <a:t>Antennas</a:t>
            </a:r>
            <a:endParaRPr lang="en-US" altLang="zh-TW" sz="1200" b="1" dirty="0">
              <a:solidFill>
                <a:srgbClr val="000000"/>
              </a:solidFill>
              <a:latin typeface="Calibri"/>
            </a:endParaRPr>
          </a:p>
          <a:p>
            <a:pPr marL="183515" marR="118745" indent="-171450">
              <a:buFont typeface="Arial" panose="020B0604020202020204" pitchFamily="34" charset="0"/>
              <a:buChar char="•"/>
              <a:tabLst>
                <a:tab pos="114300" algn="l"/>
              </a:tabLst>
            </a:pPr>
            <a:r>
              <a:rPr lang="en-US" sz="1200" b="1" dirty="0" smtClean="0">
                <a:solidFill>
                  <a:srgbClr val="000000"/>
                </a:solidFill>
                <a:latin typeface="Calibri"/>
              </a:rPr>
              <a:t>IP-67 </a:t>
            </a:r>
            <a:r>
              <a:rPr lang="en-US" sz="1200" b="1" dirty="0">
                <a:solidFill>
                  <a:srgbClr val="000000"/>
                </a:solidFill>
                <a:latin typeface="Calibri"/>
              </a:rPr>
              <a:t>rated</a:t>
            </a:r>
          </a:p>
          <a:p>
            <a:pPr marL="183515" marR="118745" indent="-171450">
              <a:buFont typeface="Arial" panose="020B0604020202020204" pitchFamily="34" charset="0"/>
              <a:buChar char="•"/>
              <a:tabLst>
                <a:tab pos="114300" algn="l"/>
              </a:tabLst>
            </a:pPr>
            <a:r>
              <a:rPr lang="en-GB" sz="1200" b="1" dirty="0" smtClean="0">
                <a:solidFill>
                  <a:srgbClr val="000000"/>
                </a:solidFill>
                <a:latin typeface="Calibri"/>
              </a:rPr>
              <a:t>Support </a:t>
            </a:r>
            <a:r>
              <a:rPr lang="en-GB" sz="1200" b="1" dirty="0">
                <a:solidFill>
                  <a:srgbClr val="000000"/>
                </a:solidFill>
                <a:latin typeface="Calibri"/>
              </a:rPr>
              <a:t>Management/ Standalone Modes</a:t>
            </a:r>
          </a:p>
          <a:p>
            <a:pPr marL="12065">
              <a:tabLst>
                <a:tab pos="114300" algn="l"/>
              </a:tabLst>
            </a:pPr>
            <a:endParaRPr sz="1400" dirty="0">
              <a:solidFill>
                <a:srgbClr val="000000"/>
              </a:solidFill>
              <a:latin typeface="Calibri"/>
              <a:cs typeface="Calibri"/>
            </a:endParaRPr>
          </a:p>
        </p:txBody>
      </p:sp>
    </p:spTree>
    <p:extLst>
      <p:ext uri="{BB962C8B-B14F-4D97-AF65-F5344CB8AC3E}">
        <p14:creationId xmlns:p14="http://schemas.microsoft.com/office/powerpoint/2010/main" val="1974672856"/>
      </p:ext>
    </p:extLst>
  </p:cSld>
  <p:clrMapOvr>
    <a:masterClrMapping/>
  </p:clrMapOvr>
</p:sld>
</file>

<file path=ppt/theme/theme1.xml><?xml version="1.0" encoding="utf-8"?>
<a:theme xmlns:a="http://schemas.openxmlformats.org/drawingml/2006/main" name="D-Link">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新細明體"/>
        <a:cs typeface="Times New Roman"/>
      </a:majorFont>
      <a:minorFont>
        <a:latin typeface="Verdana"/>
        <a:ea typeface="新細明體"/>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CC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200" b="1" i="0" u="none" strike="noStrike" cap="none" normalizeH="0" baseline="0" smtClean="0">
            <a:ln>
              <a:noFill/>
            </a:ln>
            <a:solidFill>
              <a:srgbClr val="FFFFFF"/>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rgbClr val="FFCC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200" b="1" i="0" u="none" strike="noStrike" cap="none" normalizeH="0" baseline="0" smtClean="0">
            <a:ln>
              <a:noFill/>
            </a:ln>
            <a:solidFill>
              <a:srgbClr val="FFFFFF"/>
            </a:solidFill>
            <a:effectLst/>
            <a:latin typeface="Arial" charset="0"/>
            <a:ea typeface="新細明體" pitchFamily="18" charset="-12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2086</Words>
  <Application>Microsoft Office PowerPoint</Application>
  <PresentationFormat>Widescreen</PresentationFormat>
  <Paragraphs>445</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MS PGothic</vt:lpstr>
      <vt:lpstr>Arial</vt:lpstr>
      <vt:lpstr>Baskerville Old Face</vt:lpstr>
      <vt:lpstr>Calibri</vt:lpstr>
      <vt:lpstr>新細明體</vt:lpstr>
      <vt:lpstr>Times New Roman</vt:lpstr>
      <vt:lpstr>Verdana</vt:lpstr>
      <vt:lpstr>Wingdings</vt:lpstr>
      <vt:lpstr>D-Link</vt:lpstr>
      <vt:lpstr>                UNIFIED WIRELESS NETWORK</vt:lpstr>
      <vt:lpstr> D-Link Unified Wireless Solution </vt:lpstr>
      <vt:lpstr>D-Link Unified Wireless Solution</vt:lpstr>
      <vt:lpstr>D-Link Unified Wireless Solution</vt:lpstr>
      <vt:lpstr>D-Link Unified Wireless Solution</vt:lpstr>
      <vt:lpstr>D-Link Unified Wireless Solution</vt:lpstr>
      <vt:lpstr>D-Link Unified Wireless Solution</vt:lpstr>
      <vt:lpstr>D-Link Unified Wireless Solution</vt:lpstr>
      <vt:lpstr>D-Link Unified Wireless Solution</vt:lpstr>
      <vt:lpstr>Centralized Access Point Management</vt:lpstr>
      <vt:lpstr>Switch Clustering</vt:lpstr>
      <vt:lpstr>N+1/ N+N Switch Redundancy </vt:lpstr>
      <vt:lpstr>Automatic Channel/Power Adjustment</vt:lpstr>
      <vt:lpstr>Automatic Channel/Power Adjustment</vt:lpstr>
      <vt:lpstr>Auto RF Management</vt:lpstr>
      <vt:lpstr>Advanced RF Feature: Radio Protection</vt:lpstr>
      <vt:lpstr>AP Traffic Load Balancing</vt:lpstr>
      <vt:lpstr>Virtual Access Points</vt:lpstr>
      <vt:lpstr>Fast L2/L3 Roaming </vt:lpstr>
      <vt:lpstr>Fast Roaming Enhancement: AP-AP Tunnel</vt:lpstr>
      <vt:lpstr>Centralized User Access Control</vt:lpstr>
      <vt:lpstr>Wireless Intrusion Detection System (WIDS)</vt:lpstr>
      <vt:lpstr>Wireless Intrusion Prevention System (WIPS)</vt:lpstr>
      <vt:lpstr>Enhanced Security Enforcement</vt:lpstr>
      <vt:lpstr>Enhanced Security Enforcement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WIRELESS NETWORK</dc:title>
  <dc:creator>pandaleon joseph</dc:creator>
  <cp:lastModifiedBy>Windows User</cp:lastModifiedBy>
  <cp:revision>21</cp:revision>
  <dcterms:created xsi:type="dcterms:W3CDTF">2015-10-18T06:12:44Z</dcterms:created>
  <dcterms:modified xsi:type="dcterms:W3CDTF">2018-02-22T17:14:14Z</dcterms:modified>
</cp:coreProperties>
</file>