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91" r:id="rId5"/>
    <p:sldId id="398" r:id="rId6"/>
    <p:sldId id="470" r:id="rId7"/>
    <p:sldId id="422" r:id="rId8"/>
    <p:sldId id="469" r:id="rId9"/>
    <p:sldId id="467" r:id="rId10"/>
    <p:sldId id="426" r:id="rId11"/>
    <p:sldId id="420" r:id="rId12"/>
    <p:sldId id="423" r:id="rId13"/>
    <p:sldId id="417" r:id="rId14"/>
    <p:sldId id="418" r:id="rId15"/>
    <p:sldId id="419" r:id="rId16"/>
    <p:sldId id="459" r:id="rId17"/>
    <p:sldId id="460" r:id="rId18"/>
    <p:sldId id="461" r:id="rId19"/>
    <p:sldId id="462" r:id="rId20"/>
    <p:sldId id="463" r:id="rId21"/>
    <p:sldId id="464" r:id="rId22"/>
    <p:sldId id="465" r:id="rId23"/>
    <p:sldId id="466" r:id="rId24"/>
    <p:sldId id="457" r:id="rId25"/>
    <p:sldId id="452" r:id="rId26"/>
    <p:sldId id="453" r:id="rId27"/>
    <p:sldId id="416" r:id="rId28"/>
    <p:sldId id="389"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eedm" initials="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CC"/>
    <a:srgbClr val="FF9900"/>
    <a:srgbClr val="0D0D0D"/>
    <a:srgbClr val="000000"/>
    <a:srgbClr val="003399"/>
    <a:srgbClr val="FF6600"/>
    <a:srgbClr val="540404"/>
    <a:srgbClr val="3399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305" autoAdjust="0"/>
  </p:normalViewPr>
  <p:slideViewPr>
    <p:cSldViewPr>
      <p:cViewPr varScale="1">
        <p:scale>
          <a:sx n="83" d="100"/>
          <a:sy n="83" d="100"/>
        </p:scale>
        <p:origin x="858" y="9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280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b="0" dirty="0">
                <a:latin typeface="Arial"/>
                <a:cs typeface="Arial"/>
              </a:rPr>
              <a:t>Traffic (%)</a:t>
            </a:r>
          </a:p>
        </c:rich>
      </c:tx>
      <c:layout>
        <c:manualLayout>
          <c:xMode val="edge"/>
          <c:yMode val="edge"/>
          <c:x val="0.37595082454315798"/>
          <c:y val="0"/>
        </c:manualLayout>
      </c:layout>
      <c:overlay val="0"/>
    </c:title>
    <c:autoTitleDeleted val="0"/>
    <c:plotArea>
      <c:layout/>
      <c:pieChart>
        <c:varyColors val="1"/>
        <c:ser>
          <c:idx val="0"/>
          <c:order val="0"/>
          <c:tx>
            <c:strRef>
              <c:f>Sheet1!$B$1</c:f>
              <c:strCache>
                <c:ptCount val="1"/>
                <c:pt idx="0">
                  <c:v>Traffic (%)</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Sheet1!$A$2:$A$3</c:f>
              <c:strCache>
                <c:ptCount val="2"/>
                <c:pt idx="0">
                  <c:v>Business</c:v>
                </c:pt>
                <c:pt idx="1">
                  <c:v>Non-Business</c:v>
                </c:pt>
              </c:strCache>
            </c:strRef>
          </c:cat>
          <c:val>
            <c:numRef>
              <c:f>Sheet1!$B$2:$B$3</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135690585846602"/>
          <c:y val="0.31046505905511801"/>
          <c:w val="0.37348586143713203"/>
          <c:h val="0.53636154855643003"/>
        </c:manualLayout>
      </c:layout>
      <c:overlay val="0"/>
      <c:txPr>
        <a:bodyPr/>
        <a:lstStyle/>
        <a:p>
          <a:pPr>
            <a:defRPr sz="1200">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b="0" dirty="0">
                <a:latin typeface="Arial"/>
                <a:cs typeface="Arial"/>
              </a:rPr>
              <a:t>Traffic (%)</a:t>
            </a:r>
          </a:p>
        </c:rich>
      </c:tx>
      <c:layout>
        <c:manualLayout>
          <c:xMode val="edge"/>
          <c:yMode val="edge"/>
          <c:x val="0.37595082454315798"/>
          <c:y val="0"/>
        </c:manualLayout>
      </c:layout>
      <c:overlay val="0"/>
    </c:title>
    <c:autoTitleDeleted val="0"/>
    <c:plotArea>
      <c:layout/>
      <c:pieChart>
        <c:varyColors val="1"/>
        <c:ser>
          <c:idx val="0"/>
          <c:order val="0"/>
          <c:tx>
            <c:strRef>
              <c:f>Sheet1!$B$1</c:f>
              <c:strCache>
                <c:ptCount val="1"/>
                <c:pt idx="0">
                  <c:v>Traffic (%)</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Sheet1!$A$2:$A$3</c:f>
              <c:strCache>
                <c:ptCount val="2"/>
                <c:pt idx="0">
                  <c:v>Business</c:v>
                </c:pt>
                <c:pt idx="1">
                  <c:v>Non-Business</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135690585846602"/>
          <c:y val="0.31046505905511801"/>
          <c:w val="0.37348586143713203"/>
          <c:h val="0.53636154855643003"/>
        </c:manualLayout>
      </c:layout>
      <c:overlay val="0"/>
      <c:txPr>
        <a:bodyPr/>
        <a:lstStyle/>
        <a:p>
          <a:pPr>
            <a:defRPr sz="1200">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b="0" dirty="0">
                <a:latin typeface="Arial"/>
                <a:cs typeface="Arial"/>
              </a:rPr>
              <a:t>Application Visibility</a:t>
            </a:r>
          </a:p>
        </c:rich>
      </c:tx>
      <c:layout>
        <c:manualLayout>
          <c:xMode val="edge"/>
          <c:yMode val="edge"/>
          <c:x val="0.21159852614576999"/>
          <c:y val="0"/>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Application Visibility</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Sheet1!$A$2:$A$11</c:f>
              <c:strCache>
                <c:ptCount val="10"/>
                <c:pt idx="0">
                  <c:v>HTTP</c:v>
                </c:pt>
                <c:pt idx="1">
                  <c:v>Bittorrent</c:v>
                </c:pt>
                <c:pt idx="2">
                  <c:v>Tor</c:v>
                </c:pt>
                <c:pt idx="3">
                  <c:v>UltraSurf</c:v>
                </c:pt>
                <c:pt idx="4">
                  <c:v>YouTube</c:v>
                </c:pt>
                <c:pt idx="5">
                  <c:v>Facebook</c:v>
                </c:pt>
                <c:pt idx="6">
                  <c:v>DropBox</c:v>
                </c:pt>
                <c:pt idx="7">
                  <c:v>iCloud</c:v>
                </c:pt>
                <c:pt idx="8">
                  <c:v>Skype</c:v>
                </c:pt>
                <c:pt idx="9">
                  <c:v>WhatsApp</c:v>
                </c:pt>
              </c:strCache>
            </c:strRef>
          </c:cat>
          <c:val>
            <c:numRef>
              <c:f>Sheet1!$B$2:$B$11</c:f>
              <c:numCache>
                <c:formatCode>General</c:formatCode>
                <c:ptCount val="10"/>
                <c:pt idx="0">
                  <c:v>30</c:v>
                </c:pt>
                <c:pt idx="1">
                  <c:v>20</c:v>
                </c:pt>
                <c:pt idx="2">
                  <c:v>10</c:v>
                </c:pt>
                <c:pt idx="3">
                  <c:v>10</c:v>
                </c:pt>
                <c:pt idx="4">
                  <c:v>10</c:v>
                </c:pt>
                <c:pt idx="5">
                  <c:v>5</c:v>
                </c:pt>
                <c:pt idx="6">
                  <c:v>5</c:v>
                </c:pt>
                <c:pt idx="7">
                  <c:v>4</c:v>
                </c:pt>
                <c:pt idx="8">
                  <c:v>3</c:v>
                </c:pt>
                <c:pt idx="9">
                  <c:v>3</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200">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b="0" dirty="0" smtClean="0">
                <a:latin typeface="Arial"/>
                <a:cs typeface="Arial"/>
              </a:rPr>
              <a:t>Network Traffic</a:t>
            </a:r>
            <a:endParaRPr lang="en-US" sz="1400" b="0" dirty="0">
              <a:latin typeface="Arial"/>
              <a:cs typeface="Arial"/>
            </a:endParaRPr>
          </a:p>
        </c:rich>
      </c:tx>
      <c:layout>
        <c:manualLayout>
          <c:xMode val="edge"/>
          <c:yMode val="edge"/>
          <c:x val="0.21159852614576999"/>
          <c:y val="0"/>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Application Visibility</c:v>
                </c:pt>
              </c:strCache>
            </c:strRef>
          </c:tx>
          <c:explosion val="25"/>
          <c:cat>
            <c:strRef>
              <c:f>Sheet1!$A$2:$A$11</c:f>
              <c:strCache>
                <c:ptCount val="10"/>
                <c:pt idx="0">
                  <c:v>HTTP</c:v>
                </c:pt>
                <c:pt idx="1">
                  <c:v>Bittorrent</c:v>
                </c:pt>
                <c:pt idx="2">
                  <c:v>Tor</c:v>
                </c:pt>
                <c:pt idx="3">
                  <c:v>UltraSurf</c:v>
                </c:pt>
                <c:pt idx="4">
                  <c:v>YouTube</c:v>
                </c:pt>
                <c:pt idx="5">
                  <c:v>Facebook</c:v>
                </c:pt>
                <c:pt idx="6">
                  <c:v>DropBox</c:v>
                </c:pt>
                <c:pt idx="7">
                  <c:v>iCloud</c:v>
                </c:pt>
                <c:pt idx="8">
                  <c:v>Skype</c:v>
                </c:pt>
                <c:pt idx="9">
                  <c:v>WhatsApp</c:v>
                </c:pt>
              </c:strCache>
            </c:strRef>
          </c:cat>
          <c:val>
            <c:numRef>
              <c:f>Sheet1!$B$2:$B$11</c:f>
              <c:numCache>
                <c:formatCode>General</c:formatCode>
                <c:ptCount val="10"/>
                <c:pt idx="0">
                  <c:v>30</c:v>
                </c:pt>
                <c:pt idx="1">
                  <c:v>20</c:v>
                </c:pt>
                <c:pt idx="2">
                  <c:v>10</c:v>
                </c:pt>
                <c:pt idx="3">
                  <c:v>10</c:v>
                </c:pt>
                <c:pt idx="4">
                  <c:v>10</c:v>
                </c:pt>
                <c:pt idx="5">
                  <c:v>5</c:v>
                </c:pt>
                <c:pt idx="6">
                  <c:v>5</c:v>
                </c:pt>
                <c:pt idx="7">
                  <c:v>4</c:v>
                </c:pt>
                <c:pt idx="8">
                  <c:v>3</c:v>
                </c:pt>
                <c:pt idx="9">
                  <c:v>3</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200">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600" dirty="0"/>
              <a:t>Data Leak Statistics</a:t>
            </a:r>
          </a:p>
        </c:rich>
      </c:tx>
      <c:layout>
        <c:manualLayout>
          <c:xMode val="edge"/>
          <c:yMode val="edge"/>
          <c:x val="0.35019544886986198"/>
          <c:y val="0"/>
        </c:manualLayout>
      </c:layout>
      <c:overlay val="0"/>
    </c:title>
    <c:autoTitleDeleted val="0"/>
    <c:plotArea>
      <c:layout/>
      <c:pieChart>
        <c:varyColors val="1"/>
        <c:ser>
          <c:idx val="0"/>
          <c:order val="0"/>
          <c:tx>
            <c:strRef>
              <c:f>Sheet1!$B$1</c:f>
              <c:strCache>
                <c:ptCount val="1"/>
                <c:pt idx="0">
                  <c:v>Data Leak Statistics</c:v>
                </c:pt>
              </c:strCache>
            </c:strRef>
          </c:tx>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dLbl>
              <c:idx val="6"/>
              <c:layout/>
              <c:showLegendKey val="0"/>
              <c:showVal val="1"/>
              <c:showCatName val="0"/>
              <c:showSerName val="0"/>
              <c:showPercent val="0"/>
              <c:showBubbleSize val="0"/>
              <c:extLst>
                <c:ext xmlns:c15="http://schemas.microsoft.com/office/drawing/2012/chart" uri="{CE6537A1-D6FC-4f65-9D91-7224C49458BB}">
                  <c15:layout/>
                </c:ext>
              </c:extLst>
            </c:dLbl>
            <c:dLbl>
              <c:idx val="7"/>
              <c:layout/>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Sheet1!$A$2:$A$10</c:f>
              <c:strCache>
                <c:ptCount val="9"/>
                <c:pt idx="0">
                  <c:v>Emails</c:v>
                </c:pt>
                <c:pt idx="1">
                  <c:v>Endpoint</c:v>
                </c:pt>
                <c:pt idx="2">
                  <c:v>HTTP</c:v>
                </c:pt>
                <c:pt idx="3">
                  <c:v>IM Tools</c:v>
                </c:pt>
                <c:pt idx="4">
                  <c:v>Internal Mail</c:v>
                </c:pt>
                <c:pt idx="5">
                  <c:v>Network Printer</c:v>
                </c:pt>
                <c:pt idx="6">
                  <c:v>Webmail</c:v>
                </c:pt>
                <c:pt idx="7">
                  <c:v>USB devices</c:v>
                </c:pt>
                <c:pt idx="8">
                  <c:v>Others</c:v>
                </c:pt>
              </c:strCache>
            </c:strRef>
          </c:cat>
          <c:val>
            <c:numRef>
              <c:f>Sheet1!$B$2:$B$10</c:f>
              <c:numCache>
                <c:formatCode>General</c:formatCode>
                <c:ptCount val="9"/>
                <c:pt idx="0">
                  <c:v>15.84</c:v>
                </c:pt>
                <c:pt idx="1">
                  <c:v>9.9</c:v>
                </c:pt>
                <c:pt idx="2">
                  <c:v>42.57</c:v>
                </c:pt>
                <c:pt idx="3">
                  <c:v>0.99</c:v>
                </c:pt>
                <c:pt idx="4">
                  <c:v>4.95</c:v>
                </c:pt>
                <c:pt idx="5">
                  <c:v>10.89</c:v>
                </c:pt>
                <c:pt idx="6">
                  <c:v>2.97</c:v>
                </c:pt>
                <c:pt idx="7">
                  <c:v>6.83</c:v>
                </c:pt>
                <c:pt idx="8">
                  <c:v>5.03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txPr>
    <a:bodyPr/>
    <a:lstStyle/>
    <a:p>
      <a:pPr algn="ct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3B3C2-E58A-42AF-AA85-4E446DE4B06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IN"/>
        </a:p>
      </dgm:t>
    </dgm:pt>
    <dgm:pt modelId="{F9B472C1-55FB-4FD8-9346-7ECC30D1FC0D}">
      <dgm:prSet phldrT="[Text]"/>
      <dgm:spPr/>
      <dgm:t>
        <a:bodyPr/>
        <a:lstStyle/>
        <a:p>
          <a:r>
            <a:rPr lang="en-IN" dirty="0" smtClean="0"/>
            <a:t>Firewall</a:t>
          </a:r>
          <a:endParaRPr lang="en-IN" dirty="0"/>
        </a:p>
      </dgm:t>
    </dgm:pt>
    <dgm:pt modelId="{1D769EEF-855F-4A15-B991-04BA879A6667}" type="parTrans" cxnId="{F71604FC-F529-4BB1-8FEC-3C96F68D5FAF}">
      <dgm:prSet/>
      <dgm:spPr/>
      <dgm:t>
        <a:bodyPr/>
        <a:lstStyle/>
        <a:p>
          <a:endParaRPr lang="en-IN"/>
        </a:p>
      </dgm:t>
    </dgm:pt>
    <dgm:pt modelId="{7262D82B-F3D5-4CF2-8AB1-5B9E28308F5F}" type="sibTrans" cxnId="{F71604FC-F529-4BB1-8FEC-3C96F68D5FAF}">
      <dgm:prSet/>
      <dgm:spPr/>
      <dgm:t>
        <a:bodyPr/>
        <a:lstStyle/>
        <a:p>
          <a:r>
            <a:rPr lang="en-IN" dirty="0" smtClean="0"/>
            <a:t>ISP Failover &amp; Load Balancing</a:t>
          </a:r>
          <a:endParaRPr lang="en-IN" dirty="0"/>
        </a:p>
      </dgm:t>
    </dgm:pt>
    <dgm:pt modelId="{48848DEF-E234-4BAF-882B-BFAA67A0F8BE}">
      <dgm:prSet phldrT="[Text]" phldr="1"/>
      <dgm:spPr/>
      <dgm:t>
        <a:bodyPr/>
        <a:lstStyle/>
        <a:p>
          <a:endParaRPr lang="en-IN" dirty="0"/>
        </a:p>
      </dgm:t>
    </dgm:pt>
    <dgm:pt modelId="{5DEDF4B5-5BF6-4203-B7B4-CB7D719F1A56}" type="parTrans" cxnId="{264992A3-BD0D-4DB4-AB04-ED179258A559}">
      <dgm:prSet/>
      <dgm:spPr/>
      <dgm:t>
        <a:bodyPr/>
        <a:lstStyle/>
        <a:p>
          <a:endParaRPr lang="en-IN"/>
        </a:p>
      </dgm:t>
    </dgm:pt>
    <dgm:pt modelId="{0BA072DC-74F5-4248-96D3-2DD069F08EAE}" type="sibTrans" cxnId="{264992A3-BD0D-4DB4-AB04-ED179258A559}">
      <dgm:prSet/>
      <dgm:spPr/>
      <dgm:t>
        <a:bodyPr/>
        <a:lstStyle/>
        <a:p>
          <a:endParaRPr lang="en-IN"/>
        </a:p>
      </dgm:t>
    </dgm:pt>
    <dgm:pt modelId="{44D7DF00-17A7-48BC-9ADD-6CEE1840F9A7}">
      <dgm:prSet phldrT="[Text]"/>
      <dgm:spPr/>
      <dgm:t>
        <a:bodyPr/>
        <a:lstStyle/>
        <a:p>
          <a:r>
            <a:rPr lang="en-IN" dirty="0" smtClean="0"/>
            <a:t>Bandwidth Management</a:t>
          </a:r>
          <a:endParaRPr lang="en-IN" dirty="0"/>
        </a:p>
      </dgm:t>
    </dgm:pt>
    <dgm:pt modelId="{3FCA1530-B7A3-4925-ABBE-77AB64062211}" type="parTrans" cxnId="{461E0D6F-C651-4199-8788-D103372A5807}">
      <dgm:prSet/>
      <dgm:spPr/>
      <dgm:t>
        <a:bodyPr/>
        <a:lstStyle/>
        <a:p>
          <a:endParaRPr lang="en-IN"/>
        </a:p>
      </dgm:t>
    </dgm:pt>
    <dgm:pt modelId="{91A3CFA4-BA29-409B-A8F0-DC74B9B248E6}" type="sibTrans" cxnId="{461E0D6F-C651-4199-8788-D103372A5807}">
      <dgm:prSet/>
      <dgm:spPr/>
      <dgm:t>
        <a:bodyPr/>
        <a:lstStyle/>
        <a:p>
          <a:r>
            <a:rPr lang="en-IN" dirty="0" smtClean="0"/>
            <a:t>VPN</a:t>
          </a:r>
          <a:endParaRPr lang="en-IN" dirty="0"/>
        </a:p>
      </dgm:t>
    </dgm:pt>
    <dgm:pt modelId="{D93307C3-CF50-4091-BF64-128349EA8A0C}">
      <dgm:prSet phldrT="[Text]" phldr="1"/>
      <dgm:spPr/>
      <dgm:t>
        <a:bodyPr/>
        <a:lstStyle/>
        <a:p>
          <a:endParaRPr lang="en-IN"/>
        </a:p>
      </dgm:t>
    </dgm:pt>
    <dgm:pt modelId="{71AB8F5A-9ECE-40BC-A3F6-FBB8786CD048}" type="parTrans" cxnId="{C28DDD5C-F889-47E8-9D57-6206BF127F5F}">
      <dgm:prSet/>
      <dgm:spPr/>
      <dgm:t>
        <a:bodyPr/>
        <a:lstStyle/>
        <a:p>
          <a:endParaRPr lang="en-IN"/>
        </a:p>
      </dgm:t>
    </dgm:pt>
    <dgm:pt modelId="{F8143F58-0C84-4319-8E56-05DF103B5C19}" type="sibTrans" cxnId="{C28DDD5C-F889-47E8-9D57-6206BF127F5F}">
      <dgm:prSet/>
      <dgm:spPr/>
      <dgm:t>
        <a:bodyPr/>
        <a:lstStyle/>
        <a:p>
          <a:endParaRPr lang="en-IN"/>
        </a:p>
      </dgm:t>
    </dgm:pt>
    <dgm:pt modelId="{90920DB5-13FA-47F6-AB8D-54F3048EFB58}">
      <dgm:prSet phldrT="[Text]"/>
      <dgm:spPr/>
      <dgm:t>
        <a:bodyPr/>
        <a:lstStyle/>
        <a:p>
          <a:r>
            <a:rPr lang="en-IN" dirty="0" smtClean="0"/>
            <a:t>On-Appliance reporting</a:t>
          </a:r>
          <a:endParaRPr lang="en-IN" dirty="0"/>
        </a:p>
      </dgm:t>
    </dgm:pt>
    <dgm:pt modelId="{D9BBC9E2-520B-4FB6-B5D5-239D04D74673}" type="parTrans" cxnId="{B34D6BFB-3E7D-4DB2-9718-A9A5455ED161}">
      <dgm:prSet/>
      <dgm:spPr/>
      <dgm:t>
        <a:bodyPr/>
        <a:lstStyle/>
        <a:p>
          <a:endParaRPr lang="en-IN"/>
        </a:p>
      </dgm:t>
    </dgm:pt>
    <dgm:pt modelId="{B79154B6-2740-48B8-93DF-70847A3DED65}" type="sibTrans" cxnId="{B34D6BFB-3E7D-4DB2-9718-A9A5455ED161}">
      <dgm:prSet/>
      <dgm:spPr/>
      <dgm:t>
        <a:bodyPr/>
        <a:lstStyle/>
        <a:p>
          <a:r>
            <a:rPr lang="en-IN" dirty="0" smtClean="0"/>
            <a:t>IPS</a:t>
          </a:r>
          <a:endParaRPr lang="en-IN" dirty="0"/>
        </a:p>
      </dgm:t>
    </dgm:pt>
    <dgm:pt modelId="{00DBDF25-A011-4A6C-B94C-BC0DD88FD524}">
      <dgm:prSet phldrT="[Text]" phldr="1"/>
      <dgm:spPr/>
      <dgm:t>
        <a:bodyPr/>
        <a:lstStyle/>
        <a:p>
          <a:endParaRPr lang="en-IN"/>
        </a:p>
      </dgm:t>
    </dgm:pt>
    <dgm:pt modelId="{488CCFB7-CA06-4EE1-8E16-F5AAA97C9DDF}" type="parTrans" cxnId="{C724E9AD-D281-4D6D-A17F-24B6D1CA5918}">
      <dgm:prSet/>
      <dgm:spPr/>
      <dgm:t>
        <a:bodyPr/>
        <a:lstStyle/>
        <a:p>
          <a:endParaRPr lang="en-IN"/>
        </a:p>
      </dgm:t>
    </dgm:pt>
    <dgm:pt modelId="{97CDAD49-9118-44DD-9DFE-26FF0609D341}" type="sibTrans" cxnId="{C724E9AD-D281-4D6D-A17F-24B6D1CA5918}">
      <dgm:prSet/>
      <dgm:spPr/>
      <dgm:t>
        <a:bodyPr/>
        <a:lstStyle/>
        <a:p>
          <a:endParaRPr lang="en-IN"/>
        </a:p>
      </dgm:t>
    </dgm:pt>
    <dgm:pt modelId="{997417A7-8AF9-4944-AF61-96371C34E7B8}" type="pres">
      <dgm:prSet presAssocID="{5CC3B3C2-E58A-42AF-AA85-4E446DE4B06E}" presName="Name0" presStyleCnt="0">
        <dgm:presLayoutVars>
          <dgm:chMax/>
          <dgm:chPref/>
          <dgm:dir/>
          <dgm:animLvl val="lvl"/>
        </dgm:presLayoutVars>
      </dgm:prSet>
      <dgm:spPr/>
      <dgm:t>
        <a:bodyPr/>
        <a:lstStyle/>
        <a:p>
          <a:endParaRPr lang="en-IN"/>
        </a:p>
      </dgm:t>
    </dgm:pt>
    <dgm:pt modelId="{95922C5A-DF96-4F1E-9821-9A0441BF8B5B}" type="pres">
      <dgm:prSet presAssocID="{F9B472C1-55FB-4FD8-9346-7ECC30D1FC0D}" presName="composite" presStyleCnt="0"/>
      <dgm:spPr/>
    </dgm:pt>
    <dgm:pt modelId="{5965CEE1-A340-4269-9140-9F08DFB6AE96}" type="pres">
      <dgm:prSet presAssocID="{F9B472C1-55FB-4FD8-9346-7ECC30D1FC0D}" presName="Parent1" presStyleLbl="node1" presStyleIdx="0" presStyleCnt="6">
        <dgm:presLayoutVars>
          <dgm:chMax val="1"/>
          <dgm:chPref val="1"/>
          <dgm:bulletEnabled val="1"/>
        </dgm:presLayoutVars>
      </dgm:prSet>
      <dgm:spPr/>
      <dgm:t>
        <a:bodyPr/>
        <a:lstStyle/>
        <a:p>
          <a:endParaRPr lang="en-IN"/>
        </a:p>
      </dgm:t>
    </dgm:pt>
    <dgm:pt modelId="{B052F18C-F8C3-46B4-9E63-D61C9C28A41E}" type="pres">
      <dgm:prSet presAssocID="{F9B472C1-55FB-4FD8-9346-7ECC30D1FC0D}" presName="Childtext1" presStyleLbl="revTx" presStyleIdx="0" presStyleCnt="3">
        <dgm:presLayoutVars>
          <dgm:chMax val="0"/>
          <dgm:chPref val="0"/>
          <dgm:bulletEnabled val="1"/>
        </dgm:presLayoutVars>
      </dgm:prSet>
      <dgm:spPr/>
      <dgm:t>
        <a:bodyPr/>
        <a:lstStyle/>
        <a:p>
          <a:endParaRPr lang="en-IN"/>
        </a:p>
      </dgm:t>
    </dgm:pt>
    <dgm:pt modelId="{891E864C-8578-4437-A249-BBEB2F1D2C4D}" type="pres">
      <dgm:prSet presAssocID="{F9B472C1-55FB-4FD8-9346-7ECC30D1FC0D}" presName="BalanceSpacing" presStyleCnt="0"/>
      <dgm:spPr/>
    </dgm:pt>
    <dgm:pt modelId="{B053BB26-5B3C-4891-B9AF-C2888BBA464F}" type="pres">
      <dgm:prSet presAssocID="{F9B472C1-55FB-4FD8-9346-7ECC30D1FC0D}" presName="BalanceSpacing1" presStyleCnt="0"/>
      <dgm:spPr/>
    </dgm:pt>
    <dgm:pt modelId="{D6379025-07A1-4C72-B5A1-FAE3809C41F0}" type="pres">
      <dgm:prSet presAssocID="{7262D82B-F3D5-4CF2-8AB1-5B9E28308F5F}" presName="Accent1Text" presStyleLbl="node1" presStyleIdx="1" presStyleCnt="6"/>
      <dgm:spPr/>
      <dgm:t>
        <a:bodyPr/>
        <a:lstStyle/>
        <a:p>
          <a:endParaRPr lang="en-IN"/>
        </a:p>
      </dgm:t>
    </dgm:pt>
    <dgm:pt modelId="{E7BD9462-A5C5-445B-A264-7E09E79E2F91}" type="pres">
      <dgm:prSet presAssocID="{7262D82B-F3D5-4CF2-8AB1-5B9E28308F5F}" presName="spaceBetweenRectangles" presStyleCnt="0"/>
      <dgm:spPr/>
    </dgm:pt>
    <dgm:pt modelId="{0CE81BAB-EFDA-4A90-82B0-9EA7973BED8D}" type="pres">
      <dgm:prSet presAssocID="{44D7DF00-17A7-48BC-9ADD-6CEE1840F9A7}" presName="composite" presStyleCnt="0"/>
      <dgm:spPr/>
    </dgm:pt>
    <dgm:pt modelId="{6204C2E5-159D-4D70-801F-D0421DE4933E}" type="pres">
      <dgm:prSet presAssocID="{44D7DF00-17A7-48BC-9ADD-6CEE1840F9A7}" presName="Parent1" presStyleLbl="node1" presStyleIdx="2" presStyleCnt="6">
        <dgm:presLayoutVars>
          <dgm:chMax val="1"/>
          <dgm:chPref val="1"/>
          <dgm:bulletEnabled val="1"/>
        </dgm:presLayoutVars>
      </dgm:prSet>
      <dgm:spPr/>
      <dgm:t>
        <a:bodyPr/>
        <a:lstStyle/>
        <a:p>
          <a:endParaRPr lang="en-IN"/>
        </a:p>
      </dgm:t>
    </dgm:pt>
    <dgm:pt modelId="{81DE6B3D-65C5-41E7-B421-5EDF8B7A1B87}" type="pres">
      <dgm:prSet presAssocID="{44D7DF00-17A7-48BC-9ADD-6CEE1840F9A7}" presName="Childtext1" presStyleLbl="revTx" presStyleIdx="1" presStyleCnt="3">
        <dgm:presLayoutVars>
          <dgm:chMax val="0"/>
          <dgm:chPref val="0"/>
          <dgm:bulletEnabled val="1"/>
        </dgm:presLayoutVars>
      </dgm:prSet>
      <dgm:spPr/>
      <dgm:t>
        <a:bodyPr/>
        <a:lstStyle/>
        <a:p>
          <a:endParaRPr lang="en-IN"/>
        </a:p>
      </dgm:t>
    </dgm:pt>
    <dgm:pt modelId="{B7197A5F-328C-42CB-B341-8A70615BEF31}" type="pres">
      <dgm:prSet presAssocID="{44D7DF00-17A7-48BC-9ADD-6CEE1840F9A7}" presName="BalanceSpacing" presStyleCnt="0"/>
      <dgm:spPr/>
    </dgm:pt>
    <dgm:pt modelId="{D0BA8A2C-7398-4B03-A45C-CA32CDC5082B}" type="pres">
      <dgm:prSet presAssocID="{44D7DF00-17A7-48BC-9ADD-6CEE1840F9A7}" presName="BalanceSpacing1" presStyleCnt="0"/>
      <dgm:spPr/>
    </dgm:pt>
    <dgm:pt modelId="{20F9AE1F-F7C2-4151-84E6-C375042126CF}" type="pres">
      <dgm:prSet presAssocID="{91A3CFA4-BA29-409B-A8F0-DC74B9B248E6}" presName="Accent1Text" presStyleLbl="node1" presStyleIdx="3" presStyleCnt="6"/>
      <dgm:spPr/>
      <dgm:t>
        <a:bodyPr/>
        <a:lstStyle/>
        <a:p>
          <a:endParaRPr lang="en-IN"/>
        </a:p>
      </dgm:t>
    </dgm:pt>
    <dgm:pt modelId="{47B671F2-63EE-4B9E-AC0E-B331B7BA0BB3}" type="pres">
      <dgm:prSet presAssocID="{91A3CFA4-BA29-409B-A8F0-DC74B9B248E6}" presName="spaceBetweenRectangles" presStyleCnt="0"/>
      <dgm:spPr/>
    </dgm:pt>
    <dgm:pt modelId="{20F62757-E299-474E-B2F9-0CA13EF8EAF1}" type="pres">
      <dgm:prSet presAssocID="{90920DB5-13FA-47F6-AB8D-54F3048EFB58}" presName="composite" presStyleCnt="0"/>
      <dgm:spPr/>
    </dgm:pt>
    <dgm:pt modelId="{485102F6-A9AE-4AF1-B421-346EEBAAEDAC}" type="pres">
      <dgm:prSet presAssocID="{90920DB5-13FA-47F6-AB8D-54F3048EFB58}" presName="Parent1" presStyleLbl="node1" presStyleIdx="4" presStyleCnt="6">
        <dgm:presLayoutVars>
          <dgm:chMax val="1"/>
          <dgm:chPref val="1"/>
          <dgm:bulletEnabled val="1"/>
        </dgm:presLayoutVars>
      </dgm:prSet>
      <dgm:spPr/>
      <dgm:t>
        <a:bodyPr/>
        <a:lstStyle/>
        <a:p>
          <a:endParaRPr lang="en-IN"/>
        </a:p>
      </dgm:t>
    </dgm:pt>
    <dgm:pt modelId="{0CF71164-AB39-4050-AACA-1373D3626E29}" type="pres">
      <dgm:prSet presAssocID="{90920DB5-13FA-47F6-AB8D-54F3048EFB58}" presName="Childtext1" presStyleLbl="revTx" presStyleIdx="2" presStyleCnt="3">
        <dgm:presLayoutVars>
          <dgm:chMax val="0"/>
          <dgm:chPref val="0"/>
          <dgm:bulletEnabled val="1"/>
        </dgm:presLayoutVars>
      </dgm:prSet>
      <dgm:spPr/>
      <dgm:t>
        <a:bodyPr/>
        <a:lstStyle/>
        <a:p>
          <a:endParaRPr lang="en-IN"/>
        </a:p>
      </dgm:t>
    </dgm:pt>
    <dgm:pt modelId="{42469199-2908-4674-B421-AA889A6D563A}" type="pres">
      <dgm:prSet presAssocID="{90920DB5-13FA-47F6-AB8D-54F3048EFB58}" presName="BalanceSpacing" presStyleCnt="0"/>
      <dgm:spPr/>
    </dgm:pt>
    <dgm:pt modelId="{81A6C5ED-242C-4DE3-99BD-98D28B4F1AAB}" type="pres">
      <dgm:prSet presAssocID="{90920DB5-13FA-47F6-AB8D-54F3048EFB58}" presName="BalanceSpacing1" presStyleCnt="0"/>
      <dgm:spPr/>
    </dgm:pt>
    <dgm:pt modelId="{FD39D045-6873-421E-BA7B-A4B2ADD9150E}" type="pres">
      <dgm:prSet presAssocID="{B79154B6-2740-48B8-93DF-70847A3DED65}" presName="Accent1Text" presStyleLbl="node1" presStyleIdx="5" presStyleCnt="6"/>
      <dgm:spPr/>
      <dgm:t>
        <a:bodyPr/>
        <a:lstStyle/>
        <a:p>
          <a:endParaRPr lang="en-IN"/>
        </a:p>
      </dgm:t>
    </dgm:pt>
  </dgm:ptLst>
  <dgm:cxnLst>
    <dgm:cxn modelId="{38275E0E-5EE8-4758-8D6D-3C297A3CFB7E}" type="presOf" srcId="{B79154B6-2740-48B8-93DF-70847A3DED65}" destId="{FD39D045-6873-421E-BA7B-A4B2ADD9150E}" srcOrd="0" destOrd="0" presId="urn:microsoft.com/office/officeart/2008/layout/AlternatingHexagons"/>
    <dgm:cxn modelId="{E4A14E37-8A86-45F9-BB16-627205A473FC}" type="presOf" srcId="{48848DEF-E234-4BAF-882B-BFAA67A0F8BE}" destId="{B052F18C-F8C3-46B4-9E63-D61C9C28A41E}" srcOrd="0" destOrd="0" presId="urn:microsoft.com/office/officeart/2008/layout/AlternatingHexagons"/>
    <dgm:cxn modelId="{58F81DD7-9846-4E90-B73B-347FA8E8C2BA}" type="presOf" srcId="{7262D82B-F3D5-4CF2-8AB1-5B9E28308F5F}" destId="{D6379025-07A1-4C72-B5A1-FAE3809C41F0}" srcOrd="0" destOrd="0" presId="urn:microsoft.com/office/officeart/2008/layout/AlternatingHexagons"/>
    <dgm:cxn modelId="{B9117F85-7990-4CB8-B3FF-A98A23A39B07}" type="presOf" srcId="{00DBDF25-A011-4A6C-B94C-BC0DD88FD524}" destId="{0CF71164-AB39-4050-AACA-1373D3626E29}" srcOrd="0" destOrd="0" presId="urn:microsoft.com/office/officeart/2008/layout/AlternatingHexagons"/>
    <dgm:cxn modelId="{85BD9468-79B4-4E6E-8FD2-BC0CC7B0F5B1}" type="presOf" srcId="{D93307C3-CF50-4091-BF64-128349EA8A0C}" destId="{81DE6B3D-65C5-41E7-B421-5EDF8B7A1B87}" srcOrd="0" destOrd="0" presId="urn:microsoft.com/office/officeart/2008/layout/AlternatingHexagons"/>
    <dgm:cxn modelId="{C724E9AD-D281-4D6D-A17F-24B6D1CA5918}" srcId="{90920DB5-13FA-47F6-AB8D-54F3048EFB58}" destId="{00DBDF25-A011-4A6C-B94C-BC0DD88FD524}" srcOrd="0" destOrd="0" parTransId="{488CCFB7-CA06-4EE1-8E16-F5AAA97C9DDF}" sibTransId="{97CDAD49-9118-44DD-9DFE-26FF0609D341}"/>
    <dgm:cxn modelId="{F18842FC-82CC-418C-BEDE-B3142418D22D}" type="presOf" srcId="{F9B472C1-55FB-4FD8-9346-7ECC30D1FC0D}" destId="{5965CEE1-A340-4269-9140-9F08DFB6AE96}" srcOrd="0" destOrd="0" presId="urn:microsoft.com/office/officeart/2008/layout/AlternatingHexagons"/>
    <dgm:cxn modelId="{05D886CB-27D6-4695-B4CE-F21421410DDA}" type="presOf" srcId="{91A3CFA4-BA29-409B-A8F0-DC74B9B248E6}" destId="{20F9AE1F-F7C2-4151-84E6-C375042126CF}" srcOrd="0" destOrd="0" presId="urn:microsoft.com/office/officeart/2008/layout/AlternatingHexagons"/>
    <dgm:cxn modelId="{B34D6BFB-3E7D-4DB2-9718-A9A5455ED161}" srcId="{5CC3B3C2-E58A-42AF-AA85-4E446DE4B06E}" destId="{90920DB5-13FA-47F6-AB8D-54F3048EFB58}" srcOrd="2" destOrd="0" parTransId="{D9BBC9E2-520B-4FB6-B5D5-239D04D74673}" sibTransId="{B79154B6-2740-48B8-93DF-70847A3DED65}"/>
    <dgm:cxn modelId="{264992A3-BD0D-4DB4-AB04-ED179258A559}" srcId="{F9B472C1-55FB-4FD8-9346-7ECC30D1FC0D}" destId="{48848DEF-E234-4BAF-882B-BFAA67A0F8BE}" srcOrd="0" destOrd="0" parTransId="{5DEDF4B5-5BF6-4203-B7B4-CB7D719F1A56}" sibTransId="{0BA072DC-74F5-4248-96D3-2DD069F08EAE}"/>
    <dgm:cxn modelId="{461E0D6F-C651-4199-8788-D103372A5807}" srcId="{5CC3B3C2-E58A-42AF-AA85-4E446DE4B06E}" destId="{44D7DF00-17A7-48BC-9ADD-6CEE1840F9A7}" srcOrd="1" destOrd="0" parTransId="{3FCA1530-B7A3-4925-ABBE-77AB64062211}" sibTransId="{91A3CFA4-BA29-409B-A8F0-DC74B9B248E6}"/>
    <dgm:cxn modelId="{F71604FC-F529-4BB1-8FEC-3C96F68D5FAF}" srcId="{5CC3B3C2-E58A-42AF-AA85-4E446DE4B06E}" destId="{F9B472C1-55FB-4FD8-9346-7ECC30D1FC0D}" srcOrd="0" destOrd="0" parTransId="{1D769EEF-855F-4A15-B991-04BA879A6667}" sibTransId="{7262D82B-F3D5-4CF2-8AB1-5B9E28308F5F}"/>
    <dgm:cxn modelId="{C28DDD5C-F889-47E8-9D57-6206BF127F5F}" srcId="{44D7DF00-17A7-48BC-9ADD-6CEE1840F9A7}" destId="{D93307C3-CF50-4091-BF64-128349EA8A0C}" srcOrd="0" destOrd="0" parTransId="{71AB8F5A-9ECE-40BC-A3F6-FBB8786CD048}" sibTransId="{F8143F58-0C84-4319-8E56-05DF103B5C19}"/>
    <dgm:cxn modelId="{7F8A7EC5-266B-4895-B9B8-C0220143E2FC}" type="presOf" srcId="{90920DB5-13FA-47F6-AB8D-54F3048EFB58}" destId="{485102F6-A9AE-4AF1-B421-346EEBAAEDAC}" srcOrd="0" destOrd="0" presId="urn:microsoft.com/office/officeart/2008/layout/AlternatingHexagons"/>
    <dgm:cxn modelId="{7C0E7384-967B-47B8-88EE-4DD39E418036}" type="presOf" srcId="{44D7DF00-17A7-48BC-9ADD-6CEE1840F9A7}" destId="{6204C2E5-159D-4D70-801F-D0421DE4933E}" srcOrd="0" destOrd="0" presId="urn:microsoft.com/office/officeart/2008/layout/AlternatingHexagons"/>
    <dgm:cxn modelId="{0A6760CB-34A6-4555-A34C-EA4CAEB9FDD2}" type="presOf" srcId="{5CC3B3C2-E58A-42AF-AA85-4E446DE4B06E}" destId="{997417A7-8AF9-4944-AF61-96371C34E7B8}" srcOrd="0" destOrd="0" presId="urn:microsoft.com/office/officeart/2008/layout/AlternatingHexagons"/>
    <dgm:cxn modelId="{3721ECC9-0D7B-4789-B240-5820A5DEACB2}" type="presParOf" srcId="{997417A7-8AF9-4944-AF61-96371C34E7B8}" destId="{95922C5A-DF96-4F1E-9821-9A0441BF8B5B}" srcOrd="0" destOrd="0" presId="urn:microsoft.com/office/officeart/2008/layout/AlternatingHexagons"/>
    <dgm:cxn modelId="{68022F93-9919-4F57-93FE-65A1CD17A911}" type="presParOf" srcId="{95922C5A-DF96-4F1E-9821-9A0441BF8B5B}" destId="{5965CEE1-A340-4269-9140-9F08DFB6AE96}" srcOrd="0" destOrd="0" presId="urn:microsoft.com/office/officeart/2008/layout/AlternatingHexagons"/>
    <dgm:cxn modelId="{AA933B50-6714-4832-8956-DC6CC02DD31C}" type="presParOf" srcId="{95922C5A-DF96-4F1E-9821-9A0441BF8B5B}" destId="{B052F18C-F8C3-46B4-9E63-D61C9C28A41E}" srcOrd="1" destOrd="0" presId="urn:microsoft.com/office/officeart/2008/layout/AlternatingHexagons"/>
    <dgm:cxn modelId="{E3DF401E-9A42-4AD9-AF2C-9248E2653AEA}" type="presParOf" srcId="{95922C5A-DF96-4F1E-9821-9A0441BF8B5B}" destId="{891E864C-8578-4437-A249-BBEB2F1D2C4D}" srcOrd="2" destOrd="0" presId="urn:microsoft.com/office/officeart/2008/layout/AlternatingHexagons"/>
    <dgm:cxn modelId="{D35E67D0-F819-4CEA-8502-6D7358AFBBF1}" type="presParOf" srcId="{95922C5A-DF96-4F1E-9821-9A0441BF8B5B}" destId="{B053BB26-5B3C-4891-B9AF-C2888BBA464F}" srcOrd="3" destOrd="0" presId="urn:microsoft.com/office/officeart/2008/layout/AlternatingHexagons"/>
    <dgm:cxn modelId="{2EB1826D-5858-4C7C-8E54-C4F4B008C0A1}" type="presParOf" srcId="{95922C5A-DF96-4F1E-9821-9A0441BF8B5B}" destId="{D6379025-07A1-4C72-B5A1-FAE3809C41F0}" srcOrd="4" destOrd="0" presId="urn:microsoft.com/office/officeart/2008/layout/AlternatingHexagons"/>
    <dgm:cxn modelId="{B7E7B92F-E25C-4CFB-88E4-4F7C78C7B428}" type="presParOf" srcId="{997417A7-8AF9-4944-AF61-96371C34E7B8}" destId="{E7BD9462-A5C5-445B-A264-7E09E79E2F91}" srcOrd="1" destOrd="0" presId="urn:microsoft.com/office/officeart/2008/layout/AlternatingHexagons"/>
    <dgm:cxn modelId="{BFBBA1BB-B920-44CD-BF0A-6D9A42EBDF2F}" type="presParOf" srcId="{997417A7-8AF9-4944-AF61-96371C34E7B8}" destId="{0CE81BAB-EFDA-4A90-82B0-9EA7973BED8D}" srcOrd="2" destOrd="0" presId="urn:microsoft.com/office/officeart/2008/layout/AlternatingHexagons"/>
    <dgm:cxn modelId="{5D154394-B5D7-402B-9E84-280F3E6D431A}" type="presParOf" srcId="{0CE81BAB-EFDA-4A90-82B0-9EA7973BED8D}" destId="{6204C2E5-159D-4D70-801F-D0421DE4933E}" srcOrd="0" destOrd="0" presId="urn:microsoft.com/office/officeart/2008/layout/AlternatingHexagons"/>
    <dgm:cxn modelId="{6D2E55CF-ABF8-4B5B-BD07-2316D58523FC}" type="presParOf" srcId="{0CE81BAB-EFDA-4A90-82B0-9EA7973BED8D}" destId="{81DE6B3D-65C5-41E7-B421-5EDF8B7A1B87}" srcOrd="1" destOrd="0" presId="urn:microsoft.com/office/officeart/2008/layout/AlternatingHexagons"/>
    <dgm:cxn modelId="{1E6668C5-BE70-4F8B-B903-911D9F621009}" type="presParOf" srcId="{0CE81BAB-EFDA-4A90-82B0-9EA7973BED8D}" destId="{B7197A5F-328C-42CB-B341-8A70615BEF31}" srcOrd="2" destOrd="0" presId="urn:microsoft.com/office/officeart/2008/layout/AlternatingHexagons"/>
    <dgm:cxn modelId="{A0239813-C359-4F55-A3A2-0A30FBD060F7}" type="presParOf" srcId="{0CE81BAB-EFDA-4A90-82B0-9EA7973BED8D}" destId="{D0BA8A2C-7398-4B03-A45C-CA32CDC5082B}" srcOrd="3" destOrd="0" presId="urn:microsoft.com/office/officeart/2008/layout/AlternatingHexagons"/>
    <dgm:cxn modelId="{57B46209-7ABC-48E0-9244-13199D24D7CF}" type="presParOf" srcId="{0CE81BAB-EFDA-4A90-82B0-9EA7973BED8D}" destId="{20F9AE1F-F7C2-4151-84E6-C375042126CF}" srcOrd="4" destOrd="0" presId="urn:microsoft.com/office/officeart/2008/layout/AlternatingHexagons"/>
    <dgm:cxn modelId="{36489C98-26F2-447F-893F-EF9E22A37975}" type="presParOf" srcId="{997417A7-8AF9-4944-AF61-96371C34E7B8}" destId="{47B671F2-63EE-4B9E-AC0E-B331B7BA0BB3}" srcOrd="3" destOrd="0" presId="urn:microsoft.com/office/officeart/2008/layout/AlternatingHexagons"/>
    <dgm:cxn modelId="{F5E743A5-F235-40F3-9D8F-65B93EC333D0}" type="presParOf" srcId="{997417A7-8AF9-4944-AF61-96371C34E7B8}" destId="{20F62757-E299-474E-B2F9-0CA13EF8EAF1}" srcOrd="4" destOrd="0" presId="urn:microsoft.com/office/officeart/2008/layout/AlternatingHexagons"/>
    <dgm:cxn modelId="{5CC499B5-4FA9-4468-8728-989EFBD5979D}" type="presParOf" srcId="{20F62757-E299-474E-B2F9-0CA13EF8EAF1}" destId="{485102F6-A9AE-4AF1-B421-346EEBAAEDAC}" srcOrd="0" destOrd="0" presId="urn:microsoft.com/office/officeart/2008/layout/AlternatingHexagons"/>
    <dgm:cxn modelId="{501599A4-16D3-441A-8303-A7817A21A2DC}" type="presParOf" srcId="{20F62757-E299-474E-B2F9-0CA13EF8EAF1}" destId="{0CF71164-AB39-4050-AACA-1373D3626E29}" srcOrd="1" destOrd="0" presId="urn:microsoft.com/office/officeart/2008/layout/AlternatingHexagons"/>
    <dgm:cxn modelId="{95794A04-BAAC-4768-B0DF-718DC7A8EF3C}" type="presParOf" srcId="{20F62757-E299-474E-B2F9-0CA13EF8EAF1}" destId="{42469199-2908-4674-B421-AA889A6D563A}" srcOrd="2" destOrd="0" presId="urn:microsoft.com/office/officeart/2008/layout/AlternatingHexagons"/>
    <dgm:cxn modelId="{3F62F260-0F84-43A8-A7E5-51AA5A3CAE35}" type="presParOf" srcId="{20F62757-E299-474E-B2F9-0CA13EF8EAF1}" destId="{81A6C5ED-242C-4DE3-99BD-98D28B4F1AAB}" srcOrd="3" destOrd="0" presId="urn:microsoft.com/office/officeart/2008/layout/AlternatingHexagons"/>
    <dgm:cxn modelId="{1CAE472E-C7A5-4B65-A596-0AFE778B5BB5}" type="presParOf" srcId="{20F62757-E299-474E-B2F9-0CA13EF8EAF1}" destId="{FD39D045-6873-421E-BA7B-A4B2ADD9150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5CEE1-A340-4269-9140-9F08DFB6AE96}">
      <dsp:nvSpPr>
        <dsp:cNvPr id="0" name=""/>
        <dsp:cNvSpPr/>
      </dsp:nvSpPr>
      <dsp:spPr>
        <a:xfrm rot="5400000">
          <a:off x="3505893" y="130622"/>
          <a:ext cx="2008105" cy="17470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smtClean="0"/>
            <a:t>Firewall</a:t>
          </a:r>
          <a:endParaRPr lang="en-IN" sz="1500" kern="1200" dirty="0"/>
        </a:p>
      </dsp:txBody>
      <dsp:txXfrm rot="-5400000">
        <a:off x="3908669" y="313025"/>
        <a:ext cx="1202553" cy="1382245"/>
      </dsp:txXfrm>
    </dsp:sp>
    <dsp:sp modelId="{B052F18C-F8C3-46B4-9E63-D61C9C28A41E}">
      <dsp:nvSpPr>
        <dsp:cNvPr id="0" name=""/>
        <dsp:cNvSpPr/>
      </dsp:nvSpPr>
      <dsp:spPr>
        <a:xfrm>
          <a:off x="5436485" y="401716"/>
          <a:ext cx="2241045" cy="1204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n-IN" sz="1500" kern="1200" dirty="0"/>
        </a:p>
      </dsp:txBody>
      <dsp:txXfrm>
        <a:off x="5436485" y="401716"/>
        <a:ext cx="2241045" cy="1204863"/>
      </dsp:txXfrm>
    </dsp:sp>
    <dsp:sp modelId="{D6379025-07A1-4C72-B5A1-FAE3809C41F0}">
      <dsp:nvSpPr>
        <dsp:cNvPr id="0" name=""/>
        <dsp:cNvSpPr/>
      </dsp:nvSpPr>
      <dsp:spPr>
        <a:xfrm rot="5400000">
          <a:off x="1619077" y="130622"/>
          <a:ext cx="2008105" cy="17470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IN" sz="2400" kern="1200" dirty="0" smtClean="0"/>
            <a:t>ISP Failover &amp; Load Balancing</a:t>
          </a:r>
          <a:endParaRPr lang="en-IN" sz="2400" kern="1200" dirty="0"/>
        </a:p>
      </dsp:txBody>
      <dsp:txXfrm rot="-5400000">
        <a:off x="2021853" y="313025"/>
        <a:ext cx="1202553" cy="1382245"/>
      </dsp:txXfrm>
    </dsp:sp>
    <dsp:sp modelId="{6204C2E5-159D-4D70-801F-D0421DE4933E}">
      <dsp:nvSpPr>
        <dsp:cNvPr id="0" name=""/>
        <dsp:cNvSpPr/>
      </dsp:nvSpPr>
      <dsp:spPr>
        <a:xfrm rot="5400000">
          <a:off x="2558870" y="1835102"/>
          <a:ext cx="2008105" cy="17470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smtClean="0"/>
            <a:t>Bandwidth Management</a:t>
          </a:r>
          <a:endParaRPr lang="en-IN" sz="1500" kern="1200" dirty="0"/>
        </a:p>
      </dsp:txBody>
      <dsp:txXfrm rot="-5400000">
        <a:off x="2961646" y="2017505"/>
        <a:ext cx="1202553" cy="1382245"/>
      </dsp:txXfrm>
    </dsp:sp>
    <dsp:sp modelId="{81DE6B3D-65C5-41E7-B421-5EDF8B7A1B87}">
      <dsp:nvSpPr>
        <dsp:cNvPr id="0" name=""/>
        <dsp:cNvSpPr/>
      </dsp:nvSpPr>
      <dsp:spPr>
        <a:xfrm>
          <a:off x="448351" y="2106196"/>
          <a:ext cx="2168753" cy="1204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endParaRPr lang="en-IN" sz="1500" kern="1200"/>
        </a:p>
      </dsp:txBody>
      <dsp:txXfrm>
        <a:off x="448351" y="2106196"/>
        <a:ext cx="2168753" cy="1204863"/>
      </dsp:txXfrm>
    </dsp:sp>
    <dsp:sp modelId="{20F9AE1F-F7C2-4151-84E6-C375042126CF}">
      <dsp:nvSpPr>
        <dsp:cNvPr id="0" name=""/>
        <dsp:cNvSpPr/>
      </dsp:nvSpPr>
      <dsp:spPr>
        <a:xfrm rot="5400000">
          <a:off x="4445686" y="1835102"/>
          <a:ext cx="2008105" cy="17470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smtClean="0"/>
            <a:t>VPN</a:t>
          </a:r>
          <a:endParaRPr lang="en-IN" sz="3600" kern="1200" dirty="0"/>
        </a:p>
      </dsp:txBody>
      <dsp:txXfrm rot="-5400000">
        <a:off x="4848462" y="2017505"/>
        <a:ext cx="1202553" cy="1382245"/>
      </dsp:txXfrm>
    </dsp:sp>
    <dsp:sp modelId="{485102F6-A9AE-4AF1-B421-346EEBAAEDAC}">
      <dsp:nvSpPr>
        <dsp:cNvPr id="0" name=""/>
        <dsp:cNvSpPr/>
      </dsp:nvSpPr>
      <dsp:spPr>
        <a:xfrm rot="5400000">
          <a:off x="3505893" y="3539581"/>
          <a:ext cx="2008105" cy="17470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kern="1200" dirty="0" smtClean="0"/>
            <a:t>On-Appliance reporting</a:t>
          </a:r>
          <a:endParaRPr lang="en-IN" sz="1500" kern="1200" dirty="0"/>
        </a:p>
      </dsp:txBody>
      <dsp:txXfrm rot="-5400000">
        <a:off x="3908669" y="3721984"/>
        <a:ext cx="1202553" cy="1382245"/>
      </dsp:txXfrm>
    </dsp:sp>
    <dsp:sp modelId="{0CF71164-AB39-4050-AACA-1373D3626E29}">
      <dsp:nvSpPr>
        <dsp:cNvPr id="0" name=""/>
        <dsp:cNvSpPr/>
      </dsp:nvSpPr>
      <dsp:spPr>
        <a:xfrm>
          <a:off x="5436485" y="3810676"/>
          <a:ext cx="2241045" cy="1204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n-IN" sz="1500" kern="1200"/>
        </a:p>
      </dsp:txBody>
      <dsp:txXfrm>
        <a:off x="5436485" y="3810676"/>
        <a:ext cx="2241045" cy="1204863"/>
      </dsp:txXfrm>
    </dsp:sp>
    <dsp:sp modelId="{FD39D045-6873-421E-BA7B-A4B2ADD9150E}">
      <dsp:nvSpPr>
        <dsp:cNvPr id="0" name=""/>
        <dsp:cNvSpPr/>
      </dsp:nvSpPr>
      <dsp:spPr>
        <a:xfrm rot="5400000">
          <a:off x="1619077" y="3539581"/>
          <a:ext cx="2008105" cy="17470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smtClean="0"/>
            <a:t>IPS</a:t>
          </a:r>
          <a:endParaRPr lang="en-IN" sz="3600" kern="1200" dirty="0"/>
        </a:p>
      </dsp:txBody>
      <dsp:txXfrm rot="-5400000">
        <a:off x="2021853" y="3721984"/>
        <a:ext cx="1202553" cy="138224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D6149-98AA-4FC5-ADD6-6241CA4F224A}" type="datetimeFigureOut">
              <a:rPr lang="en-US" smtClean="0"/>
              <a:pPr/>
              <a:t>9/4/2016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9E8CA-AB43-4988-90B7-B2E347DC307F}" type="slidenum">
              <a:rPr lang="en-US" smtClean="0"/>
              <a:pPr/>
              <a:t>‹#›</a:t>
            </a:fld>
            <a:endParaRPr lang="en-US" dirty="0"/>
          </a:p>
        </p:txBody>
      </p:sp>
    </p:spTree>
    <p:extLst>
      <p:ext uri="{BB962C8B-B14F-4D97-AF65-F5344CB8AC3E}">
        <p14:creationId xmlns:p14="http://schemas.microsoft.com/office/powerpoint/2010/main" val="72789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D609E8CA-AB43-4988-90B7-B2E347DC307F}" type="slidenum">
              <a:rPr lang="en-US" smtClean="0"/>
              <a:pPr/>
              <a:t>1</a:t>
            </a:fld>
            <a:endParaRPr lang="en-US" dirty="0"/>
          </a:p>
        </p:txBody>
      </p:sp>
    </p:spTree>
    <p:extLst>
      <p:ext uri="{BB962C8B-B14F-4D97-AF65-F5344CB8AC3E}">
        <p14:creationId xmlns:p14="http://schemas.microsoft.com/office/powerpoint/2010/main" val="412669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159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continuity- HA , Failover,</a:t>
            </a:r>
            <a:r>
              <a:rPr lang="en-US" baseline="0" dirty="0" smtClean="0"/>
              <a:t> // context – user , time , application, network and content sense</a:t>
            </a:r>
            <a:endParaRPr lang="en-US" dirty="0"/>
          </a:p>
        </p:txBody>
      </p:sp>
      <p:sp>
        <p:nvSpPr>
          <p:cNvPr id="4" name="Slide Number Placeholder 3"/>
          <p:cNvSpPr>
            <a:spLocks noGrp="1"/>
          </p:cNvSpPr>
          <p:nvPr>
            <p:ph type="sldNum" sz="quarter" idx="10"/>
          </p:nvPr>
        </p:nvSpPr>
        <p:spPr/>
        <p:txBody>
          <a:bodyPr/>
          <a:lstStyle/>
          <a:p>
            <a:fld id="{14F5021D-74C2-44AC-9D94-F3D37DEF1F92}" type="slidenum">
              <a:rPr lang="en-US" smtClean="0"/>
              <a:t>3</a:t>
            </a:fld>
            <a:endParaRPr lang="en-US"/>
          </a:p>
        </p:txBody>
      </p:sp>
    </p:spTree>
    <p:extLst>
      <p:ext uri="{BB962C8B-B14F-4D97-AF65-F5344CB8AC3E}">
        <p14:creationId xmlns:p14="http://schemas.microsoft.com/office/powerpoint/2010/main" val="73058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723FE6CA-C9A5-4FE5-86BA-DB0D355CAB9D}" type="slidenum">
              <a:rPr lang="en-US" smtClean="0"/>
              <a:pPr>
                <a:defRPr/>
              </a:pPr>
              <a:t>6</a:t>
            </a:fld>
            <a:endParaRPr lang="en-US"/>
          </a:p>
        </p:txBody>
      </p:sp>
    </p:spTree>
    <p:extLst>
      <p:ext uri="{BB962C8B-B14F-4D97-AF65-F5344CB8AC3E}">
        <p14:creationId xmlns:p14="http://schemas.microsoft.com/office/powerpoint/2010/main" val="307158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3FE6CA-C9A5-4FE5-86BA-DB0D355CAB9D}" type="slidenum">
              <a:rPr lang="en-US" smtClean="0"/>
              <a:pPr>
                <a:defRPr/>
              </a:pPr>
              <a:t>24</a:t>
            </a:fld>
            <a:endParaRPr lang="en-US"/>
          </a:p>
        </p:txBody>
      </p:sp>
    </p:spTree>
    <p:extLst>
      <p:ext uri="{BB962C8B-B14F-4D97-AF65-F5344CB8AC3E}">
        <p14:creationId xmlns:p14="http://schemas.microsoft.com/office/powerpoint/2010/main" val="187044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9/4/2016 10:21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322602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367663" y="2995579"/>
            <a:ext cx="7211721" cy="1371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651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2129814"/>
          </a:xfrm>
          <a:prstGeom prst="rect">
            <a:avLst/>
          </a:prstGeo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2129814"/>
          </a:xfrm>
          <a:prstGeom prst="rect">
            <a:avLst/>
          </a:prstGeo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527C23EE-9B35-4B3C-A3A3-0DF12BA7E37E}" type="datetimeFigureOut">
              <a:rPr lang="en-US" smtClean="0"/>
              <a:pPr/>
              <a:t>9/4/2016</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40BD91D4-80B6-4255-A484-E2E4B44AD478}" type="slidenum">
              <a:rPr lang="en-US" smtClean="0"/>
              <a:pPr/>
              <a:t>‹#›</a:t>
            </a:fld>
            <a:endParaRPr lang="en-US"/>
          </a:p>
        </p:txBody>
      </p:sp>
    </p:spTree>
    <p:extLst>
      <p:ext uri="{BB962C8B-B14F-4D97-AF65-F5344CB8AC3E}">
        <p14:creationId xmlns:p14="http://schemas.microsoft.com/office/powerpoint/2010/main" val="59288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01574" y="0"/>
            <a:ext cx="11985678" cy="787400"/>
          </a:xfrm>
          <a:prstGeom prst="rect">
            <a:avLst/>
          </a:prstGeom>
        </p:spPr>
        <p:txBody>
          <a:bodyPr>
            <a:noAutofit/>
          </a:bodyPr>
          <a:lstStyle>
            <a:lvl1pPr algn="l">
              <a:defRPr sz="3999"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Title 1"/>
          <p:cNvSpPr txBox="1">
            <a:spLocks/>
          </p:cNvSpPr>
          <p:nvPr userDrawn="1"/>
        </p:nvSpPr>
        <p:spPr>
          <a:xfrm>
            <a:off x="101574" y="787400"/>
            <a:ext cx="11985678" cy="5080000"/>
          </a:xfrm>
          <a:prstGeom prst="rect">
            <a:avLst/>
          </a:prstGeom>
        </p:spPr>
        <p:txBody>
          <a:bodyPr vert="horz" lIns="121888" tIns="60944" rIns="121888" bIns="60944" rtlCol="0" anchor="ctr">
            <a:noAutofit/>
          </a:bodyPr>
          <a:lst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3999" dirty="0"/>
          </a:p>
        </p:txBody>
      </p:sp>
      <p:sp>
        <p:nvSpPr>
          <p:cNvPr id="9" name="Title 1"/>
          <p:cNvSpPr txBox="1">
            <a:spLocks/>
          </p:cNvSpPr>
          <p:nvPr userDrawn="1"/>
        </p:nvSpPr>
        <p:spPr>
          <a:xfrm>
            <a:off x="101574" y="990600"/>
            <a:ext cx="11985678" cy="4673600"/>
          </a:xfrm>
          <a:prstGeom prst="rect">
            <a:avLst/>
          </a:prstGeom>
        </p:spPr>
        <p:txBody>
          <a:bodyPr vert="horz" lIns="121888" tIns="60944" rIns="121888" bIns="60944"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n-US" sz="2666" dirty="0"/>
          </a:p>
        </p:txBody>
      </p:sp>
      <p:sp>
        <p:nvSpPr>
          <p:cNvPr id="11" name="Title 1"/>
          <p:cNvSpPr txBox="1">
            <a:spLocks/>
          </p:cNvSpPr>
          <p:nvPr userDrawn="1"/>
        </p:nvSpPr>
        <p:spPr>
          <a:xfrm>
            <a:off x="101574" y="914400"/>
            <a:ext cx="11985678" cy="4953000"/>
          </a:xfrm>
          <a:prstGeom prst="rect">
            <a:avLst/>
          </a:prstGeom>
        </p:spPr>
        <p:txBody>
          <a:bodyPr vert="horz" lIns="121888" tIns="60944" rIns="121888" bIns="60944" rtlCol="0" anchor="t">
            <a:noAutofit/>
          </a:bodyPr>
          <a:lst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2399" dirty="0" smtClean="0"/>
          </a:p>
          <a:p>
            <a:endParaRPr lang="en-US" sz="2399" dirty="0" smtClean="0"/>
          </a:p>
          <a:p>
            <a:endParaRPr lang="en-US" sz="2399" dirty="0" smtClean="0"/>
          </a:p>
          <a:p>
            <a:endParaRPr lang="en-US" sz="2399" dirty="0" smtClean="0"/>
          </a:p>
          <a:p>
            <a:endParaRPr lang="en-US" sz="2399" dirty="0" smtClean="0"/>
          </a:p>
          <a:p>
            <a:endParaRPr lang="en-US" sz="2399" dirty="0"/>
          </a:p>
        </p:txBody>
      </p:sp>
      <p:sp>
        <p:nvSpPr>
          <p:cNvPr id="12" name="Content Placeholder 2"/>
          <p:cNvSpPr>
            <a:spLocks noGrp="1"/>
          </p:cNvSpPr>
          <p:nvPr>
            <p:ph idx="1"/>
          </p:nvPr>
        </p:nvSpPr>
        <p:spPr>
          <a:xfrm>
            <a:off x="113762" y="1018032"/>
            <a:ext cx="11973489" cy="4525963"/>
          </a:xfrm>
          <a:prstGeom prst="rect">
            <a:avLst/>
          </a:prstGeom>
        </p:spPr>
        <p:txBody>
          <a:bodyPr>
            <a:normAutofit/>
          </a:bodyPr>
          <a:lstStyle>
            <a:lvl1pPr marL="609448" indent="-609448">
              <a:buFont typeface="Arial" panose="020B0604020202020204" pitchFamily="34" charset="0"/>
              <a:buChar char="•"/>
              <a:defRPr sz="3466">
                <a:latin typeface="Verdana" panose="020B0604030504040204" pitchFamily="34" charset="0"/>
                <a:ea typeface="Verdana" panose="020B0604030504040204" pitchFamily="34" charset="0"/>
                <a:cs typeface="Verdana" panose="020B0604030504040204" pitchFamily="34" charset="0"/>
              </a:defRPr>
            </a:lvl1pPr>
            <a:lvl2pPr marL="609448" indent="0">
              <a:buNone/>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74188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101574" y="0"/>
            <a:ext cx="11985678" cy="787400"/>
          </a:xfrm>
          <a:prstGeom prst="rect">
            <a:avLst/>
          </a:prstGeom>
        </p:spPr>
        <p:txBody>
          <a:bodyPr>
            <a:noAutofit/>
          </a:bodyPr>
          <a:lstStyle>
            <a:lvl1pPr algn="l">
              <a:defRPr sz="3999"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Title 1"/>
          <p:cNvSpPr txBox="1">
            <a:spLocks/>
          </p:cNvSpPr>
          <p:nvPr userDrawn="1"/>
        </p:nvSpPr>
        <p:spPr>
          <a:xfrm>
            <a:off x="101574" y="787400"/>
            <a:ext cx="11985678" cy="5080000"/>
          </a:xfrm>
          <a:prstGeom prst="rect">
            <a:avLst/>
          </a:prstGeom>
        </p:spPr>
        <p:txBody>
          <a:bodyPr vert="horz" lIns="121888" tIns="60944" rIns="121888" bIns="60944" rtlCol="0" anchor="ctr">
            <a:noAutofit/>
          </a:bodyPr>
          <a:lst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3999" dirty="0"/>
          </a:p>
        </p:txBody>
      </p:sp>
      <p:sp>
        <p:nvSpPr>
          <p:cNvPr id="9" name="Title 1"/>
          <p:cNvSpPr txBox="1">
            <a:spLocks/>
          </p:cNvSpPr>
          <p:nvPr userDrawn="1"/>
        </p:nvSpPr>
        <p:spPr>
          <a:xfrm>
            <a:off x="101574" y="990600"/>
            <a:ext cx="11985678" cy="4673600"/>
          </a:xfrm>
          <a:prstGeom prst="rect">
            <a:avLst/>
          </a:prstGeom>
        </p:spPr>
        <p:txBody>
          <a:bodyPr vert="horz" lIns="121888" tIns="60944" rIns="121888" bIns="60944"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n-US" sz="2666" dirty="0"/>
          </a:p>
        </p:txBody>
      </p:sp>
      <p:sp>
        <p:nvSpPr>
          <p:cNvPr id="11" name="Title 1"/>
          <p:cNvSpPr txBox="1">
            <a:spLocks/>
          </p:cNvSpPr>
          <p:nvPr userDrawn="1"/>
        </p:nvSpPr>
        <p:spPr>
          <a:xfrm>
            <a:off x="101574" y="914400"/>
            <a:ext cx="11985678" cy="4953000"/>
          </a:xfrm>
          <a:prstGeom prst="rect">
            <a:avLst/>
          </a:prstGeom>
        </p:spPr>
        <p:txBody>
          <a:bodyPr vert="horz" lIns="121888" tIns="60944" rIns="121888" bIns="60944" rtlCol="0" anchor="t">
            <a:noAutofit/>
          </a:bodyPr>
          <a:lst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2399" dirty="0" smtClean="0"/>
          </a:p>
          <a:p>
            <a:endParaRPr lang="en-US" sz="2399" dirty="0" smtClean="0"/>
          </a:p>
          <a:p>
            <a:endParaRPr lang="en-US" sz="2399" dirty="0" smtClean="0"/>
          </a:p>
          <a:p>
            <a:endParaRPr lang="en-US" sz="2399" dirty="0" smtClean="0"/>
          </a:p>
          <a:p>
            <a:endParaRPr lang="en-US" sz="2399" dirty="0" smtClean="0"/>
          </a:p>
          <a:p>
            <a:endParaRPr lang="en-US" sz="2399" dirty="0"/>
          </a:p>
        </p:txBody>
      </p:sp>
      <p:sp>
        <p:nvSpPr>
          <p:cNvPr id="12" name="Content Placeholder 2"/>
          <p:cNvSpPr>
            <a:spLocks noGrp="1"/>
          </p:cNvSpPr>
          <p:nvPr>
            <p:ph idx="1"/>
          </p:nvPr>
        </p:nvSpPr>
        <p:spPr>
          <a:xfrm>
            <a:off x="113762" y="1018032"/>
            <a:ext cx="11973489" cy="4525963"/>
          </a:xfrm>
          <a:prstGeom prst="rect">
            <a:avLst/>
          </a:prstGeom>
        </p:spPr>
        <p:txBody>
          <a:bodyPr>
            <a:normAutofit/>
          </a:bodyPr>
          <a:lstStyle>
            <a:lvl1pPr marL="609448" indent="-609448">
              <a:buFont typeface="Arial" panose="020B0604020202020204" pitchFamily="34" charset="0"/>
              <a:buChar char="•"/>
              <a:defRPr sz="3466">
                <a:latin typeface="Verdana" panose="020B0604030504040204" pitchFamily="34" charset="0"/>
                <a:ea typeface="Verdana" panose="020B0604030504040204" pitchFamily="34" charset="0"/>
                <a:cs typeface="Verdana" panose="020B0604030504040204" pitchFamily="34" charset="0"/>
              </a:defRPr>
            </a:lvl1pPr>
            <a:lvl2pPr marL="609448" indent="0">
              <a:buNone/>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97138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367663" y="2995579"/>
            <a:ext cx="7211721" cy="1371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3048000"/>
            <a:ext cx="10969943" cy="762000"/>
          </a:xfrm>
          <a:prstGeom prst="rect">
            <a:avLst/>
          </a:prstGeom>
          <a:effectLst>
            <a:reflection blurRad="6350" stA="52000" endA="300" endPos="35000" dir="5400000" sy="-100000" algn="bl" rotWithShape="0"/>
          </a:effectLst>
        </p:spPr>
        <p:txBody>
          <a:bodyPr/>
          <a:lstStyle>
            <a:lvl1pPr algn="r">
              <a:defRPr sz="5400"/>
            </a:lvl1pPr>
          </a:lstStyle>
          <a:p>
            <a:r>
              <a:rPr lang="en-US" dirty="0" smtClean="0"/>
              <a:t>Section Header</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Dots">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990600"/>
            <a:ext cx="10969943" cy="4800600"/>
          </a:xfrm>
          <a:prstGeom prst="rect">
            <a:avLst/>
          </a:prstGeom>
        </p:spPr>
        <p:txBody>
          <a:bodyPr/>
          <a:lstStyle>
            <a:lvl1pPr>
              <a:buFont typeface="Arial" pitchFamily="34" charset="0"/>
              <a:buChar char="•"/>
              <a:defRPr sz="28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600">
                <a:effectLst>
                  <a:outerShdw blurRad="38100" dist="38100" dir="2700000" algn="tl">
                    <a:srgbClr val="000000">
                      <a:alpha val="43137"/>
                    </a:srgbClr>
                  </a:outerShdw>
                </a:effectLst>
                <a:latin typeface="Segoe" pitchFamily="34" charset="0"/>
              </a:defRPr>
            </a:lvl2pPr>
            <a:lvl3pPr>
              <a:buFont typeface="Arial" pitchFamily="34" charset="0"/>
              <a:buChar char="•"/>
              <a:defRPr>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Column Dots">
    <p:spTree>
      <p:nvGrpSpPr>
        <p:cNvPr id="1" name=""/>
        <p:cNvGrpSpPr/>
        <p:nvPr/>
      </p:nvGrpSpPr>
      <p:grpSpPr>
        <a:xfrm>
          <a:off x="0" y="0"/>
          <a:ext cx="0" cy="0"/>
          <a:chOff x="0" y="0"/>
          <a:chExt cx="0" cy="0"/>
        </a:xfrm>
      </p:grpSpPr>
      <p:sp>
        <p:nvSpPr>
          <p:cNvPr id="3" name="Title 1"/>
          <p:cNvSpPr>
            <a:spLocks noGrp="1"/>
          </p:cNvSpPr>
          <p:nvPr>
            <p:ph type="title"/>
          </p:nvPr>
        </p:nvSpPr>
        <p:spPr>
          <a:xfrm>
            <a:off x="609441" y="228600"/>
            <a:ext cx="10665222"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609441"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094412"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990600"/>
            <a:ext cx="10969943" cy="4800600"/>
          </a:xfrm>
          <a:prstGeom prst="rect">
            <a:avLst/>
          </a:prstGeom>
        </p:spPr>
        <p:txBody>
          <a:bodyPr/>
          <a:lstStyle>
            <a:lvl1pPr>
              <a:buFont typeface="Arial" pitchFamily="34" charset="0"/>
              <a:buChar char="•"/>
              <a:defRPr sz="28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600">
                <a:effectLst>
                  <a:outerShdw blurRad="38100" dist="38100" dir="2700000" algn="tl">
                    <a:srgbClr val="000000">
                      <a:alpha val="43137"/>
                    </a:srgbClr>
                  </a:outerShdw>
                </a:effectLst>
                <a:latin typeface="Segoe" pitchFamily="34" charset="0"/>
              </a:defRPr>
            </a:lvl2pPr>
            <a:lvl3pPr>
              <a:buFont typeface="Arial" pitchFamily="34" charset="0"/>
              <a:buChar char="•"/>
              <a:defRPr>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609441" y="228600"/>
            <a:ext cx="10665222"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609441"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094412"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ite with 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711015" y="228600"/>
            <a:ext cx="10969943" cy="609600"/>
          </a:xfrm>
          <a:prstGeom prst="rect">
            <a:avLst/>
          </a:prstGeom>
        </p:spPr>
        <p:txBody>
          <a:bodyPr/>
          <a:lstStyle>
            <a:lvl1pPr>
              <a:defRPr sz="3200">
                <a:solidFill>
                  <a:srgbClr val="3678A8"/>
                </a:solidFill>
                <a:effectLst/>
                <a:latin typeface="Segoe Semibold"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711015" y="990600"/>
            <a:ext cx="10969943" cy="4800600"/>
          </a:xfrm>
          <a:prstGeom prst="rect">
            <a:avLst/>
          </a:prstGeom>
        </p:spPr>
        <p:txBody>
          <a:bodyPr/>
          <a:lstStyle>
            <a:lvl1pPr>
              <a:buFont typeface="Arial" pitchFamily="34" charset="0"/>
              <a:buChar char="•"/>
              <a:defRPr sz="2600">
                <a:solidFill>
                  <a:schemeClr val="tx1"/>
                </a:solidFill>
                <a:effectLst/>
                <a:latin typeface="Segoe" pitchFamily="34" charset="0"/>
              </a:defRPr>
            </a:lvl1pPr>
            <a:lvl2pPr>
              <a:buFont typeface="Arial" pitchFamily="34" charset="0"/>
              <a:buChar char="•"/>
              <a:defRPr sz="2600">
                <a:effectLst/>
                <a:latin typeface="Segoe" pitchFamily="34" charset="0"/>
              </a:defRPr>
            </a:lvl2pPr>
            <a:lvl3pPr>
              <a:buFont typeface="Arial" pitchFamily="34" charset="0"/>
              <a:buChar char="•"/>
              <a:defRPr>
                <a:effectLst/>
                <a:latin typeface="Segoe" pitchFamily="34" charset="0"/>
              </a:defRPr>
            </a:lvl3pPr>
            <a:lvl4pPr>
              <a:buFont typeface="Arial" pitchFamily="34" charset="0"/>
              <a:buChar char="•"/>
              <a:defRPr>
                <a:effectLst/>
                <a:latin typeface="Segoe" pitchFamily="34" charset="0"/>
              </a:defRPr>
            </a:lvl4pPr>
            <a:lvl5pPr>
              <a:buFont typeface="Arial" pitchFamily="34" charset="0"/>
              <a:buChar char="•"/>
              <a:defRPr>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507868" cy="6858000"/>
          </a:xfrm>
          <a:prstGeom prst="rect">
            <a:avLst/>
          </a:prstGeom>
          <a:gradFill flip="none" rotWithShape="1">
            <a:gsLst>
              <a:gs pos="0">
                <a:srgbClr val="3677A8"/>
              </a:gs>
              <a:gs pos="35000">
                <a:srgbClr val="002741"/>
              </a:gs>
              <a:gs pos="100000">
                <a:srgbClr val="05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2.png"/>
          <p:cNvPicPr>
            <a:picLocks noChangeAspect="1"/>
          </p:cNvPicPr>
          <p:nvPr userDrawn="1"/>
        </p:nvPicPr>
        <p:blipFill>
          <a:blip r:embed="rId2" cstate="screen"/>
          <a:stretch>
            <a:fillRect/>
          </a:stretch>
        </p:blipFill>
        <p:spPr>
          <a:xfrm>
            <a:off x="9954207" y="6400800"/>
            <a:ext cx="1828324" cy="228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hite with Title and Dots">
    <p:spTree>
      <p:nvGrpSpPr>
        <p:cNvPr id="1" name=""/>
        <p:cNvGrpSpPr/>
        <p:nvPr/>
      </p:nvGrpSpPr>
      <p:grpSpPr>
        <a:xfrm>
          <a:off x="0" y="0"/>
          <a:ext cx="0" cy="0"/>
          <a:chOff x="0" y="0"/>
          <a:chExt cx="0" cy="0"/>
        </a:xfrm>
      </p:grpSpPr>
      <p:sp>
        <p:nvSpPr>
          <p:cNvPr id="3" name="Title 1"/>
          <p:cNvSpPr>
            <a:spLocks noGrp="1"/>
          </p:cNvSpPr>
          <p:nvPr>
            <p:ph type="title"/>
          </p:nvPr>
        </p:nvSpPr>
        <p:spPr>
          <a:xfrm>
            <a:off x="711015" y="228600"/>
            <a:ext cx="10969943" cy="609600"/>
          </a:xfrm>
          <a:prstGeom prst="rect">
            <a:avLst/>
          </a:prstGeom>
        </p:spPr>
        <p:txBody>
          <a:bodyPr/>
          <a:lstStyle>
            <a:lvl1pPr>
              <a:defRPr sz="3200">
                <a:solidFill>
                  <a:srgbClr val="3678A8"/>
                </a:solidFill>
                <a:latin typeface="Segoe Semibold"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711015" y="990600"/>
            <a:ext cx="10969943" cy="4800600"/>
          </a:xfrm>
          <a:prstGeom prst="rect">
            <a:avLst/>
          </a:prstGeom>
        </p:spPr>
        <p:txBody>
          <a:bodyPr/>
          <a:lstStyle>
            <a:lvl1pPr>
              <a:buFont typeface="Arial" pitchFamily="34" charset="0"/>
              <a:buChar char="•"/>
              <a:defRPr sz="2600">
                <a:solidFill>
                  <a:schemeClr val="tx1"/>
                </a:solidFill>
                <a:latin typeface="Segoe" pitchFamily="34" charset="0"/>
              </a:defRPr>
            </a:lvl1pPr>
            <a:lvl2pPr>
              <a:buFont typeface="Arial" pitchFamily="34" charset="0"/>
              <a:buChar char="•"/>
              <a:defRPr sz="2600">
                <a:latin typeface="Segoe" pitchFamily="34" charset="0"/>
              </a:defRPr>
            </a:lvl2pPr>
            <a:lvl3pPr>
              <a:buFont typeface="Arial" pitchFamily="34" charset="0"/>
              <a:buChar char="•"/>
              <a:defRPr>
                <a:latin typeface="Segoe" pitchFamily="34" charset="0"/>
              </a:defRPr>
            </a:lvl3pPr>
            <a:lvl4pPr>
              <a:buFont typeface="Arial" pitchFamily="34" charset="0"/>
              <a:buChar char="•"/>
              <a:defRPr>
                <a:latin typeface="Segoe" pitchFamily="34" charset="0"/>
              </a:defRPr>
            </a:lvl4pPr>
            <a:lvl5pPr>
              <a:buFont typeface="Arial" pitchFamily="34" charset="0"/>
              <a:buChar char="•"/>
              <a:defRPr>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507868" cy="6858000"/>
          </a:xfrm>
          <a:prstGeom prst="rect">
            <a:avLst/>
          </a:prstGeom>
          <a:gradFill flip="none" rotWithShape="1">
            <a:gsLst>
              <a:gs pos="0">
                <a:srgbClr val="3677A8"/>
              </a:gs>
              <a:gs pos="35000">
                <a:srgbClr val="002741"/>
              </a:gs>
              <a:gs pos="100000">
                <a:srgbClr val="05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2.png"/>
          <p:cNvPicPr>
            <a:picLocks noChangeAspect="1"/>
          </p:cNvPicPr>
          <p:nvPr userDrawn="1"/>
        </p:nvPicPr>
        <p:blipFill>
          <a:blip r:embed="rId2" cstate="screen"/>
          <a:stretch>
            <a:fillRect/>
          </a:stretch>
        </p:blipFill>
        <p:spPr>
          <a:xfrm>
            <a:off x="9954207" y="6400800"/>
            <a:ext cx="1828324" cy="228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78A8"/>
            </a:gs>
            <a:gs pos="36000">
              <a:srgbClr val="002741"/>
            </a:gs>
            <a:gs pos="78000">
              <a:srgbClr val="050000"/>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331325" y="152400"/>
            <a:ext cx="2857500" cy="571500"/>
          </a:xfrm>
          <a:prstGeom prst="rect">
            <a:avLst/>
          </a:prstGeom>
        </p:spPr>
      </p:pic>
    </p:spTree>
  </p:cSld>
  <p:clrMap bg1="dk1" tx1="lt1" bg2="dk2" tx2="lt2" accent1="accent1" accent2="accent2" accent3="accent3" accent4="accent4" accent5="accent5" accent6="accent6" hlink="hlink" folHlink="folHlink"/>
  <p:sldLayoutIdLst>
    <p:sldLayoutId id="2147483657" r:id="rId1"/>
    <p:sldLayoutId id="2147483658" r:id="rId2"/>
    <p:sldLayoutId id="2147483662" r:id="rId3"/>
    <p:sldLayoutId id="2147483650" r:id="rId4"/>
    <p:sldLayoutId id="2147483667" r:id="rId5"/>
    <p:sldLayoutId id="2147483664" r:id="rId6"/>
    <p:sldLayoutId id="2147483668" r:id="rId7"/>
    <p:sldLayoutId id="2147483669" r:id="rId8"/>
    <p:sldLayoutId id="2147483670" r:id="rId9"/>
    <p:sldLayoutId id="2147483675" r:id="rId10"/>
    <p:sldLayoutId id="2147483678" r:id="rId11"/>
    <p:sldLayoutId id="2147483680" r:id="rId12"/>
    <p:sldLayoutId id="2147483681" r:id="rId13"/>
    <p:sldLayoutId id="2147483682" r:id="rId14"/>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Sego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3.png"/><Relationship Id="rId11" Type="http://schemas.openxmlformats.org/officeDocument/2006/relationships/image" Target="../media/image22.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48.png"/><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4.xm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52.jpeg"/><Relationship Id="rId5" Type="http://schemas.openxmlformats.org/officeDocument/2006/relationships/image" Target="../media/image48.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image" Target="../media/image22.jpeg"/><Relationship Id="rId5" Type="http://schemas.openxmlformats.org/officeDocument/2006/relationships/image" Target="../media/image56.png"/><Relationship Id="rId10" Type="http://schemas.openxmlformats.org/officeDocument/2006/relationships/image" Target="../media/image48.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68.jpe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gif"/><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3678A8"/>
            </a:gs>
            <a:gs pos="36000">
              <a:schemeClr val="tx1"/>
            </a:gs>
          </a:gsLst>
          <a:lin ang="5400000" scaled="0"/>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627" r="11921"/>
          <a:stretch/>
        </p:blipFill>
        <p:spPr>
          <a:xfrm>
            <a:off x="-153988" y="-108077"/>
            <a:ext cx="12420600" cy="6966077"/>
          </a:xfrm>
          <a:prstGeom prst="rect">
            <a:avLst/>
          </a:prstGeom>
        </p:spPr>
      </p:pic>
      <p:sp>
        <p:nvSpPr>
          <p:cNvPr id="3" name="Snip Single Corner Rectangle 2"/>
          <p:cNvSpPr/>
          <p:nvPr/>
        </p:nvSpPr>
        <p:spPr>
          <a:xfrm flipH="1">
            <a:off x="17462" y="4347288"/>
            <a:ext cx="12193590" cy="1215312"/>
          </a:xfrm>
          <a:prstGeom prst="snip1Rect">
            <a:avLst/>
          </a:prstGeom>
          <a:solidFill>
            <a:srgbClr val="000000">
              <a:alpha val="50196"/>
            </a:srgbClr>
          </a:solidFill>
          <a:ln>
            <a:solidFill>
              <a:srgbClr val="000000"/>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741864" y="4545460"/>
            <a:ext cx="7696198" cy="769441"/>
          </a:xfrm>
          <a:prstGeom prst="rect">
            <a:avLst/>
          </a:prstGeom>
          <a:noFill/>
        </p:spPr>
        <p:txBody>
          <a:bodyPr wrap="square" rtlCol="0">
            <a:spAutoFit/>
          </a:bodyPr>
          <a:lstStyle/>
          <a:p>
            <a:r>
              <a:rPr lang="en-IN" sz="4400" dirty="0" smtClean="0">
                <a:latin typeface="+mj-lt"/>
              </a:rPr>
              <a:t>Redefining NGFW/UTM Security</a:t>
            </a:r>
            <a:endParaRPr lang="en-IN" sz="4400" dirty="0">
              <a:latin typeface="+mj-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706" y="-108077"/>
            <a:ext cx="4087368" cy="1127760"/>
          </a:xfrm>
          <a:prstGeom prst="rect">
            <a:avLst/>
          </a:prstGeom>
        </p:spPr>
      </p:pic>
    </p:spTree>
    <p:extLst>
      <p:ext uri="{BB962C8B-B14F-4D97-AF65-F5344CB8AC3E}">
        <p14:creationId xmlns:p14="http://schemas.microsoft.com/office/powerpoint/2010/main" val="1853193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747883"/>
            <a:ext cx="12188825" cy="548073"/>
          </a:xfrm>
          <a:prstGeom prst="rect">
            <a:avLst/>
          </a:prstGeom>
          <a:noFill/>
          <a:ln w="9525">
            <a:noFill/>
            <a:round/>
            <a:headEnd/>
            <a:tailEnd/>
          </a:ln>
          <a:effectLst/>
        </p:spPr>
        <p:txBody>
          <a:bodyPr lIns="119969" tIns="62384" rIns="119969" bIns="62384" anchor="ctr"/>
          <a:lstStyle/>
          <a:p>
            <a:pP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2800" b="1" dirty="0">
                <a:solidFill>
                  <a:srgbClr val="FFFFFF"/>
                </a:solidFill>
                <a:latin typeface="Verdana" panose="020B0604030504040204" pitchFamily="34" charset="0"/>
                <a:ea typeface="Verdana" panose="020B0604030504040204" pitchFamily="34" charset="0"/>
                <a:cs typeface="Verdana" panose="020B0604030504040204" pitchFamily="34" charset="0"/>
              </a:rPr>
              <a:t>Recurrent Pattern Detection - Antispam</a:t>
            </a:r>
          </a:p>
        </p:txBody>
      </p:sp>
      <p:pic>
        <p:nvPicPr>
          <p:cNvPr id="5" name="Picture 4" descr="Product_AntiSpamSDK.png"/>
          <p:cNvPicPr>
            <a:picLocks noChangeAspect="1"/>
          </p:cNvPicPr>
          <p:nvPr/>
        </p:nvPicPr>
        <p:blipFill>
          <a:blip r:embed="rId2"/>
          <a:stretch>
            <a:fillRect/>
          </a:stretch>
        </p:blipFill>
        <p:spPr>
          <a:xfrm>
            <a:off x="1117308" y="1393486"/>
            <a:ext cx="6653504" cy="2403718"/>
          </a:xfrm>
          <a:prstGeom prst="rect">
            <a:avLst/>
          </a:prstGeom>
        </p:spPr>
        <p:style>
          <a:lnRef idx="3">
            <a:schemeClr val="lt1"/>
          </a:lnRef>
          <a:fillRef idx="1">
            <a:schemeClr val="accent1"/>
          </a:fillRef>
          <a:effectRef idx="1">
            <a:schemeClr val="accent1"/>
          </a:effectRef>
          <a:fontRef idx="minor">
            <a:schemeClr val="lt1"/>
          </a:fontRef>
        </p:style>
      </p:pic>
      <p:sp>
        <p:nvSpPr>
          <p:cNvPr id="6" name="Rounded Rectangle 5"/>
          <p:cNvSpPr/>
          <p:nvPr/>
        </p:nvSpPr>
        <p:spPr>
          <a:xfrm>
            <a:off x="914162" y="3936475"/>
            <a:ext cx="5992838" cy="305114"/>
          </a:xfrm>
          <a:prstGeom prst="roundRect">
            <a:avLst/>
          </a:prstGeom>
          <a:solidFill>
            <a:schemeClr val="tx2"/>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399" b="1" cap="all" dirty="0">
                <a:solidFill>
                  <a:schemeClr val="accent2"/>
                </a:solidFill>
              </a:rPr>
              <a:t>BENEFITS</a:t>
            </a:r>
          </a:p>
        </p:txBody>
      </p:sp>
      <p:sp>
        <p:nvSpPr>
          <p:cNvPr id="7" name="Rounded Rectangle 6"/>
          <p:cNvSpPr/>
          <p:nvPr/>
        </p:nvSpPr>
        <p:spPr>
          <a:xfrm>
            <a:off x="165057" y="4429363"/>
            <a:ext cx="2240535" cy="2013048"/>
          </a:xfrm>
          <a:prstGeom prst="roundRect">
            <a:avLst/>
          </a:prstGeom>
          <a:gradFill>
            <a:gsLst>
              <a:gs pos="0">
                <a:srgbClr val="3678A8"/>
              </a:gs>
              <a:gs pos="36000">
                <a:srgbClr val="002741"/>
              </a:gs>
              <a:gs pos="78000">
                <a:srgbClr val="050000"/>
              </a:gs>
            </a:gsLst>
            <a:lin ang="5400000" scaled="0"/>
          </a:gradFill>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866" dirty="0"/>
              <a:t>Zero False Positive guarantee with high spam, phishing, and malware catch rates.</a:t>
            </a:r>
          </a:p>
        </p:txBody>
      </p:sp>
      <p:sp>
        <p:nvSpPr>
          <p:cNvPr id="8" name="Rounded Rectangle 7"/>
          <p:cNvSpPr/>
          <p:nvPr/>
        </p:nvSpPr>
        <p:spPr>
          <a:xfrm>
            <a:off x="2742486" y="4396006"/>
            <a:ext cx="2240535" cy="2013048"/>
          </a:xfrm>
          <a:prstGeom prst="roundRect">
            <a:avLst/>
          </a:prstGeom>
          <a:gradFill>
            <a:gsLst>
              <a:gs pos="0">
                <a:srgbClr val="3678A8"/>
              </a:gs>
              <a:gs pos="36000">
                <a:srgbClr val="002741"/>
              </a:gs>
              <a:gs pos="78000">
                <a:srgbClr val="050000"/>
              </a:gs>
            </a:gsLst>
            <a:lin ang="5400000" scaled="0"/>
          </a:gradFill>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866" dirty="0"/>
              <a:t>Increased customer satisfaction—add premium anti-spam to your current offerings..</a:t>
            </a:r>
          </a:p>
        </p:txBody>
      </p:sp>
      <p:sp>
        <p:nvSpPr>
          <p:cNvPr id="9" name="Rounded Rectangle 8"/>
          <p:cNvSpPr/>
          <p:nvPr/>
        </p:nvSpPr>
        <p:spPr>
          <a:xfrm>
            <a:off x="5281824" y="4380842"/>
            <a:ext cx="2240535" cy="2013048"/>
          </a:xfrm>
          <a:prstGeom prst="roundRect">
            <a:avLst/>
          </a:prstGeom>
          <a:gradFill>
            <a:gsLst>
              <a:gs pos="0">
                <a:srgbClr val="3678A8"/>
              </a:gs>
              <a:gs pos="36000">
                <a:srgbClr val="002741"/>
              </a:gs>
              <a:gs pos="78000">
                <a:srgbClr val="050000"/>
              </a:gs>
            </a:gsLst>
            <a:lin ang="5400000" scaled="0"/>
          </a:gradFill>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733" dirty="0"/>
              <a:t>Reduced costs— your engineers will no longer need to keep up with new spam attack tactics and sources. We do it for you..</a:t>
            </a:r>
          </a:p>
        </p:txBody>
      </p:sp>
      <p:sp>
        <p:nvSpPr>
          <p:cNvPr id="10" name="Rounded Rectangle 9"/>
          <p:cNvSpPr/>
          <p:nvPr/>
        </p:nvSpPr>
        <p:spPr>
          <a:xfrm>
            <a:off x="7916819" y="4362649"/>
            <a:ext cx="2240535" cy="2013048"/>
          </a:xfrm>
          <a:prstGeom prst="roundRect">
            <a:avLst/>
          </a:prstGeom>
          <a:gradFill>
            <a:gsLst>
              <a:gs pos="0">
                <a:srgbClr val="3678A8"/>
              </a:gs>
              <a:gs pos="36000">
                <a:srgbClr val="002741"/>
              </a:gs>
              <a:gs pos="78000">
                <a:srgbClr val="050000"/>
              </a:gs>
            </a:gsLst>
            <a:lin ang="5400000" scaled="0"/>
          </a:gradFill>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866" dirty="0"/>
              <a:t>Low TCO with our high performance, low maintenance technology, and proven protection.</a:t>
            </a:r>
          </a:p>
        </p:txBody>
      </p:sp>
      <p:sp>
        <p:nvSpPr>
          <p:cNvPr id="2" name="Rectangle 1"/>
          <p:cNvSpPr/>
          <p:nvPr/>
        </p:nvSpPr>
        <p:spPr>
          <a:xfrm>
            <a:off x="7910468" y="1900634"/>
            <a:ext cx="6092825" cy="400110"/>
          </a:xfrm>
          <a:prstGeom prst="rect">
            <a:avLst/>
          </a:prstGeom>
        </p:spPr>
        <p:txBody>
          <a:bodyPr>
            <a:spAutoFit/>
          </a:bodyPr>
          <a:lstStyle/>
          <a:p>
            <a:pPr marL="342900" indent="-342900">
              <a:spcBef>
                <a:spcPts val="300"/>
              </a:spcBef>
              <a:buClr>
                <a:srgbClr val="005E9E"/>
              </a:buClr>
              <a:buFont typeface="Wingdings" pitchFamily="2" charset="2"/>
              <a:buChar char="§"/>
              <a:defRPr/>
            </a:pPr>
            <a:r>
              <a:rPr lang="en-US" sz="2000" b="1" kern="0" dirty="0">
                <a:latin typeface="Calibri" pitchFamily="34" charset="0"/>
              </a:rPr>
              <a:t>Outbound Spam </a:t>
            </a:r>
            <a:r>
              <a:rPr lang="en-US" sz="2000" b="1" kern="0" dirty="0" smtClean="0">
                <a:latin typeface="Calibri" pitchFamily="34" charset="0"/>
              </a:rPr>
              <a:t>Protection</a:t>
            </a:r>
            <a:endParaRPr lang="en-US" sz="2000" b="1" kern="0" dirty="0">
              <a:latin typeface="Calibr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3152669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3146" y="531339"/>
            <a:ext cx="11579384" cy="751220"/>
          </a:xfrm>
        </p:spPr>
        <p:txBody>
          <a:bodyPr>
            <a:noAutofit/>
          </a:bodyPr>
          <a:lstStyle/>
          <a:p>
            <a:pPr algn="l" eaLnBrk="1" hangingPunct="1"/>
            <a:r>
              <a:rPr lang="en-US" sz="3999"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Zero Hour Protection Antivirus</a:t>
            </a:r>
          </a:p>
        </p:txBody>
      </p:sp>
      <p:pic>
        <p:nvPicPr>
          <p:cNvPr id="5" name="Picture 4" descr="Product_AntivirusEmbedded.png"/>
          <p:cNvPicPr>
            <a:picLocks noChangeAspect="1"/>
          </p:cNvPicPr>
          <p:nvPr/>
        </p:nvPicPr>
        <p:blipFill>
          <a:blip r:embed="rId2"/>
          <a:stretch>
            <a:fillRect/>
          </a:stretch>
        </p:blipFill>
        <p:spPr>
          <a:xfrm>
            <a:off x="4977103" y="1269863"/>
            <a:ext cx="6399133" cy="4415207"/>
          </a:xfrm>
          <a:prstGeom prst="rect">
            <a:avLst/>
          </a:prstGeom>
        </p:spPr>
      </p:pic>
      <p:sp>
        <p:nvSpPr>
          <p:cNvPr id="6" name="TextBox 5"/>
          <p:cNvSpPr txBox="1"/>
          <p:nvPr/>
        </p:nvSpPr>
        <p:spPr>
          <a:xfrm>
            <a:off x="203147" y="1600676"/>
            <a:ext cx="4607193" cy="4153573"/>
          </a:xfrm>
          <a:prstGeom prst="rect">
            <a:avLst/>
          </a:prstGeom>
          <a:noFill/>
        </p:spPr>
        <p:txBody>
          <a:bodyPr wrap="square" rtlCol="0">
            <a:spAutoFit/>
          </a:bodyPr>
          <a:lstStyle/>
          <a:p>
            <a:r>
              <a:rPr lang="en-IN" sz="2399" dirty="0">
                <a:solidFill>
                  <a:schemeClr val="tx2">
                    <a:lumMod val="75000"/>
                  </a:schemeClr>
                </a:solidFill>
              </a:rPr>
              <a:t>With GajShield Antivirus integrated into the device or application, objects (files, web scripts, emails, etc.) are scanned and classified by our antivirus engine. This enables you to delete or quarantine these objects and block malicious web scripts before they can impact your customers.  </a:t>
            </a:r>
          </a:p>
        </p:txBody>
      </p:sp>
      <p:grpSp>
        <p:nvGrpSpPr>
          <p:cNvPr id="7" name="Group 6"/>
          <p:cNvGrpSpPr/>
          <p:nvPr/>
        </p:nvGrpSpPr>
        <p:grpSpPr>
          <a:xfrm>
            <a:off x="-146012" y="1033916"/>
            <a:ext cx="12537984" cy="4934423"/>
            <a:chOff x="152400" y="2405063"/>
            <a:chExt cx="8948738" cy="3460750"/>
          </a:xfrm>
        </p:grpSpPr>
        <p:grpSp>
          <p:nvGrpSpPr>
            <p:cNvPr id="8" name="Group 3"/>
            <p:cNvGrpSpPr>
              <a:grpSpLocks/>
            </p:cNvGrpSpPr>
            <p:nvPr/>
          </p:nvGrpSpPr>
          <p:grpSpPr bwMode="auto">
            <a:xfrm>
              <a:off x="152400" y="2405063"/>
              <a:ext cx="8948738" cy="3460750"/>
              <a:chOff x="96" y="1515"/>
              <a:chExt cx="5637" cy="2180"/>
            </a:xfrm>
          </p:grpSpPr>
          <p:pic>
            <p:nvPicPr>
              <p:cNvPr id="29" name="Picture 4"/>
              <p:cNvPicPr>
                <a:picLocks noChangeAspect="1" noChangeArrowheads="1"/>
              </p:cNvPicPr>
              <p:nvPr/>
            </p:nvPicPr>
            <p:blipFill>
              <a:blip r:embed="rId3"/>
              <a:srcRect/>
              <a:stretch>
                <a:fillRect/>
              </a:stretch>
            </p:blipFill>
            <p:spPr bwMode="auto">
              <a:xfrm>
                <a:off x="96" y="1515"/>
                <a:ext cx="5638" cy="2181"/>
              </a:xfrm>
              <a:prstGeom prst="rect">
                <a:avLst/>
              </a:prstGeom>
              <a:noFill/>
              <a:ln w="9525">
                <a:noFill/>
                <a:round/>
                <a:headEnd/>
                <a:tailEnd/>
              </a:ln>
              <a:effectLst/>
            </p:spPr>
          </p:pic>
          <p:sp>
            <p:nvSpPr>
              <p:cNvPr id="30" name="Text Box 5"/>
              <p:cNvSpPr txBox="1">
                <a:spLocks noChangeArrowheads="1"/>
              </p:cNvSpPr>
              <p:nvPr/>
            </p:nvSpPr>
            <p:spPr bwMode="auto">
              <a:xfrm>
                <a:off x="131" y="1538"/>
                <a:ext cx="5568" cy="2112"/>
              </a:xfrm>
              <a:prstGeom prst="rect">
                <a:avLst/>
              </a:prstGeom>
              <a:noFill/>
              <a:ln w="9525">
                <a:noFill/>
                <a:round/>
                <a:headEnd/>
                <a:tailEnd/>
              </a:ln>
              <a:effectLst/>
            </p:spPr>
            <p:txBody>
              <a:bodyPr wrap="none" anchor="ctr"/>
              <a:lstStyle/>
              <a:p>
                <a:endParaRPr lang="en-IN" sz="2399"/>
              </a:p>
            </p:txBody>
          </p:sp>
        </p:grpSp>
        <p:pic>
          <p:nvPicPr>
            <p:cNvPr id="9" name="Picture 6"/>
            <p:cNvPicPr>
              <a:picLocks noChangeAspect="1" noChangeArrowheads="1"/>
            </p:cNvPicPr>
            <p:nvPr/>
          </p:nvPicPr>
          <p:blipFill>
            <a:blip r:embed="rId4"/>
            <a:srcRect/>
            <a:stretch>
              <a:fillRect/>
            </a:stretch>
          </p:blipFill>
          <p:spPr bwMode="auto">
            <a:xfrm>
              <a:off x="3105150" y="2822575"/>
              <a:ext cx="2970213" cy="2132013"/>
            </a:xfrm>
            <a:prstGeom prst="rect">
              <a:avLst/>
            </a:prstGeom>
            <a:noFill/>
            <a:ln w="9525">
              <a:noFill/>
              <a:round/>
              <a:headEnd/>
              <a:tailEnd/>
            </a:ln>
            <a:effectLst/>
          </p:spPr>
        </p:pic>
        <p:pic>
          <p:nvPicPr>
            <p:cNvPr id="10" name="Picture 7"/>
            <p:cNvPicPr>
              <a:picLocks noChangeAspect="1" noChangeArrowheads="1"/>
            </p:cNvPicPr>
            <p:nvPr/>
          </p:nvPicPr>
          <p:blipFill>
            <a:blip r:embed="rId5"/>
            <a:srcRect/>
            <a:stretch>
              <a:fillRect/>
            </a:stretch>
          </p:blipFill>
          <p:spPr bwMode="auto">
            <a:xfrm>
              <a:off x="5770563" y="2898775"/>
              <a:ext cx="2895600" cy="2057400"/>
            </a:xfrm>
            <a:prstGeom prst="rect">
              <a:avLst/>
            </a:prstGeom>
            <a:noFill/>
            <a:ln w="9525">
              <a:noFill/>
              <a:round/>
              <a:headEnd/>
              <a:tailEnd/>
            </a:ln>
            <a:effectLst/>
          </p:spPr>
        </p:pic>
        <p:pic>
          <p:nvPicPr>
            <p:cNvPr id="11" name="Picture 8"/>
            <p:cNvPicPr>
              <a:picLocks noChangeAspect="1" noChangeArrowheads="1"/>
            </p:cNvPicPr>
            <p:nvPr/>
          </p:nvPicPr>
          <p:blipFill>
            <a:blip r:embed="rId6"/>
            <a:srcRect/>
            <a:stretch>
              <a:fillRect/>
            </a:stretch>
          </p:blipFill>
          <p:spPr bwMode="auto">
            <a:xfrm>
              <a:off x="665163" y="2851150"/>
              <a:ext cx="2971800" cy="2066925"/>
            </a:xfrm>
            <a:prstGeom prst="rect">
              <a:avLst/>
            </a:prstGeom>
            <a:noFill/>
            <a:ln w="9525">
              <a:noFill/>
              <a:round/>
              <a:headEnd/>
              <a:tailEnd/>
            </a:ln>
            <a:effectLst/>
          </p:spPr>
        </p:pic>
        <p:pic>
          <p:nvPicPr>
            <p:cNvPr id="12" name="Picture 9"/>
            <p:cNvPicPr>
              <a:picLocks noChangeAspect="1" noChangeArrowheads="1"/>
            </p:cNvPicPr>
            <p:nvPr/>
          </p:nvPicPr>
          <p:blipFill>
            <a:blip r:embed="rId7"/>
            <a:srcRect/>
            <a:stretch>
              <a:fillRect/>
            </a:stretch>
          </p:blipFill>
          <p:spPr bwMode="auto">
            <a:xfrm>
              <a:off x="588963" y="4613275"/>
              <a:ext cx="566737" cy="723900"/>
            </a:xfrm>
            <a:prstGeom prst="rect">
              <a:avLst/>
            </a:prstGeom>
            <a:noFill/>
            <a:ln w="9525">
              <a:noFill/>
              <a:round/>
              <a:headEnd/>
              <a:tailEnd/>
            </a:ln>
            <a:effectLst/>
          </p:spPr>
        </p:pic>
        <p:sp>
          <p:nvSpPr>
            <p:cNvPr id="13" name="Rectangle 10"/>
            <p:cNvSpPr>
              <a:spLocks noChangeArrowheads="1"/>
            </p:cNvSpPr>
            <p:nvPr/>
          </p:nvSpPr>
          <p:spPr bwMode="auto">
            <a:xfrm>
              <a:off x="2077946" y="3368675"/>
              <a:ext cx="741547" cy="491116"/>
            </a:xfrm>
            <a:prstGeom prst="rect">
              <a:avLst/>
            </a:prstGeom>
            <a:noFill/>
            <a:ln w="9525">
              <a:noFill/>
              <a:round/>
              <a:headEnd/>
              <a:tailEnd/>
            </a:ln>
            <a:effectLst/>
          </p:spPr>
          <p:txBody>
            <a:bodyPr wrap="none" lIns="119969" tIns="62384" rIns="119969" bIns="62384">
              <a:spAutoFit/>
            </a:bodyPr>
            <a:lstStyle/>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FFFFFF"/>
                  </a:solidFill>
                </a:rPr>
                <a:t> RBL</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FFFFFF"/>
                  </a:solidFill>
                </a:rPr>
                <a:t>Engine</a:t>
              </a:r>
            </a:p>
          </p:txBody>
        </p:sp>
        <p:sp>
          <p:nvSpPr>
            <p:cNvPr id="14" name="Rectangle 11"/>
            <p:cNvSpPr>
              <a:spLocks noChangeArrowheads="1"/>
            </p:cNvSpPr>
            <p:nvPr/>
          </p:nvSpPr>
          <p:spPr bwMode="auto">
            <a:xfrm>
              <a:off x="7008775" y="3444875"/>
              <a:ext cx="958928" cy="491116"/>
            </a:xfrm>
            <a:prstGeom prst="rect">
              <a:avLst/>
            </a:prstGeom>
            <a:noFill/>
            <a:ln w="9525">
              <a:noFill/>
              <a:round/>
              <a:headEnd/>
              <a:tailEnd/>
            </a:ln>
            <a:effectLst/>
          </p:spPr>
          <p:txBody>
            <a:bodyPr wrap="none" lIns="119969" tIns="62384" rIns="119969" bIns="62384">
              <a:spAutoFit/>
            </a:bodyPr>
            <a:lstStyle/>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FFFFFF"/>
                  </a:solidFill>
                </a:rPr>
                <a:t>GajShield</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FFFFFF"/>
                  </a:solidFill>
                </a:rPr>
                <a:t>Engine</a:t>
              </a:r>
            </a:p>
          </p:txBody>
        </p:sp>
        <p:pic>
          <p:nvPicPr>
            <p:cNvPr id="15" name="Picture 12"/>
            <p:cNvPicPr>
              <a:picLocks noChangeAspect="1" noChangeArrowheads="1"/>
            </p:cNvPicPr>
            <p:nvPr/>
          </p:nvPicPr>
          <p:blipFill>
            <a:blip r:embed="rId8"/>
            <a:srcRect/>
            <a:stretch>
              <a:fillRect/>
            </a:stretch>
          </p:blipFill>
          <p:spPr bwMode="auto">
            <a:xfrm>
              <a:off x="5618163" y="4581525"/>
              <a:ext cx="536575" cy="755650"/>
            </a:xfrm>
            <a:prstGeom prst="rect">
              <a:avLst/>
            </a:prstGeom>
            <a:noFill/>
            <a:ln w="9525">
              <a:noFill/>
              <a:round/>
              <a:headEnd/>
              <a:tailEnd/>
            </a:ln>
            <a:effectLst/>
          </p:spPr>
        </p:pic>
        <p:sp>
          <p:nvSpPr>
            <p:cNvPr id="16" name="Line 13"/>
            <p:cNvSpPr>
              <a:spLocks noChangeShapeType="1"/>
            </p:cNvSpPr>
            <p:nvPr/>
          </p:nvSpPr>
          <p:spPr bwMode="auto">
            <a:xfrm>
              <a:off x="5618163" y="3432175"/>
              <a:ext cx="609600" cy="1588"/>
            </a:xfrm>
            <a:prstGeom prst="line">
              <a:avLst/>
            </a:prstGeom>
            <a:noFill/>
            <a:ln w="9360">
              <a:solidFill>
                <a:srgbClr val="808080"/>
              </a:solidFill>
              <a:prstDash val="lgDash"/>
              <a:miter lim="800000"/>
              <a:headEnd/>
              <a:tailEnd type="triangle" w="med" len="med"/>
            </a:ln>
            <a:effectLst/>
          </p:spPr>
          <p:txBody>
            <a:bodyPr/>
            <a:lstStyle/>
            <a:p>
              <a:endParaRPr lang="en-IN" sz="2399"/>
            </a:p>
          </p:txBody>
        </p:sp>
        <p:sp>
          <p:nvSpPr>
            <p:cNvPr id="17" name="Line 14"/>
            <p:cNvSpPr>
              <a:spLocks noChangeShapeType="1"/>
            </p:cNvSpPr>
            <p:nvPr/>
          </p:nvSpPr>
          <p:spPr bwMode="auto">
            <a:xfrm>
              <a:off x="8208963" y="3432175"/>
              <a:ext cx="762000" cy="1588"/>
            </a:xfrm>
            <a:prstGeom prst="line">
              <a:avLst/>
            </a:prstGeom>
            <a:noFill/>
            <a:ln w="9360">
              <a:solidFill>
                <a:srgbClr val="808080"/>
              </a:solidFill>
              <a:prstDash val="lgDash"/>
              <a:miter lim="800000"/>
              <a:headEnd/>
              <a:tailEnd type="triangle" w="med" len="med"/>
            </a:ln>
            <a:effectLst/>
          </p:spPr>
          <p:txBody>
            <a:bodyPr/>
            <a:lstStyle/>
            <a:p>
              <a:endParaRPr lang="en-IN" sz="2399"/>
            </a:p>
          </p:txBody>
        </p:sp>
        <p:sp>
          <p:nvSpPr>
            <p:cNvPr id="18" name="Line 15"/>
            <p:cNvSpPr>
              <a:spLocks noChangeShapeType="1"/>
            </p:cNvSpPr>
            <p:nvPr/>
          </p:nvSpPr>
          <p:spPr bwMode="auto">
            <a:xfrm flipH="1">
              <a:off x="1044575" y="3698875"/>
              <a:ext cx="384175" cy="914400"/>
            </a:xfrm>
            <a:prstGeom prst="line">
              <a:avLst/>
            </a:prstGeom>
            <a:noFill/>
            <a:ln w="9360">
              <a:solidFill>
                <a:srgbClr val="009900"/>
              </a:solidFill>
              <a:prstDash val="lgDash"/>
              <a:miter lim="800000"/>
              <a:headEnd/>
              <a:tailEnd type="triangle" w="med" len="med"/>
            </a:ln>
            <a:effectLst/>
          </p:spPr>
          <p:txBody>
            <a:bodyPr/>
            <a:lstStyle/>
            <a:p>
              <a:endParaRPr lang="en-IN" sz="2399"/>
            </a:p>
          </p:txBody>
        </p:sp>
        <p:sp>
          <p:nvSpPr>
            <p:cNvPr id="19" name="Line 16"/>
            <p:cNvSpPr>
              <a:spLocks noChangeShapeType="1"/>
            </p:cNvSpPr>
            <p:nvPr/>
          </p:nvSpPr>
          <p:spPr bwMode="auto">
            <a:xfrm flipH="1">
              <a:off x="5921375" y="3736975"/>
              <a:ext cx="536575" cy="914400"/>
            </a:xfrm>
            <a:prstGeom prst="line">
              <a:avLst/>
            </a:prstGeom>
            <a:noFill/>
            <a:ln w="9360">
              <a:solidFill>
                <a:srgbClr val="FEB228"/>
              </a:solidFill>
              <a:prstDash val="lgDash"/>
              <a:miter lim="800000"/>
              <a:headEnd/>
              <a:tailEnd type="triangle" w="med" len="med"/>
            </a:ln>
            <a:effectLst/>
          </p:spPr>
          <p:txBody>
            <a:bodyPr/>
            <a:lstStyle/>
            <a:p>
              <a:endParaRPr lang="en-IN" sz="2399"/>
            </a:p>
          </p:txBody>
        </p:sp>
        <p:sp>
          <p:nvSpPr>
            <p:cNvPr id="20" name="Rectangle 17"/>
            <p:cNvSpPr>
              <a:spLocks noChangeArrowheads="1"/>
            </p:cNvSpPr>
            <p:nvPr/>
          </p:nvSpPr>
          <p:spPr bwMode="auto">
            <a:xfrm>
              <a:off x="1148197" y="4537075"/>
              <a:ext cx="786534" cy="692495"/>
            </a:xfrm>
            <a:prstGeom prst="rect">
              <a:avLst/>
            </a:prstGeom>
            <a:noFill/>
            <a:ln w="9525">
              <a:noFill/>
              <a:round/>
              <a:headEnd/>
              <a:tailEnd/>
            </a:ln>
            <a:effectLst/>
          </p:spPr>
          <p:txBody>
            <a:bodyPr wrap="none" lIns="119969" tIns="62384" rIns="119969" bIns="62384">
              <a:spAutoFit/>
            </a:bodyPr>
            <a:lstStyle/>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009900"/>
                  </a:solidFill>
                </a:rPr>
                <a:t>Delete </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009900"/>
                  </a:solidFill>
                </a:rPr>
                <a:t>Known</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009900"/>
                  </a:solidFill>
                </a:rPr>
                <a:t>Viruses</a:t>
              </a:r>
            </a:p>
          </p:txBody>
        </p:sp>
        <p:sp>
          <p:nvSpPr>
            <p:cNvPr id="21" name="Line 18"/>
            <p:cNvSpPr>
              <a:spLocks noChangeShapeType="1"/>
            </p:cNvSpPr>
            <p:nvPr/>
          </p:nvSpPr>
          <p:spPr bwMode="auto">
            <a:xfrm>
              <a:off x="485775" y="3430588"/>
              <a:ext cx="685800" cy="1587"/>
            </a:xfrm>
            <a:prstGeom prst="line">
              <a:avLst/>
            </a:prstGeom>
            <a:noFill/>
            <a:ln w="9360">
              <a:solidFill>
                <a:srgbClr val="808080"/>
              </a:solidFill>
              <a:prstDash val="lgDash"/>
              <a:miter lim="800000"/>
              <a:headEnd/>
              <a:tailEnd type="triangle" w="med" len="med"/>
            </a:ln>
            <a:effectLst/>
          </p:spPr>
          <p:txBody>
            <a:bodyPr/>
            <a:lstStyle/>
            <a:p>
              <a:endParaRPr lang="en-IN" sz="2399"/>
            </a:p>
          </p:txBody>
        </p:sp>
        <p:sp>
          <p:nvSpPr>
            <p:cNvPr id="22" name="Rectangle 19"/>
            <p:cNvSpPr>
              <a:spLocks noChangeArrowheads="1"/>
            </p:cNvSpPr>
            <p:nvPr/>
          </p:nvSpPr>
          <p:spPr bwMode="auto">
            <a:xfrm>
              <a:off x="264217" y="2590800"/>
              <a:ext cx="1024142" cy="692495"/>
            </a:xfrm>
            <a:prstGeom prst="rect">
              <a:avLst/>
            </a:prstGeom>
            <a:noFill/>
            <a:ln w="9525">
              <a:noFill/>
              <a:round/>
              <a:headEnd/>
              <a:tailEnd/>
            </a:ln>
            <a:effectLst/>
          </p:spPr>
          <p:txBody>
            <a:bodyPr wrap="none" lIns="119969" tIns="62384" rIns="119969" bIns="62384">
              <a:spAutoFit/>
            </a:bodyPr>
            <a:lstStyle/>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dirty="0">
                  <a:solidFill>
                    <a:schemeClr val="accent6">
                      <a:lumMod val="50000"/>
                    </a:schemeClr>
                  </a:solidFill>
                </a:rPr>
                <a:t>Incoming</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dirty="0">
                  <a:solidFill>
                    <a:schemeClr val="accent6">
                      <a:lumMod val="50000"/>
                    </a:schemeClr>
                  </a:solidFill>
                </a:rPr>
                <a:t>Http, Https </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dirty="0">
                  <a:solidFill>
                    <a:schemeClr val="accent6">
                      <a:lumMod val="50000"/>
                    </a:schemeClr>
                  </a:solidFill>
                </a:rPr>
                <a:t>Traffic</a:t>
              </a:r>
            </a:p>
          </p:txBody>
        </p:sp>
        <p:sp>
          <p:nvSpPr>
            <p:cNvPr id="23" name="Rectangle 20"/>
            <p:cNvSpPr>
              <a:spLocks noChangeArrowheads="1"/>
            </p:cNvSpPr>
            <p:nvPr/>
          </p:nvSpPr>
          <p:spPr bwMode="auto">
            <a:xfrm>
              <a:off x="4506820" y="3324225"/>
              <a:ext cx="741547" cy="692495"/>
            </a:xfrm>
            <a:prstGeom prst="rect">
              <a:avLst/>
            </a:prstGeom>
            <a:noFill/>
            <a:ln w="9525">
              <a:noFill/>
              <a:round/>
              <a:headEnd/>
              <a:tailEnd/>
            </a:ln>
            <a:effectLst/>
          </p:spPr>
          <p:txBody>
            <a:bodyPr wrap="none" lIns="119969" tIns="62384" rIns="119969" bIns="62384">
              <a:spAutoFit/>
            </a:bodyPr>
            <a:lstStyle/>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dirty="0">
                  <a:solidFill>
                    <a:srgbClr val="FFFFFF"/>
                  </a:solidFill>
                </a:rPr>
                <a:t>ZERA</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dirty="0">
                  <a:solidFill>
                    <a:srgbClr val="FFFFFF"/>
                  </a:solidFill>
                </a:rPr>
                <a:t>Engine</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endParaRPr lang="en-IN" sz="1866" b="1" dirty="0">
                <a:solidFill>
                  <a:srgbClr val="FFFFFF"/>
                </a:solidFill>
              </a:endParaRPr>
            </a:p>
          </p:txBody>
        </p:sp>
        <p:sp>
          <p:nvSpPr>
            <p:cNvPr id="24" name="Line 21"/>
            <p:cNvSpPr>
              <a:spLocks noChangeShapeType="1"/>
            </p:cNvSpPr>
            <p:nvPr/>
          </p:nvSpPr>
          <p:spPr bwMode="auto">
            <a:xfrm>
              <a:off x="5465763" y="3889375"/>
              <a:ext cx="304800" cy="685800"/>
            </a:xfrm>
            <a:prstGeom prst="line">
              <a:avLst/>
            </a:prstGeom>
            <a:noFill/>
            <a:ln w="9360">
              <a:solidFill>
                <a:srgbClr val="CC0000"/>
              </a:solidFill>
              <a:prstDash val="lgDash"/>
              <a:miter lim="800000"/>
              <a:headEnd/>
              <a:tailEnd type="triangle" w="med" len="med"/>
            </a:ln>
            <a:effectLst/>
          </p:spPr>
          <p:txBody>
            <a:bodyPr/>
            <a:lstStyle/>
            <a:p>
              <a:endParaRPr lang="en-IN" sz="2399"/>
            </a:p>
          </p:txBody>
        </p:sp>
        <p:sp>
          <p:nvSpPr>
            <p:cNvPr id="25" name="Rectangle 22"/>
            <p:cNvSpPr>
              <a:spLocks noChangeArrowheads="1"/>
            </p:cNvSpPr>
            <p:nvPr/>
          </p:nvSpPr>
          <p:spPr bwMode="auto">
            <a:xfrm>
              <a:off x="6105432" y="5032375"/>
              <a:ext cx="1073340" cy="289738"/>
            </a:xfrm>
            <a:prstGeom prst="rect">
              <a:avLst/>
            </a:prstGeom>
            <a:noFill/>
            <a:ln w="9525">
              <a:noFill/>
              <a:round/>
              <a:headEnd/>
              <a:tailEnd/>
            </a:ln>
            <a:effectLst/>
          </p:spPr>
          <p:txBody>
            <a:bodyPr wrap="none" lIns="119969" tIns="62384" rIns="119969" bIns="62384">
              <a:spAutoFit/>
            </a:bodyPr>
            <a:lstStyle/>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b="1">
                  <a:solidFill>
                    <a:srgbClr val="FEB228"/>
                  </a:solidFill>
                  <a:effectLst>
                    <a:outerShdw blurRad="38100" dist="38100" dir="2700000" algn="tl">
                      <a:srgbClr val="C0C0C0"/>
                    </a:outerShdw>
                  </a:effectLst>
                </a:rPr>
                <a:t>Quarantine</a:t>
              </a:r>
            </a:p>
          </p:txBody>
        </p:sp>
        <p:sp>
          <p:nvSpPr>
            <p:cNvPr id="26" name="Line 23"/>
            <p:cNvSpPr>
              <a:spLocks noChangeShapeType="1"/>
            </p:cNvSpPr>
            <p:nvPr/>
          </p:nvSpPr>
          <p:spPr bwMode="auto">
            <a:xfrm>
              <a:off x="3103563" y="3432175"/>
              <a:ext cx="457200" cy="1588"/>
            </a:xfrm>
            <a:prstGeom prst="line">
              <a:avLst/>
            </a:prstGeom>
            <a:noFill/>
            <a:ln w="9360">
              <a:solidFill>
                <a:srgbClr val="808080"/>
              </a:solidFill>
              <a:prstDash val="lgDash"/>
              <a:miter lim="800000"/>
              <a:headEnd/>
              <a:tailEnd type="triangle" w="med" len="med"/>
            </a:ln>
            <a:effectLst/>
          </p:spPr>
          <p:txBody>
            <a:bodyPr/>
            <a:lstStyle/>
            <a:p>
              <a:endParaRPr lang="en-IN" sz="2399"/>
            </a:p>
          </p:txBody>
        </p:sp>
        <p:sp>
          <p:nvSpPr>
            <p:cNvPr id="27" name="Line 24"/>
            <p:cNvSpPr>
              <a:spLocks noChangeShapeType="1"/>
            </p:cNvSpPr>
            <p:nvPr/>
          </p:nvSpPr>
          <p:spPr bwMode="auto">
            <a:xfrm>
              <a:off x="3027363" y="3889375"/>
              <a:ext cx="2438400" cy="914400"/>
            </a:xfrm>
            <a:prstGeom prst="line">
              <a:avLst/>
            </a:prstGeom>
            <a:noFill/>
            <a:ln w="9360">
              <a:solidFill>
                <a:srgbClr val="009900"/>
              </a:solidFill>
              <a:prstDash val="lgDash"/>
              <a:miter lim="800000"/>
              <a:headEnd/>
              <a:tailEnd type="triangle" w="med" len="med"/>
            </a:ln>
            <a:effectLst/>
          </p:spPr>
          <p:txBody>
            <a:bodyPr/>
            <a:lstStyle/>
            <a:p>
              <a:endParaRPr lang="en-IN" sz="2399"/>
            </a:p>
          </p:txBody>
        </p:sp>
        <p:sp>
          <p:nvSpPr>
            <p:cNvPr id="28" name="Rectangle 26"/>
            <p:cNvSpPr>
              <a:spLocks noChangeArrowheads="1"/>
            </p:cNvSpPr>
            <p:nvPr/>
          </p:nvSpPr>
          <p:spPr bwMode="auto">
            <a:xfrm>
              <a:off x="327858" y="3429000"/>
              <a:ext cx="865110" cy="692495"/>
            </a:xfrm>
            <a:prstGeom prst="rect">
              <a:avLst/>
            </a:prstGeom>
            <a:noFill/>
            <a:ln w="9525">
              <a:noFill/>
              <a:round/>
              <a:headEnd/>
              <a:tailEnd/>
            </a:ln>
            <a:effectLst/>
          </p:spPr>
          <p:txBody>
            <a:bodyPr wrap="none" lIns="119969" tIns="62384" rIns="119969" bIns="62384">
              <a:spAutoFit/>
            </a:bodyPr>
            <a:lstStyle/>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dirty="0">
                  <a:solidFill>
                    <a:schemeClr val="accent6">
                      <a:lumMod val="50000"/>
                    </a:schemeClr>
                  </a:solidFill>
                </a:rPr>
                <a:t>Incoming</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dirty="0">
                  <a:solidFill>
                    <a:schemeClr val="accent6">
                      <a:lumMod val="50000"/>
                    </a:schemeClr>
                  </a:solidFill>
                </a:rPr>
                <a:t>Mail </a:t>
              </a:r>
            </a:p>
            <a:p>
              <a:pPr algn="ctr">
                <a:tabLst>
                  <a:tab pos="0" algn="l"/>
                  <a:tab pos="1218895" algn="l"/>
                  <a:tab pos="2437790" algn="l"/>
                  <a:tab pos="3656686" algn="l"/>
                  <a:tab pos="4875581" algn="l"/>
                  <a:tab pos="6094476" algn="l"/>
                  <a:tab pos="7313371" algn="l"/>
                  <a:tab pos="8532266" algn="l"/>
                  <a:tab pos="9751162" algn="l"/>
                  <a:tab pos="10970057" algn="l"/>
                  <a:tab pos="12188952" algn="l"/>
                  <a:tab pos="13407847" algn="l"/>
                </a:tabLst>
              </a:pPr>
              <a:r>
                <a:rPr lang="en-IN" sz="1866" dirty="0">
                  <a:solidFill>
                    <a:schemeClr val="accent6">
                      <a:lumMod val="50000"/>
                    </a:schemeClr>
                  </a:solidFill>
                </a:rPr>
                <a:t>Traffic</a:t>
              </a:r>
            </a:p>
          </p:txBody>
        </p:sp>
      </p:gr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74942" y="-20678"/>
            <a:ext cx="3331345" cy="919163"/>
          </a:xfrm>
          <a:prstGeom prst="rect">
            <a:avLst/>
          </a:prstGeom>
        </p:spPr>
      </p:pic>
    </p:spTree>
    <p:extLst>
      <p:ext uri="{BB962C8B-B14F-4D97-AF65-F5344CB8AC3E}">
        <p14:creationId xmlns:p14="http://schemas.microsoft.com/office/powerpoint/2010/main" val="39864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1573" y="646309"/>
            <a:ext cx="10665222" cy="751220"/>
          </a:xfrm>
        </p:spPr>
        <p:txBody>
          <a:bodyPr>
            <a:noAutofit/>
          </a:bodyPr>
          <a:lstStyle/>
          <a:p>
            <a:pPr eaLnBrk="1" hangingPunct="1"/>
            <a:r>
              <a:rPr 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Cloud based </a:t>
            </a:r>
            <a:r>
              <a:rPr lang="en-US" sz="28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Embedded Web-Content </a:t>
            </a:r>
            <a:r>
              <a:rPr 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Filtering</a:t>
            </a:r>
          </a:p>
        </p:txBody>
      </p:sp>
      <p:pic>
        <p:nvPicPr>
          <p:cNvPr id="5" name="Picture 4" descr="Product_EmbeddedWebFiltering.png"/>
          <p:cNvPicPr>
            <a:picLocks noChangeAspect="1"/>
          </p:cNvPicPr>
          <p:nvPr/>
        </p:nvPicPr>
        <p:blipFill>
          <a:blip r:embed="rId2"/>
          <a:stretch>
            <a:fillRect/>
          </a:stretch>
        </p:blipFill>
        <p:spPr>
          <a:xfrm>
            <a:off x="5789691" y="1397530"/>
            <a:ext cx="6158401" cy="4316336"/>
          </a:xfrm>
          <a:prstGeom prst="rect">
            <a:avLst/>
          </a:prstGeom>
        </p:spPr>
      </p:pic>
      <p:sp>
        <p:nvSpPr>
          <p:cNvPr id="6" name="TextBox 37"/>
          <p:cNvSpPr txBox="1">
            <a:spLocks noChangeArrowheads="1"/>
          </p:cNvSpPr>
          <p:nvPr/>
        </p:nvSpPr>
        <p:spPr bwMode="auto">
          <a:xfrm>
            <a:off x="203147" y="1702250"/>
            <a:ext cx="5992839" cy="3825021"/>
          </a:xfrm>
          <a:prstGeom prst="rect">
            <a:avLst/>
          </a:prstGeom>
          <a:noFill/>
          <a:ln w="9525">
            <a:noFill/>
            <a:miter lim="800000"/>
            <a:headEnd/>
            <a:tailEnd/>
          </a:ln>
        </p:spPr>
        <p:txBody>
          <a:bodyPr wrap="square">
            <a:spAutoFit/>
          </a:bodyPr>
          <a:lstStyle/>
          <a:p>
            <a:pPr>
              <a:buFont typeface="Arial" pitchFamily="34" charset="0"/>
              <a:buChar char="•"/>
            </a:pPr>
            <a:r>
              <a:rPr lang="en-US" sz="1866" dirty="0">
                <a:solidFill>
                  <a:schemeClr val="tx2">
                    <a:lumMod val="75000"/>
                  </a:schemeClr>
                </a:solidFill>
              </a:rPr>
              <a:t> Comprehensive Security against compromised</a:t>
            </a:r>
          </a:p>
          <a:p>
            <a:r>
              <a:rPr lang="en-US" sz="1866" dirty="0">
                <a:solidFill>
                  <a:schemeClr val="tx2">
                    <a:lumMod val="75000"/>
                  </a:schemeClr>
                </a:solidFill>
              </a:rPr>
              <a:t>   sites, Malware, and Phishing site.</a:t>
            </a:r>
          </a:p>
          <a:p>
            <a:pPr>
              <a:buFont typeface="Arial" pitchFamily="34" charset="0"/>
              <a:buChar char="•"/>
            </a:pPr>
            <a:r>
              <a:rPr lang="en-US" sz="1866" dirty="0">
                <a:solidFill>
                  <a:schemeClr val="tx2">
                    <a:lumMod val="75000"/>
                  </a:schemeClr>
                </a:solidFill>
              </a:rPr>
              <a:t>Web traffic analyzed with over 100 Millions sites</a:t>
            </a:r>
          </a:p>
          <a:p>
            <a:r>
              <a:rPr lang="en-US" sz="1866" dirty="0">
                <a:solidFill>
                  <a:schemeClr val="tx2">
                    <a:lumMod val="75000"/>
                  </a:schemeClr>
                </a:solidFill>
              </a:rPr>
              <a:t>  into 85 categories,  updates in real time.</a:t>
            </a:r>
          </a:p>
          <a:p>
            <a:pPr>
              <a:buFont typeface="Arial" pitchFamily="34" charset="0"/>
              <a:buChar char="•"/>
            </a:pPr>
            <a:r>
              <a:rPr lang="en-US" sz="1866" dirty="0">
                <a:solidFill>
                  <a:schemeClr val="tx2">
                    <a:lumMod val="75000"/>
                  </a:schemeClr>
                </a:solidFill>
              </a:rPr>
              <a:t> URL Filtering increase security by :</a:t>
            </a:r>
          </a:p>
          <a:p>
            <a:r>
              <a:rPr lang="en-US" sz="1866" dirty="0">
                <a:solidFill>
                  <a:schemeClr val="tx2">
                    <a:lumMod val="75000"/>
                  </a:schemeClr>
                </a:solidFill>
              </a:rPr>
              <a:t>   - Stopping spam Malware sites</a:t>
            </a:r>
          </a:p>
          <a:p>
            <a:r>
              <a:rPr lang="en-US" sz="1866" dirty="0">
                <a:solidFill>
                  <a:schemeClr val="tx2">
                    <a:lumMod val="75000"/>
                  </a:schemeClr>
                </a:solidFill>
              </a:rPr>
              <a:t>   - Dynamic on-the-fly updates of</a:t>
            </a:r>
          </a:p>
          <a:p>
            <a:r>
              <a:rPr lang="en-US" sz="1866" dirty="0">
                <a:solidFill>
                  <a:schemeClr val="tx2">
                    <a:lumMod val="75000"/>
                  </a:schemeClr>
                </a:solidFill>
              </a:rPr>
              <a:t>     compromise websites</a:t>
            </a:r>
          </a:p>
          <a:p>
            <a:pPr>
              <a:buFont typeface="Arial" pitchFamily="34" charset="0"/>
              <a:buChar char="•"/>
            </a:pPr>
            <a:r>
              <a:rPr lang="en-US" sz="1866" dirty="0">
                <a:solidFill>
                  <a:schemeClr val="tx2">
                    <a:lumMod val="75000"/>
                  </a:schemeClr>
                </a:solidFill>
              </a:rPr>
              <a:t> Increase Productivity by controlling access of :</a:t>
            </a:r>
          </a:p>
          <a:p>
            <a:r>
              <a:rPr lang="en-US" sz="1866" dirty="0">
                <a:solidFill>
                  <a:schemeClr val="tx2">
                    <a:lumMod val="75000"/>
                  </a:schemeClr>
                </a:solidFill>
              </a:rPr>
              <a:t>   - Sites, unrelated to work</a:t>
            </a:r>
          </a:p>
          <a:p>
            <a:r>
              <a:rPr lang="en-US" sz="1866" dirty="0">
                <a:solidFill>
                  <a:schemeClr val="tx2">
                    <a:lumMod val="75000"/>
                  </a:schemeClr>
                </a:solidFill>
              </a:rPr>
              <a:t>   - Bandwidth consumption</a:t>
            </a:r>
          </a:p>
          <a:p>
            <a:r>
              <a:rPr lang="en-US" sz="1866" dirty="0">
                <a:solidFill>
                  <a:schemeClr val="tx2">
                    <a:lumMod val="75000"/>
                  </a:schemeClr>
                </a:solidFill>
              </a:rPr>
              <a:t>   - Max download restriction based  on users</a:t>
            </a:r>
          </a:p>
          <a:p>
            <a:pPr>
              <a:buFont typeface="Arial" pitchFamily="34" charset="0"/>
              <a:buChar char="•"/>
            </a:pPr>
            <a:r>
              <a:rPr lang="en-US" sz="1866" dirty="0">
                <a:solidFill>
                  <a:schemeClr val="tx2">
                    <a:lumMod val="75000"/>
                  </a:schemeClr>
                </a:solidFill>
              </a:rPr>
              <a:t> Image safe search integration – Google, Yahoo</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812" y="-33337"/>
            <a:ext cx="2905424" cy="801646"/>
          </a:xfrm>
          <a:prstGeom prst="rect">
            <a:avLst/>
          </a:prstGeom>
        </p:spPr>
      </p:pic>
    </p:spTree>
    <p:extLst>
      <p:ext uri="{BB962C8B-B14F-4D97-AF65-F5344CB8AC3E}">
        <p14:creationId xmlns:p14="http://schemas.microsoft.com/office/powerpoint/2010/main" val="1106286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27212" y="4495800"/>
            <a:ext cx="8610600" cy="1905000"/>
          </a:xfrm>
          <a:prstGeom prst="rect">
            <a:avLst/>
          </a:prstGeom>
          <a:solidFill>
            <a:schemeClr val="accent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7" name="Group 6"/>
          <p:cNvGrpSpPr/>
          <p:nvPr/>
        </p:nvGrpSpPr>
        <p:grpSpPr>
          <a:xfrm>
            <a:off x="3492944" y="1139860"/>
            <a:ext cx="4974336" cy="492606"/>
            <a:chOff x="2798063" y="3294688"/>
            <a:chExt cx="4974336" cy="492606"/>
          </a:xfrm>
        </p:grpSpPr>
        <p:sp>
          <p:nvSpPr>
            <p:cNvPr id="11" name="Round Same Side Corner Rectangle 10"/>
            <p:cNvSpPr/>
            <p:nvPr/>
          </p:nvSpPr>
          <p:spPr>
            <a:xfrm rot="5400000">
              <a:off x="5038928" y="1053823"/>
              <a:ext cx="492606" cy="4974336"/>
            </a:xfrm>
            <a:prstGeom prst="round2SameRect">
              <a:avLst/>
            </a:prstGeom>
            <a:solidFill>
              <a:schemeClr val="accent1">
                <a:lumMod val="50000"/>
                <a:alpha val="5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2798064" y="3318735"/>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Next Generation Security with Application Filtering</a:t>
              </a:r>
            </a:p>
          </p:txBody>
        </p:sp>
      </p:grpSp>
      <p:pic>
        <p:nvPicPr>
          <p:cNvPr id="17" name="Picture 16" descr="torhidd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12" y="2362200"/>
            <a:ext cx="1524000" cy="1524000"/>
          </a:xfrm>
          <a:prstGeom prst="rect">
            <a:avLst/>
          </a:prstGeom>
        </p:spPr>
      </p:pic>
      <p:pic>
        <p:nvPicPr>
          <p:cNvPr id="18" name="Picture 17" descr="skypehidd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12" y="2362200"/>
            <a:ext cx="1524000" cy="1524000"/>
          </a:xfrm>
          <a:prstGeom prst="rect">
            <a:avLst/>
          </a:prstGeom>
        </p:spPr>
      </p:pic>
      <p:sp>
        <p:nvSpPr>
          <p:cNvPr id="19" name="TextBox 18"/>
          <p:cNvSpPr txBox="1"/>
          <p:nvPr/>
        </p:nvSpPr>
        <p:spPr>
          <a:xfrm>
            <a:off x="2513012" y="3962401"/>
            <a:ext cx="7239000" cy="369332"/>
          </a:xfrm>
          <a:prstGeom prst="rect">
            <a:avLst/>
          </a:prstGeom>
          <a:noFill/>
        </p:spPr>
        <p:txBody>
          <a:bodyPr wrap="square" rtlCol="0">
            <a:spAutoFit/>
          </a:bodyPr>
          <a:lstStyle/>
          <a:p>
            <a:r>
              <a:rPr lang="en-US" dirty="0" smtClean="0"/>
              <a:t>Basic UTM </a:t>
            </a:r>
            <a:r>
              <a:rPr lang="en-US" dirty="0"/>
              <a:t>unable to detect rogue applications like </a:t>
            </a:r>
            <a:r>
              <a:rPr lang="en-US" dirty="0" err="1"/>
              <a:t>Bittorent</a:t>
            </a:r>
            <a:r>
              <a:rPr lang="en-US" dirty="0"/>
              <a:t>, Tor or Skype</a:t>
            </a:r>
          </a:p>
        </p:txBody>
      </p:sp>
      <p:pic>
        <p:nvPicPr>
          <p:cNvPr id="20" name="Picture 19"/>
          <p:cNvPicPr>
            <a:picLocks noChangeAspect="1"/>
          </p:cNvPicPr>
          <p:nvPr/>
        </p:nvPicPr>
        <p:blipFill>
          <a:blip r:embed="rId4"/>
          <a:stretch>
            <a:fillRect/>
          </a:stretch>
        </p:blipFill>
        <p:spPr>
          <a:xfrm>
            <a:off x="1979612" y="4856412"/>
            <a:ext cx="1447800" cy="1239588"/>
          </a:xfrm>
          <a:prstGeom prst="rect">
            <a:avLst/>
          </a:prstGeom>
        </p:spPr>
      </p:pic>
      <p:cxnSp>
        <p:nvCxnSpPr>
          <p:cNvPr id="24" name="Straight Connector 23"/>
          <p:cNvCxnSpPr/>
          <p:nvPr/>
        </p:nvCxnSpPr>
        <p:spPr>
          <a:xfrm>
            <a:off x="3732212" y="2133600"/>
            <a:ext cx="4495800" cy="0"/>
          </a:xfrm>
          <a:prstGeom prst="line">
            <a:avLst/>
          </a:prstGeom>
          <a:ln>
            <a:solidFill>
              <a:schemeClr val="tx1">
                <a:lumMod val="7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V="1">
            <a:off x="3732212" y="2133600"/>
            <a:ext cx="0" cy="228600"/>
          </a:xfrm>
          <a:prstGeom prst="line">
            <a:avLst/>
          </a:prstGeom>
          <a:ln>
            <a:solidFill>
              <a:schemeClr val="tx1">
                <a:lumMod val="65000"/>
              </a:schemeClr>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8228012" y="2133600"/>
            <a:ext cx="0" cy="228600"/>
          </a:xfrm>
          <a:prstGeom prst="line">
            <a:avLst/>
          </a:prstGeom>
          <a:ln>
            <a:solidFill>
              <a:srgbClr val="BFBFBF"/>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5942012" y="2133600"/>
            <a:ext cx="0" cy="228600"/>
          </a:xfrm>
          <a:prstGeom prst="line">
            <a:avLst/>
          </a:prstGeom>
          <a:ln>
            <a:solidFill>
              <a:srgbClr val="BFBFBF"/>
            </a:solidFill>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808412" y="1676400"/>
            <a:ext cx="4267200" cy="369332"/>
          </a:xfrm>
          <a:prstGeom prst="rect">
            <a:avLst/>
          </a:prstGeom>
          <a:noFill/>
        </p:spPr>
        <p:txBody>
          <a:bodyPr wrap="square" rtlCol="0">
            <a:spAutoFit/>
          </a:bodyPr>
          <a:lstStyle/>
          <a:p>
            <a:pPr algn="ctr"/>
            <a:r>
              <a:rPr lang="en-US" dirty="0"/>
              <a:t>Applications hidden in port 443</a:t>
            </a:r>
          </a:p>
        </p:txBody>
      </p:sp>
      <p:pic>
        <p:nvPicPr>
          <p:cNvPr id="35" name="Picture 34" descr="torrenthidd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0212" y="2362200"/>
            <a:ext cx="1524000" cy="1524000"/>
          </a:xfrm>
          <a:prstGeom prst="rect">
            <a:avLst/>
          </a:prstGeom>
        </p:spPr>
      </p:pic>
      <p:graphicFrame>
        <p:nvGraphicFramePr>
          <p:cNvPr id="36" name="Table 35"/>
          <p:cNvGraphicFramePr>
            <a:graphicFrameLocks noGrp="1"/>
          </p:cNvGraphicFramePr>
          <p:nvPr>
            <p:extLst/>
          </p:nvPr>
        </p:nvGraphicFramePr>
        <p:xfrm>
          <a:off x="3656012" y="4724400"/>
          <a:ext cx="6553200" cy="1447800"/>
        </p:xfrm>
        <a:graphic>
          <a:graphicData uri="http://schemas.openxmlformats.org/drawingml/2006/table">
            <a:tbl>
              <a:tblPr firstRow="1" bandRow="1">
                <a:tableStyleId>{22838BEF-8BB2-4498-84A7-C5851F593DF1}</a:tableStyleId>
              </a:tblPr>
              <a:tblGrid>
                <a:gridCol w="1600200"/>
                <a:gridCol w="4953000"/>
              </a:tblGrid>
              <a:tr h="0">
                <a:tc>
                  <a:txBody>
                    <a:bodyPr/>
                    <a:lstStyle/>
                    <a:p>
                      <a:r>
                        <a:rPr lang="en-US" sz="1600" b="0" dirty="0" smtClean="0">
                          <a:solidFill>
                            <a:srgbClr val="FF0000"/>
                          </a:solidFill>
                        </a:rPr>
                        <a:t>Malware Risk</a:t>
                      </a:r>
                      <a:endParaRPr lang="en-US" sz="1600" b="0" dirty="0">
                        <a:solidFill>
                          <a:srgbClr val="FF0000"/>
                        </a:solidFill>
                      </a:endParaRPr>
                    </a:p>
                  </a:txBody>
                  <a:tcPr/>
                </a:tc>
                <a:tc>
                  <a:txBody>
                    <a:bodyPr/>
                    <a:lstStyle/>
                    <a:p>
                      <a:r>
                        <a:rPr lang="en-US" sz="1600" b="0" dirty="0" smtClean="0"/>
                        <a:t>Files</a:t>
                      </a:r>
                      <a:r>
                        <a:rPr lang="en-US" sz="1600" b="0" baseline="0" dirty="0" smtClean="0"/>
                        <a:t> downloaded could be infected</a:t>
                      </a:r>
                      <a:endParaRPr lang="en-US" sz="1600" b="0" dirty="0"/>
                    </a:p>
                  </a:txBody>
                  <a:tcPr/>
                </a:tc>
              </a:tr>
              <a:tr h="370840">
                <a:tc>
                  <a:txBody>
                    <a:bodyPr/>
                    <a:lstStyle/>
                    <a:p>
                      <a:r>
                        <a:rPr lang="en-US" sz="1600" dirty="0" smtClean="0">
                          <a:solidFill>
                            <a:srgbClr val="FF0000"/>
                          </a:solidFill>
                        </a:rPr>
                        <a:t>Data Safety</a:t>
                      </a:r>
                      <a:endParaRPr lang="en-US" sz="1600" dirty="0">
                        <a:solidFill>
                          <a:srgbClr val="FF0000"/>
                        </a:solidFill>
                      </a:endParaRPr>
                    </a:p>
                  </a:txBody>
                  <a:tcPr/>
                </a:tc>
                <a:tc>
                  <a:txBody>
                    <a:bodyPr/>
                    <a:lstStyle/>
                    <a:p>
                      <a:r>
                        <a:rPr lang="en-US" sz="1600" b="0" dirty="0" smtClean="0"/>
                        <a:t>Proxy applications could be used to leak data</a:t>
                      </a:r>
                      <a:endParaRPr lang="en-US" sz="1600" b="0" dirty="0"/>
                    </a:p>
                  </a:txBody>
                  <a:tcPr/>
                </a:tc>
              </a:tr>
              <a:tr h="370840">
                <a:tc>
                  <a:txBody>
                    <a:bodyPr/>
                    <a:lstStyle/>
                    <a:p>
                      <a:r>
                        <a:rPr lang="en-US" sz="1600" dirty="0" smtClean="0">
                          <a:solidFill>
                            <a:srgbClr val="FF0000"/>
                          </a:solidFill>
                        </a:rPr>
                        <a:t>Vulnerability</a:t>
                      </a:r>
                      <a:endParaRPr lang="en-US" sz="1600" dirty="0">
                        <a:solidFill>
                          <a:srgbClr val="FF0000"/>
                        </a:solidFill>
                      </a:endParaRPr>
                    </a:p>
                  </a:txBody>
                  <a:tcPr/>
                </a:tc>
                <a:tc>
                  <a:txBody>
                    <a:bodyPr/>
                    <a:lstStyle/>
                    <a:p>
                      <a:r>
                        <a:rPr lang="en-US" sz="1600" b="0" dirty="0" smtClean="0"/>
                        <a:t>Applications can</a:t>
                      </a:r>
                      <a:r>
                        <a:rPr lang="en-US" sz="1600" b="0" baseline="0" dirty="0" smtClean="0"/>
                        <a:t> bypass firewall to gain </a:t>
                      </a:r>
                      <a:r>
                        <a:rPr lang="en-US" sz="1600" b="0" dirty="0" smtClean="0"/>
                        <a:t>access to network</a:t>
                      </a:r>
                      <a:endParaRPr lang="en-US" sz="1600" b="0" dirty="0"/>
                    </a:p>
                  </a:txBody>
                  <a:tcPr/>
                </a:tc>
              </a:tr>
              <a:tr h="370840">
                <a:tc>
                  <a:txBody>
                    <a:bodyPr/>
                    <a:lstStyle/>
                    <a:p>
                      <a:r>
                        <a:rPr lang="en-US" sz="1600" dirty="0" smtClean="0">
                          <a:solidFill>
                            <a:srgbClr val="FF0000"/>
                          </a:solidFill>
                        </a:rPr>
                        <a:t>Legal Troubles</a:t>
                      </a:r>
                      <a:endParaRPr lang="en-US" sz="1600" dirty="0">
                        <a:solidFill>
                          <a:srgbClr val="FF0000"/>
                        </a:solidFill>
                      </a:endParaRPr>
                    </a:p>
                  </a:txBody>
                  <a:tcPr/>
                </a:tc>
                <a:tc>
                  <a:txBody>
                    <a:bodyPr/>
                    <a:lstStyle/>
                    <a:p>
                      <a:r>
                        <a:rPr lang="en-US" sz="1600" dirty="0" smtClean="0"/>
                        <a:t>Copyrighted</a:t>
                      </a:r>
                      <a:r>
                        <a:rPr lang="en-US" sz="1600" baseline="0" dirty="0" smtClean="0"/>
                        <a:t> files downloaded could cause legal trouble</a:t>
                      </a:r>
                      <a:endParaRPr lang="en-US" sz="1600" dirty="0"/>
                    </a:p>
                  </a:txBody>
                  <a:tcPr/>
                </a:tc>
              </a:tr>
            </a:tbl>
          </a:graphicData>
        </a:graphic>
      </p:graphicFrame>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2726276523"/>
      </p:ext>
    </p:extLst>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2513012" y="2895600"/>
            <a:ext cx="7162800" cy="7620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21" descr="gs80d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612" y="2590800"/>
            <a:ext cx="2590800" cy="518160"/>
          </a:xfrm>
          <a:prstGeom prst="rect">
            <a:avLst/>
          </a:prstGeom>
        </p:spPr>
      </p:pic>
      <p:grpSp>
        <p:nvGrpSpPr>
          <p:cNvPr id="7" name="Group 6"/>
          <p:cNvGrpSpPr/>
          <p:nvPr/>
        </p:nvGrpSpPr>
        <p:grpSpPr>
          <a:xfrm>
            <a:off x="3454844" y="955271"/>
            <a:ext cx="4974336" cy="492606"/>
            <a:chOff x="2798063" y="3294688"/>
            <a:chExt cx="4974336" cy="492606"/>
          </a:xfrm>
        </p:grpSpPr>
        <p:sp>
          <p:nvSpPr>
            <p:cNvPr id="11" name="Round Same Side Corner Rectangle 10"/>
            <p:cNvSpPr/>
            <p:nvPr/>
          </p:nvSpPr>
          <p:spPr>
            <a:xfrm rot="5400000">
              <a:off x="5038928" y="1053823"/>
              <a:ext cx="492606" cy="4974336"/>
            </a:xfrm>
            <a:prstGeom prst="round2SameRect">
              <a:avLst/>
            </a:prstGeom>
            <a:solidFill>
              <a:schemeClr val="accent1">
                <a:lumMod val="50000"/>
                <a:alpha val="5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2798064" y="3318735"/>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Next Generation Security with Application Filtering</a:t>
              </a:r>
            </a:p>
          </p:txBody>
        </p:sp>
      </p:grpSp>
      <p:pic>
        <p:nvPicPr>
          <p:cNvPr id="37" name="Picture 36"/>
          <p:cNvPicPr>
            <a:picLocks noChangeAspect="1"/>
          </p:cNvPicPr>
          <p:nvPr/>
        </p:nvPicPr>
        <p:blipFill>
          <a:blip r:embed="rId3"/>
          <a:stretch>
            <a:fillRect/>
          </a:stretch>
        </p:blipFill>
        <p:spPr>
          <a:xfrm>
            <a:off x="1903413" y="2438400"/>
            <a:ext cx="1031721" cy="1066800"/>
          </a:xfrm>
          <a:prstGeom prst="rect">
            <a:avLst/>
          </a:prstGeom>
        </p:spPr>
      </p:pic>
      <p:pic>
        <p:nvPicPr>
          <p:cNvPr id="38" name="Picture 37" descr="hidd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612" y="2743200"/>
            <a:ext cx="533400" cy="533400"/>
          </a:xfrm>
          <a:prstGeom prst="rect">
            <a:avLst/>
          </a:prstGeom>
        </p:spPr>
      </p:pic>
      <p:pic>
        <p:nvPicPr>
          <p:cNvPr id="39" name="Picture 38"/>
          <p:cNvPicPr>
            <a:picLocks noChangeAspect="1"/>
          </p:cNvPicPr>
          <p:nvPr/>
        </p:nvPicPr>
        <p:blipFill>
          <a:blip r:embed="rId5"/>
          <a:stretch>
            <a:fillRect/>
          </a:stretch>
        </p:blipFill>
        <p:spPr>
          <a:xfrm>
            <a:off x="5484812" y="2590800"/>
            <a:ext cx="1024128" cy="1066800"/>
          </a:xfrm>
          <a:prstGeom prst="rect">
            <a:avLst/>
          </a:prstGeom>
        </p:spPr>
      </p:pic>
      <p:pic>
        <p:nvPicPr>
          <p:cNvPr id="40" name="Picture 39"/>
          <p:cNvPicPr>
            <a:picLocks noChangeAspect="1"/>
          </p:cNvPicPr>
          <p:nvPr/>
        </p:nvPicPr>
        <p:blipFill>
          <a:blip r:embed="rId6"/>
          <a:stretch>
            <a:fillRect/>
          </a:stretch>
        </p:blipFill>
        <p:spPr>
          <a:xfrm>
            <a:off x="5637212" y="2743200"/>
            <a:ext cx="457200" cy="457200"/>
          </a:xfrm>
          <a:prstGeom prst="rect">
            <a:avLst/>
          </a:prstGeom>
        </p:spPr>
      </p:pic>
      <p:pic>
        <p:nvPicPr>
          <p:cNvPr id="41" name="Picture 40"/>
          <p:cNvPicPr>
            <a:picLocks noChangeAspect="1"/>
          </p:cNvPicPr>
          <p:nvPr/>
        </p:nvPicPr>
        <p:blipFill>
          <a:blip r:embed="rId7"/>
          <a:stretch>
            <a:fillRect/>
          </a:stretch>
        </p:blipFill>
        <p:spPr>
          <a:xfrm>
            <a:off x="5256212" y="5207000"/>
            <a:ext cx="1295400" cy="1295400"/>
          </a:xfrm>
          <a:prstGeom prst="rect">
            <a:avLst/>
          </a:prstGeom>
        </p:spPr>
      </p:pic>
      <p:pic>
        <p:nvPicPr>
          <p:cNvPr id="42" name="Picture 41"/>
          <p:cNvPicPr>
            <a:picLocks noChangeAspect="1"/>
          </p:cNvPicPr>
          <p:nvPr/>
        </p:nvPicPr>
        <p:blipFill>
          <a:blip r:embed="rId8"/>
          <a:stretch>
            <a:fillRect/>
          </a:stretch>
        </p:blipFill>
        <p:spPr>
          <a:xfrm>
            <a:off x="8685212" y="2209800"/>
            <a:ext cx="1879600" cy="990600"/>
          </a:xfrm>
          <a:prstGeom prst="rect">
            <a:avLst/>
          </a:prstGeom>
        </p:spPr>
      </p:pic>
      <p:pic>
        <p:nvPicPr>
          <p:cNvPr id="43" name="Picture 42"/>
          <p:cNvPicPr>
            <a:picLocks noChangeAspect="1"/>
          </p:cNvPicPr>
          <p:nvPr/>
        </p:nvPicPr>
        <p:blipFill>
          <a:blip r:embed="rId9"/>
          <a:stretch>
            <a:fillRect/>
          </a:stretch>
        </p:blipFill>
        <p:spPr>
          <a:xfrm>
            <a:off x="5637212" y="2743200"/>
            <a:ext cx="457200" cy="457200"/>
          </a:xfrm>
          <a:prstGeom prst="rect">
            <a:avLst/>
          </a:prstGeom>
        </p:spPr>
      </p:pic>
      <p:pic>
        <p:nvPicPr>
          <p:cNvPr id="52" name="Picture 51" descr="appclou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17812" y="2057400"/>
            <a:ext cx="6290736" cy="3314760"/>
          </a:xfrm>
          <a:prstGeom prst="rect">
            <a:avLst/>
          </a:prstGeom>
        </p:spPr>
      </p:pic>
      <p:sp>
        <p:nvSpPr>
          <p:cNvPr id="53" name="TextBox 52"/>
          <p:cNvSpPr txBox="1"/>
          <p:nvPr/>
        </p:nvSpPr>
        <p:spPr>
          <a:xfrm>
            <a:off x="2436812" y="5410200"/>
            <a:ext cx="7010400" cy="369332"/>
          </a:xfrm>
          <a:prstGeom prst="rect">
            <a:avLst/>
          </a:prstGeom>
          <a:noFill/>
        </p:spPr>
        <p:txBody>
          <a:bodyPr wrap="square" rtlCol="0">
            <a:spAutoFit/>
          </a:bodyPr>
          <a:lstStyle/>
          <a:p>
            <a:pPr algn="ctr"/>
            <a:r>
              <a:rPr lang="en-US" dirty="0"/>
              <a:t>Supports more than </a:t>
            </a:r>
            <a:r>
              <a:rPr lang="en-US" dirty="0" smtClean="0"/>
              <a:t>6500</a:t>
            </a:r>
            <a:r>
              <a:rPr lang="en-US" dirty="0"/>
              <a:t>+ applications</a:t>
            </a: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61916343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0"/>
                            </p:stCondLst>
                            <p:childTnLst>
                              <p:par>
                                <p:cTn id="11" presetID="0" presetClass="path" presetSubtype="0" accel="50000" decel="50000" fill="hold" nodeType="afterEffect">
                                  <p:stCondLst>
                                    <p:cond delay="0"/>
                                  </p:stCondLst>
                                  <p:childTnLst>
                                    <p:animMotion origin="layout" path="M 3.33333E-6 -4.44444E-6 L 0.35 -0.01111 " pathEditMode="relative" ptsTypes="AA">
                                      <p:cBhvr>
                                        <p:cTn id="12" dur="2000" fill="hold"/>
                                        <p:tgtEl>
                                          <p:spTgt spid="38"/>
                                        </p:tgtEl>
                                        <p:attrNameLst>
                                          <p:attrName>ppt_x</p:attrName>
                                          <p:attrName>ppt_y</p:attrName>
                                        </p:attrNameLst>
                                      </p:cBhvr>
                                    </p:animMotion>
                                  </p:childTnLst>
                                </p:cTn>
                              </p:par>
                            </p:childTnLst>
                          </p:cTn>
                        </p:par>
                        <p:par>
                          <p:cTn id="13" fill="hold">
                            <p:stCondLst>
                              <p:cond delay="2000"/>
                            </p:stCondLst>
                            <p:childTnLst>
                              <p:par>
                                <p:cTn id="14" presetID="9" presetClass="exit" presetSubtype="0" fill="hold" nodeType="afterEffect">
                                  <p:stCondLst>
                                    <p:cond delay="0"/>
                                  </p:stCondLst>
                                  <p:childTnLst>
                                    <p:animEffect transition="out" filter="dissolv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childTnLst>
                          </p:cTn>
                        </p:par>
                        <p:par>
                          <p:cTn id="17" fill="hold">
                            <p:stCondLst>
                              <p:cond delay="2500"/>
                            </p:stCondLst>
                            <p:childTnLst>
                              <p:par>
                                <p:cTn id="18" presetID="9"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dissolve">
                                      <p:cBhvr>
                                        <p:cTn id="20" dur="500"/>
                                        <p:tgtEl>
                                          <p:spTgt spid="40"/>
                                        </p:tgtEl>
                                      </p:cBhvr>
                                    </p:animEffect>
                                  </p:childTnLst>
                                </p:cTn>
                              </p:par>
                            </p:childTnLst>
                          </p:cTn>
                        </p:par>
                        <p:par>
                          <p:cTn id="21" fill="hold">
                            <p:stCondLst>
                              <p:cond delay="3000"/>
                            </p:stCondLst>
                            <p:childTnLst>
                              <p:par>
                                <p:cTn id="22" presetID="6" presetClass="emph" presetSubtype="0" fill="hold" nodeType="afterEffect">
                                  <p:stCondLst>
                                    <p:cond delay="0"/>
                                  </p:stCondLst>
                                  <p:childTnLst>
                                    <p:animScale>
                                      <p:cBhvr>
                                        <p:cTn id="23" dur="1000" fill="hold"/>
                                        <p:tgtEl>
                                          <p:spTgt spid="40"/>
                                        </p:tgtEl>
                                      </p:cBhvr>
                                      <p:by x="150000" y="150000"/>
                                    </p:animScale>
                                  </p:childTnLst>
                                </p:cTn>
                              </p:par>
                            </p:childTnLst>
                          </p:cTn>
                        </p:par>
                        <p:par>
                          <p:cTn id="24" fill="hold">
                            <p:stCondLst>
                              <p:cond delay="4000"/>
                            </p:stCondLst>
                            <p:childTnLst>
                              <p:par>
                                <p:cTn id="25" presetID="6" presetClass="emph" presetSubtype="0" fill="hold" nodeType="afterEffect">
                                  <p:stCondLst>
                                    <p:cond delay="0"/>
                                  </p:stCondLst>
                                  <p:childTnLst>
                                    <p:animScale>
                                      <p:cBhvr>
                                        <p:cTn id="26" dur="2000" fill="hold"/>
                                        <p:tgtEl>
                                          <p:spTgt spid="40"/>
                                        </p:tgtEl>
                                      </p:cBhvr>
                                      <p:by x="50000" y="50000"/>
                                    </p:animScale>
                                  </p:childTnLst>
                                </p:cTn>
                              </p:par>
                            </p:childTnLst>
                          </p:cTn>
                        </p:par>
                        <p:par>
                          <p:cTn id="27" fill="hold">
                            <p:stCondLst>
                              <p:cond delay="6000"/>
                            </p:stCondLst>
                            <p:childTnLst>
                              <p:par>
                                <p:cTn id="28" presetID="0" presetClass="path" presetSubtype="0" accel="50000" decel="50000" fill="hold" nodeType="afterEffect">
                                  <p:stCondLst>
                                    <p:cond delay="0"/>
                                  </p:stCondLst>
                                  <p:childTnLst>
                                    <p:animMotion origin="layout" path="M 0 7.77778E-6 L 0.00833 0.43334 " pathEditMode="relative" ptsTypes="AA">
                                      <p:cBhvr>
                                        <p:cTn id="29" dur="2000" fill="hold"/>
                                        <p:tgtEl>
                                          <p:spTgt spid="40"/>
                                        </p:tgtEl>
                                        <p:attrNameLst>
                                          <p:attrName>ppt_x</p:attrName>
                                          <p:attrName>ppt_y</p:attrName>
                                        </p:attrNameLst>
                                      </p:cBhvr>
                                    </p:animMotion>
                                  </p:childTnLst>
                                </p:cTn>
                              </p:par>
                            </p:childTnLst>
                          </p:cTn>
                        </p:par>
                        <p:par>
                          <p:cTn id="30" fill="hold">
                            <p:stCondLst>
                              <p:cond delay="8000"/>
                            </p:stCondLst>
                            <p:childTnLst>
                              <p:par>
                                <p:cTn id="31" presetID="1" presetClass="exit" presetSubtype="0" fill="hold" nodeType="afterEffect">
                                  <p:stCondLst>
                                    <p:cond delay="0"/>
                                  </p:stCondLst>
                                  <p:childTnLst>
                                    <p:set>
                                      <p:cBhvr>
                                        <p:cTn id="32" dur="1" fill="hold">
                                          <p:stCondLst>
                                            <p:cond delay="0"/>
                                          </p:stCondLst>
                                        </p:cTn>
                                        <p:tgtEl>
                                          <p:spTgt spid="40"/>
                                        </p:tgtEl>
                                        <p:attrNameLst>
                                          <p:attrName>style.visibility</p:attrName>
                                        </p:attrNameLst>
                                      </p:cBhvr>
                                      <p:to>
                                        <p:strVal val="hidden"/>
                                      </p:to>
                                    </p:set>
                                  </p:childTnLst>
                                </p:cTn>
                              </p:par>
                            </p:childTnLst>
                          </p:cTn>
                        </p:par>
                        <p:par>
                          <p:cTn id="33" fill="hold">
                            <p:stCondLst>
                              <p:cond delay="8000"/>
                            </p:stCondLst>
                            <p:childTnLst>
                              <p:par>
                                <p:cTn id="34" presetID="1"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par>
                          <p:cTn id="36" fill="hold">
                            <p:stCondLst>
                              <p:cond delay="8000"/>
                            </p:stCondLst>
                            <p:childTnLst>
                              <p:par>
                                <p:cTn id="37" presetID="0" presetClass="path" presetSubtype="0" accel="50000" decel="50000" fill="hold" nodeType="afterEffect">
                                  <p:stCondLst>
                                    <p:cond delay="0"/>
                                  </p:stCondLst>
                                  <p:childTnLst>
                                    <p:animMotion origin="layout" path="M -0.00417 0.00555 L 0.35417 -0.00556 " pathEditMode="relative" rAng="0" ptsTypes="AA">
                                      <p:cBhvr>
                                        <p:cTn id="38" dur="2000" fill="hold"/>
                                        <p:tgtEl>
                                          <p:spTgt spid="38"/>
                                        </p:tgtEl>
                                        <p:attrNameLst>
                                          <p:attrName>ppt_x</p:attrName>
                                          <p:attrName>ppt_y</p:attrName>
                                        </p:attrNameLst>
                                      </p:cBhvr>
                                      <p:rCtr x="17917" y="-556"/>
                                    </p:animMotion>
                                  </p:childTnLst>
                                </p:cTn>
                              </p:par>
                            </p:childTnLst>
                          </p:cTn>
                        </p:par>
                        <p:par>
                          <p:cTn id="39" fill="hold">
                            <p:stCondLst>
                              <p:cond delay="10000"/>
                            </p:stCondLst>
                            <p:childTnLst>
                              <p:par>
                                <p:cTn id="40" presetID="1" presetClass="exit" presetSubtype="0" fill="hold"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par>
                                <p:cTn id="42" presetID="9"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dissolve">
                                      <p:cBhvr>
                                        <p:cTn id="44" dur="500"/>
                                        <p:tgtEl>
                                          <p:spTgt spid="43"/>
                                        </p:tgtEl>
                                      </p:cBhvr>
                                    </p:animEffect>
                                  </p:childTnLst>
                                </p:cTn>
                              </p:par>
                            </p:childTnLst>
                          </p:cTn>
                        </p:par>
                        <p:par>
                          <p:cTn id="45" fill="hold">
                            <p:stCondLst>
                              <p:cond delay="10500"/>
                            </p:stCondLst>
                            <p:childTnLst>
                              <p:par>
                                <p:cTn id="46" presetID="0" presetClass="path" presetSubtype="0" accel="50000" decel="50000" fill="hold" nodeType="afterEffect">
                                  <p:stCondLst>
                                    <p:cond delay="0"/>
                                  </p:stCondLst>
                                  <p:childTnLst>
                                    <p:animMotion origin="layout" path="M 0 -3.33333E-6 L 0.40833 -0.01111 " pathEditMode="relative" rAng="0" ptsTypes="AA">
                                      <p:cBhvr>
                                        <p:cTn id="47" dur="2000" fill="hold"/>
                                        <p:tgtEl>
                                          <p:spTgt spid="43"/>
                                        </p:tgtEl>
                                        <p:attrNameLst>
                                          <p:attrName>ppt_x</p:attrName>
                                          <p:attrName>ppt_y</p:attrName>
                                        </p:attrNameLst>
                                      </p:cBhvr>
                                      <p:rCtr x="20417" y="-556"/>
                                    </p:animMotion>
                                  </p:childTnLst>
                                </p:cTn>
                              </p:par>
                            </p:childTnLst>
                          </p:cTn>
                        </p:par>
                        <p:par>
                          <p:cTn id="48" fill="hold">
                            <p:stCondLst>
                              <p:cond delay="12500"/>
                            </p:stCondLst>
                            <p:childTnLst>
                              <p:par>
                                <p:cTn id="49" presetID="1" presetClass="exit" presetSubtype="0" fill="hold" nodeType="after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par>
                          <p:cTn id="51" fill="hold">
                            <p:stCondLst>
                              <p:cond delay="12500"/>
                            </p:stCondLst>
                            <p:childTnLst>
                              <p:par>
                                <p:cTn id="52" presetID="1" presetClass="exit" presetSubtype="0" fill="hold" nodeType="afterEffect">
                                  <p:stCondLst>
                                    <p:cond delay="0"/>
                                  </p:stCondLst>
                                  <p:childTnLst>
                                    <p:set>
                                      <p:cBhvr>
                                        <p:cTn id="53" dur="1" fill="hold">
                                          <p:stCondLst>
                                            <p:cond delay="0"/>
                                          </p:stCondLst>
                                        </p:cTn>
                                        <p:tgtEl>
                                          <p:spTgt spid="37"/>
                                        </p:tgtEl>
                                        <p:attrNameLst>
                                          <p:attrName>style.visibility</p:attrName>
                                        </p:attrNameLst>
                                      </p:cBhvr>
                                      <p:to>
                                        <p:strVal val="hidden"/>
                                      </p:to>
                                    </p:set>
                                  </p:childTnLst>
                                </p:cTn>
                              </p:par>
                            </p:childTnLst>
                          </p:cTn>
                        </p:par>
                        <p:par>
                          <p:cTn id="54" fill="hold">
                            <p:stCondLst>
                              <p:cond delay="12500"/>
                            </p:stCondLst>
                            <p:childTnLst>
                              <p:par>
                                <p:cTn id="55" presetID="1" presetClass="exit" presetSubtype="0" fill="hold" nodeType="afterEffect">
                                  <p:stCondLst>
                                    <p:cond delay="0"/>
                                  </p:stCondLst>
                                  <p:childTnLst>
                                    <p:set>
                                      <p:cBhvr>
                                        <p:cTn id="56" dur="1" fill="hold">
                                          <p:stCondLst>
                                            <p:cond delay="0"/>
                                          </p:stCondLst>
                                        </p:cTn>
                                        <p:tgtEl>
                                          <p:spTgt spid="41"/>
                                        </p:tgtEl>
                                        <p:attrNameLst>
                                          <p:attrName>style.visibility</p:attrName>
                                        </p:attrNameLst>
                                      </p:cBhvr>
                                      <p:to>
                                        <p:strVal val="hidden"/>
                                      </p:to>
                                    </p:set>
                                  </p:childTnLst>
                                </p:cTn>
                              </p:par>
                            </p:childTnLst>
                          </p:cTn>
                        </p:par>
                        <p:par>
                          <p:cTn id="57" fill="hold">
                            <p:stCondLst>
                              <p:cond delay="12500"/>
                            </p:stCondLst>
                            <p:childTnLst>
                              <p:par>
                                <p:cTn id="58" presetID="1" presetClass="exit" presetSubtype="0" fill="hold" nodeType="afterEffect">
                                  <p:stCondLst>
                                    <p:cond delay="0"/>
                                  </p:stCondLst>
                                  <p:childTnLst>
                                    <p:set>
                                      <p:cBhvr>
                                        <p:cTn id="59" dur="1" fill="hold">
                                          <p:stCondLst>
                                            <p:cond delay="0"/>
                                          </p:stCondLst>
                                        </p:cTn>
                                        <p:tgtEl>
                                          <p:spTgt spid="42"/>
                                        </p:tgtEl>
                                        <p:attrNameLst>
                                          <p:attrName>style.visibility</p:attrName>
                                        </p:attrNameLst>
                                      </p:cBhvr>
                                      <p:to>
                                        <p:strVal val="hidden"/>
                                      </p:to>
                                    </p:set>
                                  </p:childTnLst>
                                </p:cTn>
                              </p:par>
                            </p:childTnLst>
                          </p:cTn>
                        </p:par>
                        <p:par>
                          <p:cTn id="60" fill="hold">
                            <p:stCondLst>
                              <p:cond delay="12500"/>
                            </p:stCondLst>
                            <p:childTnLst>
                              <p:par>
                                <p:cTn id="61" presetID="1" presetClass="exit" presetSubtype="0" fill="hold" nodeType="afterEffect">
                                  <p:stCondLst>
                                    <p:cond delay="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12500"/>
                            </p:stCondLst>
                            <p:childTnLst>
                              <p:par>
                                <p:cTn id="68" presetID="9" presetClass="entr" presetSubtype="0"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2000"/>
                                        <p:tgtEl>
                                          <p:spTgt spid="52"/>
                                        </p:tgtEl>
                                      </p:cBhvr>
                                    </p:animEffect>
                                  </p:childTnLst>
                                </p:cTn>
                              </p:par>
                            </p:childTnLst>
                          </p:cTn>
                        </p:par>
                        <p:par>
                          <p:cTn id="71" fill="hold">
                            <p:stCondLst>
                              <p:cond delay="14500"/>
                            </p:stCondLst>
                            <p:childTnLst>
                              <p:par>
                                <p:cTn id="72" presetID="1"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p:cNvGrpSpPr/>
          <p:nvPr/>
        </p:nvGrpSpPr>
        <p:grpSpPr>
          <a:xfrm>
            <a:off x="3454844" y="914400"/>
            <a:ext cx="4974336" cy="492606"/>
            <a:chOff x="2798063" y="3294688"/>
            <a:chExt cx="4974336" cy="492606"/>
          </a:xfrm>
        </p:grpSpPr>
        <p:sp>
          <p:nvSpPr>
            <p:cNvPr id="11" name="Round Same Side Corner Rectangle 10"/>
            <p:cNvSpPr/>
            <p:nvPr/>
          </p:nvSpPr>
          <p:spPr>
            <a:xfrm rot="5400000">
              <a:off x="5038928" y="1053823"/>
              <a:ext cx="492606" cy="4974336"/>
            </a:xfrm>
            <a:prstGeom prst="round2SameRect">
              <a:avLst/>
            </a:prstGeom>
            <a:solidFill>
              <a:schemeClr val="accent1">
                <a:lumMod val="50000"/>
                <a:alpha val="5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2798064" y="3318735"/>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Next Generation Security with Application Filtering</a:t>
              </a:r>
            </a:p>
          </p:txBody>
        </p:sp>
      </p:grpSp>
      <p:pic>
        <p:nvPicPr>
          <p:cNvPr id="52" name="Picture 51" descr="app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812" y="2057400"/>
            <a:ext cx="6290736" cy="3314760"/>
          </a:xfrm>
          <a:prstGeom prst="rect">
            <a:avLst/>
          </a:prstGeom>
        </p:spPr>
      </p:pic>
      <p:sp>
        <p:nvSpPr>
          <p:cNvPr id="53" name="TextBox 52"/>
          <p:cNvSpPr txBox="1"/>
          <p:nvPr/>
        </p:nvSpPr>
        <p:spPr>
          <a:xfrm>
            <a:off x="2436812" y="5410200"/>
            <a:ext cx="7010400" cy="369332"/>
          </a:xfrm>
          <a:prstGeom prst="rect">
            <a:avLst/>
          </a:prstGeom>
          <a:noFill/>
        </p:spPr>
        <p:txBody>
          <a:bodyPr wrap="square" rtlCol="0">
            <a:spAutoFit/>
          </a:bodyPr>
          <a:lstStyle/>
          <a:p>
            <a:pPr algn="ctr"/>
            <a:r>
              <a:rPr lang="en-US" dirty="0"/>
              <a:t>Supports more than 6500+ applications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21882173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113212" y="5334000"/>
            <a:ext cx="6477000" cy="1143000"/>
          </a:xfrm>
          <a:prstGeom prst="rect">
            <a:avLst/>
          </a:prstGeom>
          <a:solidFill>
            <a:schemeClr val="bg2">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Chart 2"/>
          <p:cNvGraphicFramePr/>
          <p:nvPr>
            <p:extLst/>
          </p:nvPr>
        </p:nvGraphicFramePr>
        <p:xfrm>
          <a:off x="6246812" y="2209800"/>
          <a:ext cx="40386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p:cNvGraphicFramePr/>
          <p:nvPr>
            <p:extLst/>
          </p:nvPr>
        </p:nvGraphicFramePr>
        <p:xfrm>
          <a:off x="6246812" y="2209800"/>
          <a:ext cx="4038600" cy="24384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303445" y="1066800"/>
            <a:ext cx="4974336" cy="492606"/>
            <a:chOff x="2798063" y="3294688"/>
            <a:chExt cx="4974336" cy="492606"/>
          </a:xfrm>
        </p:grpSpPr>
        <p:sp>
          <p:nvSpPr>
            <p:cNvPr id="11" name="Round Same Side Corner Rectangle 10"/>
            <p:cNvSpPr/>
            <p:nvPr/>
          </p:nvSpPr>
          <p:spPr>
            <a:xfrm rot="5400000">
              <a:off x="5038928" y="1053823"/>
              <a:ext cx="492606" cy="4974336"/>
            </a:xfrm>
            <a:prstGeom prst="round2SameRect">
              <a:avLst/>
            </a:prstGeom>
            <a:solidFill>
              <a:schemeClr val="accent1">
                <a:lumMod val="50000"/>
                <a:alpha val="5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2798064" y="3318735"/>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Next Generation Security with Application Filtering</a:t>
              </a:r>
            </a:p>
          </p:txBody>
        </p:sp>
      </p:grpSp>
      <p:graphicFrame>
        <p:nvGraphicFramePr>
          <p:cNvPr id="2" name="Chart 1"/>
          <p:cNvGraphicFramePr/>
          <p:nvPr>
            <p:extLst/>
          </p:nvPr>
        </p:nvGraphicFramePr>
        <p:xfrm>
          <a:off x="1751012" y="2057400"/>
          <a:ext cx="40386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2208212" y="2362200"/>
            <a:ext cx="1066800" cy="2209800"/>
          </a:xfrm>
          <a:prstGeom prst="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2741612" y="4572000"/>
            <a:ext cx="0" cy="914400"/>
          </a:xfrm>
          <a:prstGeom prst="straightConnector1">
            <a:avLst/>
          </a:prstGeom>
          <a:ln>
            <a:solidFill>
              <a:schemeClr val="tx1">
                <a:lumMod val="75000"/>
              </a:schemeClr>
            </a:solidFill>
            <a:tailEnd type="arrow"/>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1903412" y="5562600"/>
            <a:ext cx="2514600" cy="292388"/>
          </a:xfrm>
          <a:prstGeom prst="rect">
            <a:avLst/>
          </a:prstGeom>
          <a:noFill/>
        </p:spPr>
        <p:txBody>
          <a:bodyPr wrap="square" rtlCol="0">
            <a:spAutoFit/>
          </a:bodyPr>
          <a:lstStyle/>
          <a:p>
            <a:r>
              <a:rPr lang="en-US" sz="1300" dirty="0">
                <a:latin typeface="Arial"/>
                <a:cs typeface="Arial"/>
              </a:rPr>
              <a:t>Drop unrequired traffic</a:t>
            </a:r>
          </a:p>
        </p:txBody>
      </p:sp>
      <p:cxnSp>
        <p:nvCxnSpPr>
          <p:cNvPr id="31" name="Straight Arrow Connector 30"/>
          <p:cNvCxnSpPr/>
          <p:nvPr/>
        </p:nvCxnSpPr>
        <p:spPr>
          <a:xfrm>
            <a:off x="3808412" y="4191000"/>
            <a:ext cx="685800" cy="609600"/>
          </a:xfrm>
          <a:prstGeom prst="straightConnector1">
            <a:avLst/>
          </a:prstGeom>
          <a:ln>
            <a:solidFill>
              <a:schemeClr val="tx1">
                <a:lumMod val="75000"/>
              </a:schemeClr>
            </a:solidFill>
            <a:tailEnd type="arrow"/>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3579812" y="4800600"/>
            <a:ext cx="3048000" cy="292388"/>
          </a:xfrm>
          <a:prstGeom prst="rect">
            <a:avLst/>
          </a:prstGeom>
          <a:noFill/>
        </p:spPr>
        <p:txBody>
          <a:bodyPr wrap="square" rtlCol="0">
            <a:spAutoFit/>
          </a:bodyPr>
          <a:lstStyle/>
          <a:p>
            <a:r>
              <a:rPr lang="en-US" sz="1300" dirty="0">
                <a:latin typeface="Arial"/>
                <a:cs typeface="Arial"/>
              </a:rPr>
              <a:t>Traffic Control of Non business traffic</a:t>
            </a:r>
          </a:p>
        </p:txBody>
      </p:sp>
      <p:sp>
        <p:nvSpPr>
          <p:cNvPr id="33" name="TextBox 32"/>
          <p:cNvSpPr txBox="1"/>
          <p:nvPr/>
        </p:nvSpPr>
        <p:spPr>
          <a:xfrm>
            <a:off x="5561012" y="5562601"/>
            <a:ext cx="4953000" cy="954107"/>
          </a:xfrm>
          <a:prstGeom prst="rect">
            <a:avLst/>
          </a:prstGeom>
          <a:noFill/>
        </p:spPr>
        <p:txBody>
          <a:bodyPr wrap="square" rtlCol="0">
            <a:spAutoFit/>
          </a:bodyPr>
          <a:lstStyle/>
          <a:p>
            <a:pPr marL="285750" indent="-285750">
              <a:buFont typeface="Arial"/>
              <a:buChar char="•"/>
            </a:pPr>
            <a:r>
              <a:rPr lang="en-US" sz="1400" dirty="0"/>
              <a:t>Secure against Advance Persistent Threat</a:t>
            </a:r>
          </a:p>
          <a:p>
            <a:pPr marL="285750" indent="-285750">
              <a:buFont typeface="Arial"/>
              <a:buChar char="•"/>
            </a:pPr>
            <a:r>
              <a:rPr lang="en-US" sz="1400" dirty="0">
                <a:cs typeface="Arial"/>
              </a:rPr>
              <a:t>More bandwidth to business and improved user experience</a:t>
            </a:r>
          </a:p>
          <a:p>
            <a:pPr marL="285750" indent="-285750">
              <a:buFont typeface="Arial"/>
              <a:buChar char="•"/>
            </a:pPr>
            <a:r>
              <a:rPr lang="en-US" sz="1400" dirty="0">
                <a:cs typeface="Arial"/>
              </a:rPr>
              <a:t>Prevent data leaks by application control</a:t>
            </a:r>
          </a:p>
          <a:p>
            <a:pPr marL="285750" indent="-285750">
              <a:buFont typeface="Arial"/>
              <a:buChar char="•"/>
            </a:pPr>
            <a:endParaRPr lang="en-US" sz="1400" dirty="0">
              <a:cs typeface="Arial"/>
            </a:endParaRPr>
          </a:p>
        </p:txBody>
      </p:sp>
      <p:pic>
        <p:nvPicPr>
          <p:cNvPr id="4" name="Picture 3"/>
          <p:cNvPicPr>
            <a:picLocks noChangeAspect="1"/>
          </p:cNvPicPr>
          <p:nvPr/>
        </p:nvPicPr>
        <p:blipFill>
          <a:blip r:embed="rId5"/>
          <a:stretch>
            <a:fillRect/>
          </a:stretch>
        </p:blipFill>
        <p:spPr>
          <a:xfrm>
            <a:off x="4418012" y="5486400"/>
            <a:ext cx="978634" cy="8382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984331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2000"/>
                                        <p:tgtEl>
                                          <p:spTgt spid="36"/>
                                        </p:tgtEl>
                                      </p:cBhvr>
                                    </p:animEffect>
                                  </p:childTnLst>
                                </p:cTn>
                              </p:par>
                            </p:childTnLst>
                          </p:cTn>
                        </p:par>
                        <p:par>
                          <p:cTn id="25" fill="hold">
                            <p:stCondLst>
                              <p:cond delay="2000"/>
                            </p:stCondLst>
                            <p:childTnLst>
                              <p:par>
                                <p:cTn id="26" presetID="1" presetClass="entr" presetSubtype="0" fill="hold" grpId="0" nodeType="afterEffect">
                                  <p:stCondLst>
                                    <p:cond delay="100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Graphic spid="36" grpId="0">
        <p:bldAsOne/>
      </p:bldGraphic>
      <p:bldP spid="14" grpId="0" animBg="1"/>
      <p:bldP spid="29"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016842" y="1054634"/>
            <a:ext cx="4974336" cy="492606"/>
            <a:chOff x="2798063" y="2648142"/>
            <a:chExt cx="4974336" cy="492606"/>
          </a:xfrm>
        </p:grpSpPr>
        <p:sp>
          <p:nvSpPr>
            <p:cNvPr id="35" name="Round Same Side Corner Rectangle 34"/>
            <p:cNvSpPr/>
            <p:nvPr/>
          </p:nvSpPr>
          <p:spPr>
            <a:xfrm rot="5400000">
              <a:off x="5038928" y="407277"/>
              <a:ext cx="492606" cy="4974336"/>
            </a:xfrm>
            <a:prstGeom prst="round2SameRect">
              <a:avLst/>
            </a:prstGeom>
            <a:solidFill>
              <a:srgbClr val="0000FF">
                <a:alpha val="5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ound Same Side Corner Rectangle 4"/>
            <p:cNvSpPr/>
            <p:nvPr/>
          </p:nvSpPr>
          <p:spPr>
            <a:xfrm>
              <a:off x="2798064" y="2672189"/>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Supports Authentication against multiple database</a:t>
              </a:r>
            </a:p>
          </p:txBody>
        </p:sp>
      </p:grpSp>
      <p:sp>
        <p:nvSpPr>
          <p:cNvPr id="5" name="TextBox 4"/>
          <p:cNvSpPr txBox="1"/>
          <p:nvPr/>
        </p:nvSpPr>
        <p:spPr>
          <a:xfrm>
            <a:off x="2132012" y="4343400"/>
            <a:ext cx="3276600" cy="369332"/>
          </a:xfrm>
          <a:prstGeom prst="rect">
            <a:avLst/>
          </a:prstGeom>
          <a:noFill/>
        </p:spPr>
        <p:txBody>
          <a:bodyPr wrap="square" rtlCol="0">
            <a:spAutoFit/>
          </a:bodyPr>
          <a:lstStyle/>
          <a:p>
            <a:pPr algn="ctr"/>
            <a:r>
              <a:rPr lang="en-US" dirty="0"/>
              <a:t>User based network visibility</a:t>
            </a:r>
          </a:p>
        </p:txBody>
      </p:sp>
      <p:graphicFrame>
        <p:nvGraphicFramePr>
          <p:cNvPr id="38" name="Chart 37"/>
          <p:cNvGraphicFramePr/>
          <p:nvPr>
            <p:extLst/>
          </p:nvPr>
        </p:nvGraphicFramePr>
        <p:xfrm>
          <a:off x="3732212" y="1905000"/>
          <a:ext cx="4038600" cy="2514600"/>
        </p:xfrm>
        <a:graphic>
          <a:graphicData uri="http://schemas.openxmlformats.org/drawingml/2006/chart">
            <c:chart xmlns:c="http://schemas.openxmlformats.org/drawingml/2006/chart" xmlns:r="http://schemas.openxmlformats.org/officeDocument/2006/relationships" r:id="rId2"/>
          </a:graphicData>
        </a:graphic>
      </p:graphicFrame>
      <p:pic>
        <p:nvPicPr>
          <p:cNvPr id="39" name="Picture 38"/>
          <p:cNvPicPr>
            <a:picLocks noChangeAspect="1"/>
          </p:cNvPicPr>
          <p:nvPr/>
        </p:nvPicPr>
        <p:blipFill>
          <a:blip r:embed="rId3"/>
          <a:stretch>
            <a:fillRect/>
          </a:stretch>
        </p:blipFill>
        <p:spPr>
          <a:xfrm>
            <a:off x="2589212" y="2133600"/>
            <a:ext cx="457200" cy="457200"/>
          </a:xfrm>
          <a:prstGeom prst="rect">
            <a:avLst/>
          </a:prstGeom>
        </p:spPr>
      </p:pic>
      <p:cxnSp>
        <p:nvCxnSpPr>
          <p:cNvPr id="41" name="Straight Connector 40"/>
          <p:cNvCxnSpPr/>
          <p:nvPr/>
        </p:nvCxnSpPr>
        <p:spPr>
          <a:xfrm>
            <a:off x="3884612" y="2514600"/>
            <a:ext cx="0" cy="1219200"/>
          </a:xfrm>
          <a:prstGeom prst="line">
            <a:avLst/>
          </a:prstGeom>
          <a:ln>
            <a:solidFill>
              <a:srgbClr val="BFBFBF"/>
            </a:solidFill>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flipH="1">
            <a:off x="3351212" y="2514600"/>
            <a:ext cx="533400" cy="0"/>
          </a:xfrm>
          <a:prstGeom prst="straightConnector1">
            <a:avLst/>
          </a:prstGeom>
          <a:ln>
            <a:solidFill>
              <a:srgbClr val="BFBFBF"/>
            </a:solidFill>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a:off x="3351212" y="3733800"/>
            <a:ext cx="533400" cy="0"/>
          </a:xfrm>
          <a:prstGeom prst="straightConnector1">
            <a:avLst/>
          </a:prstGeom>
          <a:ln>
            <a:solidFill>
              <a:srgbClr val="BFBFBF"/>
            </a:solidFill>
            <a:tailEnd type="arrow"/>
          </a:ln>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2436812" y="2514601"/>
            <a:ext cx="685800" cy="276999"/>
          </a:xfrm>
          <a:prstGeom prst="rect">
            <a:avLst/>
          </a:prstGeom>
          <a:noFill/>
        </p:spPr>
        <p:txBody>
          <a:bodyPr wrap="square" rtlCol="0">
            <a:spAutoFit/>
          </a:bodyPr>
          <a:lstStyle/>
          <a:p>
            <a:pPr algn="ctr"/>
            <a:r>
              <a:rPr lang="en-US" sz="1200" dirty="0" smtClean="0"/>
              <a:t>A</a:t>
            </a:r>
            <a:endParaRPr lang="en-US" sz="1200" dirty="0"/>
          </a:p>
        </p:txBody>
      </p:sp>
      <p:pic>
        <p:nvPicPr>
          <p:cNvPr id="47" name="Picture 46"/>
          <p:cNvPicPr>
            <a:picLocks noChangeAspect="1"/>
          </p:cNvPicPr>
          <p:nvPr/>
        </p:nvPicPr>
        <p:blipFill>
          <a:blip r:embed="rId4"/>
          <a:stretch>
            <a:fillRect/>
          </a:stretch>
        </p:blipFill>
        <p:spPr>
          <a:xfrm>
            <a:off x="2513012" y="3352800"/>
            <a:ext cx="533400" cy="506730"/>
          </a:xfrm>
          <a:prstGeom prst="rect">
            <a:avLst/>
          </a:prstGeom>
        </p:spPr>
      </p:pic>
      <p:sp>
        <p:nvSpPr>
          <p:cNvPr id="48" name="TextBox 47"/>
          <p:cNvSpPr txBox="1"/>
          <p:nvPr/>
        </p:nvSpPr>
        <p:spPr>
          <a:xfrm>
            <a:off x="2436812" y="3810001"/>
            <a:ext cx="685800" cy="276999"/>
          </a:xfrm>
          <a:prstGeom prst="rect">
            <a:avLst/>
          </a:prstGeom>
          <a:noFill/>
        </p:spPr>
        <p:txBody>
          <a:bodyPr wrap="square" rtlCol="0">
            <a:spAutoFit/>
          </a:bodyPr>
          <a:lstStyle/>
          <a:p>
            <a:pPr algn="ctr"/>
            <a:r>
              <a:rPr lang="en-US" sz="1200" dirty="0" smtClean="0"/>
              <a:t>B</a:t>
            </a:r>
            <a:endParaRPr lang="en-US" sz="1200" dirty="0"/>
          </a:p>
        </p:txBody>
      </p:sp>
      <p:cxnSp>
        <p:nvCxnSpPr>
          <p:cNvPr id="50" name="Straight Connector 49"/>
          <p:cNvCxnSpPr/>
          <p:nvPr/>
        </p:nvCxnSpPr>
        <p:spPr>
          <a:xfrm flipH="1">
            <a:off x="3884612" y="3124200"/>
            <a:ext cx="914400" cy="0"/>
          </a:xfrm>
          <a:prstGeom prst="line">
            <a:avLst/>
          </a:prstGeom>
          <a:ln>
            <a:solidFill>
              <a:srgbClr val="BFBFBF"/>
            </a:solidFill>
          </a:ln>
        </p:spPr>
        <p:style>
          <a:lnRef idx="3">
            <a:schemeClr val="dk1"/>
          </a:lnRef>
          <a:fillRef idx="0">
            <a:schemeClr val="dk1"/>
          </a:fillRef>
          <a:effectRef idx="2">
            <a:schemeClr val="dk1"/>
          </a:effectRef>
          <a:fontRef idx="minor">
            <a:schemeClr val="tx1"/>
          </a:fontRef>
        </p:style>
      </p:cxnSp>
      <p:sp>
        <p:nvSpPr>
          <p:cNvPr id="53" name="Rectangle 52"/>
          <p:cNvSpPr/>
          <p:nvPr/>
        </p:nvSpPr>
        <p:spPr>
          <a:xfrm>
            <a:off x="2132012" y="5257800"/>
            <a:ext cx="7924800" cy="11430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
        <p:nvSpPr>
          <p:cNvPr id="54" name="TextBox 53"/>
          <p:cNvSpPr txBox="1"/>
          <p:nvPr/>
        </p:nvSpPr>
        <p:spPr>
          <a:xfrm>
            <a:off x="2208212" y="5410201"/>
            <a:ext cx="7696200" cy="830997"/>
          </a:xfrm>
          <a:prstGeom prst="rect">
            <a:avLst/>
          </a:prstGeom>
          <a:noFill/>
        </p:spPr>
        <p:txBody>
          <a:bodyPr wrap="square" rtlCol="0">
            <a:spAutoFit/>
          </a:bodyPr>
          <a:lstStyle/>
          <a:p>
            <a:pPr marL="285750" indent="-285750">
              <a:buFont typeface="Arial"/>
              <a:buChar char="•"/>
            </a:pPr>
            <a:r>
              <a:rPr lang="en-US" sz="1600" dirty="0"/>
              <a:t>All security policies can be applied based on user and groups</a:t>
            </a:r>
          </a:p>
          <a:p>
            <a:pPr marL="285750" indent="-285750">
              <a:buFont typeface="Arial"/>
              <a:buChar char="•"/>
            </a:pPr>
            <a:r>
              <a:rPr lang="en-US" sz="1600" dirty="0"/>
              <a:t>Unwanted traffic can be dropped and non-business traffic can be throttled</a:t>
            </a:r>
          </a:p>
          <a:p>
            <a:pPr marL="285750" indent="-285750">
              <a:buFont typeface="Arial"/>
              <a:buChar char="•"/>
            </a:pPr>
            <a:r>
              <a:rPr lang="en-US" sz="1600" dirty="0"/>
              <a:t>User visibility and control leads to efficient network security management</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843555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1000"/>
                                  </p:stCondLst>
                                  <p:childTnLst>
                                    <p:set>
                                      <p:cBhvr>
                                        <p:cTn id="6" dur="1" fill="hold">
                                          <p:stCondLst>
                                            <p:cond delay="0"/>
                                          </p:stCondLst>
                                        </p:cTn>
                                        <p:tgtEl>
                                          <p:spTgt spid="38">
                                            <p:graphicEl>
                                              <a:chart seriesIdx="-4" categoryIdx="0" bldStep="category"/>
                                            </p:graphicEl>
                                          </p:spTgt>
                                        </p:tgtEl>
                                        <p:attrNameLst>
                                          <p:attrName>style.visibility</p:attrName>
                                        </p:attrNameLst>
                                      </p:cBhvr>
                                      <p:to>
                                        <p:strVal val="hidden"/>
                                      </p:to>
                                    </p:set>
                                  </p:childTnLst>
                                </p:cTn>
                              </p:par>
                              <p:par>
                                <p:cTn id="7" presetID="1" presetClass="exit" presetSubtype="0" fill="hold" grpId="1" nodeType="withEffect">
                                  <p:stCondLst>
                                    <p:cond delay="1000"/>
                                  </p:stCondLst>
                                  <p:childTnLst>
                                    <p:set>
                                      <p:cBhvr>
                                        <p:cTn id="8" dur="1" fill="hold">
                                          <p:stCondLst>
                                            <p:cond delay="0"/>
                                          </p:stCondLst>
                                        </p:cTn>
                                        <p:tgtEl>
                                          <p:spTgt spid="38">
                                            <p:graphicEl>
                                              <a:chart seriesIdx="-4" categoryIdx="9" bldStep="category"/>
                                            </p:graphicEl>
                                          </p:spTgt>
                                        </p:tgtEl>
                                        <p:attrNameLst>
                                          <p:attrName>style.visibility</p:attrName>
                                        </p:attrNameLst>
                                      </p:cBhvr>
                                      <p:to>
                                        <p:strVal val="hidden"/>
                                      </p:to>
                                    </p:set>
                                  </p:childTnLst>
                                </p:cTn>
                              </p:par>
                              <p:par>
                                <p:cTn id="9" presetID="1" presetClass="exit" presetSubtype="0" fill="hold" grpId="1" nodeType="withEffect">
                                  <p:stCondLst>
                                    <p:cond delay="1000"/>
                                  </p:stCondLst>
                                  <p:childTnLst>
                                    <p:set>
                                      <p:cBhvr>
                                        <p:cTn id="10" dur="1" fill="hold">
                                          <p:stCondLst>
                                            <p:cond delay="0"/>
                                          </p:stCondLst>
                                        </p:cTn>
                                        <p:tgtEl>
                                          <p:spTgt spid="38">
                                            <p:graphicEl>
                                              <a:chart seriesIdx="-4" categoryIdx="8" bldStep="category"/>
                                            </p:graphicEl>
                                          </p:spTgt>
                                        </p:tgtEl>
                                        <p:attrNameLst>
                                          <p:attrName>style.visibility</p:attrName>
                                        </p:attrNameLst>
                                      </p:cBhvr>
                                      <p:to>
                                        <p:strVal val="hidden"/>
                                      </p:to>
                                    </p:set>
                                  </p:childTnLst>
                                </p:cTn>
                              </p:par>
                              <p:par>
                                <p:cTn id="11" presetID="1" presetClass="exit" presetSubtype="0" fill="hold" grpId="1" nodeType="withEffect">
                                  <p:stCondLst>
                                    <p:cond delay="1000"/>
                                  </p:stCondLst>
                                  <p:childTnLst>
                                    <p:set>
                                      <p:cBhvr>
                                        <p:cTn id="12" dur="1" fill="hold">
                                          <p:stCondLst>
                                            <p:cond delay="0"/>
                                          </p:stCondLst>
                                        </p:cTn>
                                        <p:tgtEl>
                                          <p:spTgt spid="38">
                                            <p:graphicEl>
                                              <a:chart seriesIdx="-4" categoryIdx="7" bldStep="category"/>
                                            </p:graphicEl>
                                          </p:spTgt>
                                        </p:tgtEl>
                                        <p:attrNameLst>
                                          <p:attrName>style.visibility</p:attrName>
                                        </p:attrNameLst>
                                      </p:cBhvr>
                                      <p:to>
                                        <p:strVal val="hidden"/>
                                      </p:to>
                                    </p:set>
                                  </p:childTnLst>
                                </p:cTn>
                              </p:par>
                              <p:par>
                                <p:cTn id="13" presetID="1" presetClass="exit" presetSubtype="0" fill="hold" grpId="1" nodeType="withEffect">
                                  <p:stCondLst>
                                    <p:cond delay="1000"/>
                                  </p:stCondLst>
                                  <p:childTnLst>
                                    <p:set>
                                      <p:cBhvr>
                                        <p:cTn id="14" dur="1" fill="hold">
                                          <p:stCondLst>
                                            <p:cond delay="0"/>
                                          </p:stCondLst>
                                        </p:cTn>
                                        <p:tgtEl>
                                          <p:spTgt spid="38">
                                            <p:graphicEl>
                                              <a:chart seriesIdx="-4" categoryIdx="6" bldStep="category"/>
                                            </p:graphicEl>
                                          </p:spTgt>
                                        </p:tgtEl>
                                        <p:attrNameLst>
                                          <p:attrName>style.visibility</p:attrName>
                                        </p:attrNameLst>
                                      </p:cBhvr>
                                      <p:to>
                                        <p:strVal val="hidden"/>
                                      </p:to>
                                    </p:set>
                                  </p:childTnLst>
                                </p:cTn>
                              </p:par>
                              <p:par>
                                <p:cTn id="15" presetID="1" presetClass="exit" presetSubtype="0" fill="hold" grpId="1" nodeType="withEffect">
                                  <p:stCondLst>
                                    <p:cond delay="1000"/>
                                  </p:stCondLst>
                                  <p:childTnLst>
                                    <p:set>
                                      <p:cBhvr>
                                        <p:cTn id="16" dur="1" fill="hold">
                                          <p:stCondLst>
                                            <p:cond delay="0"/>
                                          </p:stCondLst>
                                        </p:cTn>
                                        <p:tgtEl>
                                          <p:spTgt spid="38">
                                            <p:graphicEl>
                                              <a:chart seriesIdx="-4" categoryIdx="5" bldStep="category"/>
                                            </p:graphicEl>
                                          </p:spTgt>
                                        </p:tgtEl>
                                        <p:attrNameLst>
                                          <p:attrName>style.visibility</p:attrName>
                                        </p:attrNameLst>
                                      </p:cBhvr>
                                      <p:to>
                                        <p:strVal val="hidden"/>
                                      </p:to>
                                    </p:set>
                                  </p:childTnLst>
                                </p:cTn>
                              </p:par>
                              <p:par>
                                <p:cTn id="17" presetID="1" presetClass="exit" presetSubtype="0" fill="hold" grpId="1" nodeType="withEffect">
                                  <p:stCondLst>
                                    <p:cond delay="1000"/>
                                  </p:stCondLst>
                                  <p:childTnLst>
                                    <p:set>
                                      <p:cBhvr>
                                        <p:cTn id="18" dur="1" fill="hold">
                                          <p:stCondLst>
                                            <p:cond delay="0"/>
                                          </p:stCondLst>
                                        </p:cTn>
                                        <p:tgtEl>
                                          <p:spTgt spid="38">
                                            <p:graphicEl>
                                              <a:chart seriesIdx="-4" categoryIdx="4" bldStep="category"/>
                                            </p:graphicEl>
                                          </p:spTgt>
                                        </p:tgtEl>
                                        <p:attrNameLst>
                                          <p:attrName>style.visibility</p:attrName>
                                        </p:attrNameLst>
                                      </p:cBhvr>
                                      <p:to>
                                        <p:strVal val="hidden"/>
                                      </p:to>
                                    </p:set>
                                  </p:childTnLst>
                                </p:cTn>
                              </p:par>
                              <p:par>
                                <p:cTn id="19" presetID="1" presetClass="exit" presetSubtype="0" fill="hold" grpId="1" nodeType="withEffect">
                                  <p:stCondLst>
                                    <p:cond delay="1000"/>
                                  </p:stCondLst>
                                  <p:childTnLst>
                                    <p:set>
                                      <p:cBhvr>
                                        <p:cTn id="20" dur="1" fill="hold">
                                          <p:stCondLst>
                                            <p:cond delay="0"/>
                                          </p:stCondLst>
                                        </p:cTn>
                                        <p:tgtEl>
                                          <p:spTgt spid="38">
                                            <p:graphicEl>
                                              <a:chart seriesIdx="-4" categoryIdx="3" bldStep="category"/>
                                            </p:graphicEl>
                                          </p:spTgt>
                                        </p:tgtEl>
                                        <p:attrNameLst>
                                          <p:attrName>style.visibility</p:attrName>
                                        </p:attrNameLst>
                                      </p:cBhvr>
                                      <p:to>
                                        <p:strVal val="hidden"/>
                                      </p:to>
                                    </p:set>
                                  </p:childTnLst>
                                </p:cTn>
                              </p:par>
                              <p:par>
                                <p:cTn id="21" presetID="1" presetClass="exit" presetSubtype="0" fill="hold" grpId="1" nodeType="withEffect">
                                  <p:stCondLst>
                                    <p:cond delay="1000"/>
                                  </p:stCondLst>
                                  <p:childTnLst>
                                    <p:set>
                                      <p:cBhvr>
                                        <p:cTn id="22" dur="1" fill="hold">
                                          <p:stCondLst>
                                            <p:cond delay="0"/>
                                          </p:stCondLst>
                                        </p:cTn>
                                        <p:tgtEl>
                                          <p:spTgt spid="38">
                                            <p:graphicEl>
                                              <a:chart seriesIdx="-4" categoryIdx="2" bldStep="category"/>
                                            </p:graphicEl>
                                          </p:spTgt>
                                        </p:tgtEl>
                                        <p:attrNameLst>
                                          <p:attrName>style.visibility</p:attrName>
                                        </p:attrNameLst>
                                      </p:cBhvr>
                                      <p:to>
                                        <p:strVal val="hidden"/>
                                      </p:to>
                                    </p:set>
                                  </p:childTnLst>
                                </p:cTn>
                              </p:par>
                            </p:childTnLst>
                          </p:cTn>
                        </p:par>
                        <p:par>
                          <p:cTn id="23" fill="hold">
                            <p:stCondLst>
                              <p:cond delay="1000"/>
                            </p:stCondLst>
                            <p:childTnLst>
                              <p:par>
                                <p:cTn id="24" presetID="0" presetClass="path" presetSubtype="0" accel="50000" decel="50000" fill="hold" grpId="2" nodeType="afterEffect">
                                  <p:stCondLst>
                                    <p:cond delay="0"/>
                                  </p:stCondLst>
                                  <p:childTnLst>
                                    <p:animMotion origin="layout" path="M 0 -1.11111E-6 L -0.05417 -0.10555 " pathEditMode="relative" rAng="0" ptsTypes="AA">
                                      <p:cBhvr>
                                        <p:cTn id="25" dur="2000" fill="hold"/>
                                        <p:tgtEl>
                                          <p:spTgt spid="38">
                                            <p:graphicEl>
                                              <a:chart seriesIdx="-4" categoryIdx="1" bldStep="category"/>
                                            </p:graphicEl>
                                          </p:spTgt>
                                        </p:tgtEl>
                                        <p:attrNameLst>
                                          <p:attrName>ppt_x</p:attrName>
                                          <p:attrName>ppt_y</p:attrName>
                                        </p:attrNameLst>
                                      </p:cBhvr>
                                      <p:rCtr x="-2708" y="-5278"/>
                                    </p:animMotion>
                                  </p:childTnLst>
                                </p:cTn>
                              </p:par>
                            </p:childTnLst>
                          </p:cTn>
                        </p:par>
                        <p:par>
                          <p:cTn id="26" fill="hold">
                            <p:stCondLst>
                              <p:cond delay="3000"/>
                            </p:stCondLst>
                            <p:childTnLst>
                              <p:par>
                                <p:cTn id="27" presetID="6" presetClass="emph" presetSubtype="0" fill="hold" grpId="0" nodeType="afterEffect">
                                  <p:stCondLst>
                                    <p:cond delay="0"/>
                                  </p:stCondLst>
                                  <p:childTnLst>
                                    <p:animScale>
                                      <p:cBhvr>
                                        <p:cTn id="28" dur="500" fill="hold"/>
                                        <p:tgtEl>
                                          <p:spTgt spid="38">
                                            <p:graphicEl>
                                              <a:chart seriesIdx="-4" categoryIdx="1" bldStep="category"/>
                                            </p:graphicEl>
                                          </p:spTgt>
                                        </p:tgtEl>
                                      </p:cBhvr>
                                      <p:by x="150000" y="150000"/>
                                    </p:animScale>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par>
                          <p:cTn id="55" fill="hold">
                            <p:stCondLst>
                              <p:cond delay="3500"/>
                            </p:stCondLst>
                            <p:childTnLst>
                              <p:par>
                                <p:cTn id="56" presetID="1"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8" grpId="0">
        <p:bldSub>
          <a:bldChart bld="category"/>
        </p:bldSub>
      </p:bldGraphic>
      <p:bldGraphic spid="38" grpId="1">
        <p:bldSub>
          <a:bldChart bld="category"/>
        </p:bldSub>
      </p:bldGraphic>
      <p:bldGraphic spid="38" grpId="2">
        <p:bldSub>
          <a:bldChart bld="category"/>
        </p:bldSub>
      </p:bldGraphic>
      <p:bldP spid="46" grpId="0"/>
      <p:bldP spid="48" grpId="0"/>
      <p:bldP spid="53" grpId="0" animBg="1"/>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951412" y="990600"/>
            <a:ext cx="4974336" cy="492606"/>
            <a:chOff x="2798063" y="2648142"/>
            <a:chExt cx="4974336" cy="492606"/>
          </a:xfrm>
        </p:grpSpPr>
        <p:sp>
          <p:nvSpPr>
            <p:cNvPr id="35" name="Round Same Side Corner Rectangle 34"/>
            <p:cNvSpPr/>
            <p:nvPr/>
          </p:nvSpPr>
          <p:spPr>
            <a:xfrm rot="5400000">
              <a:off x="5038928" y="407277"/>
              <a:ext cx="492606" cy="4974336"/>
            </a:xfrm>
            <a:prstGeom prst="round2SameRect">
              <a:avLst/>
            </a:prstGeom>
            <a:solidFill>
              <a:srgbClr val="0000FF">
                <a:alpha val="5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ound Same Side Corner Rectangle 4"/>
            <p:cNvSpPr/>
            <p:nvPr/>
          </p:nvSpPr>
          <p:spPr>
            <a:xfrm>
              <a:off x="2798064" y="2672189"/>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Supports Authentication against multiple database</a:t>
              </a:r>
            </a:p>
          </p:txBody>
        </p:sp>
      </p:grpSp>
      <p:grpSp>
        <p:nvGrpSpPr>
          <p:cNvPr id="26" name="Group 25"/>
          <p:cNvGrpSpPr/>
          <p:nvPr/>
        </p:nvGrpSpPr>
        <p:grpSpPr>
          <a:xfrm>
            <a:off x="2153349" y="929025"/>
            <a:ext cx="2798064" cy="615757"/>
            <a:chOff x="0" y="2586566"/>
            <a:chExt cx="2798064" cy="615757"/>
          </a:xfrm>
        </p:grpSpPr>
        <p:sp>
          <p:nvSpPr>
            <p:cNvPr id="27" name="Rounded Rectangle 26"/>
            <p:cNvSpPr/>
            <p:nvPr/>
          </p:nvSpPr>
          <p:spPr>
            <a:xfrm>
              <a:off x="0" y="2586566"/>
              <a:ext cx="2798064" cy="615757"/>
            </a:xfrm>
            <a:prstGeom prst="roundRect">
              <a:avLst/>
            </a:prstGeom>
            <a:solidFill>
              <a:srgbClr val="0000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6"/>
            <p:cNvSpPr/>
            <p:nvPr/>
          </p:nvSpPr>
          <p:spPr>
            <a:xfrm>
              <a:off x="30059" y="2616625"/>
              <a:ext cx="2737946" cy="555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US" sz="2500" dirty="0"/>
                <a:t>User Layer</a:t>
              </a:r>
            </a:p>
          </p:txBody>
        </p:sp>
      </p:grpSp>
      <p:pic>
        <p:nvPicPr>
          <p:cNvPr id="20" name="Picture 19" descr="gs80d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012" y="3505200"/>
            <a:ext cx="1981200" cy="396240"/>
          </a:xfrm>
          <a:prstGeom prst="rect">
            <a:avLst/>
          </a:prstGeom>
        </p:spPr>
      </p:pic>
      <p:pic>
        <p:nvPicPr>
          <p:cNvPr id="2" name="Picture 1" descr="directo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1905001"/>
            <a:ext cx="609600" cy="875441"/>
          </a:xfrm>
          <a:prstGeom prst="rect">
            <a:avLst/>
          </a:prstGeom>
        </p:spPr>
      </p:pic>
      <p:pic>
        <p:nvPicPr>
          <p:cNvPr id="24" name="Picture 23" descr="directo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12" y="1905001"/>
            <a:ext cx="609600" cy="875441"/>
          </a:xfrm>
          <a:prstGeom prst="rect">
            <a:avLst/>
          </a:prstGeom>
        </p:spPr>
      </p:pic>
      <p:pic>
        <p:nvPicPr>
          <p:cNvPr id="28" name="Picture 27" descr="directo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012" y="1905001"/>
            <a:ext cx="609600" cy="875441"/>
          </a:xfrm>
          <a:prstGeom prst="rect">
            <a:avLst/>
          </a:prstGeom>
        </p:spPr>
      </p:pic>
      <p:pic>
        <p:nvPicPr>
          <p:cNvPr id="29" name="Picture 28" descr="directo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612" y="1905001"/>
            <a:ext cx="609600" cy="875441"/>
          </a:xfrm>
          <a:prstGeom prst="rect">
            <a:avLst/>
          </a:prstGeom>
        </p:spPr>
      </p:pic>
      <p:sp>
        <p:nvSpPr>
          <p:cNvPr id="3" name="TextBox 2"/>
          <p:cNvSpPr txBox="1"/>
          <p:nvPr/>
        </p:nvSpPr>
        <p:spPr>
          <a:xfrm>
            <a:off x="5713412" y="2743200"/>
            <a:ext cx="1676400" cy="261610"/>
          </a:xfrm>
          <a:prstGeom prst="rect">
            <a:avLst/>
          </a:prstGeom>
          <a:noFill/>
        </p:spPr>
        <p:txBody>
          <a:bodyPr wrap="square" rtlCol="0">
            <a:spAutoFit/>
          </a:bodyPr>
          <a:lstStyle/>
          <a:p>
            <a:pPr algn="ctr"/>
            <a:r>
              <a:rPr lang="en-US" sz="1100" dirty="0"/>
              <a:t>Active Directory</a:t>
            </a:r>
          </a:p>
        </p:txBody>
      </p:sp>
      <p:sp>
        <p:nvSpPr>
          <p:cNvPr id="31" name="TextBox 30"/>
          <p:cNvSpPr txBox="1"/>
          <p:nvPr/>
        </p:nvSpPr>
        <p:spPr>
          <a:xfrm>
            <a:off x="4189412" y="2743200"/>
            <a:ext cx="1676400" cy="261610"/>
          </a:xfrm>
          <a:prstGeom prst="rect">
            <a:avLst/>
          </a:prstGeom>
          <a:noFill/>
        </p:spPr>
        <p:txBody>
          <a:bodyPr wrap="square" rtlCol="0">
            <a:spAutoFit/>
          </a:bodyPr>
          <a:lstStyle/>
          <a:p>
            <a:pPr algn="ctr"/>
            <a:r>
              <a:rPr lang="en-US" sz="1100" dirty="0"/>
              <a:t>LDAP Server</a:t>
            </a:r>
          </a:p>
        </p:txBody>
      </p:sp>
      <p:sp>
        <p:nvSpPr>
          <p:cNvPr id="32" name="TextBox 31"/>
          <p:cNvSpPr txBox="1"/>
          <p:nvPr/>
        </p:nvSpPr>
        <p:spPr>
          <a:xfrm>
            <a:off x="2741612" y="2743200"/>
            <a:ext cx="1676400" cy="261610"/>
          </a:xfrm>
          <a:prstGeom prst="rect">
            <a:avLst/>
          </a:prstGeom>
          <a:noFill/>
        </p:spPr>
        <p:txBody>
          <a:bodyPr wrap="square" rtlCol="0">
            <a:spAutoFit/>
          </a:bodyPr>
          <a:lstStyle/>
          <a:p>
            <a:pPr algn="ctr"/>
            <a:r>
              <a:rPr lang="en-US" sz="1100" dirty="0"/>
              <a:t>Radius Server</a:t>
            </a:r>
          </a:p>
        </p:txBody>
      </p:sp>
      <p:sp>
        <p:nvSpPr>
          <p:cNvPr id="33" name="TextBox 32"/>
          <p:cNvSpPr txBox="1"/>
          <p:nvPr/>
        </p:nvSpPr>
        <p:spPr>
          <a:xfrm>
            <a:off x="7237412" y="2743200"/>
            <a:ext cx="1676400" cy="261610"/>
          </a:xfrm>
          <a:prstGeom prst="rect">
            <a:avLst/>
          </a:prstGeom>
          <a:noFill/>
        </p:spPr>
        <p:txBody>
          <a:bodyPr wrap="square" rtlCol="0">
            <a:spAutoFit/>
          </a:bodyPr>
          <a:lstStyle/>
          <a:p>
            <a:pPr algn="ctr"/>
            <a:r>
              <a:rPr lang="en-US" sz="1100" dirty="0"/>
              <a:t>Local Database</a:t>
            </a:r>
          </a:p>
        </p:txBody>
      </p:sp>
      <p:pic>
        <p:nvPicPr>
          <p:cNvPr id="42" name="Picture 41"/>
          <p:cNvPicPr>
            <a:picLocks noChangeAspect="1"/>
          </p:cNvPicPr>
          <p:nvPr/>
        </p:nvPicPr>
        <p:blipFill>
          <a:blip r:embed="rId4"/>
          <a:stretch>
            <a:fillRect/>
          </a:stretch>
        </p:blipFill>
        <p:spPr>
          <a:xfrm>
            <a:off x="5484812" y="4648200"/>
            <a:ext cx="533400" cy="506730"/>
          </a:xfrm>
          <a:prstGeom prst="rect">
            <a:avLst/>
          </a:prstGeom>
        </p:spPr>
      </p:pic>
      <p:cxnSp>
        <p:nvCxnSpPr>
          <p:cNvPr id="17" name="Straight Arrow Connector 16"/>
          <p:cNvCxnSpPr/>
          <p:nvPr/>
        </p:nvCxnSpPr>
        <p:spPr>
          <a:xfrm flipV="1">
            <a:off x="5789612" y="3962400"/>
            <a:ext cx="0" cy="518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6" name="Table 35"/>
          <p:cNvGraphicFramePr>
            <a:graphicFrameLocks noGrp="1"/>
          </p:cNvGraphicFramePr>
          <p:nvPr>
            <p:extLst/>
          </p:nvPr>
        </p:nvGraphicFramePr>
        <p:xfrm>
          <a:off x="2055812" y="5334000"/>
          <a:ext cx="8305800" cy="1036320"/>
        </p:xfrm>
        <a:graphic>
          <a:graphicData uri="http://schemas.openxmlformats.org/drawingml/2006/table">
            <a:tbl>
              <a:tblPr firstRow="1" bandRow="1">
                <a:tableStyleId>{69CF1AB2-1976-4502-BF36-3FF5EA218861}</a:tableStyleId>
              </a:tblPr>
              <a:tblGrid>
                <a:gridCol w="1295400"/>
                <a:gridCol w="3048000"/>
                <a:gridCol w="3962400"/>
              </a:tblGrid>
              <a:tr h="315951">
                <a:tc rowSpan="2">
                  <a:txBody>
                    <a:bodyPr/>
                    <a:lstStyle/>
                    <a:p>
                      <a:pPr marL="0" indent="0">
                        <a:buFont typeface="Arial"/>
                        <a:buNone/>
                      </a:pPr>
                      <a:endParaRPr lang="en-US" sz="1400" b="0" dirty="0" smtClean="0"/>
                    </a:p>
                  </a:txBody>
                  <a:tcPr/>
                </a:tc>
                <a:tc>
                  <a:txBody>
                    <a:bodyPr/>
                    <a:lstStyle/>
                    <a:p>
                      <a:pPr marL="0" indent="0">
                        <a:buFont typeface="Arial"/>
                        <a:buNone/>
                      </a:pPr>
                      <a:r>
                        <a:rPr lang="en-US" sz="1400" b="0" dirty="0" smtClean="0"/>
                        <a:t>GajShield now support multiple database for user authentication</a:t>
                      </a:r>
                    </a:p>
                  </a:txBody>
                  <a:tcPr/>
                </a:tc>
                <a:tc>
                  <a:txBody>
                    <a:bodyPr/>
                    <a:lstStyle/>
                    <a:p>
                      <a:r>
                        <a:rPr lang="en-US" sz="1400" b="0" dirty="0" smtClean="0"/>
                        <a:t>Guest users</a:t>
                      </a:r>
                      <a:r>
                        <a:rPr lang="en-US" sz="1400" b="0" baseline="0" dirty="0" smtClean="0"/>
                        <a:t> or contract workers can be created on local database thus saving cost on CAL license</a:t>
                      </a:r>
                      <a:endParaRPr lang="en-US" sz="1400" b="0" dirty="0"/>
                    </a:p>
                  </a:txBody>
                  <a:tcPr/>
                </a:tc>
              </a:tr>
              <a:tr h="446049">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User can login through multiple device with the same username</a:t>
                      </a:r>
                    </a:p>
                  </a:txBody>
                  <a:tcPr/>
                </a:tc>
                <a:tc>
                  <a:txBody>
                    <a:bodyPr/>
                    <a:lstStyle/>
                    <a:p>
                      <a:r>
                        <a:rPr lang="en-US" sz="1400" dirty="0" smtClean="0"/>
                        <a:t>Do not have to create multiple logins for guest users.</a:t>
                      </a:r>
                      <a:endParaRPr lang="en-US" sz="1400" dirty="0"/>
                    </a:p>
                  </a:txBody>
                  <a:tcPr/>
                </a:tc>
              </a:tr>
            </a:tbl>
          </a:graphicData>
        </a:graphic>
      </p:graphicFrame>
      <p:pic>
        <p:nvPicPr>
          <p:cNvPr id="55" name="Picture 54"/>
          <p:cNvPicPr>
            <a:picLocks noChangeAspect="1"/>
          </p:cNvPicPr>
          <p:nvPr/>
        </p:nvPicPr>
        <p:blipFill>
          <a:blip r:embed="rId5"/>
          <a:stretch>
            <a:fillRect/>
          </a:stretch>
        </p:blipFill>
        <p:spPr>
          <a:xfrm>
            <a:off x="2208212" y="5410200"/>
            <a:ext cx="978634" cy="838200"/>
          </a:xfrm>
          <a:prstGeom prst="rect">
            <a:avLst/>
          </a:prstGeom>
        </p:spPr>
      </p:pic>
      <p:cxnSp>
        <p:nvCxnSpPr>
          <p:cNvPr id="52" name="Straight Arrow Connector 51"/>
          <p:cNvCxnSpPr>
            <a:stCxn id="20" idx="0"/>
          </p:cNvCxnSpPr>
          <p:nvPr/>
        </p:nvCxnSpPr>
        <p:spPr>
          <a:xfrm flipH="1" flipV="1">
            <a:off x="3808412" y="3048000"/>
            <a:ext cx="1981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20" idx="0"/>
            <a:endCxn id="31" idx="2"/>
          </p:cNvCxnSpPr>
          <p:nvPr/>
        </p:nvCxnSpPr>
        <p:spPr>
          <a:xfrm flipH="1" flipV="1">
            <a:off x="5027612" y="3004810"/>
            <a:ext cx="762000" cy="500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20" idx="0"/>
          </p:cNvCxnSpPr>
          <p:nvPr/>
        </p:nvCxnSpPr>
        <p:spPr>
          <a:xfrm flipV="1">
            <a:off x="5789612" y="2971800"/>
            <a:ext cx="533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20" idx="0"/>
          </p:cNvCxnSpPr>
          <p:nvPr/>
        </p:nvCxnSpPr>
        <p:spPr>
          <a:xfrm flipV="1">
            <a:off x="5789612" y="3048000"/>
            <a:ext cx="1752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9075" y="-4763"/>
            <a:ext cx="3384347" cy="933787"/>
          </a:xfrm>
          <a:prstGeom prst="rect">
            <a:avLst/>
          </a:prstGeom>
        </p:spPr>
      </p:pic>
    </p:spTree>
    <p:extLst>
      <p:ext uri="{BB962C8B-B14F-4D97-AF65-F5344CB8AC3E}">
        <p14:creationId xmlns:p14="http://schemas.microsoft.com/office/powerpoint/2010/main" val="922415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951412" y="2057400"/>
            <a:ext cx="2819400" cy="2438400"/>
          </a:xfrm>
          <a:prstGeom prst="rect">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4951412" y="990600"/>
            <a:ext cx="4974336" cy="492606"/>
            <a:chOff x="2798063" y="2001597"/>
            <a:chExt cx="4974336" cy="492606"/>
          </a:xfrm>
        </p:grpSpPr>
        <p:sp>
          <p:nvSpPr>
            <p:cNvPr id="43" name="Round Same Side Corner Rectangle 42"/>
            <p:cNvSpPr/>
            <p:nvPr/>
          </p:nvSpPr>
          <p:spPr>
            <a:xfrm rot="5400000">
              <a:off x="5038928" y="-239268"/>
              <a:ext cx="492606" cy="4974336"/>
            </a:xfrm>
            <a:prstGeom prst="round2SameRect">
              <a:avLst/>
            </a:prstGeom>
            <a:solidFill>
              <a:srgbClr val="00FF00">
                <a:alpha val="5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Round Same Side Corner Rectangle 4"/>
            <p:cNvSpPr/>
            <p:nvPr/>
          </p:nvSpPr>
          <p:spPr>
            <a:xfrm>
              <a:off x="2798064" y="2025643"/>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Network based Data Leak Prevention</a:t>
              </a:r>
            </a:p>
          </p:txBody>
        </p:sp>
      </p:grpSp>
      <p:grpSp>
        <p:nvGrpSpPr>
          <p:cNvPr id="39" name="Group 38"/>
          <p:cNvGrpSpPr/>
          <p:nvPr/>
        </p:nvGrpSpPr>
        <p:grpSpPr>
          <a:xfrm>
            <a:off x="2153349" y="929025"/>
            <a:ext cx="2798064" cy="615757"/>
            <a:chOff x="0" y="1940021"/>
            <a:chExt cx="2798064" cy="615757"/>
          </a:xfrm>
        </p:grpSpPr>
        <p:sp>
          <p:nvSpPr>
            <p:cNvPr id="40" name="Rounded Rectangle 39"/>
            <p:cNvSpPr/>
            <p:nvPr/>
          </p:nvSpPr>
          <p:spPr>
            <a:xfrm>
              <a:off x="0" y="1940021"/>
              <a:ext cx="2798064" cy="615757"/>
            </a:xfrm>
            <a:prstGeom prst="roundRect">
              <a:avLst/>
            </a:pr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6"/>
            <p:cNvSpPr/>
            <p:nvPr/>
          </p:nvSpPr>
          <p:spPr>
            <a:xfrm>
              <a:off x="30059" y="1970080"/>
              <a:ext cx="2737946" cy="555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US" sz="2500" dirty="0">
                  <a:solidFill>
                    <a:srgbClr val="404040"/>
                  </a:solidFill>
                </a:rPr>
                <a:t>Application Layer</a:t>
              </a:r>
            </a:p>
          </p:txBody>
        </p:sp>
      </p:grpSp>
      <p:pic>
        <p:nvPicPr>
          <p:cNvPr id="2" name="Picture 1"/>
          <p:cNvPicPr>
            <a:picLocks noChangeAspect="1"/>
          </p:cNvPicPr>
          <p:nvPr/>
        </p:nvPicPr>
        <p:blipFill>
          <a:blip r:embed="rId2"/>
          <a:stretch>
            <a:fillRect/>
          </a:stretch>
        </p:blipFill>
        <p:spPr>
          <a:xfrm>
            <a:off x="5103812" y="2286000"/>
            <a:ext cx="1059180" cy="477108"/>
          </a:xfrm>
          <a:prstGeom prst="rect">
            <a:avLst/>
          </a:prstGeom>
        </p:spPr>
      </p:pic>
      <p:pic>
        <p:nvPicPr>
          <p:cNvPr id="17" name="Picture 16"/>
          <p:cNvPicPr>
            <a:picLocks noChangeAspect="1"/>
          </p:cNvPicPr>
          <p:nvPr/>
        </p:nvPicPr>
        <p:blipFill>
          <a:blip r:embed="rId3">
            <a:alphaModFix/>
          </a:blip>
          <a:stretch>
            <a:fillRect/>
          </a:stretch>
        </p:blipFill>
        <p:spPr>
          <a:xfrm>
            <a:off x="5103812" y="2895600"/>
            <a:ext cx="1638300" cy="248982"/>
          </a:xfrm>
          <a:prstGeom prst="rect">
            <a:avLst/>
          </a:prstGeom>
        </p:spPr>
      </p:pic>
      <p:pic>
        <p:nvPicPr>
          <p:cNvPr id="18" name="Picture 17"/>
          <p:cNvPicPr>
            <a:picLocks noChangeAspect="1"/>
          </p:cNvPicPr>
          <p:nvPr/>
        </p:nvPicPr>
        <p:blipFill>
          <a:blip r:embed="rId4"/>
          <a:stretch>
            <a:fillRect/>
          </a:stretch>
        </p:blipFill>
        <p:spPr>
          <a:xfrm>
            <a:off x="5103812" y="3352800"/>
            <a:ext cx="1056000" cy="419100"/>
          </a:xfrm>
          <a:prstGeom prst="rect">
            <a:avLst/>
          </a:prstGeom>
        </p:spPr>
      </p:pic>
      <p:pic>
        <p:nvPicPr>
          <p:cNvPr id="19" name="Picture 18"/>
          <p:cNvPicPr>
            <a:picLocks noChangeAspect="1"/>
          </p:cNvPicPr>
          <p:nvPr/>
        </p:nvPicPr>
        <p:blipFill>
          <a:blip r:embed="rId5"/>
          <a:stretch>
            <a:fillRect/>
          </a:stretch>
        </p:blipFill>
        <p:spPr>
          <a:xfrm>
            <a:off x="6399213" y="3352800"/>
            <a:ext cx="913423" cy="419100"/>
          </a:xfrm>
          <a:prstGeom prst="rect">
            <a:avLst/>
          </a:prstGeom>
        </p:spPr>
      </p:pic>
      <p:pic>
        <p:nvPicPr>
          <p:cNvPr id="20" name="Picture 19"/>
          <p:cNvPicPr>
            <a:picLocks noChangeAspect="1"/>
          </p:cNvPicPr>
          <p:nvPr/>
        </p:nvPicPr>
        <p:blipFill>
          <a:blip r:embed="rId6"/>
          <a:stretch>
            <a:fillRect/>
          </a:stretch>
        </p:blipFill>
        <p:spPr>
          <a:xfrm>
            <a:off x="6856412" y="2819400"/>
            <a:ext cx="838200" cy="469392"/>
          </a:xfrm>
          <a:prstGeom prst="rect">
            <a:avLst/>
          </a:prstGeom>
        </p:spPr>
      </p:pic>
      <p:pic>
        <p:nvPicPr>
          <p:cNvPr id="21" name="Picture 20"/>
          <p:cNvPicPr>
            <a:picLocks noChangeAspect="1"/>
          </p:cNvPicPr>
          <p:nvPr/>
        </p:nvPicPr>
        <p:blipFill>
          <a:blip r:embed="rId7"/>
          <a:stretch>
            <a:fillRect/>
          </a:stretch>
        </p:blipFill>
        <p:spPr>
          <a:xfrm>
            <a:off x="6323013" y="2362200"/>
            <a:ext cx="1047907" cy="304800"/>
          </a:xfrm>
          <a:prstGeom prst="rect">
            <a:avLst/>
          </a:prstGeom>
        </p:spPr>
      </p:pic>
      <p:pic>
        <p:nvPicPr>
          <p:cNvPr id="23" name="Picture 22"/>
          <p:cNvPicPr>
            <a:picLocks noChangeAspect="1"/>
          </p:cNvPicPr>
          <p:nvPr/>
        </p:nvPicPr>
        <p:blipFill>
          <a:blip r:embed="rId8"/>
          <a:stretch>
            <a:fillRect/>
          </a:stretch>
        </p:blipFill>
        <p:spPr>
          <a:xfrm>
            <a:off x="5103812" y="3886200"/>
            <a:ext cx="1127760" cy="469900"/>
          </a:xfrm>
          <a:prstGeom prst="rect">
            <a:avLst/>
          </a:prstGeom>
        </p:spPr>
      </p:pic>
      <p:pic>
        <p:nvPicPr>
          <p:cNvPr id="24" name="Picture 23"/>
          <p:cNvPicPr>
            <a:picLocks noChangeAspect="1"/>
          </p:cNvPicPr>
          <p:nvPr/>
        </p:nvPicPr>
        <p:blipFill>
          <a:blip r:embed="rId9"/>
          <a:stretch>
            <a:fillRect/>
          </a:stretch>
        </p:blipFill>
        <p:spPr>
          <a:xfrm>
            <a:off x="6323012" y="3886200"/>
            <a:ext cx="1282610" cy="508000"/>
          </a:xfrm>
          <a:prstGeom prst="rect">
            <a:avLst/>
          </a:prstGeom>
        </p:spPr>
      </p:pic>
      <p:sp>
        <p:nvSpPr>
          <p:cNvPr id="59" name="TextBox 58"/>
          <p:cNvSpPr txBox="1"/>
          <p:nvPr/>
        </p:nvSpPr>
        <p:spPr>
          <a:xfrm>
            <a:off x="3960812" y="4648200"/>
            <a:ext cx="4876800" cy="338554"/>
          </a:xfrm>
          <a:prstGeom prst="rect">
            <a:avLst/>
          </a:prstGeom>
          <a:noFill/>
        </p:spPr>
        <p:txBody>
          <a:bodyPr wrap="square" rtlCol="0">
            <a:spAutoFit/>
          </a:bodyPr>
          <a:lstStyle/>
          <a:p>
            <a:pPr algn="ctr"/>
            <a:r>
              <a:rPr lang="en-US" sz="1600" dirty="0"/>
              <a:t>Context Sensitive Data Leak Prevention System</a:t>
            </a:r>
          </a:p>
        </p:txBody>
      </p:sp>
      <p:sp>
        <p:nvSpPr>
          <p:cNvPr id="60" name="Rectangle 59"/>
          <p:cNvSpPr/>
          <p:nvPr/>
        </p:nvSpPr>
        <p:spPr>
          <a:xfrm>
            <a:off x="1751012" y="5257800"/>
            <a:ext cx="8839200" cy="1219200"/>
          </a:xfrm>
          <a:prstGeom prst="rect">
            <a:avLst/>
          </a:prstGeom>
          <a:solidFill>
            <a:schemeClr val="bg2">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3198812" y="5257562"/>
            <a:ext cx="7086600" cy="1600438"/>
          </a:xfrm>
          <a:prstGeom prst="rect">
            <a:avLst/>
          </a:prstGeom>
          <a:noFill/>
        </p:spPr>
        <p:txBody>
          <a:bodyPr wrap="square" rtlCol="0">
            <a:spAutoFit/>
          </a:bodyPr>
          <a:lstStyle/>
          <a:p>
            <a:pPr marL="285750" indent="-285750">
              <a:buFont typeface="Arial"/>
              <a:buChar char="•"/>
            </a:pPr>
            <a:r>
              <a:rPr lang="en-US" sz="1400" dirty="0">
                <a:cs typeface="Arial"/>
              </a:rPr>
              <a:t>Gain visibility and form to outgoing data</a:t>
            </a:r>
          </a:p>
          <a:p>
            <a:pPr marL="285750" indent="-285750">
              <a:buFont typeface="Arial"/>
              <a:buChar char="•"/>
            </a:pPr>
            <a:r>
              <a:rPr lang="en-US" sz="1400" dirty="0">
                <a:cs typeface="Arial"/>
              </a:rPr>
              <a:t>Create rules to make applications read only</a:t>
            </a:r>
          </a:p>
          <a:p>
            <a:pPr marL="285750" indent="-285750">
              <a:buFont typeface="Arial"/>
              <a:buChar char="•"/>
            </a:pPr>
            <a:r>
              <a:rPr lang="en-US" sz="1400" dirty="0">
                <a:cs typeface="Arial"/>
              </a:rPr>
              <a:t>Create context sensitive rules to allow social media for business use </a:t>
            </a:r>
          </a:p>
          <a:p>
            <a:pPr marL="285750" indent="-285750">
              <a:buFont typeface="Arial"/>
              <a:buChar char="•"/>
            </a:pPr>
            <a:r>
              <a:rPr lang="en-US" sz="1400" dirty="0">
                <a:cs typeface="Arial"/>
              </a:rPr>
              <a:t>Archive business chats and mails for compliance</a:t>
            </a:r>
          </a:p>
          <a:p>
            <a:pPr marL="285750" indent="-285750">
              <a:buFont typeface="Arial"/>
              <a:buChar char="•"/>
            </a:pPr>
            <a:r>
              <a:rPr lang="en-US" sz="1400" dirty="0">
                <a:cs typeface="Arial"/>
              </a:rPr>
              <a:t>Inspect HTTP/HTTPS/SMTP traffic for data leaks</a:t>
            </a:r>
          </a:p>
          <a:p>
            <a:pPr marL="285750" indent="-285750">
              <a:buFont typeface="Arial"/>
              <a:buChar char="•"/>
            </a:pPr>
            <a:endParaRPr lang="en-US" sz="1400" dirty="0">
              <a:cs typeface="Arial"/>
            </a:endParaRPr>
          </a:p>
          <a:p>
            <a:pPr marL="285750" indent="-285750">
              <a:buFont typeface="Arial"/>
              <a:buChar char="•"/>
            </a:pPr>
            <a:endParaRPr lang="en-US" sz="1400" dirty="0">
              <a:cs typeface="Arial"/>
            </a:endParaRPr>
          </a:p>
        </p:txBody>
      </p:sp>
      <p:pic>
        <p:nvPicPr>
          <p:cNvPr id="62" name="Picture 61"/>
          <p:cNvPicPr>
            <a:picLocks noChangeAspect="1"/>
          </p:cNvPicPr>
          <p:nvPr/>
        </p:nvPicPr>
        <p:blipFill>
          <a:blip r:embed="rId10"/>
          <a:stretch>
            <a:fillRect/>
          </a:stretch>
        </p:blipFill>
        <p:spPr>
          <a:xfrm>
            <a:off x="1827212" y="5486400"/>
            <a:ext cx="978634" cy="838200"/>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57480" y="-43176"/>
            <a:ext cx="3331345" cy="919163"/>
          </a:xfrm>
          <a:prstGeom prst="rect">
            <a:avLst/>
          </a:prstGeom>
        </p:spPr>
      </p:pic>
    </p:spTree>
    <p:extLst>
      <p:ext uri="{BB962C8B-B14F-4D97-AF65-F5344CB8AC3E}">
        <p14:creationId xmlns:p14="http://schemas.microsoft.com/office/powerpoint/2010/main" val="28603808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3678A8"/>
            </a:gs>
            <a:gs pos="16000">
              <a:schemeClr val="tx1"/>
            </a:gs>
          </a:gsLst>
          <a:lin ang="5400000" scaled="0"/>
          <a:tileRect/>
        </a:gradFill>
        <a:effectLst/>
      </p:bgPr>
    </p:bg>
    <p:spTree>
      <p:nvGrpSpPr>
        <p:cNvPr id="1" name=""/>
        <p:cNvGrpSpPr/>
        <p:nvPr/>
      </p:nvGrpSpPr>
      <p:grpSpPr>
        <a:xfrm>
          <a:off x="0" y="0"/>
          <a:ext cx="0" cy="0"/>
          <a:chOff x="0" y="0"/>
          <a:chExt cx="0" cy="0"/>
        </a:xfrm>
      </p:grpSpPr>
      <p:pic>
        <p:nvPicPr>
          <p:cNvPr id="5" name="Picture 2" descr="C:\Users\pankaj.chauhan\Desktop\RSA-Server.png"/>
          <p:cNvPicPr>
            <a:picLocks noChangeAspect="1" noChangeArrowheads="1"/>
          </p:cNvPicPr>
          <p:nvPr/>
        </p:nvPicPr>
        <p:blipFill>
          <a:blip r:embed="rId3" cstate="print"/>
          <a:srcRect l="66681"/>
          <a:stretch>
            <a:fillRect/>
          </a:stretch>
        </p:blipFill>
        <p:spPr bwMode="auto">
          <a:xfrm>
            <a:off x="-1" y="0"/>
            <a:ext cx="3299475" cy="6858001"/>
          </a:xfrm>
          <a:prstGeom prst="rect">
            <a:avLst/>
          </a:prstGeom>
          <a:noFill/>
        </p:spPr>
      </p:pic>
      <p:pic>
        <p:nvPicPr>
          <p:cNvPr id="6" name="Picture 2" descr="C:\Users\pankaj.chauhan\Desktop\RSA-Server.png"/>
          <p:cNvPicPr>
            <a:picLocks noChangeAspect="1" noChangeArrowheads="1"/>
          </p:cNvPicPr>
          <p:nvPr/>
        </p:nvPicPr>
        <p:blipFill>
          <a:blip r:embed="rId3" cstate="print"/>
          <a:srcRect/>
          <a:stretch>
            <a:fillRect/>
          </a:stretch>
        </p:blipFill>
        <p:spPr bwMode="auto">
          <a:xfrm flipH="1">
            <a:off x="2285998" y="0"/>
            <a:ext cx="9902825" cy="6858000"/>
          </a:xfrm>
          <a:prstGeom prst="rect">
            <a:avLst/>
          </a:prstGeom>
          <a:noFill/>
        </p:spPr>
      </p:pic>
      <p:sp>
        <p:nvSpPr>
          <p:cNvPr id="4" name="Title 46"/>
          <p:cNvSpPr>
            <a:spLocks noGrp="1"/>
          </p:cNvSpPr>
          <p:nvPr>
            <p:ph type="title" idx="4294967295"/>
          </p:nvPr>
        </p:nvSpPr>
        <p:spPr>
          <a:xfrm>
            <a:off x="303212" y="228600"/>
            <a:ext cx="11172825" cy="665162"/>
          </a:xfrm>
          <a:prstGeom prst="rect">
            <a:avLst/>
          </a:prstGeom>
        </p:spPr>
        <p:txBody>
          <a:bodyPr/>
          <a:lstStyle/>
          <a:p>
            <a:r>
              <a:rPr lang="en-US" dirty="0" smtClean="0">
                <a:solidFill>
                  <a:schemeClr val="bg1">
                    <a:lumMod val="85000"/>
                    <a:lumOff val="15000"/>
                  </a:schemeClr>
                </a:solidFill>
              </a:rPr>
              <a:t>Formidable experience and expertise</a:t>
            </a:r>
            <a:endParaRPr lang="en-US" dirty="0">
              <a:solidFill>
                <a:schemeClr val="bg1">
                  <a:lumMod val="85000"/>
                  <a:lumOff val="15000"/>
                </a:schemeClr>
              </a:solidFill>
            </a:endParaRPr>
          </a:p>
        </p:txBody>
      </p:sp>
      <p:sp>
        <p:nvSpPr>
          <p:cNvPr id="9" name="Rounded Rectangle 8"/>
          <p:cNvSpPr/>
          <p:nvPr/>
        </p:nvSpPr>
        <p:spPr>
          <a:xfrm>
            <a:off x="563743" y="990600"/>
            <a:ext cx="6035040" cy="914400"/>
          </a:xfrm>
          <a:prstGeom prst="roundRect">
            <a:avLst/>
          </a:prstGeom>
          <a:ln w="25400" cap="flat" cmpd="sng" algn="ctr">
            <a:noFill/>
            <a:prstDash val="solid"/>
          </a:ln>
          <a:effectLst/>
        </p:spPr>
        <p:style>
          <a:lnRef idx="0">
            <a:scrgbClr r="0" g="0" b="0"/>
          </a:lnRef>
          <a:fillRef idx="1003">
            <a:schemeClr val="dk2"/>
          </a:fillRef>
          <a:effectRef idx="0">
            <a:scrgbClr r="0" g="0" b="0"/>
          </a:effectRef>
          <a:fontRef idx="major"/>
        </p:style>
        <p:txBody>
          <a:bodyPr rtlCol="0" anchor="ctr"/>
          <a:lstStyle/>
          <a:p>
            <a:pPr algn="ctr">
              <a:defRPr/>
            </a:pPr>
            <a:r>
              <a:rPr lang="en-US" sz="2000" kern="0" dirty="0" smtClean="0">
                <a:solidFill>
                  <a:prstClr val="white"/>
                </a:solidFill>
                <a:ea typeface="+mn-ea"/>
                <a:cs typeface="+mn-cs"/>
              </a:rPr>
              <a:t>Setting new benchmarks in data leakage </a:t>
            </a:r>
            <a:br>
              <a:rPr lang="en-US" sz="2000" kern="0" dirty="0" smtClean="0">
                <a:solidFill>
                  <a:prstClr val="white"/>
                </a:solidFill>
                <a:ea typeface="+mn-ea"/>
                <a:cs typeface="+mn-cs"/>
              </a:rPr>
            </a:br>
            <a:r>
              <a:rPr lang="en-US" sz="2000" kern="0" dirty="0" smtClean="0">
                <a:solidFill>
                  <a:prstClr val="white"/>
                </a:solidFill>
                <a:ea typeface="+mn-ea"/>
                <a:cs typeface="+mn-cs"/>
              </a:rPr>
              <a:t>prevention, threat mitigation and actionable security</a:t>
            </a:r>
          </a:p>
        </p:txBody>
      </p:sp>
      <p:sp>
        <p:nvSpPr>
          <p:cNvPr id="10" name="Rounded Rectangle 9"/>
          <p:cNvSpPr/>
          <p:nvPr/>
        </p:nvSpPr>
        <p:spPr>
          <a:xfrm>
            <a:off x="565331" y="2971800"/>
            <a:ext cx="6035040" cy="914400"/>
          </a:xfrm>
          <a:prstGeom prst="roundRect">
            <a:avLst/>
          </a:prstGeom>
          <a:ln w="25400" cap="flat" cmpd="sng" algn="ctr">
            <a:noFill/>
            <a:prstDash val="solid"/>
          </a:ln>
          <a:effectLst/>
        </p:spPr>
        <p:style>
          <a:lnRef idx="0">
            <a:scrgbClr r="0" g="0" b="0"/>
          </a:lnRef>
          <a:fillRef idx="1003">
            <a:schemeClr val="dk2"/>
          </a:fillRef>
          <a:effectRef idx="0">
            <a:scrgbClr r="0" g="0" b="0"/>
          </a:effectRef>
          <a:fontRef idx="major"/>
        </p:style>
        <p:txBody>
          <a:bodyPr rtlCol="0" anchor="ctr"/>
          <a:lstStyle/>
          <a:p>
            <a:pPr algn="ctr"/>
            <a:r>
              <a:rPr lang="en-US" sz="2000" kern="0" dirty="0">
                <a:solidFill>
                  <a:prstClr val="white"/>
                </a:solidFill>
                <a:ea typeface="+mn-ea"/>
                <a:cs typeface="+mn-cs"/>
              </a:rPr>
              <a:t>Founded in 2002, HQ in Mumbai, </a:t>
            </a:r>
            <a:r>
              <a:rPr lang="en-US" sz="2000" kern="0" dirty="0" smtClean="0">
                <a:solidFill>
                  <a:prstClr val="white"/>
                </a:solidFill>
                <a:ea typeface="+mn-ea"/>
                <a:cs typeface="+mn-cs"/>
              </a:rPr>
              <a:t>India</a:t>
            </a:r>
            <a:r>
              <a:rPr lang="en-US" sz="2000" kern="0" dirty="0">
                <a:solidFill>
                  <a:prstClr val="white"/>
                </a:solidFill>
                <a:ea typeface="+mn-ea"/>
                <a:cs typeface="+mn-cs"/>
              </a:rPr>
              <a:t/>
            </a:r>
            <a:br>
              <a:rPr lang="en-US" sz="2000" kern="0" dirty="0">
                <a:solidFill>
                  <a:prstClr val="white"/>
                </a:solidFill>
                <a:ea typeface="+mn-ea"/>
                <a:cs typeface="+mn-cs"/>
              </a:rPr>
            </a:br>
            <a:r>
              <a:rPr lang="en-US" sz="2000" kern="0" dirty="0" smtClean="0">
                <a:solidFill>
                  <a:prstClr val="white"/>
                </a:solidFill>
                <a:ea typeface="+mn-ea"/>
                <a:cs typeface="+mn-cs"/>
              </a:rPr>
              <a:t>8,000+ </a:t>
            </a:r>
            <a:r>
              <a:rPr lang="en-US" sz="2000" kern="0" dirty="0">
                <a:solidFill>
                  <a:prstClr val="white"/>
                </a:solidFill>
                <a:ea typeface="+mn-ea"/>
                <a:cs typeface="+mn-cs"/>
              </a:rPr>
              <a:t>customers in over 12 </a:t>
            </a:r>
            <a:r>
              <a:rPr lang="en-US" sz="2000" kern="0" dirty="0" smtClean="0">
                <a:solidFill>
                  <a:prstClr val="white"/>
                </a:solidFill>
                <a:ea typeface="+mn-ea"/>
                <a:cs typeface="+mn-cs"/>
              </a:rPr>
              <a:t>countries</a:t>
            </a:r>
            <a:endParaRPr lang="en-US" sz="2000" kern="0" dirty="0">
              <a:solidFill>
                <a:prstClr val="white"/>
              </a:solidFill>
              <a:ea typeface="+mn-ea"/>
              <a:cs typeface="+mn-cs"/>
            </a:endParaRPr>
          </a:p>
        </p:txBody>
      </p:sp>
      <p:sp>
        <p:nvSpPr>
          <p:cNvPr id="11" name="Rounded Rectangle 10"/>
          <p:cNvSpPr/>
          <p:nvPr/>
        </p:nvSpPr>
        <p:spPr>
          <a:xfrm>
            <a:off x="565331" y="3949700"/>
            <a:ext cx="6035040" cy="1612900"/>
          </a:xfrm>
          <a:prstGeom prst="roundRect">
            <a:avLst/>
          </a:prstGeom>
          <a:ln w="25400" cap="flat" cmpd="sng" algn="ctr">
            <a:noFill/>
            <a:prstDash val="solid"/>
          </a:ln>
          <a:effectLst/>
        </p:spPr>
        <p:style>
          <a:lnRef idx="0">
            <a:scrgbClr r="0" g="0" b="0"/>
          </a:lnRef>
          <a:fillRef idx="1003">
            <a:schemeClr val="dk2"/>
          </a:fillRef>
          <a:effectRef idx="0">
            <a:scrgbClr r="0" g="0" b="0"/>
          </a:effectRef>
          <a:fontRef idx="major"/>
        </p:style>
        <p:txBody>
          <a:bodyPr rtlCol="0" anchor="ctr"/>
          <a:lstStyle/>
          <a:p>
            <a:pPr algn="ctr"/>
            <a:r>
              <a:rPr lang="en-US" sz="2000" kern="0" dirty="0" smtClean="0">
                <a:solidFill>
                  <a:prstClr val="white"/>
                </a:solidFill>
                <a:ea typeface="+mn-ea"/>
                <a:cs typeface="+mn-cs"/>
              </a:rPr>
              <a:t>Disruptive leader with many firsts – </a:t>
            </a:r>
            <a:r>
              <a:rPr lang="en-IN" sz="2000" kern="0" dirty="0">
                <a:solidFill>
                  <a:prstClr val="white"/>
                </a:solidFill>
                <a:ea typeface="+mn-ea"/>
                <a:cs typeface="+mn-cs"/>
              </a:rPr>
              <a:t>1st DLP, 1st performance management security device, 1st Indian company to be ICSA Labs certified, 1st to launch comprehensive BYOD security on network firewalls</a:t>
            </a:r>
            <a:endParaRPr lang="en-US" sz="2000" kern="0" dirty="0">
              <a:solidFill>
                <a:prstClr val="white"/>
              </a:solidFill>
              <a:ea typeface="+mn-ea"/>
              <a:cs typeface="+mn-cs"/>
            </a:endParaRPr>
          </a:p>
        </p:txBody>
      </p:sp>
      <p:sp>
        <p:nvSpPr>
          <p:cNvPr id="12" name="Rounded Rectangle 11"/>
          <p:cNvSpPr/>
          <p:nvPr/>
        </p:nvSpPr>
        <p:spPr>
          <a:xfrm>
            <a:off x="582793" y="5613400"/>
            <a:ext cx="6035040" cy="914400"/>
          </a:xfrm>
          <a:prstGeom prst="roundRect">
            <a:avLst/>
          </a:prstGeom>
          <a:ln w="25400" cap="flat" cmpd="sng" algn="ctr">
            <a:noFill/>
            <a:prstDash val="solid"/>
          </a:ln>
          <a:effectLst/>
        </p:spPr>
        <p:style>
          <a:lnRef idx="0">
            <a:scrgbClr r="0" g="0" b="0"/>
          </a:lnRef>
          <a:fillRef idx="1003">
            <a:schemeClr val="dk2"/>
          </a:fillRef>
          <a:effectRef idx="0">
            <a:scrgbClr r="0" g="0" b="0"/>
          </a:effectRef>
          <a:fontRef idx="major"/>
        </p:style>
        <p:txBody>
          <a:bodyPr rtlCol="0" anchor="ctr"/>
          <a:lstStyle/>
          <a:p>
            <a:pPr algn="ctr">
              <a:defRPr/>
            </a:pPr>
            <a:r>
              <a:rPr lang="en-US" sz="2000" kern="0" dirty="0" smtClean="0">
                <a:solidFill>
                  <a:prstClr val="white"/>
                </a:solidFill>
                <a:ea typeface="+mn-ea"/>
                <a:cs typeface="+mn-cs"/>
              </a:rPr>
              <a:t>Trusted security partner to leading lights in BFSI, enterprise, SMEs and SMBs</a:t>
            </a:r>
          </a:p>
        </p:txBody>
      </p:sp>
      <p:sp>
        <p:nvSpPr>
          <p:cNvPr id="13" name="Rounded Rectangle 12"/>
          <p:cNvSpPr/>
          <p:nvPr/>
        </p:nvSpPr>
        <p:spPr>
          <a:xfrm>
            <a:off x="563743" y="1981200"/>
            <a:ext cx="6035040" cy="914400"/>
          </a:xfrm>
          <a:prstGeom prst="roundRect">
            <a:avLst/>
          </a:prstGeom>
          <a:ln w="25400" cap="flat" cmpd="sng" algn="ctr">
            <a:noFill/>
            <a:prstDash val="solid"/>
          </a:ln>
          <a:effectLst/>
        </p:spPr>
        <p:style>
          <a:lnRef idx="0">
            <a:scrgbClr r="0" g="0" b="0"/>
          </a:lnRef>
          <a:fillRef idx="1003">
            <a:schemeClr val="dk2"/>
          </a:fillRef>
          <a:effectRef idx="0">
            <a:scrgbClr r="0" g="0" b="0"/>
          </a:effectRef>
          <a:fontRef idx="major"/>
        </p:style>
        <p:txBody>
          <a:bodyPr rtlCol="0" anchor="ctr"/>
          <a:lstStyle/>
          <a:p>
            <a:pPr algn="ctr">
              <a:defRPr/>
            </a:pPr>
            <a:r>
              <a:rPr lang="en-US" sz="2000" kern="0" dirty="0">
                <a:solidFill>
                  <a:prstClr val="white"/>
                </a:solidFill>
              </a:rPr>
              <a:t>Cloud based </a:t>
            </a:r>
            <a:r>
              <a:rPr lang="en-US" sz="2000" kern="0" dirty="0" smtClean="0">
                <a:solidFill>
                  <a:prstClr val="white"/>
                </a:solidFill>
              </a:rPr>
              <a:t>security: </a:t>
            </a:r>
            <a:r>
              <a:rPr lang="en-US" sz="2000" kern="0" dirty="0" smtClean="0">
                <a:solidFill>
                  <a:prstClr val="white"/>
                </a:solidFill>
                <a:ea typeface="+mn-ea"/>
                <a:cs typeface="+mn-cs"/>
              </a:rPr>
              <a:t>Anytime, Anywhere </a:t>
            </a:r>
            <a:br>
              <a:rPr lang="en-US" sz="2000" kern="0" dirty="0" smtClean="0">
                <a:solidFill>
                  <a:prstClr val="white"/>
                </a:solidFill>
                <a:ea typeface="+mn-ea"/>
                <a:cs typeface="+mn-cs"/>
              </a:rPr>
            </a:br>
            <a:r>
              <a:rPr lang="en-US" sz="2000" kern="0" dirty="0" smtClean="0">
                <a:solidFill>
                  <a:prstClr val="white"/>
                </a:solidFill>
                <a:ea typeface="+mn-ea"/>
                <a:cs typeface="+mn-cs"/>
              </a:rPr>
              <a:t>enforcement of Security Policies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837" y="128587"/>
            <a:ext cx="2857500" cy="571500"/>
          </a:xfrm>
          <a:prstGeom prst="rect">
            <a:avLst/>
          </a:prstGeom>
        </p:spPr>
      </p:pic>
    </p:spTree>
    <p:extLst>
      <p:ext uri="{BB962C8B-B14F-4D97-AF65-F5344CB8AC3E}">
        <p14:creationId xmlns:p14="http://schemas.microsoft.com/office/powerpoint/2010/main" val="3335357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2208212" y="4724400"/>
            <a:ext cx="2895600" cy="1676400"/>
          </a:xfrm>
          <a:prstGeom prst="roundRect">
            <a:avLst/>
          </a:prstGeom>
          <a:solidFill>
            <a:srgbClr val="FFFFFF"/>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7008812" y="3200400"/>
            <a:ext cx="2895600" cy="1676400"/>
          </a:xfrm>
          <a:prstGeom prst="roundRect">
            <a:avLst/>
          </a:prstGeom>
          <a:solidFill>
            <a:srgbClr val="FFFFFF"/>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2208212" y="1828800"/>
            <a:ext cx="2895600" cy="1676400"/>
          </a:xfrm>
          <a:prstGeom prst="roundRect">
            <a:avLst/>
          </a:prstGeom>
          <a:solidFill>
            <a:srgbClr val="FFFFFF"/>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2153349" y="929025"/>
            <a:ext cx="2798064" cy="615757"/>
            <a:chOff x="0" y="1940021"/>
            <a:chExt cx="2798064" cy="615757"/>
          </a:xfrm>
        </p:grpSpPr>
        <p:sp>
          <p:nvSpPr>
            <p:cNvPr id="40" name="Rounded Rectangle 39"/>
            <p:cNvSpPr/>
            <p:nvPr/>
          </p:nvSpPr>
          <p:spPr>
            <a:xfrm>
              <a:off x="0" y="1940021"/>
              <a:ext cx="2798064" cy="615757"/>
            </a:xfrm>
            <a:prstGeom prst="roundRect">
              <a:avLst/>
            </a:pr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6"/>
            <p:cNvSpPr/>
            <p:nvPr/>
          </p:nvSpPr>
          <p:spPr>
            <a:xfrm>
              <a:off x="30059" y="1970080"/>
              <a:ext cx="2737946" cy="555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US" sz="2500" dirty="0">
                  <a:solidFill>
                    <a:srgbClr val="404040"/>
                  </a:solidFill>
                </a:rPr>
                <a:t>Application Layer</a:t>
              </a:r>
            </a:p>
          </p:txBody>
        </p:sp>
      </p:grpSp>
      <p:grpSp>
        <p:nvGrpSpPr>
          <p:cNvPr id="25" name="Group 24"/>
          <p:cNvGrpSpPr/>
          <p:nvPr/>
        </p:nvGrpSpPr>
        <p:grpSpPr>
          <a:xfrm>
            <a:off x="4951412" y="990600"/>
            <a:ext cx="4974336" cy="492606"/>
            <a:chOff x="2798063" y="1355052"/>
            <a:chExt cx="4974336" cy="492606"/>
          </a:xfrm>
        </p:grpSpPr>
        <p:sp>
          <p:nvSpPr>
            <p:cNvPr id="29" name="Round Same Side Corner Rectangle 28"/>
            <p:cNvSpPr/>
            <p:nvPr/>
          </p:nvSpPr>
          <p:spPr>
            <a:xfrm rot="5400000">
              <a:off x="5038928" y="-885813"/>
              <a:ext cx="492606" cy="4974336"/>
            </a:xfrm>
            <a:prstGeom prst="round2SameRect">
              <a:avLst/>
            </a:prstGeom>
            <a:solidFill>
              <a:srgbClr val="FFFF00">
                <a:alpha val="67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4"/>
            <p:cNvSpPr/>
            <p:nvPr/>
          </p:nvSpPr>
          <p:spPr>
            <a:xfrm>
              <a:off x="2798064" y="1379098"/>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defTabSz="755650">
                <a:lnSpc>
                  <a:spcPct val="90000"/>
                </a:lnSpc>
                <a:spcBef>
                  <a:spcPct val="0"/>
                </a:spcBef>
                <a:spcAft>
                  <a:spcPct val="15000"/>
                </a:spcAft>
                <a:buChar char="••"/>
              </a:pPr>
              <a:r>
                <a:rPr lang="en-US" sz="1700" dirty="0">
                  <a:solidFill>
                    <a:srgbClr val="FFFFFF"/>
                  </a:solidFill>
                </a:rPr>
                <a:t>In-depth Visibility and Compliance</a:t>
              </a:r>
            </a:p>
          </p:txBody>
        </p:sp>
      </p:grpSp>
      <p:grpSp>
        <p:nvGrpSpPr>
          <p:cNvPr id="26" name="Group 25"/>
          <p:cNvGrpSpPr/>
          <p:nvPr/>
        </p:nvGrpSpPr>
        <p:grpSpPr>
          <a:xfrm>
            <a:off x="2153349" y="929024"/>
            <a:ext cx="2798064" cy="615757"/>
            <a:chOff x="0" y="1293475"/>
            <a:chExt cx="2798064" cy="615757"/>
          </a:xfrm>
        </p:grpSpPr>
        <p:sp>
          <p:nvSpPr>
            <p:cNvPr id="27" name="Rounded Rectangle 26"/>
            <p:cNvSpPr/>
            <p:nvPr/>
          </p:nvSpPr>
          <p:spPr>
            <a:xfrm>
              <a:off x="0" y="1293475"/>
              <a:ext cx="2798064" cy="615757"/>
            </a:xfrm>
            <a:prstGeom prst="roundRect">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6"/>
            <p:cNvSpPr/>
            <p:nvPr/>
          </p:nvSpPr>
          <p:spPr>
            <a:xfrm>
              <a:off x="30059" y="1323534"/>
              <a:ext cx="2737946" cy="555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US" sz="2500" dirty="0">
                  <a:solidFill>
                    <a:srgbClr val="404040"/>
                  </a:solidFill>
                </a:rPr>
                <a:t>Reporting Layer</a:t>
              </a:r>
            </a:p>
          </p:txBody>
        </p:sp>
      </p:grpSp>
      <p:pic>
        <p:nvPicPr>
          <p:cNvPr id="6" name="Picture 5"/>
          <p:cNvPicPr>
            <a:picLocks noChangeAspect="1"/>
          </p:cNvPicPr>
          <p:nvPr/>
        </p:nvPicPr>
        <p:blipFill>
          <a:blip r:embed="rId2"/>
          <a:stretch>
            <a:fillRect/>
          </a:stretch>
        </p:blipFill>
        <p:spPr>
          <a:xfrm>
            <a:off x="2436812" y="1981201"/>
            <a:ext cx="2387600" cy="1273387"/>
          </a:xfrm>
          <a:prstGeom prst="rect">
            <a:avLst/>
          </a:prstGeom>
        </p:spPr>
      </p:pic>
      <p:sp>
        <p:nvSpPr>
          <p:cNvPr id="7" name="TextBox 6"/>
          <p:cNvSpPr txBox="1"/>
          <p:nvPr/>
        </p:nvSpPr>
        <p:spPr>
          <a:xfrm>
            <a:off x="2436812" y="3124201"/>
            <a:ext cx="2362200" cy="307777"/>
          </a:xfrm>
          <a:prstGeom prst="rect">
            <a:avLst/>
          </a:prstGeom>
          <a:noFill/>
          <a:ln>
            <a:noFill/>
          </a:ln>
        </p:spPr>
        <p:txBody>
          <a:bodyPr wrap="square" rtlCol="0">
            <a:spAutoFit/>
          </a:bodyPr>
          <a:lstStyle/>
          <a:p>
            <a:pPr algn="ctr"/>
            <a:r>
              <a:rPr lang="en-US" sz="1400" dirty="0">
                <a:ln>
                  <a:solidFill>
                    <a:srgbClr val="404040"/>
                  </a:solidFill>
                </a:ln>
              </a:rPr>
              <a:t>How secure is your traffic ?</a:t>
            </a:r>
          </a:p>
        </p:txBody>
      </p:sp>
      <p:sp>
        <p:nvSpPr>
          <p:cNvPr id="8" name="TextBox 7"/>
          <p:cNvSpPr txBox="1"/>
          <p:nvPr/>
        </p:nvSpPr>
        <p:spPr>
          <a:xfrm>
            <a:off x="5256212" y="2057400"/>
            <a:ext cx="4953000" cy="1231106"/>
          </a:xfrm>
          <a:prstGeom prst="rect">
            <a:avLst/>
          </a:prstGeom>
          <a:noFill/>
        </p:spPr>
        <p:txBody>
          <a:bodyPr wrap="square" rtlCol="0">
            <a:spAutoFit/>
          </a:bodyPr>
          <a:lstStyle/>
          <a:p>
            <a:pPr marL="285750" indent="-285750">
              <a:buFont typeface="Arial"/>
              <a:buChar char="•"/>
            </a:pPr>
            <a:r>
              <a:rPr lang="en-US" sz="1400" dirty="0"/>
              <a:t>Know how secure your network traffic is</a:t>
            </a:r>
          </a:p>
          <a:p>
            <a:pPr marL="285750" indent="-285750">
              <a:buFont typeface="Arial"/>
              <a:buChar char="•"/>
            </a:pPr>
            <a:r>
              <a:rPr lang="en-US" sz="1400" dirty="0"/>
              <a:t>Block all non secure traffic to improve security and performance of your applications</a:t>
            </a:r>
          </a:p>
          <a:p>
            <a:pPr marL="285750" indent="-285750">
              <a:buFont typeface="Arial"/>
              <a:buChar char="•"/>
            </a:pPr>
            <a:r>
              <a:rPr lang="en-US" sz="1400" dirty="0"/>
              <a:t>Prevent data leaks through non-secure channels.</a:t>
            </a:r>
          </a:p>
          <a:p>
            <a:endParaRPr lang="en-US" dirty="0"/>
          </a:p>
        </p:txBody>
      </p:sp>
      <p:pic>
        <p:nvPicPr>
          <p:cNvPr id="9" name="Picture 8"/>
          <p:cNvPicPr>
            <a:picLocks noChangeAspect="1"/>
          </p:cNvPicPr>
          <p:nvPr/>
        </p:nvPicPr>
        <p:blipFill>
          <a:blip r:embed="rId3"/>
          <a:stretch>
            <a:fillRect/>
          </a:stretch>
        </p:blipFill>
        <p:spPr>
          <a:xfrm>
            <a:off x="7237412" y="3505200"/>
            <a:ext cx="2362200" cy="944880"/>
          </a:xfrm>
          <a:prstGeom prst="rect">
            <a:avLst/>
          </a:prstGeom>
        </p:spPr>
      </p:pic>
      <p:sp>
        <p:nvSpPr>
          <p:cNvPr id="34" name="TextBox 33"/>
          <p:cNvSpPr txBox="1"/>
          <p:nvPr/>
        </p:nvSpPr>
        <p:spPr>
          <a:xfrm>
            <a:off x="7313612" y="4419601"/>
            <a:ext cx="2362200" cy="307777"/>
          </a:xfrm>
          <a:prstGeom prst="rect">
            <a:avLst/>
          </a:prstGeom>
          <a:noFill/>
        </p:spPr>
        <p:txBody>
          <a:bodyPr wrap="square" rtlCol="0">
            <a:spAutoFit/>
          </a:bodyPr>
          <a:lstStyle/>
          <a:p>
            <a:pPr algn="ctr"/>
            <a:r>
              <a:rPr lang="en-US" sz="1400" dirty="0">
                <a:solidFill>
                  <a:srgbClr val="000000"/>
                </a:solidFill>
              </a:rPr>
              <a:t>Productivity report</a:t>
            </a:r>
          </a:p>
        </p:txBody>
      </p:sp>
      <p:sp>
        <p:nvSpPr>
          <p:cNvPr id="10" name="TextBox 9"/>
          <p:cNvSpPr txBox="1"/>
          <p:nvPr/>
        </p:nvSpPr>
        <p:spPr>
          <a:xfrm>
            <a:off x="2208212" y="3810000"/>
            <a:ext cx="4572000" cy="738664"/>
          </a:xfrm>
          <a:prstGeom prst="rect">
            <a:avLst/>
          </a:prstGeom>
          <a:noFill/>
        </p:spPr>
        <p:txBody>
          <a:bodyPr wrap="square" rtlCol="0">
            <a:spAutoFit/>
          </a:bodyPr>
          <a:lstStyle/>
          <a:p>
            <a:pPr marL="285750" indent="-285750">
              <a:buFont typeface="Arial"/>
              <a:buChar char="•"/>
            </a:pPr>
            <a:r>
              <a:rPr lang="en-US" sz="1400" dirty="0"/>
              <a:t>Inspect productivity of your </a:t>
            </a:r>
            <a:r>
              <a:rPr lang="en-US" sz="1400" dirty="0" err="1"/>
              <a:t>organisation</a:t>
            </a:r>
            <a:endParaRPr lang="en-US" sz="1400" dirty="0"/>
          </a:p>
          <a:p>
            <a:pPr marL="285750" indent="-285750">
              <a:buFont typeface="Arial"/>
              <a:buChar char="•"/>
            </a:pPr>
            <a:r>
              <a:rPr lang="en-US" sz="1400" dirty="0"/>
              <a:t>Block non-productive sites to improve bandwidth use</a:t>
            </a:r>
          </a:p>
          <a:p>
            <a:pPr marL="285750" indent="-285750">
              <a:buFont typeface="Arial"/>
              <a:buChar char="•"/>
            </a:pPr>
            <a:r>
              <a:rPr lang="en-US" sz="1400" dirty="0" err="1"/>
              <a:t>Prioritise</a:t>
            </a:r>
            <a:r>
              <a:rPr lang="en-US" sz="1400" dirty="0"/>
              <a:t> business traffic over non-critical traffic</a:t>
            </a:r>
          </a:p>
        </p:txBody>
      </p:sp>
      <p:pic>
        <p:nvPicPr>
          <p:cNvPr id="11" name="Picture 10"/>
          <p:cNvPicPr>
            <a:picLocks noChangeAspect="1"/>
          </p:cNvPicPr>
          <p:nvPr/>
        </p:nvPicPr>
        <p:blipFill>
          <a:blip r:embed="rId4"/>
          <a:stretch>
            <a:fillRect/>
          </a:stretch>
        </p:blipFill>
        <p:spPr>
          <a:xfrm>
            <a:off x="2665412" y="4800601"/>
            <a:ext cx="2057400" cy="1390135"/>
          </a:xfrm>
          <a:prstGeom prst="rect">
            <a:avLst/>
          </a:prstGeom>
        </p:spPr>
      </p:pic>
      <p:sp>
        <p:nvSpPr>
          <p:cNvPr id="12" name="TextBox 11"/>
          <p:cNvSpPr txBox="1"/>
          <p:nvPr/>
        </p:nvSpPr>
        <p:spPr>
          <a:xfrm>
            <a:off x="2436812" y="6019801"/>
            <a:ext cx="2362200" cy="307777"/>
          </a:xfrm>
          <a:prstGeom prst="rect">
            <a:avLst/>
          </a:prstGeom>
          <a:noFill/>
        </p:spPr>
        <p:txBody>
          <a:bodyPr wrap="square" rtlCol="0">
            <a:spAutoFit/>
          </a:bodyPr>
          <a:lstStyle/>
          <a:p>
            <a:pPr algn="ctr"/>
            <a:r>
              <a:rPr lang="en-US" sz="1400" dirty="0">
                <a:solidFill>
                  <a:schemeClr val="bg1"/>
                </a:solidFill>
              </a:rPr>
              <a:t>User Report</a:t>
            </a:r>
          </a:p>
        </p:txBody>
      </p:sp>
      <p:sp>
        <p:nvSpPr>
          <p:cNvPr id="13" name="TextBox 12"/>
          <p:cNvSpPr txBox="1"/>
          <p:nvPr/>
        </p:nvSpPr>
        <p:spPr>
          <a:xfrm>
            <a:off x="5332412" y="5334000"/>
            <a:ext cx="4495800" cy="738664"/>
          </a:xfrm>
          <a:prstGeom prst="rect">
            <a:avLst/>
          </a:prstGeom>
          <a:noFill/>
        </p:spPr>
        <p:txBody>
          <a:bodyPr wrap="square" rtlCol="0">
            <a:spAutoFit/>
          </a:bodyPr>
          <a:lstStyle/>
          <a:p>
            <a:pPr marL="285750" indent="-285750">
              <a:buFont typeface="Arial"/>
              <a:buChar char="•"/>
            </a:pPr>
            <a:r>
              <a:rPr lang="en-US" sz="1400" dirty="0"/>
              <a:t>Understand the user internet use pattern</a:t>
            </a:r>
          </a:p>
          <a:p>
            <a:pPr marL="285750" indent="-285750">
              <a:buFont typeface="Arial"/>
              <a:buChar char="•"/>
            </a:pPr>
            <a:r>
              <a:rPr lang="en-US" sz="1400" dirty="0"/>
              <a:t>Visibility on the reason of use</a:t>
            </a:r>
          </a:p>
          <a:p>
            <a:pPr marL="285750" indent="-285750">
              <a:buFont typeface="Arial"/>
              <a:buChar char="•"/>
            </a:pPr>
            <a:r>
              <a:rPr lang="en-US" sz="1400" dirty="0"/>
              <a:t>Productive and non-productive users</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7480" y="0"/>
            <a:ext cx="3331345" cy="919163"/>
          </a:xfrm>
          <a:prstGeom prst="rect">
            <a:avLst/>
          </a:prstGeom>
        </p:spPr>
      </p:pic>
    </p:spTree>
    <p:extLst>
      <p:ext uri="{BB962C8B-B14F-4D97-AF65-F5344CB8AC3E}">
        <p14:creationId xmlns:p14="http://schemas.microsoft.com/office/powerpoint/2010/main" val="21660982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951412" y="990600"/>
            <a:ext cx="4974336" cy="492606"/>
            <a:chOff x="2798063" y="2001597"/>
            <a:chExt cx="4974336" cy="492606"/>
          </a:xfrm>
        </p:grpSpPr>
        <p:sp>
          <p:nvSpPr>
            <p:cNvPr id="43" name="Round Same Side Corner Rectangle 42"/>
            <p:cNvSpPr/>
            <p:nvPr/>
          </p:nvSpPr>
          <p:spPr>
            <a:xfrm rot="5400000">
              <a:off x="5038928" y="-239268"/>
              <a:ext cx="492606" cy="4974336"/>
            </a:xfrm>
            <a:prstGeom prst="round2SameRect">
              <a:avLst/>
            </a:prstGeom>
            <a:solidFill>
              <a:srgbClr val="00FF00">
                <a:alpha val="5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Round Same Side Corner Rectangle 4"/>
            <p:cNvSpPr/>
            <p:nvPr/>
          </p:nvSpPr>
          <p:spPr>
            <a:xfrm>
              <a:off x="2798064" y="2025643"/>
              <a:ext cx="4950289" cy="44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0" lvl="1" defTabSz="755650">
                <a:lnSpc>
                  <a:spcPct val="90000"/>
                </a:lnSpc>
                <a:spcBef>
                  <a:spcPct val="0"/>
                </a:spcBef>
                <a:spcAft>
                  <a:spcPct val="15000"/>
                </a:spcAft>
              </a:pPr>
              <a:r>
                <a:rPr lang="en-US" sz="1700" dirty="0">
                  <a:solidFill>
                    <a:srgbClr val="FFFFFF"/>
                  </a:solidFill>
                </a:rPr>
                <a:t> Network based Data Leak Prevention</a:t>
              </a:r>
            </a:p>
          </p:txBody>
        </p:sp>
      </p:grpSp>
      <p:grpSp>
        <p:nvGrpSpPr>
          <p:cNvPr id="39" name="Group 38"/>
          <p:cNvGrpSpPr/>
          <p:nvPr/>
        </p:nvGrpSpPr>
        <p:grpSpPr>
          <a:xfrm>
            <a:off x="2153349" y="929025"/>
            <a:ext cx="2798064" cy="615757"/>
            <a:chOff x="0" y="1940021"/>
            <a:chExt cx="2798064" cy="615757"/>
          </a:xfrm>
        </p:grpSpPr>
        <p:sp>
          <p:nvSpPr>
            <p:cNvPr id="40" name="Rounded Rectangle 39"/>
            <p:cNvSpPr/>
            <p:nvPr/>
          </p:nvSpPr>
          <p:spPr>
            <a:xfrm>
              <a:off x="0" y="1940021"/>
              <a:ext cx="2798064" cy="615757"/>
            </a:xfrm>
            <a:prstGeom prst="roundRect">
              <a:avLst/>
            </a:pr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6"/>
            <p:cNvSpPr/>
            <p:nvPr/>
          </p:nvSpPr>
          <p:spPr>
            <a:xfrm>
              <a:off x="30059" y="1970080"/>
              <a:ext cx="2737946" cy="555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111250">
                <a:lnSpc>
                  <a:spcPct val="90000"/>
                </a:lnSpc>
                <a:spcBef>
                  <a:spcPct val="0"/>
                </a:spcBef>
                <a:spcAft>
                  <a:spcPct val="35000"/>
                </a:spcAft>
              </a:pPr>
              <a:r>
                <a:rPr lang="en-US" sz="2500" dirty="0">
                  <a:solidFill>
                    <a:srgbClr val="404040"/>
                  </a:solidFill>
                </a:rPr>
                <a:t>Application Layer</a:t>
              </a:r>
            </a:p>
          </p:txBody>
        </p:sp>
      </p:grpSp>
      <p:graphicFrame>
        <p:nvGraphicFramePr>
          <p:cNvPr id="6" name="Chart 5"/>
          <p:cNvGraphicFramePr/>
          <p:nvPr>
            <p:extLst/>
          </p:nvPr>
        </p:nvGraphicFramePr>
        <p:xfrm>
          <a:off x="2817812" y="1752600"/>
          <a:ext cx="6629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284412" y="5181601"/>
            <a:ext cx="6172200" cy="830997"/>
          </a:xfrm>
          <a:prstGeom prst="rect">
            <a:avLst/>
          </a:prstGeom>
          <a:noFill/>
        </p:spPr>
        <p:txBody>
          <a:bodyPr wrap="square" rtlCol="0">
            <a:spAutoFit/>
          </a:bodyPr>
          <a:lstStyle/>
          <a:p>
            <a:pPr marL="285750" indent="-285750">
              <a:buFont typeface="Arial"/>
              <a:buChar char="•"/>
            </a:pPr>
            <a:r>
              <a:rPr lang="en-US" sz="1600" dirty="0"/>
              <a:t>More than 68% of data leak happens through Web and Email</a:t>
            </a:r>
          </a:p>
          <a:p>
            <a:pPr marL="285750" indent="-285750">
              <a:buFont typeface="Arial"/>
              <a:buChar char="•"/>
            </a:pPr>
            <a:r>
              <a:rPr lang="en-US" sz="1600" dirty="0"/>
              <a:t>GajShield unique patent pending ‘Context Sensitive Data Leak Prevention’ help prevent data leaks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1742" y="0"/>
            <a:ext cx="3367084" cy="929024"/>
          </a:xfrm>
          <a:prstGeom prst="rect">
            <a:avLst/>
          </a:prstGeom>
        </p:spPr>
      </p:pic>
    </p:spTree>
    <p:extLst>
      <p:ext uri="{BB962C8B-B14F-4D97-AF65-F5344CB8AC3E}">
        <p14:creationId xmlns:p14="http://schemas.microsoft.com/office/powerpoint/2010/main" val="30107206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376" y="178648"/>
            <a:ext cx="4471096" cy="461537"/>
          </a:xfrm>
          <a:prstGeom prst="rect">
            <a:avLst/>
          </a:prstGeom>
        </p:spPr>
        <p:txBody>
          <a:bodyPr wrap="none">
            <a:spAutoFit/>
          </a:bodyPr>
          <a:lstStyle/>
          <a:p>
            <a:pPr algn="ctr"/>
            <a:r>
              <a:rPr lang="en-IN" sz="2399" b="1" dirty="0">
                <a:solidFill>
                  <a:srgbClr val="FFFFFF"/>
                </a:solidFill>
                <a:latin typeface="Verdana" pitchFamily="34" charset="0"/>
                <a:ea typeface="Verdana" pitchFamily="34" charset="0"/>
                <a:cs typeface="Verdana" pitchFamily="34" charset="0"/>
              </a:rPr>
              <a:t>GajShield Product Range</a:t>
            </a:r>
          </a:p>
        </p:txBody>
      </p:sp>
      <p:graphicFrame>
        <p:nvGraphicFramePr>
          <p:cNvPr id="2" name="Table 1"/>
          <p:cNvGraphicFramePr>
            <a:graphicFrameLocks noGrp="1"/>
          </p:cNvGraphicFramePr>
          <p:nvPr>
            <p:extLst>
              <p:ext uri="{D42A27DB-BD31-4B8C-83A1-F6EECF244321}">
                <p14:modId xmlns:p14="http://schemas.microsoft.com/office/powerpoint/2010/main" val="4206639175"/>
              </p:ext>
            </p:extLst>
          </p:nvPr>
        </p:nvGraphicFramePr>
        <p:xfrm>
          <a:off x="912812" y="1447800"/>
          <a:ext cx="8836898" cy="4661458"/>
        </p:xfrm>
        <a:graphic>
          <a:graphicData uri="http://schemas.openxmlformats.org/drawingml/2006/table">
            <a:tbl>
              <a:tblPr>
                <a:tableStyleId>{5C22544A-7EE6-4342-B048-85BDC9FD1C3A}</a:tableStyleId>
              </a:tblPr>
              <a:tblGrid>
                <a:gridCol w="865656"/>
                <a:gridCol w="2248298"/>
                <a:gridCol w="5722944"/>
              </a:tblGrid>
              <a:tr h="315735">
                <a:tc>
                  <a:txBody>
                    <a:bodyPr/>
                    <a:lstStyle/>
                    <a:p>
                      <a:pPr algn="l" fontAlgn="b"/>
                      <a:endParaRPr lang="en-IN" sz="2000" b="0" i="0" u="none" strike="noStrike" dirty="0">
                        <a:solidFill>
                          <a:srgbClr val="000000"/>
                        </a:solidFill>
                        <a:effectLst/>
                        <a:latin typeface="Calibri"/>
                      </a:endParaRPr>
                    </a:p>
                  </a:txBody>
                  <a:tcPr marL="4823" marR="4823" marT="4823" marB="0" anchor="b"/>
                </a:tc>
                <a:tc>
                  <a:txBody>
                    <a:bodyPr/>
                    <a:lstStyle/>
                    <a:p>
                      <a:pPr algn="l" fontAlgn="b"/>
                      <a:r>
                        <a:rPr lang="en-IN" sz="2000" u="none" strike="noStrike">
                          <a:effectLst/>
                        </a:rPr>
                        <a:t> </a:t>
                      </a:r>
                      <a:endParaRPr lang="en-IN" sz="2000" b="0" i="0" u="none" strike="noStrike">
                        <a:solidFill>
                          <a:srgbClr val="000000"/>
                        </a:solidFill>
                        <a:effectLst/>
                        <a:latin typeface="Arial" panose="020B0604020202020204" pitchFamily="34" charset="0"/>
                      </a:endParaRPr>
                    </a:p>
                  </a:txBody>
                  <a:tcPr marL="4823" marR="4823" marT="4823" marB="0" anchor="b"/>
                </a:tc>
                <a:tc>
                  <a:txBody>
                    <a:bodyPr/>
                    <a:lstStyle/>
                    <a:p>
                      <a:pPr algn="l" rtl="0" fontAlgn="b"/>
                      <a:r>
                        <a:rPr lang="en-IN" sz="2000" u="none" strike="noStrike" dirty="0">
                          <a:effectLst/>
                        </a:rPr>
                        <a:t>Soho/SMB Market</a:t>
                      </a:r>
                      <a:endParaRPr lang="en-IN" sz="2000" b="1" i="0" u="none" strike="noStrike" dirty="0">
                        <a:solidFill>
                          <a:srgbClr val="000000"/>
                        </a:solidFill>
                        <a:effectLst/>
                        <a:latin typeface="Century Gothic" panose="020B0502020202020204" pitchFamily="34" charset="0"/>
                      </a:endParaRPr>
                    </a:p>
                  </a:txBody>
                  <a:tcPr marL="4823" marR="4823" marT="4823" marB="0" anchor="b">
                    <a:solidFill>
                      <a:srgbClr val="00B0F0"/>
                    </a:solidFill>
                  </a:tcPr>
                </a:tc>
              </a:tr>
              <a:tr h="315735">
                <a:tc>
                  <a:txBody>
                    <a:bodyPr/>
                    <a:lstStyle/>
                    <a:p>
                      <a:pPr algn="l" fontAlgn="b"/>
                      <a:endParaRPr lang="en-IN" sz="2000" b="0" i="0" u="none" strike="noStrike" dirty="0">
                        <a:solidFill>
                          <a:srgbClr val="000000"/>
                        </a:solidFill>
                        <a:effectLst/>
                        <a:latin typeface="Calibri"/>
                      </a:endParaRPr>
                    </a:p>
                  </a:txBody>
                  <a:tcPr marL="4823" marR="4823" marT="4823" marB="0" anchor="b"/>
                </a:tc>
                <a:tc>
                  <a:txBody>
                    <a:bodyPr/>
                    <a:lstStyle/>
                    <a:p>
                      <a:pPr algn="l" rtl="0" fontAlgn="b"/>
                      <a:r>
                        <a:rPr lang="en-IN" sz="2000" u="none" strike="noStrike" dirty="0">
                          <a:effectLst/>
                        </a:rPr>
                        <a:t>Model</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No of Ports</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15735">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dirty="0" smtClean="0">
                          <a:effectLst/>
                        </a:rPr>
                        <a:t>Gs15nu</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a:effectLst/>
                        </a:rPr>
                        <a:t>4 Ports</a:t>
                      </a:r>
                      <a:endParaRPr lang="en-IN" sz="2000" b="0" i="0" u="none" strike="noStrike">
                        <a:solidFill>
                          <a:srgbClr val="000000"/>
                        </a:solidFill>
                        <a:effectLst/>
                        <a:latin typeface="Century Gothic" panose="020B0502020202020204" pitchFamily="34" charset="0"/>
                      </a:endParaRPr>
                    </a:p>
                  </a:txBody>
                  <a:tcPr marL="4823" marR="4823" marT="4823" marB="0" anchor="b"/>
                </a:tc>
              </a:tr>
              <a:tr h="315735">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dirty="0" smtClean="0">
                          <a:effectLst/>
                        </a:rPr>
                        <a:t>GS20nu</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a:effectLst/>
                        </a:rPr>
                        <a:t>4 Ports</a:t>
                      </a:r>
                      <a:endParaRPr lang="en-IN" sz="2000" b="0" i="0" u="none" strike="noStrike">
                        <a:solidFill>
                          <a:srgbClr val="000000"/>
                        </a:solidFill>
                        <a:effectLst/>
                        <a:latin typeface="Century Gothic" panose="020B0502020202020204" pitchFamily="34" charset="0"/>
                      </a:endParaRPr>
                    </a:p>
                  </a:txBody>
                  <a:tcPr marL="4823" marR="4823" marT="4823" marB="0" anchor="b"/>
                </a:tc>
              </a:tr>
              <a:tr h="315735">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dirty="0">
                          <a:effectLst/>
                        </a:rPr>
                        <a:t>Gs40dc</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4 Ports</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15735">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a:effectLst/>
                        </a:rPr>
                        <a:t>Gs80dc</a:t>
                      </a:r>
                      <a:endParaRPr lang="en-IN" sz="2000" b="0" i="0" u="none" strike="noStrike">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6 Ports</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15735">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a:effectLst/>
                        </a:rPr>
                        <a:t>Gs160dc</a:t>
                      </a:r>
                      <a:endParaRPr lang="en-IN" sz="2000" b="0" i="0" u="none" strike="noStrike">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8 Ports</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95852">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a:effectLst/>
                        </a:rPr>
                        <a:t> </a:t>
                      </a:r>
                      <a:endParaRPr lang="en-IN" sz="2000" b="0" i="0" u="none" strike="noStrike">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Mid Market/Enterprise Market</a:t>
                      </a:r>
                      <a:endParaRPr lang="en-IN" sz="2000" b="1" i="0" u="none" strike="noStrike" dirty="0">
                        <a:solidFill>
                          <a:srgbClr val="000000"/>
                        </a:solidFill>
                        <a:effectLst/>
                        <a:latin typeface="Century Gothic" panose="020B0502020202020204" pitchFamily="34" charset="0"/>
                      </a:endParaRPr>
                    </a:p>
                  </a:txBody>
                  <a:tcPr marL="4823" marR="4823" marT="4823" marB="0" anchor="b">
                    <a:solidFill>
                      <a:srgbClr val="00B0F0"/>
                    </a:solidFill>
                  </a:tcPr>
                </a:tc>
              </a:tr>
              <a:tr h="390324">
                <a:tc>
                  <a:txBody>
                    <a:bodyPr/>
                    <a:lstStyle/>
                    <a:p>
                      <a:pPr algn="l" rtl="0" fontAlgn="b"/>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l" rtl="0" fontAlgn="b"/>
                      <a:r>
                        <a:rPr lang="en-IN" sz="2000" u="none" strike="noStrike" dirty="0">
                          <a:effectLst/>
                        </a:rPr>
                        <a:t>Gs240dc</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6 Fixed + Modular Slot(1)</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15735">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dirty="0">
                          <a:effectLst/>
                        </a:rPr>
                        <a:t>Gs360dc</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6 Fixed + Modular Slot(1)</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15735">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dirty="0">
                          <a:effectLst/>
                        </a:rPr>
                        <a:t>Gs560dc</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8 Fixed + Modular Slot (2) With RPS</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414421">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pPr algn="l" rtl="0" fontAlgn="b"/>
                      <a:r>
                        <a:rPr lang="en-IN" sz="2000" u="none" strike="noStrike" dirty="0">
                          <a:effectLst/>
                        </a:rPr>
                        <a:t>Gs980dc</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10 Fixed + Modular Slot (4) With RPS</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09543">
                <a:tc>
                  <a:txBody>
                    <a:bodyPr/>
                    <a:lstStyle/>
                    <a:p>
                      <a:pPr algn="l" fontAlgn="b"/>
                      <a:endParaRPr lang="en-IN" sz="2000" b="0" i="0" u="none" strike="noStrike" dirty="0">
                        <a:solidFill>
                          <a:srgbClr val="000000"/>
                        </a:solidFill>
                        <a:effectLst/>
                        <a:latin typeface="Calibri"/>
                      </a:endParaRPr>
                    </a:p>
                  </a:txBody>
                  <a:tcPr marL="4823" marR="4823" marT="4823" marB="0" anchor="b"/>
                </a:tc>
                <a:tc>
                  <a:txBody>
                    <a:bodyPr/>
                    <a:lstStyle/>
                    <a:p>
                      <a:pPr algn="l" rtl="0" fontAlgn="b"/>
                      <a:r>
                        <a:rPr lang="en-IN" sz="2000" u="none" strike="noStrike" dirty="0">
                          <a:effectLst/>
                        </a:rPr>
                        <a:t>Gs1160dc</a:t>
                      </a:r>
                      <a:endParaRPr lang="en-IN" sz="2000" b="0" i="0" u="none" strike="noStrike" dirty="0">
                        <a:solidFill>
                          <a:srgbClr val="000000"/>
                        </a:solidFill>
                        <a:effectLst/>
                        <a:latin typeface="Century Gothic" panose="020B0502020202020204" pitchFamily="34" charset="0"/>
                      </a:endParaRPr>
                    </a:p>
                  </a:txBody>
                  <a:tcPr marL="4823" marR="4823" marT="4823" marB="0" anchor="b"/>
                </a:tc>
                <a:tc>
                  <a:txBody>
                    <a:bodyPr/>
                    <a:lstStyle/>
                    <a:p>
                      <a:pPr algn="ctr" rtl="0" fontAlgn="b"/>
                      <a:r>
                        <a:rPr lang="en-IN" sz="2000" u="none" strike="noStrike" dirty="0">
                          <a:effectLst/>
                        </a:rPr>
                        <a:t>10 Fixed + Modular Slot (4) With RPS</a:t>
                      </a:r>
                      <a:endParaRPr lang="en-IN" sz="2000" b="0" i="0" u="none" strike="noStrike" dirty="0">
                        <a:solidFill>
                          <a:srgbClr val="000000"/>
                        </a:solidFill>
                        <a:effectLst/>
                        <a:latin typeface="Century Gothic" panose="020B0502020202020204" pitchFamily="34" charset="0"/>
                      </a:endParaRPr>
                    </a:p>
                  </a:txBody>
                  <a:tcPr marL="4823" marR="4823" marT="4823" marB="0" anchor="b"/>
                </a:tc>
              </a:tr>
              <a:tr h="309543">
                <a:tc>
                  <a:txBody>
                    <a:bodyPr/>
                    <a:lstStyle/>
                    <a:p>
                      <a:pPr algn="l" fontAlgn="b"/>
                      <a:endParaRPr lang="en-IN" sz="2000" b="0" i="0" u="none" strike="noStrike">
                        <a:solidFill>
                          <a:srgbClr val="000000"/>
                        </a:solidFill>
                        <a:effectLst/>
                        <a:latin typeface="Calibri"/>
                      </a:endParaRPr>
                    </a:p>
                  </a:txBody>
                  <a:tcPr marL="4823" marR="4823" marT="4823" marB="0" anchor="b"/>
                </a:tc>
                <a:tc>
                  <a:txBody>
                    <a:bodyPr/>
                    <a:lstStyle/>
                    <a:p>
                      <a:endParaRPr lang="en-IN" dirty="0"/>
                    </a:p>
                  </a:txBody>
                  <a:tcPr marL="4823" marR="4823" marT="4823" marB="0" anchor="b"/>
                </a:tc>
                <a:tc>
                  <a:txBody>
                    <a:bodyPr/>
                    <a:lstStyle/>
                    <a:p>
                      <a:endParaRPr lang="en-IN" dirty="0"/>
                    </a:p>
                  </a:txBody>
                  <a:tcPr marL="4823" marR="4823" marT="4823" marB="0" anchor="b"/>
                </a:tc>
              </a:tr>
            </a:tbl>
          </a:graphicData>
        </a:graphic>
      </p:graphicFrame>
    </p:spTree>
    <p:extLst>
      <p:ext uri="{BB962C8B-B14F-4D97-AF65-F5344CB8AC3E}">
        <p14:creationId xmlns:p14="http://schemas.microsoft.com/office/powerpoint/2010/main" val="1523496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74" y="483368"/>
            <a:ext cx="10462075" cy="630075"/>
          </a:xfrm>
        </p:spPr>
        <p:txBody>
          <a:bodyPr>
            <a:normAutofit/>
          </a:bodyPr>
          <a:lstStyle/>
          <a:p>
            <a:r>
              <a:rPr lang="en-IN" dirty="0" smtClean="0"/>
              <a:t>Subscriptions Offerings</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85787417"/>
              </p:ext>
            </p:extLst>
          </p:nvPr>
        </p:nvGraphicFramePr>
        <p:xfrm>
          <a:off x="507867" y="1397530"/>
          <a:ext cx="10969942" cy="3961366"/>
        </p:xfrm>
        <a:graphic>
          <a:graphicData uri="http://schemas.openxmlformats.org/drawingml/2006/table">
            <a:tbl>
              <a:tblPr>
                <a:tableStyleId>{5C22544A-7EE6-4342-B048-85BDC9FD1C3A}</a:tableStyleId>
              </a:tblPr>
              <a:tblGrid>
                <a:gridCol w="2757363"/>
                <a:gridCol w="8212579"/>
              </a:tblGrid>
              <a:tr h="1509981">
                <a:tc>
                  <a:txBody>
                    <a:bodyPr/>
                    <a:lstStyle/>
                    <a:p>
                      <a:pPr algn="l" rtl="0" fontAlgn="ctr"/>
                      <a:r>
                        <a:rPr lang="en-IN" sz="2100" u="none" strike="noStrike" dirty="0">
                          <a:solidFill>
                            <a:srgbClr val="0070C0"/>
                          </a:solidFill>
                          <a:effectLst/>
                          <a:latin typeface="Eras Light ITC" panose="020B0402030504020804" pitchFamily="34" charset="0"/>
                        </a:rPr>
                        <a:t>Basic Bundle Subscriptions</a:t>
                      </a:r>
                      <a:endParaRPr lang="en-IN" sz="2100" b="0" i="0" u="none" strike="noStrike" dirty="0">
                        <a:solidFill>
                          <a:srgbClr val="0070C0"/>
                        </a:solidFill>
                        <a:effectLst/>
                        <a:latin typeface="Eras Light ITC" panose="020B0402030504020804" pitchFamily="34" charset="0"/>
                        <a:cs typeface="Leelawadee UI Semilight" panose="020B0402040204020203" pitchFamily="34" charset="-34"/>
                      </a:endParaRPr>
                    </a:p>
                  </a:txBody>
                  <a:tcPr marL="9523" marR="9523" marT="9523" marB="0" anchor="ctr"/>
                </a:tc>
                <a:tc>
                  <a:txBody>
                    <a:bodyPr/>
                    <a:lstStyle/>
                    <a:p>
                      <a:pPr algn="ctr" rtl="0" fontAlgn="ctr"/>
                      <a:r>
                        <a:rPr lang="en-IN" sz="2100" u="none" strike="noStrike" dirty="0">
                          <a:solidFill>
                            <a:srgbClr val="0070C0"/>
                          </a:solidFill>
                          <a:effectLst/>
                          <a:latin typeface="Eras Light ITC" panose="020B0402030504020804" pitchFamily="34" charset="0"/>
                        </a:rPr>
                        <a:t>Basic Subscription includes Anti Virus, Web Content and Application Filter, Intrusion Prevention System , </a:t>
                      </a:r>
                      <a:r>
                        <a:rPr lang="en-IN" sz="2100" u="none" strike="noStrike" dirty="0" smtClean="0">
                          <a:solidFill>
                            <a:srgbClr val="0070C0"/>
                          </a:solidFill>
                          <a:effectLst/>
                          <a:latin typeface="Eras Light ITC" panose="020B0402030504020804" pitchFamily="34" charset="0"/>
                        </a:rPr>
                        <a:t>8x5/24x7Support</a:t>
                      </a:r>
                      <a:r>
                        <a:rPr lang="en-IN" sz="2100" u="none" strike="noStrike" dirty="0">
                          <a:solidFill>
                            <a:srgbClr val="0070C0"/>
                          </a:solidFill>
                          <a:effectLst/>
                          <a:latin typeface="Eras Light ITC" panose="020B0402030504020804" pitchFamily="34" charset="0"/>
                        </a:rPr>
                        <a:t>, hardware warranty and RMA fulfilment</a:t>
                      </a:r>
                      <a:endParaRPr lang="en-IN" sz="2100" b="0" i="0" u="none" strike="noStrike" dirty="0">
                        <a:solidFill>
                          <a:srgbClr val="0070C0"/>
                        </a:solidFill>
                        <a:effectLst/>
                        <a:latin typeface="Eras Light ITC" panose="020B0402030504020804" pitchFamily="34" charset="0"/>
                        <a:cs typeface="Leelawadee UI Semilight" panose="020B0402040204020203" pitchFamily="34" charset="-34"/>
                      </a:endParaRPr>
                    </a:p>
                  </a:txBody>
                  <a:tcPr marL="9523" marR="9523" marT="9523" marB="0" anchor="ctr"/>
                </a:tc>
              </a:tr>
              <a:tr h="1052047">
                <a:tc>
                  <a:txBody>
                    <a:bodyPr/>
                    <a:lstStyle/>
                    <a:p>
                      <a:pPr algn="l" rtl="0" fontAlgn="ctr"/>
                      <a:r>
                        <a:rPr lang="en-IN" sz="2100" u="none" strike="noStrike" dirty="0">
                          <a:solidFill>
                            <a:srgbClr val="0070C0"/>
                          </a:solidFill>
                          <a:effectLst/>
                          <a:latin typeface="Eras Light ITC" panose="020B0402030504020804" pitchFamily="34" charset="0"/>
                        </a:rPr>
                        <a:t>Premium Bundle  Subscriptions</a:t>
                      </a:r>
                      <a:endParaRPr lang="en-IN" sz="2100" b="0" i="0" u="none" strike="noStrike" dirty="0">
                        <a:solidFill>
                          <a:srgbClr val="0070C0"/>
                        </a:solidFill>
                        <a:effectLst/>
                        <a:latin typeface="Eras Light ITC" panose="020B0402030504020804" pitchFamily="34" charset="0"/>
                        <a:cs typeface="Leelawadee UI Semilight" panose="020B0402040204020203" pitchFamily="34" charset="-34"/>
                      </a:endParaRPr>
                    </a:p>
                  </a:txBody>
                  <a:tcPr marL="9523" marR="9523" marT="9523" marB="0" anchor="ctr"/>
                </a:tc>
                <a:tc>
                  <a:txBody>
                    <a:bodyPr/>
                    <a:lstStyle/>
                    <a:p>
                      <a:pPr algn="ctr" rtl="0" fontAlgn="ctr"/>
                      <a:r>
                        <a:rPr lang="en-IN" sz="2100" u="none" strike="noStrike" dirty="0">
                          <a:solidFill>
                            <a:srgbClr val="0070C0"/>
                          </a:solidFill>
                          <a:effectLst/>
                          <a:latin typeface="Eras Light ITC" panose="020B0402030504020804" pitchFamily="34" charset="0"/>
                        </a:rPr>
                        <a:t>Premium Subscription includes Anti Virus, </a:t>
                      </a:r>
                      <a:r>
                        <a:rPr lang="en-IN" sz="2100" b="1" u="sng" strike="noStrike" dirty="0">
                          <a:solidFill>
                            <a:srgbClr val="FF0000"/>
                          </a:solidFill>
                          <a:effectLst/>
                          <a:latin typeface="Eras Light ITC" panose="020B0402030504020804" pitchFamily="34" charset="0"/>
                        </a:rPr>
                        <a:t>Anti Spam</a:t>
                      </a:r>
                      <a:r>
                        <a:rPr lang="en-IN" sz="2100" u="none" strike="noStrike" dirty="0">
                          <a:solidFill>
                            <a:srgbClr val="0070C0"/>
                          </a:solidFill>
                          <a:effectLst/>
                          <a:latin typeface="Eras Light ITC" panose="020B0402030504020804" pitchFamily="34" charset="0"/>
                        </a:rPr>
                        <a:t>, Web Content and Application Filter, Intrusion Prevention System  , </a:t>
                      </a:r>
                      <a:r>
                        <a:rPr lang="en-IN" sz="2100" u="none" strike="noStrike" dirty="0" smtClean="0">
                          <a:solidFill>
                            <a:srgbClr val="0070C0"/>
                          </a:solidFill>
                          <a:effectLst/>
                          <a:latin typeface="Eras Light ITC" panose="020B0402030504020804" pitchFamily="34" charset="0"/>
                        </a:rPr>
                        <a:t>8x5/24x7 </a:t>
                      </a:r>
                      <a:r>
                        <a:rPr lang="en-IN" sz="2100" u="none" strike="noStrike" dirty="0">
                          <a:solidFill>
                            <a:srgbClr val="0070C0"/>
                          </a:solidFill>
                          <a:effectLst/>
                          <a:latin typeface="Eras Light ITC" panose="020B0402030504020804" pitchFamily="34" charset="0"/>
                        </a:rPr>
                        <a:t>Support, hardware warranty and RMA fulfilment</a:t>
                      </a:r>
                      <a:endParaRPr lang="en-IN" sz="2100" b="0" i="0" u="none" strike="noStrike" dirty="0">
                        <a:solidFill>
                          <a:srgbClr val="0070C0"/>
                        </a:solidFill>
                        <a:effectLst/>
                        <a:latin typeface="Eras Light ITC" panose="020B0402030504020804" pitchFamily="34" charset="0"/>
                        <a:cs typeface="Leelawadee UI Semilight" panose="020B0402040204020203" pitchFamily="34" charset="-34"/>
                      </a:endParaRPr>
                    </a:p>
                  </a:txBody>
                  <a:tcPr marL="9523" marR="9523" marT="9523" marB="0" anchor="ctr"/>
                </a:tc>
              </a:tr>
              <a:tr h="1399338">
                <a:tc>
                  <a:txBody>
                    <a:bodyPr/>
                    <a:lstStyle/>
                    <a:p>
                      <a:pPr algn="l" rtl="0" fontAlgn="ctr"/>
                      <a:r>
                        <a:rPr lang="en-IN" sz="2100" u="none" strike="noStrike">
                          <a:solidFill>
                            <a:srgbClr val="0070C0"/>
                          </a:solidFill>
                          <a:effectLst/>
                          <a:latin typeface="Eras Light ITC" panose="020B0402030504020804" pitchFamily="34" charset="0"/>
                        </a:rPr>
                        <a:t>Complete Bundle Subscriptions</a:t>
                      </a:r>
                      <a:endParaRPr lang="en-IN" sz="2100" b="0" i="0" u="none" strike="noStrike">
                        <a:solidFill>
                          <a:srgbClr val="0070C0"/>
                        </a:solidFill>
                        <a:effectLst/>
                        <a:latin typeface="Eras Light ITC" panose="020B0402030504020804" pitchFamily="34" charset="0"/>
                        <a:cs typeface="Leelawadee UI Semilight" panose="020B0402040204020203" pitchFamily="34" charset="-34"/>
                      </a:endParaRPr>
                    </a:p>
                  </a:txBody>
                  <a:tcPr marL="9523" marR="9523" marT="9523" marB="0" anchor="ctr"/>
                </a:tc>
                <a:tc>
                  <a:txBody>
                    <a:bodyPr/>
                    <a:lstStyle/>
                    <a:p>
                      <a:pPr algn="ctr" rtl="0" fontAlgn="ctr"/>
                      <a:r>
                        <a:rPr lang="en-IN" sz="2100" u="none" strike="noStrike" dirty="0">
                          <a:solidFill>
                            <a:srgbClr val="0070C0"/>
                          </a:solidFill>
                          <a:effectLst/>
                          <a:latin typeface="Eras Light ITC" panose="020B0402030504020804" pitchFamily="34" charset="0"/>
                        </a:rPr>
                        <a:t>Complete Subscription  includes Anti Virus , </a:t>
                      </a:r>
                      <a:r>
                        <a:rPr lang="en-IN" sz="2100" b="1" u="sng" strike="noStrike" dirty="0">
                          <a:solidFill>
                            <a:srgbClr val="FF0000"/>
                          </a:solidFill>
                          <a:effectLst/>
                          <a:latin typeface="Eras Light ITC" panose="020B0402030504020804" pitchFamily="34" charset="0"/>
                        </a:rPr>
                        <a:t>Anti Spam</a:t>
                      </a:r>
                      <a:r>
                        <a:rPr lang="en-IN" sz="2100" u="none" strike="noStrike" dirty="0">
                          <a:solidFill>
                            <a:srgbClr val="0070C0"/>
                          </a:solidFill>
                          <a:effectLst/>
                          <a:latin typeface="Eras Light ITC" panose="020B0402030504020804" pitchFamily="34" charset="0"/>
                        </a:rPr>
                        <a:t>, Web Content and Application Filter, </a:t>
                      </a:r>
                      <a:r>
                        <a:rPr lang="en-IN" sz="2100" b="1" u="sng" strike="noStrike" dirty="0">
                          <a:solidFill>
                            <a:srgbClr val="FF0000"/>
                          </a:solidFill>
                          <a:effectLst/>
                          <a:latin typeface="Eras Light ITC" panose="020B0402030504020804" pitchFamily="34" charset="0"/>
                        </a:rPr>
                        <a:t>Data Leakage Prevention</a:t>
                      </a:r>
                      <a:r>
                        <a:rPr lang="en-IN" sz="2100" u="none" strike="noStrike" dirty="0">
                          <a:solidFill>
                            <a:srgbClr val="0070C0"/>
                          </a:solidFill>
                          <a:effectLst/>
                          <a:latin typeface="Eras Light ITC" panose="020B0402030504020804" pitchFamily="34" charset="0"/>
                        </a:rPr>
                        <a:t>, Intrusion Prevention System  , </a:t>
                      </a:r>
                      <a:r>
                        <a:rPr lang="en-IN" sz="2100" u="none" strike="noStrike" dirty="0" smtClean="0">
                          <a:solidFill>
                            <a:srgbClr val="0070C0"/>
                          </a:solidFill>
                          <a:effectLst/>
                          <a:latin typeface="Eras Light ITC" panose="020B0402030504020804" pitchFamily="34" charset="0"/>
                        </a:rPr>
                        <a:t>8x5/24x7 </a:t>
                      </a:r>
                      <a:r>
                        <a:rPr lang="en-IN" sz="2100" u="none" strike="noStrike" dirty="0">
                          <a:solidFill>
                            <a:srgbClr val="0070C0"/>
                          </a:solidFill>
                          <a:effectLst/>
                          <a:latin typeface="Eras Light ITC" panose="020B0402030504020804" pitchFamily="34" charset="0"/>
                        </a:rPr>
                        <a:t>Support, hardware warranty and RMA fulfilment</a:t>
                      </a:r>
                      <a:endParaRPr lang="en-IN" sz="2100" b="0" i="0" u="none" strike="noStrike" dirty="0">
                        <a:solidFill>
                          <a:srgbClr val="0070C0"/>
                        </a:solidFill>
                        <a:effectLst/>
                        <a:latin typeface="Eras Light ITC" panose="020B0402030504020804" pitchFamily="34" charset="0"/>
                        <a:cs typeface="Leelawadee UI Semilight" panose="020B0402040204020203" pitchFamily="34" charset="-34"/>
                      </a:endParaRPr>
                    </a:p>
                  </a:txBody>
                  <a:tcPr marL="9523" marR="9523" marT="9523" marB="0" anchor="ct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0528" y="6283677"/>
            <a:ext cx="2078297" cy="573431"/>
          </a:xfrm>
          <a:prstGeom prst="rect">
            <a:avLst/>
          </a:prstGeom>
        </p:spPr>
      </p:pic>
    </p:spTree>
    <p:extLst>
      <p:ext uri="{BB962C8B-B14F-4D97-AF65-F5344CB8AC3E}">
        <p14:creationId xmlns:p14="http://schemas.microsoft.com/office/powerpoint/2010/main" val="203279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028" y="260648"/>
            <a:ext cx="6912768" cy="6453336"/>
          </a:xfrm>
          <a:prstGeom prst="rect">
            <a:avLst/>
          </a:prstGeom>
        </p:spPr>
      </p:pic>
      <p:grpSp>
        <p:nvGrpSpPr>
          <p:cNvPr id="5" name="Group 4"/>
          <p:cNvGrpSpPr/>
          <p:nvPr/>
        </p:nvGrpSpPr>
        <p:grpSpPr>
          <a:xfrm>
            <a:off x="2725024" y="404664"/>
            <a:ext cx="6610231" cy="5976664"/>
            <a:chOff x="1202611" y="404664"/>
            <a:chExt cx="6610231" cy="5976664"/>
          </a:xfrm>
        </p:grpSpPr>
        <p:sp>
          <p:nvSpPr>
            <p:cNvPr id="4" name="Rectangle 3"/>
            <p:cNvSpPr/>
            <p:nvPr/>
          </p:nvSpPr>
          <p:spPr>
            <a:xfrm>
              <a:off x="3971202" y="404664"/>
              <a:ext cx="1146468" cy="507831"/>
            </a:xfrm>
            <a:prstGeom prst="rect">
              <a:avLst/>
            </a:prstGeom>
          </p:spPr>
          <p:txBody>
            <a:bodyPr wrap="none">
              <a:spAutoFit/>
            </a:bodyPr>
            <a:lstStyle/>
            <a:p>
              <a:r>
                <a:rPr lang="en-US" sz="1350" dirty="0">
                  <a:solidFill>
                    <a:schemeClr val="bg1"/>
                  </a:solidFill>
                  <a:cs typeface="Arial" panose="020B0604020202020204" pitchFamily="34" charset="0"/>
                </a:rPr>
                <a:t>Reporting &amp;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Compliance</a:t>
              </a:r>
              <a:endParaRPr lang="en-US" sz="1350" dirty="0">
                <a:solidFill>
                  <a:schemeClr val="bg1"/>
                </a:solidFill>
              </a:endParaRPr>
            </a:p>
          </p:txBody>
        </p:sp>
        <p:sp>
          <p:nvSpPr>
            <p:cNvPr id="9" name="Rectangle 8"/>
            <p:cNvSpPr/>
            <p:nvPr/>
          </p:nvSpPr>
          <p:spPr>
            <a:xfrm>
              <a:off x="5214027" y="620688"/>
              <a:ext cx="963726" cy="507831"/>
            </a:xfrm>
            <a:prstGeom prst="rect">
              <a:avLst/>
            </a:prstGeom>
          </p:spPr>
          <p:txBody>
            <a:bodyPr wrap="none">
              <a:spAutoFit/>
            </a:bodyPr>
            <a:lstStyle/>
            <a:p>
              <a:pPr algn="ctr"/>
              <a:r>
                <a:rPr lang="en-US" sz="1350" dirty="0">
                  <a:solidFill>
                    <a:schemeClr val="bg1"/>
                  </a:solidFill>
                  <a:cs typeface="Arial" panose="020B0604020202020204" pitchFamily="34" charset="0"/>
                </a:rPr>
                <a:t>Data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Protection</a:t>
              </a:r>
              <a:endParaRPr lang="en-US" sz="1350" dirty="0">
                <a:solidFill>
                  <a:schemeClr val="bg1"/>
                </a:solidFill>
              </a:endParaRPr>
            </a:p>
          </p:txBody>
        </p:sp>
        <p:sp>
          <p:nvSpPr>
            <p:cNvPr id="12" name="Rectangle 11"/>
            <p:cNvSpPr/>
            <p:nvPr/>
          </p:nvSpPr>
          <p:spPr>
            <a:xfrm>
              <a:off x="6319451" y="1455861"/>
              <a:ext cx="819455" cy="507831"/>
            </a:xfrm>
            <a:prstGeom prst="rect">
              <a:avLst/>
            </a:prstGeom>
          </p:spPr>
          <p:txBody>
            <a:bodyPr wrap="none">
              <a:spAutoFit/>
            </a:bodyPr>
            <a:lstStyle/>
            <a:p>
              <a:pPr algn="ctr"/>
              <a:r>
                <a:rPr lang="en-US" sz="1350" dirty="0">
                  <a:solidFill>
                    <a:schemeClr val="bg1"/>
                  </a:solidFill>
                  <a:cs typeface="Arial" panose="020B0604020202020204" pitchFamily="34" charset="0"/>
                </a:rPr>
                <a:t>Clean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Network</a:t>
              </a:r>
              <a:endParaRPr lang="en-US" sz="1350" dirty="0">
                <a:solidFill>
                  <a:schemeClr val="bg1"/>
                </a:solidFill>
              </a:endParaRPr>
            </a:p>
          </p:txBody>
        </p:sp>
        <p:sp>
          <p:nvSpPr>
            <p:cNvPr id="13" name="Rectangle 12"/>
            <p:cNvSpPr/>
            <p:nvPr/>
          </p:nvSpPr>
          <p:spPr>
            <a:xfrm>
              <a:off x="6791601" y="2522811"/>
              <a:ext cx="800219" cy="507831"/>
            </a:xfrm>
            <a:prstGeom prst="rect">
              <a:avLst/>
            </a:prstGeom>
          </p:spPr>
          <p:txBody>
            <a:bodyPr wrap="none">
              <a:spAutoFit/>
            </a:bodyPr>
            <a:lstStyle/>
            <a:p>
              <a:pPr algn="ctr"/>
              <a:r>
                <a:rPr lang="en-US" sz="1350" dirty="0">
                  <a:solidFill>
                    <a:schemeClr val="bg1"/>
                  </a:solidFill>
                  <a:cs typeface="Arial" panose="020B0604020202020204" pitchFamily="34" charset="0"/>
                </a:rPr>
                <a:t>Cost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Savings</a:t>
              </a:r>
              <a:endParaRPr lang="en-US" sz="1350" dirty="0">
                <a:solidFill>
                  <a:schemeClr val="bg1"/>
                </a:solidFill>
              </a:endParaRPr>
            </a:p>
          </p:txBody>
        </p:sp>
        <p:sp>
          <p:nvSpPr>
            <p:cNvPr id="14" name="Rectangle 13"/>
            <p:cNvSpPr/>
            <p:nvPr/>
          </p:nvSpPr>
          <p:spPr>
            <a:xfrm>
              <a:off x="6801026" y="3666736"/>
              <a:ext cx="1011816" cy="715581"/>
            </a:xfrm>
            <a:prstGeom prst="rect">
              <a:avLst/>
            </a:prstGeom>
          </p:spPr>
          <p:txBody>
            <a:bodyPr wrap="none">
              <a:spAutoFit/>
            </a:bodyPr>
            <a:lstStyle/>
            <a:p>
              <a:pPr algn="ctr"/>
              <a:r>
                <a:rPr lang="en-US" sz="1350" dirty="0">
                  <a:solidFill>
                    <a:schemeClr val="bg1"/>
                  </a:solidFill>
                  <a:cs typeface="Arial" panose="020B0604020202020204" pitchFamily="34" charset="0"/>
                </a:rPr>
                <a:t>Dedicated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Security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Expertise</a:t>
              </a:r>
              <a:endParaRPr lang="en-US" sz="1350" dirty="0">
                <a:solidFill>
                  <a:schemeClr val="bg1"/>
                </a:solidFill>
              </a:endParaRPr>
            </a:p>
          </p:txBody>
        </p:sp>
        <p:sp>
          <p:nvSpPr>
            <p:cNvPr id="15" name="Rectangle 14"/>
            <p:cNvSpPr/>
            <p:nvPr/>
          </p:nvSpPr>
          <p:spPr>
            <a:xfrm>
              <a:off x="6254560" y="4806755"/>
              <a:ext cx="829074" cy="507831"/>
            </a:xfrm>
            <a:prstGeom prst="rect">
              <a:avLst/>
            </a:prstGeom>
          </p:spPr>
          <p:txBody>
            <a:bodyPr wrap="none">
              <a:spAutoFit/>
            </a:bodyPr>
            <a:lstStyle/>
            <a:p>
              <a:pPr algn="ctr"/>
              <a:r>
                <a:rPr lang="en-US" sz="1350" dirty="0">
                  <a:solidFill>
                    <a:schemeClr val="bg1"/>
                  </a:solidFill>
                  <a:cs typeface="Arial" panose="020B0604020202020204" pitchFamily="34" charset="0"/>
                </a:rPr>
                <a:t>Smooth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Security</a:t>
              </a:r>
              <a:endParaRPr lang="en-US" sz="1350" dirty="0">
                <a:solidFill>
                  <a:schemeClr val="bg1"/>
                </a:solidFill>
              </a:endParaRPr>
            </a:p>
          </p:txBody>
        </p:sp>
        <p:sp>
          <p:nvSpPr>
            <p:cNvPr id="16" name="Rectangle 15"/>
            <p:cNvSpPr/>
            <p:nvPr/>
          </p:nvSpPr>
          <p:spPr>
            <a:xfrm>
              <a:off x="5358296" y="5589240"/>
              <a:ext cx="675186" cy="507831"/>
            </a:xfrm>
            <a:prstGeom prst="rect">
              <a:avLst/>
            </a:prstGeom>
          </p:spPr>
          <p:txBody>
            <a:bodyPr wrap="none">
              <a:spAutoFit/>
            </a:bodyPr>
            <a:lstStyle/>
            <a:p>
              <a:pPr algn="ctr"/>
              <a:r>
                <a:rPr lang="en-US" sz="1350" dirty="0">
                  <a:solidFill>
                    <a:schemeClr val="bg1"/>
                  </a:solidFill>
                  <a:cs typeface="Arial" panose="020B0604020202020204" pitchFamily="34" charset="0"/>
                </a:rPr>
                <a:t>User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Sense</a:t>
              </a:r>
              <a:endParaRPr lang="en-US" sz="1350" dirty="0">
                <a:solidFill>
                  <a:schemeClr val="bg1"/>
                </a:solidFill>
              </a:endParaRPr>
            </a:p>
          </p:txBody>
        </p:sp>
        <p:sp>
          <p:nvSpPr>
            <p:cNvPr id="17" name="Rectangle 16"/>
            <p:cNvSpPr/>
            <p:nvPr/>
          </p:nvSpPr>
          <p:spPr>
            <a:xfrm>
              <a:off x="2706153" y="620687"/>
              <a:ext cx="1107997" cy="507831"/>
            </a:xfrm>
            <a:prstGeom prst="rect">
              <a:avLst/>
            </a:prstGeom>
          </p:spPr>
          <p:txBody>
            <a:bodyPr wrap="none">
              <a:spAutoFit/>
            </a:bodyPr>
            <a:lstStyle/>
            <a:p>
              <a:pPr algn="ctr"/>
              <a:r>
                <a:rPr lang="en-US" sz="1350" dirty="0">
                  <a:solidFill>
                    <a:schemeClr val="bg1"/>
                  </a:solidFill>
                  <a:cs typeface="Arial" panose="020B0604020202020204" pitchFamily="34" charset="0"/>
                </a:rPr>
                <a:t>Easy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Deployment</a:t>
              </a:r>
              <a:endParaRPr lang="en-US" sz="1350" dirty="0">
                <a:solidFill>
                  <a:schemeClr val="bg1"/>
                </a:solidFill>
              </a:endParaRPr>
            </a:p>
          </p:txBody>
        </p:sp>
        <p:sp>
          <p:nvSpPr>
            <p:cNvPr id="18" name="Rectangle 17"/>
            <p:cNvSpPr/>
            <p:nvPr/>
          </p:nvSpPr>
          <p:spPr>
            <a:xfrm>
              <a:off x="1707076" y="1513560"/>
              <a:ext cx="1183337" cy="646331"/>
            </a:xfrm>
            <a:prstGeom prst="rect">
              <a:avLst/>
            </a:prstGeom>
          </p:spPr>
          <p:txBody>
            <a:bodyPr wrap="none">
              <a:spAutoFit/>
            </a:bodyPr>
            <a:lstStyle/>
            <a:p>
              <a:pPr algn="ctr"/>
              <a:r>
                <a:rPr lang="en-US" sz="1200" dirty="0">
                  <a:solidFill>
                    <a:schemeClr val="bg1"/>
                  </a:solidFill>
                  <a:cs typeface="Arial" panose="020B0604020202020204" pitchFamily="34" charset="0"/>
                </a:rPr>
                <a:t>Integrates with</a:t>
              </a:r>
              <a:br>
                <a:rPr lang="en-US" sz="1200" dirty="0">
                  <a:solidFill>
                    <a:schemeClr val="bg1"/>
                  </a:solidFill>
                  <a:cs typeface="Arial" panose="020B0604020202020204" pitchFamily="34" charset="0"/>
                </a:rPr>
              </a:br>
              <a:r>
                <a:rPr lang="en-US" sz="1200" dirty="0">
                  <a:solidFill>
                    <a:schemeClr val="bg1"/>
                  </a:solidFill>
                  <a:cs typeface="Arial" panose="020B0604020202020204" pitchFamily="34" charset="0"/>
                </a:rPr>
                <a:t> existing </a:t>
              </a:r>
              <a:br>
                <a:rPr lang="en-US" sz="1200" dirty="0">
                  <a:solidFill>
                    <a:schemeClr val="bg1"/>
                  </a:solidFill>
                  <a:cs typeface="Arial" panose="020B0604020202020204" pitchFamily="34" charset="0"/>
                </a:rPr>
              </a:br>
              <a:r>
                <a:rPr lang="en-US" sz="1200" dirty="0">
                  <a:solidFill>
                    <a:schemeClr val="bg1"/>
                  </a:solidFill>
                  <a:cs typeface="Arial" panose="020B0604020202020204" pitchFamily="34" charset="0"/>
                </a:rPr>
                <a:t>environment</a:t>
              </a:r>
              <a:endParaRPr lang="en-US" sz="1200" dirty="0">
                <a:solidFill>
                  <a:schemeClr val="bg1"/>
                </a:solidFill>
              </a:endParaRPr>
            </a:p>
          </p:txBody>
        </p:sp>
        <p:sp>
          <p:nvSpPr>
            <p:cNvPr id="19" name="Rectangle 18"/>
            <p:cNvSpPr/>
            <p:nvPr/>
          </p:nvSpPr>
          <p:spPr>
            <a:xfrm>
              <a:off x="1273819" y="2522810"/>
              <a:ext cx="1037528" cy="507831"/>
            </a:xfrm>
            <a:prstGeom prst="rect">
              <a:avLst/>
            </a:prstGeom>
          </p:spPr>
          <p:txBody>
            <a:bodyPr wrap="none">
              <a:spAutoFit/>
            </a:bodyPr>
            <a:lstStyle/>
            <a:p>
              <a:pPr algn="ctr"/>
              <a:r>
                <a:rPr lang="en-US" sz="1350" dirty="0">
                  <a:solidFill>
                    <a:schemeClr val="bg1"/>
                  </a:solidFill>
                  <a:cs typeface="Arial" panose="020B0604020202020204" pitchFamily="34" charset="0"/>
                </a:rPr>
                <a:t>App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Awareness</a:t>
              </a:r>
              <a:endParaRPr lang="en-US" sz="1350" dirty="0">
                <a:solidFill>
                  <a:schemeClr val="bg1"/>
                </a:solidFill>
              </a:endParaRPr>
            </a:p>
          </p:txBody>
        </p:sp>
        <p:sp>
          <p:nvSpPr>
            <p:cNvPr id="20" name="Rectangle 19"/>
            <p:cNvSpPr/>
            <p:nvPr/>
          </p:nvSpPr>
          <p:spPr>
            <a:xfrm>
              <a:off x="1202611" y="3770610"/>
              <a:ext cx="1069525" cy="507831"/>
            </a:xfrm>
            <a:prstGeom prst="rect">
              <a:avLst/>
            </a:prstGeom>
          </p:spPr>
          <p:txBody>
            <a:bodyPr wrap="none">
              <a:spAutoFit/>
            </a:bodyPr>
            <a:lstStyle/>
            <a:p>
              <a:pPr algn="ctr"/>
              <a:r>
                <a:rPr lang="en-US" sz="1350" dirty="0">
                  <a:solidFill>
                    <a:schemeClr val="bg1"/>
                  </a:solidFill>
                  <a:cs typeface="Arial" panose="020B0604020202020204" pitchFamily="34" charset="0"/>
                </a:rPr>
                <a:t>Committed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Support</a:t>
              </a:r>
              <a:endParaRPr lang="en-US" sz="1350" dirty="0">
                <a:solidFill>
                  <a:schemeClr val="bg1"/>
                </a:solidFill>
              </a:endParaRPr>
            </a:p>
          </p:txBody>
        </p:sp>
        <p:sp>
          <p:nvSpPr>
            <p:cNvPr id="21" name="Rectangle 20"/>
            <p:cNvSpPr/>
            <p:nvPr/>
          </p:nvSpPr>
          <p:spPr>
            <a:xfrm>
              <a:off x="1707104" y="5014504"/>
              <a:ext cx="1252266" cy="300082"/>
            </a:xfrm>
            <a:prstGeom prst="rect">
              <a:avLst/>
            </a:prstGeom>
          </p:spPr>
          <p:txBody>
            <a:bodyPr wrap="none">
              <a:spAutoFit/>
            </a:bodyPr>
            <a:lstStyle/>
            <a:p>
              <a:pPr algn="ctr"/>
              <a:r>
                <a:rPr lang="en-US" sz="1350" dirty="0">
                  <a:solidFill>
                    <a:schemeClr val="bg1"/>
                  </a:solidFill>
                  <a:cs typeface="Arial" panose="020B0604020202020204" pitchFamily="34" charset="0"/>
                </a:rPr>
                <a:t>Manageability</a:t>
              </a:r>
              <a:endParaRPr lang="en-US" sz="1350" dirty="0">
                <a:solidFill>
                  <a:schemeClr val="bg1"/>
                </a:solidFill>
              </a:endParaRPr>
            </a:p>
          </p:txBody>
        </p:sp>
        <p:sp>
          <p:nvSpPr>
            <p:cNvPr id="22" name="Rectangle 21"/>
            <p:cNvSpPr/>
            <p:nvPr/>
          </p:nvSpPr>
          <p:spPr>
            <a:xfrm>
              <a:off x="2750560" y="5589240"/>
              <a:ext cx="1156087" cy="715581"/>
            </a:xfrm>
            <a:prstGeom prst="rect">
              <a:avLst/>
            </a:prstGeom>
          </p:spPr>
          <p:txBody>
            <a:bodyPr wrap="none">
              <a:spAutoFit/>
            </a:bodyPr>
            <a:lstStyle/>
            <a:p>
              <a:pPr algn="ctr"/>
              <a:r>
                <a:rPr lang="en-US" sz="1350" dirty="0">
                  <a:solidFill>
                    <a:schemeClr val="bg1"/>
                  </a:solidFill>
                  <a:cs typeface="Arial" panose="020B0604020202020204" pitchFamily="34" charset="0"/>
                </a:rPr>
                <a:t>High-</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performance</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Security</a:t>
              </a:r>
              <a:endParaRPr lang="en-US" sz="1350" dirty="0">
                <a:solidFill>
                  <a:schemeClr val="bg1"/>
                </a:solidFill>
              </a:endParaRPr>
            </a:p>
          </p:txBody>
        </p:sp>
        <p:sp>
          <p:nvSpPr>
            <p:cNvPr id="23" name="Rectangle 22"/>
            <p:cNvSpPr/>
            <p:nvPr/>
          </p:nvSpPr>
          <p:spPr>
            <a:xfrm>
              <a:off x="4004863" y="5873497"/>
              <a:ext cx="1037528" cy="507831"/>
            </a:xfrm>
            <a:prstGeom prst="rect">
              <a:avLst/>
            </a:prstGeom>
          </p:spPr>
          <p:txBody>
            <a:bodyPr wrap="none">
              <a:spAutoFit/>
            </a:bodyPr>
            <a:lstStyle/>
            <a:p>
              <a:pPr algn="ctr"/>
              <a:r>
                <a:rPr lang="en-US" sz="1350" dirty="0">
                  <a:solidFill>
                    <a:schemeClr val="bg1"/>
                  </a:solidFill>
                  <a:cs typeface="Arial" panose="020B0604020202020204" pitchFamily="34" charset="0"/>
                </a:rPr>
                <a:t> Context </a:t>
              </a:r>
              <a:br>
                <a:rPr lang="en-US" sz="1350" dirty="0">
                  <a:solidFill>
                    <a:schemeClr val="bg1"/>
                  </a:solidFill>
                  <a:cs typeface="Arial" panose="020B0604020202020204" pitchFamily="34" charset="0"/>
                </a:rPr>
              </a:br>
              <a:r>
                <a:rPr lang="en-US" sz="1350" dirty="0">
                  <a:solidFill>
                    <a:schemeClr val="bg1"/>
                  </a:solidFill>
                  <a:cs typeface="Arial" panose="020B0604020202020204" pitchFamily="34" charset="0"/>
                </a:rPr>
                <a:t>Awareness</a:t>
              </a:r>
              <a:endParaRPr lang="en-US" sz="1350" dirty="0">
                <a:solidFill>
                  <a:schemeClr val="bg1"/>
                </a:solidFill>
              </a:endParaRPr>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0699" y="2723704"/>
            <a:ext cx="1780010" cy="127034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7848" y="-4762"/>
            <a:ext cx="2455574" cy="677526"/>
          </a:xfrm>
          <a:prstGeom prst="rect">
            <a:avLst/>
          </a:prstGeom>
        </p:spPr>
      </p:pic>
    </p:spTree>
    <p:extLst>
      <p:ext uri="{BB962C8B-B14F-4D97-AF65-F5344CB8AC3E}">
        <p14:creationId xmlns:p14="http://schemas.microsoft.com/office/powerpoint/2010/main" val="3092782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2009 Microsoft </a:t>
            </a:r>
            <a:r>
              <a:rPr lang="en-US" sz="7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a:t>
            </a:r>
            <a:r>
              <a:rPr lang="en-US" sz="700" dirty="0" smtClean="0">
                <a:solidFill>
                  <a:schemeClr val="bg1"/>
                </a:solidFill>
                <a:latin typeface="Segoe" pitchFamily="34" charset="0"/>
                <a:cs typeface="Arial" charset="0"/>
              </a:rPr>
              <a:t/>
            </a:r>
            <a:br>
              <a:rPr lang="en-US" sz="700" dirty="0" smtClean="0">
                <a:solidFill>
                  <a:schemeClr val="bg1"/>
                </a:solidFill>
                <a:latin typeface="Segoe" pitchFamily="34" charset="0"/>
                <a:cs typeface="Arial" charset="0"/>
              </a:rPr>
            </a:br>
            <a:r>
              <a:rPr lang="en-US" sz="700" dirty="0" smtClean="0">
                <a:solidFill>
                  <a:schemeClr val="bg1"/>
                </a:solidFill>
                <a:latin typeface="Segoe" pitchFamily="34" charset="0"/>
                <a:cs typeface="Arial" charset="0"/>
              </a:rPr>
              <a:t>to </a:t>
            </a:r>
            <a:r>
              <a:rPr lang="en-US" sz="700" dirty="0">
                <a:solidFill>
                  <a:schemeClr val="bg1"/>
                </a:solidFill>
                <a:latin typeface="Segoe" pitchFamily="34" charset="0"/>
                <a:cs typeface="Arial" charset="0"/>
              </a:rPr>
              <a:t>be a commitment </a:t>
            </a:r>
            <a:r>
              <a:rPr lang="en-US" sz="700" dirty="0" smtClean="0">
                <a:solidFill>
                  <a:schemeClr val="bg1"/>
                </a:solidFill>
                <a:latin typeface="Segoe" pitchFamily="34" charset="0"/>
                <a:cs typeface="Arial" charset="0"/>
              </a:rPr>
              <a:t>on </a:t>
            </a:r>
            <a:r>
              <a:rPr lang="en-US" sz="700" dirty="0">
                <a:solidFill>
                  <a:schemeClr val="bg1"/>
                </a:solidFill>
                <a:latin typeface="Segoe" pitchFamily="34" charset="0"/>
                <a:cs typeface="Arial" charset="0"/>
              </a:rPr>
              <a:t>the part of Microsoft,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pic>
        <p:nvPicPr>
          <p:cNvPr id="7" name="Picture 6" descr="microsoft-datacenter-100058814-orig.jpg"/>
          <p:cNvPicPr>
            <a:picLocks noChangeAspect="1"/>
          </p:cNvPicPr>
          <p:nvPr/>
        </p:nvPicPr>
        <p:blipFill rotWithShape="1">
          <a:blip r:embed="rId3" cstate="print">
            <a:duotone>
              <a:prstClr val="black"/>
              <a:schemeClr val="accent1">
                <a:lumMod val="20000"/>
                <a:lumOff val="80000"/>
                <a:tint val="45000"/>
                <a:satMod val="400000"/>
              </a:schemeClr>
            </a:duotone>
          </a:blip>
          <a:srcRect t="8919" b="12501"/>
          <a:stretch/>
        </p:blipFill>
        <p:spPr>
          <a:xfrm>
            <a:off x="2041" y="-43237"/>
            <a:ext cx="12188825" cy="6901237"/>
          </a:xfrm>
          <a:prstGeom prst="rect">
            <a:avLst/>
          </a:prstGeom>
        </p:spPr>
      </p:pic>
      <p:grpSp>
        <p:nvGrpSpPr>
          <p:cNvPr id="8" name="Group 7"/>
          <p:cNvGrpSpPr/>
          <p:nvPr/>
        </p:nvGrpSpPr>
        <p:grpSpPr>
          <a:xfrm>
            <a:off x="3198812" y="1241667"/>
            <a:ext cx="5852160" cy="1905000"/>
            <a:chOff x="3198812" y="1241667"/>
            <a:chExt cx="5852160" cy="1905000"/>
          </a:xfrm>
        </p:grpSpPr>
        <p:sp>
          <p:nvSpPr>
            <p:cNvPr id="3" name="Rounded Rectangle 2"/>
            <p:cNvSpPr/>
            <p:nvPr/>
          </p:nvSpPr>
          <p:spPr>
            <a:xfrm>
              <a:off x="3198812" y="1241667"/>
              <a:ext cx="5852160" cy="1905000"/>
            </a:xfrm>
            <a:prstGeom prst="roundRect">
              <a:avLst/>
            </a:prstGeom>
            <a:ln>
              <a:noFill/>
            </a:ln>
            <a:effectLst>
              <a:glow rad="228600">
                <a:schemeClr val="accent5">
                  <a:satMod val="175000"/>
                  <a:alpha val="40000"/>
                </a:schemeClr>
              </a:glo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132" y="1681222"/>
              <a:ext cx="5303520" cy="1060704"/>
            </a:xfrm>
            <a:prstGeom prst="rect">
              <a:avLst/>
            </a:prstGeom>
          </p:spPr>
        </p:pic>
      </p:grpSp>
      <p:sp>
        <p:nvSpPr>
          <p:cNvPr id="6" name="Title 3"/>
          <p:cNvSpPr txBox="1">
            <a:spLocks/>
          </p:cNvSpPr>
          <p:nvPr/>
        </p:nvSpPr>
        <p:spPr>
          <a:xfrm>
            <a:off x="711015" y="3688799"/>
            <a:ext cx="10969943" cy="762000"/>
          </a:xfrm>
          <a:prstGeom prst="rect">
            <a:avLst/>
          </a:prstGeom>
          <a:noFill/>
        </p:spPr>
        <p:txBody>
          <a:bodyPr>
            <a:noAutofit/>
          </a:bodyPr>
          <a:lstStyle>
            <a:lvl1pPr algn="l" defTabSz="914400" rtl="0" eaLnBrk="1" latinLnBrk="0" hangingPunct="1">
              <a:spcBef>
                <a:spcPct val="0"/>
              </a:spcBef>
              <a:buNone/>
              <a:defRPr sz="3200" kern="1200">
                <a:solidFill>
                  <a:schemeClr val="tx1"/>
                </a:solidFill>
                <a:latin typeface="Segoe" pitchFamily="34" charset="0"/>
                <a:ea typeface="+mj-ea"/>
                <a:cs typeface="+mj-cs"/>
              </a:defRPr>
            </a:lvl1pPr>
          </a:lstStyle>
          <a:p>
            <a:pPr algn="ctr"/>
            <a:r>
              <a:rPr lang="en-US" i="1" dirty="0" smtClean="0">
                <a:ln w="0"/>
                <a:effectLst>
                  <a:outerShdw blurRad="38100" dist="19050" dir="2700000" algn="tl" rotWithShape="0">
                    <a:schemeClr val="dk1">
                      <a:alpha val="40000"/>
                    </a:schemeClr>
                  </a:outerShdw>
                </a:effectLst>
                <a:latin typeface="+mn-lt"/>
                <a:ea typeface="Arial Unicode MS" panose="020B0604020202020204" pitchFamily="34" charset="-128"/>
                <a:cs typeface="Arial Unicode MS" panose="020B0604020202020204" pitchFamily="34" charset="-128"/>
              </a:rPr>
              <a:t>Network Security </a:t>
            </a:r>
            <a:br>
              <a:rPr lang="en-US" i="1" dirty="0" smtClean="0">
                <a:ln w="0"/>
                <a:effectLst>
                  <a:outerShdw blurRad="38100" dist="19050" dir="2700000" algn="tl" rotWithShape="0">
                    <a:schemeClr val="dk1">
                      <a:alpha val="40000"/>
                    </a:schemeClr>
                  </a:outerShdw>
                </a:effectLst>
                <a:latin typeface="+mn-lt"/>
                <a:ea typeface="Arial Unicode MS" panose="020B0604020202020204" pitchFamily="34" charset="-128"/>
                <a:cs typeface="Arial Unicode MS" panose="020B0604020202020204" pitchFamily="34" charset="-128"/>
              </a:rPr>
            </a:br>
            <a:r>
              <a:rPr lang="en-US" i="1" dirty="0" smtClean="0">
                <a:ln w="0"/>
                <a:effectLst>
                  <a:outerShdw blurRad="38100" dist="19050" dir="2700000" algn="tl" rotWithShape="0">
                    <a:schemeClr val="dk1">
                      <a:alpha val="40000"/>
                    </a:schemeClr>
                  </a:outerShdw>
                </a:effectLst>
                <a:latin typeface="+mn-lt"/>
                <a:ea typeface="Arial Unicode MS" panose="020B0604020202020204" pitchFamily="34" charset="-128"/>
                <a:cs typeface="Arial Unicode MS" panose="020B0604020202020204" pitchFamily="34" charset="-128"/>
              </a:rPr>
              <a:t>for the new world order</a:t>
            </a:r>
            <a:endParaRPr lang="en-US" i="1" dirty="0">
              <a:ln w="0"/>
              <a:effectLst>
                <a:outerShdw blurRad="38100" dist="19050" dir="2700000" algn="tl" rotWithShape="0">
                  <a:schemeClr val="dk1">
                    <a:alpha val="40000"/>
                  </a:schemeClr>
                </a:outerShdw>
              </a:effectLst>
              <a:latin typeface="+mn-lt"/>
              <a:ea typeface="Arial Unicode MS" panose="020B0604020202020204" pitchFamily="34" charset="-128"/>
              <a:cs typeface="Arial Unicode MS" panose="020B0604020202020204"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8088"/>
            <a:ext cx="12222056" cy="4672382"/>
          </a:xfrm>
          <a:prstGeom prst="rect">
            <a:avLst/>
          </a:prstGeom>
          <a:ln>
            <a:noFill/>
          </a:ln>
          <a:effectLst>
            <a:softEdge rad="112500"/>
          </a:effectLst>
        </p:spPr>
      </p:pic>
      <p:sp>
        <p:nvSpPr>
          <p:cNvPr id="5" name="Title 1"/>
          <p:cNvSpPr>
            <a:spLocks noGrp="1"/>
          </p:cNvSpPr>
          <p:nvPr>
            <p:ph type="title"/>
          </p:nvPr>
        </p:nvSpPr>
        <p:spPr>
          <a:xfrm>
            <a:off x="0" y="258127"/>
            <a:ext cx="10360500" cy="428387"/>
          </a:xfrm>
        </p:spPr>
        <p:txBody>
          <a:bodyPr/>
          <a:lstStyle/>
          <a:p>
            <a:r>
              <a:rPr lang="en-IN" sz="2133" dirty="0">
                <a:solidFill>
                  <a:srgbClr val="FFFFFF"/>
                </a:solidFill>
              </a:rPr>
              <a:t>Power to CXOs: Security, Performance, </a:t>
            </a:r>
            <a:r>
              <a:rPr lang="en-IN" sz="2133" dirty="0" smtClean="0">
                <a:solidFill>
                  <a:srgbClr val="FFFFFF"/>
                </a:solidFill>
              </a:rPr>
              <a:t>Compliance</a:t>
            </a:r>
            <a:endParaRPr lang="en-US" sz="2133" dirty="0">
              <a:solidFill>
                <a:srgbClr val="FFFFFF"/>
              </a:solidFill>
            </a:endParaRPr>
          </a:p>
        </p:txBody>
      </p:sp>
      <p:sp>
        <p:nvSpPr>
          <p:cNvPr id="6" name="TextBox 5"/>
          <p:cNvSpPr txBox="1"/>
          <p:nvPr/>
        </p:nvSpPr>
        <p:spPr>
          <a:xfrm>
            <a:off x="9376107" y="3221885"/>
            <a:ext cx="1694182" cy="379463"/>
          </a:xfrm>
          <a:prstGeom prst="rect">
            <a:avLst/>
          </a:prstGeom>
          <a:noFill/>
        </p:spPr>
        <p:txBody>
          <a:bodyPr wrap="none" rtlCol="0">
            <a:spAutoFit/>
          </a:bodyPr>
          <a:lstStyle/>
          <a:p>
            <a:pPr algn="ctr"/>
            <a:r>
              <a:rPr lang="en-US" sz="1866" dirty="0">
                <a:solidFill>
                  <a:srgbClr val="FFFFFF"/>
                </a:solidFill>
              </a:rPr>
              <a:t>PERFORMANCE</a:t>
            </a:r>
          </a:p>
        </p:txBody>
      </p:sp>
      <p:sp>
        <p:nvSpPr>
          <p:cNvPr id="7" name="TextBox 6"/>
          <p:cNvSpPr txBox="1"/>
          <p:nvPr/>
        </p:nvSpPr>
        <p:spPr>
          <a:xfrm>
            <a:off x="8938471" y="4546309"/>
            <a:ext cx="2608752" cy="666593"/>
          </a:xfrm>
          <a:prstGeom prst="rect">
            <a:avLst/>
          </a:prstGeom>
          <a:noFill/>
        </p:spPr>
        <p:txBody>
          <a:bodyPr wrap="square" rtlCol="0">
            <a:spAutoFit/>
          </a:bodyPr>
          <a:lstStyle/>
          <a:p>
            <a:pPr algn="ctr"/>
            <a:r>
              <a:rPr lang="en-US" sz="1866" dirty="0">
                <a:solidFill>
                  <a:srgbClr val="FFFFFF"/>
                </a:solidFill>
              </a:rPr>
              <a:t>CONTEXT-AWARE</a:t>
            </a:r>
            <a:br>
              <a:rPr lang="en-US" sz="1866" dirty="0">
                <a:solidFill>
                  <a:srgbClr val="FFFFFF"/>
                </a:solidFill>
              </a:rPr>
            </a:br>
            <a:r>
              <a:rPr lang="en-US" sz="1866" dirty="0">
                <a:solidFill>
                  <a:srgbClr val="FFFFFF"/>
                </a:solidFill>
              </a:rPr>
              <a:t>SECURITY INTELLIGENCE</a:t>
            </a:r>
          </a:p>
        </p:txBody>
      </p:sp>
      <p:sp>
        <p:nvSpPr>
          <p:cNvPr id="8" name="TextBox 7"/>
          <p:cNvSpPr txBox="1"/>
          <p:nvPr/>
        </p:nvSpPr>
        <p:spPr>
          <a:xfrm>
            <a:off x="434367" y="2833129"/>
            <a:ext cx="2251578" cy="666593"/>
          </a:xfrm>
          <a:prstGeom prst="rect">
            <a:avLst/>
          </a:prstGeom>
          <a:noFill/>
        </p:spPr>
        <p:txBody>
          <a:bodyPr wrap="none" rtlCol="0">
            <a:spAutoFit/>
          </a:bodyPr>
          <a:lstStyle/>
          <a:p>
            <a:pPr algn="ctr"/>
            <a:r>
              <a:rPr lang="en-US" sz="1866" dirty="0">
                <a:solidFill>
                  <a:srgbClr val="FFFFFF"/>
                </a:solidFill>
              </a:rPr>
              <a:t>REAL-TIME VISIBILITY</a:t>
            </a:r>
            <a:br>
              <a:rPr lang="en-US" sz="1866" dirty="0">
                <a:solidFill>
                  <a:srgbClr val="FFFFFF"/>
                </a:solidFill>
              </a:rPr>
            </a:br>
            <a:r>
              <a:rPr lang="en-US" sz="1866" dirty="0">
                <a:solidFill>
                  <a:srgbClr val="FFFFFF"/>
                </a:solidFill>
              </a:rPr>
              <a:t> AND CONTROL</a:t>
            </a:r>
          </a:p>
        </p:txBody>
      </p:sp>
      <p:sp>
        <p:nvSpPr>
          <p:cNvPr id="9" name="TextBox 8"/>
          <p:cNvSpPr txBox="1"/>
          <p:nvPr/>
        </p:nvSpPr>
        <p:spPr>
          <a:xfrm>
            <a:off x="4904417" y="1295956"/>
            <a:ext cx="2143536" cy="666593"/>
          </a:xfrm>
          <a:prstGeom prst="rect">
            <a:avLst/>
          </a:prstGeom>
          <a:noFill/>
        </p:spPr>
        <p:txBody>
          <a:bodyPr wrap="none" rtlCol="0">
            <a:spAutoFit/>
          </a:bodyPr>
          <a:lstStyle/>
          <a:p>
            <a:pPr algn="ctr"/>
            <a:r>
              <a:rPr lang="en-US" sz="1866" dirty="0">
                <a:solidFill>
                  <a:srgbClr val="FFFFFF"/>
                </a:solidFill>
              </a:rPr>
              <a:t>EASY SCALABILITY</a:t>
            </a:r>
          </a:p>
          <a:p>
            <a:pPr algn="ctr"/>
            <a:r>
              <a:rPr lang="en-US" sz="1866" dirty="0">
                <a:solidFill>
                  <a:srgbClr val="FFFFFF"/>
                </a:solidFill>
              </a:rPr>
              <a:t>SCALE UP AND OUT </a:t>
            </a:r>
          </a:p>
        </p:txBody>
      </p:sp>
      <p:sp>
        <p:nvSpPr>
          <p:cNvPr id="10" name="TextBox 9"/>
          <p:cNvSpPr txBox="1"/>
          <p:nvPr/>
        </p:nvSpPr>
        <p:spPr>
          <a:xfrm>
            <a:off x="7238696" y="1799856"/>
            <a:ext cx="2403607" cy="379463"/>
          </a:xfrm>
          <a:prstGeom prst="rect">
            <a:avLst/>
          </a:prstGeom>
          <a:noFill/>
        </p:spPr>
        <p:txBody>
          <a:bodyPr wrap="none" rtlCol="0">
            <a:spAutoFit/>
          </a:bodyPr>
          <a:lstStyle/>
          <a:p>
            <a:pPr algn="ctr"/>
            <a:r>
              <a:rPr lang="en-US" sz="1866" dirty="0">
                <a:solidFill>
                  <a:srgbClr val="FFFFFF"/>
                </a:solidFill>
              </a:rPr>
              <a:t>BUSINESS CONTINUITY</a:t>
            </a:r>
          </a:p>
        </p:txBody>
      </p:sp>
      <p:sp>
        <p:nvSpPr>
          <p:cNvPr id="11" name="TextBox 10"/>
          <p:cNvSpPr txBox="1"/>
          <p:nvPr/>
        </p:nvSpPr>
        <p:spPr>
          <a:xfrm>
            <a:off x="10258927" y="1600678"/>
            <a:ext cx="1218883" cy="379463"/>
          </a:xfrm>
          <a:prstGeom prst="rect">
            <a:avLst/>
          </a:prstGeom>
          <a:noFill/>
        </p:spPr>
        <p:txBody>
          <a:bodyPr wrap="square" rtlCol="0">
            <a:spAutoFit/>
          </a:bodyPr>
          <a:lstStyle/>
          <a:p>
            <a:pPr algn="ctr"/>
            <a:r>
              <a:rPr lang="en-US" sz="1866" dirty="0">
                <a:solidFill>
                  <a:schemeClr val="bg1"/>
                </a:solidFill>
              </a:rPr>
              <a:t>CLOUD</a:t>
            </a:r>
          </a:p>
        </p:txBody>
      </p:sp>
      <p:sp>
        <p:nvSpPr>
          <p:cNvPr id="13" name="TextBox 12"/>
          <p:cNvSpPr txBox="1"/>
          <p:nvPr/>
        </p:nvSpPr>
        <p:spPr>
          <a:xfrm>
            <a:off x="1054813" y="1839705"/>
            <a:ext cx="2943050" cy="379463"/>
          </a:xfrm>
          <a:prstGeom prst="rect">
            <a:avLst/>
          </a:prstGeom>
          <a:noFill/>
        </p:spPr>
        <p:txBody>
          <a:bodyPr wrap="none" rtlCol="0">
            <a:spAutoFit/>
          </a:bodyPr>
          <a:lstStyle/>
          <a:p>
            <a:pPr algn="ctr"/>
            <a:r>
              <a:rPr lang="en-US" sz="1866" dirty="0">
                <a:solidFill>
                  <a:srgbClr val="FFFFFF"/>
                </a:solidFill>
              </a:rPr>
              <a:t>DATA LEAKAGE PREVENTION</a:t>
            </a:r>
          </a:p>
        </p:txBody>
      </p:sp>
      <p:sp>
        <p:nvSpPr>
          <p:cNvPr id="15" name="Rectangle 14"/>
          <p:cNvSpPr/>
          <p:nvPr/>
        </p:nvSpPr>
        <p:spPr>
          <a:xfrm>
            <a:off x="985956" y="4546310"/>
            <a:ext cx="3456074" cy="379463"/>
          </a:xfrm>
          <a:prstGeom prst="rect">
            <a:avLst/>
          </a:prstGeom>
        </p:spPr>
        <p:txBody>
          <a:bodyPr wrap="none">
            <a:spAutoFit/>
          </a:bodyPr>
          <a:lstStyle/>
          <a:p>
            <a:r>
              <a:rPr lang="en-IN" sz="1866" dirty="0">
                <a:solidFill>
                  <a:srgbClr val="FFFFFF"/>
                </a:solidFill>
              </a:rPr>
              <a:t>ZERO HOUR THREAT PROTECTION</a:t>
            </a:r>
          </a:p>
        </p:txBody>
      </p:sp>
      <p:sp>
        <p:nvSpPr>
          <p:cNvPr id="12" name="Rectangle 11"/>
          <p:cNvSpPr/>
          <p:nvPr/>
        </p:nvSpPr>
        <p:spPr>
          <a:xfrm>
            <a:off x="4875529" y="4790979"/>
            <a:ext cx="2014654" cy="379463"/>
          </a:xfrm>
          <a:prstGeom prst="rect">
            <a:avLst/>
          </a:prstGeom>
        </p:spPr>
        <p:txBody>
          <a:bodyPr wrap="none">
            <a:spAutoFit/>
          </a:bodyPr>
          <a:lstStyle/>
          <a:p>
            <a:r>
              <a:rPr lang="en-IN" sz="1866" dirty="0">
                <a:solidFill>
                  <a:srgbClr val="FFFFFF"/>
                </a:solidFill>
              </a:rPr>
              <a:t>Customizable SLA’s</a:t>
            </a:r>
          </a:p>
        </p:txBody>
      </p:sp>
    </p:spTree>
    <p:extLst>
      <p:ext uri="{BB962C8B-B14F-4D97-AF65-F5344CB8AC3E}">
        <p14:creationId xmlns:p14="http://schemas.microsoft.com/office/powerpoint/2010/main" val="27685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146" y="328180"/>
            <a:ext cx="4172532" cy="62016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600" y="2345929"/>
            <a:ext cx="8143875" cy="4343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072" y="1321715"/>
            <a:ext cx="8001000" cy="4695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9793" y="1590259"/>
            <a:ext cx="5567174" cy="441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5671" y="1044113"/>
            <a:ext cx="9971448" cy="54874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3756" y="498126"/>
            <a:ext cx="10554575" cy="555612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0475" y="1588506"/>
            <a:ext cx="5660825" cy="318066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6999" y="1058485"/>
            <a:ext cx="7645793" cy="4496031"/>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784" y="207638"/>
            <a:ext cx="11272593" cy="6197724"/>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92367" y="958799"/>
            <a:ext cx="10106025" cy="4257675"/>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0133" y="140042"/>
            <a:ext cx="7903131" cy="5735151"/>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2747" y="357473"/>
            <a:ext cx="6373452" cy="5665290"/>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42885" y="357473"/>
            <a:ext cx="5221711" cy="68088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38266" y="2558483"/>
            <a:ext cx="4062413" cy="1741034"/>
          </a:xfrm>
          <a:prstGeom prst="rect">
            <a:avLst/>
          </a:prstGeom>
        </p:spPr>
      </p:pic>
    </p:spTree>
    <p:extLst>
      <p:ext uri="{BB962C8B-B14F-4D97-AF65-F5344CB8AC3E}">
        <p14:creationId xmlns:p14="http://schemas.microsoft.com/office/powerpoint/2010/main" val="1537199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490734"/>
            <a:ext cx="7467600" cy="563562"/>
          </a:xfrm>
          <a:prstGeom prst="rect">
            <a:avLst/>
          </a:prstGeom>
        </p:spPr>
        <p:txBody>
          <a:bodyPr/>
          <a:lstStyle>
            <a:lvl1pPr algn="l" defTabSz="914400" rtl="0" eaLnBrk="1" latinLnBrk="0" hangingPunct="1">
              <a:spcBef>
                <a:spcPct val="0"/>
              </a:spcBef>
              <a:buNone/>
              <a:defRPr sz="3200" kern="1200">
                <a:solidFill>
                  <a:schemeClr val="tx1"/>
                </a:solidFill>
                <a:latin typeface="Segoe" pitchFamily="34" charset="0"/>
                <a:ea typeface="+mj-ea"/>
                <a:cs typeface="+mj-cs"/>
              </a:defRPr>
            </a:lvl1pPr>
          </a:lstStyle>
          <a:p>
            <a:r>
              <a:rPr lang="en-US" sz="2800" smtClean="0">
                <a:solidFill>
                  <a:srgbClr val="FF0000"/>
                </a:solidFill>
              </a:rPr>
              <a:t>Data Leak Prevention</a:t>
            </a:r>
            <a:endParaRPr lang="en-US" sz="2800" dirty="0" smtClean="0">
              <a:solidFill>
                <a:srgbClr val="FF0000"/>
              </a:solidFill>
            </a:endParaRPr>
          </a:p>
        </p:txBody>
      </p:sp>
      <p:pic>
        <p:nvPicPr>
          <p:cNvPr id="7" name="Picture 68" descr="F:\presentation\powerpoint presentation\7.png"/>
          <p:cNvPicPr>
            <a:picLocks noChangeAspect="1" noChangeArrowheads="1"/>
          </p:cNvPicPr>
          <p:nvPr/>
        </p:nvPicPr>
        <p:blipFill>
          <a:blip r:embed="rId2"/>
          <a:srcRect/>
          <a:stretch>
            <a:fillRect/>
          </a:stretch>
        </p:blipFill>
        <p:spPr bwMode="auto">
          <a:xfrm>
            <a:off x="804924" y="1050878"/>
            <a:ext cx="7342803" cy="1387522"/>
          </a:xfrm>
          <a:prstGeom prst="rect">
            <a:avLst/>
          </a:prstGeom>
          <a:noFill/>
          <a:ln w="9525">
            <a:noFill/>
            <a:miter lim="800000"/>
            <a:headEnd/>
            <a:tailEnd/>
          </a:ln>
        </p:spPr>
      </p:pic>
      <p:sp>
        <p:nvSpPr>
          <p:cNvPr id="8" name="TextBox 84"/>
          <p:cNvSpPr txBox="1">
            <a:spLocks noChangeArrowheads="1"/>
          </p:cNvSpPr>
          <p:nvPr/>
        </p:nvSpPr>
        <p:spPr bwMode="auto">
          <a:xfrm>
            <a:off x="1166896" y="1547236"/>
            <a:ext cx="1096371" cy="338554"/>
          </a:xfrm>
          <a:prstGeom prst="rect">
            <a:avLst/>
          </a:prstGeom>
          <a:noFill/>
          <a:ln w="9525">
            <a:noFill/>
            <a:miter lim="800000"/>
            <a:headEnd/>
            <a:tailEnd/>
          </a:ln>
        </p:spPr>
        <p:txBody>
          <a:bodyPr wrap="square">
            <a:spAutoFit/>
          </a:bodyPr>
          <a:lstStyle/>
          <a:p>
            <a:r>
              <a:rPr lang="en-US" sz="1600" dirty="0">
                <a:solidFill>
                  <a:srgbClr val="FF0000"/>
                </a:solidFill>
                <a:latin typeface="Franklin Gothic Demi" pitchFamily="34" charset="0"/>
              </a:rPr>
              <a:t>Visibility</a:t>
            </a:r>
          </a:p>
        </p:txBody>
      </p:sp>
      <p:sp>
        <p:nvSpPr>
          <p:cNvPr id="9" name="TextBox 85"/>
          <p:cNvSpPr txBox="1">
            <a:spLocks noChangeArrowheads="1"/>
          </p:cNvSpPr>
          <p:nvPr/>
        </p:nvSpPr>
        <p:spPr bwMode="auto">
          <a:xfrm>
            <a:off x="3085988" y="1547236"/>
            <a:ext cx="1026864" cy="338554"/>
          </a:xfrm>
          <a:prstGeom prst="rect">
            <a:avLst/>
          </a:prstGeom>
          <a:noFill/>
          <a:ln w="9525">
            <a:noFill/>
            <a:miter lim="800000"/>
            <a:headEnd/>
            <a:tailEnd/>
          </a:ln>
        </p:spPr>
        <p:txBody>
          <a:bodyPr wrap="square">
            <a:spAutoFit/>
          </a:bodyPr>
          <a:lstStyle/>
          <a:p>
            <a:r>
              <a:rPr lang="en-US" sz="1600" dirty="0">
                <a:solidFill>
                  <a:srgbClr val="FF0000"/>
                </a:solidFill>
                <a:latin typeface="Franklin Gothic Demi" pitchFamily="34" charset="0"/>
              </a:rPr>
              <a:t>Monitor</a:t>
            </a:r>
          </a:p>
        </p:txBody>
      </p:sp>
      <p:sp>
        <p:nvSpPr>
          <p:cNvPr id="10" name="TextBox 86"/>
          <p:cNvSpPr txBox="1">
            <a:spLocks noChangeArrowheads="1"/>
          </p:cNvSpPr>
          <p:nvPr/>
        </p:nvSpPr>
        <p:spPr bwMode="auto">
          <a:xfrm>
            <a:off x="4710752" y="1547236"/>
            <a:ext cx="1258991" cy="338554"/>
          </a:xfrm>
          <a:prstGeom prst="rect">
            <a:avLst/>
          </a:prstGeom>
          <a:noFill/>
          <a:ln w="9525">
            <a:noFill/>
            <a:miter lim="800000"/>
            <a:headEnd/>
            <a:tailEnd/>
          </a:ln>
        </p:spPr>
        <p:txBody>
          <a:bodyPr wrap="square">
            <a:spAutoFit/>
          </a:bodyPr>
          <a:lstStyle/>
          <a:p>
            <a:r>
              <a:rPr lang="en-US" sz="1600" dirty="0">
                <a:solidFill>
                  <a:srgbClr val="FF0000"/>
                </a:solidFill>
                <a:latin typeface="Franklin Gothic Demi" pitchFamily="34" charset="0"/>
              </a:rPr>
              <a:t>Detection</a:t>
            </a:r>
          </a:p>
        </p:txBody>
      </p:sp>
      <p:sp>
        <p:nvSpPr>
          <p:cNvPr id="11" name="TextBox 87"/>
          <p:cNvSpPr txBox="1">
            <a:spLocks noChangeArrowheads="1"/>
          </p:cNvSpPr>
          <p:nvPr/>
        </p:nvSpPr>
        <p:spPr bwMode="auto">
          <a:xfrm>
            <a:off x="6364401" y="1531361"/>
            <a:ext cx="1404562" cy="338554"/>
          </a:xfrm>
          <a:prstGeom prst="rect">
            <a:avLst/>
          </a:prstGeom>
          <a:noFill/>
          <a:ln w="9525">
            <a:noFill/>
            <a:miter lim="800000"/>
            <a:headEnd/>
            <a:tailEnd/>
          </a:ln>
        </p:spPr>
        <p:txBody>
          <a:bodyPr wrap="square">
            <a:spAutoFit/>
          </a:bodyPr>
          <a:lstStyle/>
          <a:p>
            <a:r>
              <a:rPr lang="en-US" sz="1600" dirty="0">
                <a:solidFill>
                  <a:srgbClr val="FF0000"/>
                </a:solidFill>
                <a:latin typeface="Franklin Gothic Demi" pitchFamily="34" charset="0"/>
              </a:rPr>
              <a:t>Precaution</a:t>
            </a:r>
          </a:p>
        </p:txBody>
      </p:sp>
      <p:grpSp>
        <p:nvGrpSpPr>
          <p:cNvPr id="12" name="Group 11"/>
          <p:cNvGrpSpPr/>
          <p:nvPr/>
        </p:nvGrpSpPr>
        <p:grpSpPr>
          <a:xfrm>
            <a:off x="883704" y="2334408"/>
            <a:ext cx="6919291" cy="3990232"/>
            <a:chOff x="542504" y="2286000"/>
            <a:chExt cx="7996920" cy="4534810"/>
          </a:xfrm>
        </p:grpSpPr>
        <p:pic>
          <p:nvPicPr>
            <p:cNvPr id="13" name="Picture 69" descr="F:\presentation\powerpoint presentation\box.png"/>
            <p:cNvPicPr>
              <a:picLocks noChangeAspect="1" noChangeArrowheads="1"/>
            </p:cNvPicPr>
            <p:nvPr/>
          </p:nvPicPr>
          <p:blipFill>
            <a:blip r:embed="rId3"/>
            <a:srcRect/>
            <a:stretch>
              <a:fillRect/>
            </a:stretch>
          </p:blipFill>
          <p:spPr bwMode="auto">
            <a:xfrm>
              <a:off x="542504" y="2286000"/>
              <a:ext cx="1905000" cy="673100"/>
            </a:xfrm>
            <a:prstGeom prst="rect">
              <a:avLst/>
            </a:prstGeom>
            <a:noFill/>
            <a:ln w="9525">
              <a:noFill/>
              <a:miter lim="800000"/>
              <a:headEnd/>
              <a:tailEnd/>
            </a:ln>
          </p:spPr>
        </p:pic>
        <p:pic>
          <p:nvPicPr>
            <p:cNvPr id="14" name="Picture 69" descr="F:\presentation\powerpoint presentation\box.png"/>
            <p:cNvPicPr>
              <a:picLocks noChangeAspect="1" noChangeArrowheads="1"/>
            </p:cNvPicPr>
            <p:nvPr/>
          </p:nvPicPr>
          <p:blipFill>
            <a:blip r:embed="rId3"/>
            <a:srcRect/>
            <a:stretch>
              <a:fillRect/>
            </a:stretch>
          </p:blipFill>
          <p:spPr bwMode="auto">
            <a:xfrm>
              <a:off x="542504" y="2971800"/>
              <a:ext cx="1905000" cy="673100"/>
            </a:xfrm>
            <a:prstGeom prst="rect">
              <a:avLst/>
            </a:prstGeom>
            <a:noFill/>
            <a:ln w="9525">
              <a:noFill/>
              <a:miter lim="800000"/>
              <a:headEnd/>
              <a:tailEnd/>
            </a:ln>
          </p:spPr>
        </p:pic>
        <p:pic>
          <p:nvPicPr>
            <p:cNvPr id="15" name="Picture 69" descr="F:\presentation\powerpoint presentation\box.png"/>
            <p:cNvPicPr>
              <a:picLocks noChangeAspect="1" noChangeArrowheads="1"/>
            </p:cNvPicPr>
            <p:nvPr/>
          </p:nvPicPr>
          <p:blipFill>
            <a:blip r:embed="rId3"/>
            <a:srcRect/>
            <a:stretch>
              <a:fillRect/>
            </a:stretch>
          </p:blipFill>
          <p:spPr bwMode="auto">
            <a:xfrm>
              <a:off x="542504" y="3657600"/>
              <a:ext cx="1905000" cy="673100"/>
            </a:xfrm>
            <a:prstGeom prst="rect">
              <a:avLst/>
            </a:prstGeom>
            <a:noFill/>
            <a:ln w="9525">
              <a:noFill/>
              <a:miter lim="800000"/>
              <a:headEnd/>
              <a:tailEnd/>
            </a:ln>
          </p:spPr>
        </p:pic>
        <p:pic>
          <p:nvPicPr>
            <p:cNvPr id="16" name="Picture 69" descr="F:\presentation\powerpoint presentation\box.png"/>
            <p:cNvPicPr>
              <a:picLocks noChangeAspect="1" noChangeArrowheads="1"/>
            </p:cNvPicPr>
            <p:nvPr/>
          </p:nvPicPr>
          <p:blipFill>
            <a:blip r:embed="rId3"/>
            <a:srcRect/>
            <a:stretch>
              <a:fillRect/>
            </a:stretch>
          </p:blipFill>
          <p:spPr bwMode="auto">
            <a:xfrm>
              <a:off x="542504" y="4356100"/>
              <a:ext cx="1905000" cy="673100"/>
            </a:xfrm>
            <a:prstGeom prst="rect">
              <a:avLst/>
            </a:prstGeom>
            <a:noFill/>
            <a:ln w="9525">
              <a:noFill/>
              <a:miter lim="800000"/>
              <a:headEnd/>
              <a:tailEnd/>
            </a:ln>
          </p:spPr>
        </p:pic>
        <p:pic>
          <p:nvPicPr>
            <p:cNvPr id="17" name="Picture 69" descr="F:\presentation\powerpoint presentation\box.png"/>
            <p:cNvPicPr>
              <a:picLocks noChangeAspect="1" noChangeArrowheads="1"/>
            </p:cNvPicPr>
            <p:nvPr/>
          </p:nvPicPr>
          <p:blipFill>
            <a:blip r:embed="rId3"/>
            <a:srcRect/>
            <a:stretch>
              <a:fillRect/>
            </a:stretch>
          </p:blipFill>
          <p:spPr bwMode="auto">
            <a:xfrm>
              <a:off x="2447504" y="2286000"/>
              <a:ext cx="1905000" cy="673100"/>
            </a:xfrm>
            <a:prstGeom prst="rect">
              <a:avLst/>
            </a:prstGeom>
            <a:noFill/>
            <a:ln w="9525">
              <a:noFill/>
              <a:miter lim="800000"/>
              <a:headEnd/>
              <a:tailEnd/>
            </a:ln>
          </p:spPr>
        </p:pic>
        <p:pic>
          <p:nvPicPr>
            <p:cNvPr id="18" name="Picture 73" descr="F:\presentation\powerpoint presentation\box.png"/>
            <p:cNvPicPr>
              <a:picLocks noChangeAspect="1" noChangeArrowheads="1"/>
            </p:cNvPicPr>
            <p:nvPr/>
          </p:nvPicPr>
          <p:blipFill>
            <a:blip r:embed="rId3"/>
            <a:srcRect/>
            <a:stretch>
              <a:fillRect/>
            </a:stretch>
          </p:blipFill>
          <p:spPr bwMode="auto">
            <a:xfrm>
              <a:off x="2447504" y="2971800"/>
              <a:ext cx="1905000" cy="673100"/>
            </a:xfrm>
            <a:prstGeom prst="rect">
              <a:avLst/>
            </a:prstGeom>
            <a:noFill/>
            <a:ln w="9525">
              <a:noFill/>
              <a:miter lim="800000"/>
              <a:headEnd/>
              <a:tailEnd/>
            </a:ln>
          </p:spPr>
        </p:pic>
        <p:pic>
          <p:nvPicPr>
            <p:cNvPr id="19" name="Picture 69" descr="F:\presentation\powerpoint presentation\box.png"/>
            <p:cNvPicPr>
              <a:picLocks noChangeAspect="1" noChangeArrowheads="1"/>
            </p:cNvPicPr>
            <p:nvPr/>
          </p:nvPicPr>
          <p:blipFill>
            <a:blip r:embed="rId3"/>
            <a:srcRect/>
            <a:stretch>
              <a:fillRect/>
            </a:stretch>
          </p:blipFill>
          <p:spPr bwMode="auto">
            <a:xfrm>
              <a:off x="2447504" y="3657600"/>
              <a:ext cx="1905000" cy="673100"/>
            </a:xfrm>
            <a:prstGeom prst="rect">
              <a:avLst/>
            </a:prstGeom>
            <a:noFill/>
            <a:ln w="9525">
              <a:noFill/>
              <a:miter lim="800000"/>
              <a:headEnd/>
              <a:tailEnd/>
            </a:ln>
          </p:spPr>
        </p:pic>
        <p:pic>
          <p:nvPicPr>
            <p:cNvPr id="20" name="Picture 69" descr="F:\presentation\powerpoint presentation\box.png"/>
            <p:cNvPicPr>
              <a:picLocks noChangeAspect="1" noChangeArrowheads="1"/>
            </p:cNvPicPr>
            <p:nvPr/>
          </p:nvPicPr>
          <p:blipFill>
            <a:blip r:embed="rId3"/>
            <a:srcRect/>
            <a:stretch>
              <a:fillRect/>
            </a:stretch>
          </p:blipFill>
          <p:spPr bwMode="auto">
            <a:xfrm>
              <a:off x="2447504" y="4356100"/>
              <a:ext cx="1905000" cy="673100"/>
            </a:xfrm>
            <a:prstGeom prst="rect">
              <a:avLst/>
            </a:prstGeom>
            <a:noFill/>
            <a:ln w="9525">
              <a:noFill/>
              <a:miter lim="800000"/>
              <a:headEnd/>
              <a:tailEnd/>
            </a:ln>
          </p:spPr>
        </p:pic>
        <p:pic>
          <p:nvPicPr>
            <p:cNvPr id="21" name="Picture 69" descr="F:\presentation\powerpoint presentation\box.png"/>
            <p:cNvPicPr>
              <a:picLocks noChangeAspect="1" noChangeArrowheads="1"/>
            </p:cNvPicPr>
            <p:nvPr/>
          </p:nvPicPr>
          <p:blipFill>
            <a:blip r:embed="rId3"/>
            <a:srcRect/>
            <a:stretch>
              <a:fillRect/>
            </a:stretch>
          </p:blipFill>
          <p:spPr bwMode="auto">
            <a:xfrm>
              <a:off x="4428704" y="2286000"/>
              <a:ext cx="1905000" cy="673100"/>
            </a:xfrm>
            <a:prstGeom prst="rect">
              <a:avLst/>
            </a:prstGeom>
            <a:noFill/>
            <a:ln w="9525">
              <a:noFill/>
              <a:miter lim="800000"/>
              <a:headEnd/>
              <a:tailEnd/>
            </a:ln>
          </p:spPr>
        </p:pic>
        <p:pic>
          <p:nvPicPr>
            <p:cNvPr id="22" name="Picture 77" descr="F:\presentation\powerpoint presentation\box.png"/>
            <p:cNvPicPr>
              <a:picLocks noChangeAspect="1" noChangeArrowheads="1"/>
            </p:cNvPicPr>
            <p:nvPr/>
          </p:nvPicPr>
          <p:blipFill>
            <a:blip r:embed="rId3"/>
            <a:srcRect/>
            <a:stretch>
              <a:fillRect/>
            </a:stretch>
          </p:blipFill>
          <p:spPr bwMode="auto">
            <a:xfrm>
              <a:off x="4428704" y="2971800"/>
              <a:ext cx="1905000" cy="673100"/>
            </a:xfrm>
            <a:prstGeom prst="rect">
              <a:avLst/>
            </a:prstGeom>
            <a:noFill/>
            <a:ln w="9525">
              <a:noFill/>
              <a:miter lim="800000"/>
              <a:headEnd/>
              <a:tailEnd/>
            </a:ln>
          </p:spPr>
        </p:pic>
        <p:pic>
          <p:nvPicPr>
            <p:cNvPr id="23" name="Picture 69" descr="F:\presentation\powerpoint presentation\box.png"/>
            <p:cNvPicPr>
              <a:picLocks noChangeAspect="1" noChangeArrowheads="1"/>
            </p:cNvPicPr>
            <p:nvPr/>
          </p:nvPicPr>
          <p:blipFill>
            <a:blip r:embed="rId3"/>
            <a:srcRect/>
            <a:stretch>
              <a:fillRect/>
            </a:stretch>
          </p:blipFill>
          <p:spPr bwMode="auto">
            <a:xfrm>
              <a:off x="4428704" y="3581400"/>
              <a:ext cx="1905000" cy="1524000"/>
            </a:xfrm>
            <a:prstGeom prst="rect">
              <a:avLst/>
            </a:prstGeom>
            <a:noFill/>
            <a:ln w="9525">
              <a:noFill/>
              <a:miter lim="800000"/>
              <a:headEnd/>
              <a:tailEnd/>
            </a:ln>
          </p:spPr>
        </p:pic>
        <p:pic>
          <p:nvPicPr>
            <p:cNvPr id="24" name="Picture 69" descr="F:\presentation\powerpoint presentation\box.png"/>
            <p:cNvPicPr>
              <a:picLocks noChangeAspect="1" noChangeArrowheads="1"/>
            </p:cNvPicPr>
            <p:nvPr/>
          </p:nvPicPr>
          <p:blipFill>
            <a:blip r:embed="rId3"/>
            <a:srcRect/>
            <a:stretch>
              <a:fillRect/>
            </a:stretch>
          </p:blipFill>
          <p:spPr bwMode="auto">
            <a:xfrm>
              <a:off x="4428704" y="5029200"/>
              <a:ext cx="1905000" cy="1524000"/>
            </a:xfrm>
            <a:prstGeom prst="rect">
              <a:avLst/>
            </a:prstGeom>
            <a:noFill/>
            <a:ln w="9525">
              <a:noFill/>
              <a:miter lim="800000"/>
              <a:headEnd/>
              <a:tailEnd/>
            </a:ln>
          </p:spPr>
        </p:pic>
        <p:pic>
          <p:nvPicPr>
            <p:cNvPr id="25" name="Picture 69" descr="F:\presentation\powerpoint presentation\box.png"/>
            <p:cNvPicPr>
              <a:picLocks noChangeAspect="1" noChangeArrowheads="1"/>
            </p:cNvPicPr>
            <p:nvPr/>
          </p:nvPicPr>
          <p:blipFill>
            <a:blip r:embed="rId3"/>
            <a:srcRect/>
            <a:stretch>
              <a:fillRect/>
            </a:stretch>
          </p:blipFill>
          <p:spPr bwMode="auto">
            <a:xfrm>
              <a:off x="6486104" y="2286000"/>
              <a:ext cx="1905000" cy="673100"/>
            </a:xfrm>
            <a:prstGeom prst="rect">
              <a:avLst/>
            </a:prstGeom>
            <a:noFill/>
            <a:ln w="9525">
              <a:noFill/>
              <a:miter lim="800000"/>
              <a:headEnd/>
              <a:tailEnd/>
            </a:ln>
          </p:spPr>
        </p:pic>
        <p:pic>
          <p:nvPicPr>
            <p:cNvPr id="26" name="Picture 69" descr="F:\presentation\powerpoint presentation\box.png"/>
            <p:cNvPicPr>
              <a:picLocks noChangeAspect="1" noChangeArrowheads="1"/>
            </p:cNvPicPr>
            <p:nvPr/>
          </p:nvPicPr>
          <p:blipFill>
            <a:blip r:embed="rId3"/>
            <a:srcRect/>
            <a:stretch>
              <a:fillRect/>
            </a:stretch>
          </p:blipFill>
          <p:spPr bwMode="auto">
            <a:xfrm>
              <a:off x="6486104" y="5105400"/>
              <a:ext cx="1905000" cy="673100"/>
            </a:xfrm>
            <a:prstGeom prst="rect">
              <a:avLst/>
            </a:prstGeom>
            <a:noFill/>
            <a:ln w="9525">
              <a:noFill/>
              <a:miter lim="800000"/>
              <a:headEnd/>
              <a:tailEnd/>
            </a:ln>
          </p:spPr>
        </p:pic>
        <p:pic>
          <p:nvPicPr>
            <p:cNvPr id="27" name="Picture 69" descr="F:\presentation\powerpoint presentation\box.png"/>
            <p:cNvPicPr>
              <a:picLocks noChangeAspect="1" noChangeArrowheads="1"/>
            </p:cNvPicPr>
            <p:nvPr/>
          </p:nvPicPr>
          <p:blipFill>
            <a:blip r:embed="rId3"/>
            <a:srcRect/>
            <a:stretch>
              <a:fillRect/>
            </a:stretch>
          </p:blipFill>
          <p:spPr bwMode="auto">
            <a:xfrm>
              <a:off x="6486104" y="5791200"/>
              <a:ext cx="1905000" cy="673100"/>
            </a:xfrm>
            <a:prstGeom prst="rect">
              <a:avLst/>
            </a:prstGeom>
            <a:noFill/>
            <a:ln w="9525">
              <a:noFill/>
              <a:miter lim="800000"/>
              <a:headEnd/>
              <a:tailEnd/>
            </a:ln>
          </p:spPr>
        </p:pic>
        <p:sp>
          <p:nvSpPr>
            <p:cNvPr id="28" name="TextBox 88"/>
            <p:cNvSpPr txBox="1">
              <a:spLocks noChangeArrowheads="1"/>
            </p:cNvSpPr>
            <p:nvPr/>
          </p:nvSpPr>
          <p:spPr bwMode="auto">
            <a:xfrm>
              <a:off x="1209254" y="2468563"/>
              <a:ext cx="558020" cy="297314"/>
            </a:xfrm>
            <a:prstGeom prst="rect">
              <a:avLst/>
            </a:prstGeom>
            <a:noFill/>
            <a:ln w="9525">
              <a:noFill/>
              <a:miter lim="800000"/>
              <a:headEnd/>
              <a:tailEnd/>
            </a:ln>
          </p:spPr>
          <p:txBody>
            <a:bodyPr wrap="none">
              <a:spAutoFit/>
            </a:bodyPr>
            <a:lstStyle/>
            <a:p>
              <a:r>
                <a:rPr lang="en-US" sz="1100">
                  <a:solidFill>
                    <a:srgbClr val="FF0000"/>
                  </a:solidFill>
                </a:rPr>
                <a:t>User</a:t>
              </a:r>
            </a:p>
          </p:txBody>
        </p:sp>
        <p:sp>
          <p:nvSpPr>
            <p:cNvPr id="29" name="TextBox 89"/>
            <p:cNvSpPr txBox="1">
              <a:spLocks noChangeArrowheads="1"/>
            </p:cNvSpPr>
            <p:nvPr/>
          </p:nvSpPr>
          <p:spPr bwMode="auto">
            <a:xfrm>
              <a:off x="988592" y="3154363"/>
              <a:ext cx="1095292" cy="297314"/>
            </a:xfrm>
            <a:prstGeom prst="rect">
              <a:avLst/>
            </a:prstGeom>
            <a:noFill/>
            <a:ln w="9525">
              <a:noFill/>
              <a:miter lim="800000"/>
              <a:headEnd/>
              <a:tailEnd/>
            </a:ln>
          </p:spPr>
          <p:txBody>
            <a:bodyPr wrap="none">
              <a:spAutoFit/>
            </a:bodyPr>
            <a:lstStyle/>
            <a:p>
              <a:r>
                <a:rPr lang="en-US" sz="1100">
                  <a:solidFill>
                    <a:srgbClr val="FF0000"/>
                  </a:solidFill>
                </a:rPr>
                <a:t>Applications</a:t>
              </a:r>
            </a:p>
          </p:txBody>
        </p:sp>
        <p:sp>
          <p:nvSpPr>
            <p:cNvPr id="30" name="TextBox 90"/>
            <p:cNvSpPr txBox="1">
              <a:spLocks noChangeArrowheads="1"/>
            </p:cNvSpPr>
            <p:nvPr/>
          </p:nvSpPr>
          <p:spPr bwMode="auto">
            <a:xfrm>
              <a:off x="1195086" y="3810000"/>
              <a:ext cx="595076" cy="489693"/>
            </a:xfrm>
            <a:prstGeom prst="rect">
              <a:avLst/>
            </a:prstGeom>
            <a:noFill/>
            <a:ln w="9525">
              <a:noFill/>
              <a:miter lim="800000"/>
              <a:headEnd/>
              <a:tailEnd/>
            </a:ln>
          </p:spPr>
          <p:txBody>
            <a:bodyPr wrap="none">
              <a:spAutoFit/>
            </a:bodyPr>
            <a:lstStyle/>
            <a:p>
              <a:pPr algn="ctr"/>
              <a:r>
                <a:rPr lang="en-US" sz="1100">
                  <a:solidFill>
                    <a:srgbClr val="FF0000"/>
                  </a:solidFill>
                </a:rPr>
                <a:t>Web</a:t>
              </a:r>
            </a:p>
            <a:p>
              <a:pPr algn="ctr"/>
              <a:r>
                <a:rPr lang="en-US" sz="1100">
                  <a:solidFill>
                    <a:srgbClr val="FF0000"/>
                  </a:solidFill>
                </a:rPr>
                <a:t>Mails</a:t>
              </a:r>
            </a:p>
          </p:txBody>
        </p:sp>
        <p:pic>
          <p:nvPicPr>
            <p:cNvPr id="31" name="Picture 69" descr="F:\presentation\powerpoint presentation\box.png"/>
            <p:cNvPicPr>
              <a:picLocks noChangeAspect="1" noChangeArrowheads="1"/>
            </p:cNvPicPr>
            <p:nvPr/>
          </p:nvPicPr>
          <p:blipFill>
            <a:blip r:embed="rId3"/>
            <a:srcRect/>
            <a:stretch>
              <a:fillRect/>
            </a:stretch>
          </p:blipFill>
          <p:spPr bwMode="auto">
            <a:xfrm>
              <a:off x="542504" y="5105400"/>
              <a:ext cx="1905000" cy="673100"/>
            </a:xfrm>
            <a:prstGeom prst="rect">
              <a:avLst/>
            </a:prstGeom>
            <a:noFill/>
            <a:ln w="9525">
              <a:noFill/>
              <a:miter lim="800000"/>
              <a:headEnd/>
              <a:tailEnd/>
            </a:ln>
          </p:spPr>
        </p:pic>
        <p:pic>
          <p:nvPicPr>
            <p:cNvPr id="32" name="Picture 69" descr="F:\presentation\powerpoint presentation\box.png"/>
            <p:cNvPicPr>
              <a:picLocks noChangeAspect="1" noChangeArrowheads="1"/>
            </p:cNvPicPr>
            <p:nvPr/>
          </p:nvPicPr>
          <p:blipFill>
            <a:blip r:embed="rId3"/>
            <a:srcRect/>
            <a:stretch>
              <a:fillRect/>
            </a:stretch>
          </p:blipFill>
          <p:spPr bwMode="auto">
            <a:xfrm>
              <a:off x="542504" y="5791200"/>
              <a:ext cx="1905000" cy="673100"/>
            </a:xfrm>
            <a:prstGeom prst="rect">
              <a:avLst/>
            </a:prstGeom>
            <a:noFill/>
            <a:ln w="9525">
              <a:noFill/>
              <a:miter lim="800000"/>
              <a:headEnd/>
              <a:tailEnd/>
            </a:ln>
          </p:spPr>
        </p:pic>
        <p:sp>
          <p:nvSpPr>
            <p:cNvPr id="33" name="TextBox 93"/>
            <p:cNvSpPr txBox="1">
              <a:spLocks noChangeArrowheads="1"/>
            </p:cNvSpPr>
            <p:nvPr/>
          </p:nvSpPr>
          <p:spPr bwMode="auto">
            <a:xfrm>
              <a:off x="1091976" y="5943600"/>
              <a:ext cx="937817" cy="489693"/>
            </a:xfrm>
            <a:prstGeom prst="rect">
              <a:avLst/>
            </a:prstGeom>
            <a:noFill/>
            <a:ln w="9525">
              <a:noFill/>
              <a:miter lim="800000"/>
              <a:headEnd/>
              <a:tailEnd/>
            </a:ln>
          </p:spPr>
          <p:txBody>
            <a:bodyPr wrap="none">
              <a:spAutoFit/>
            </a:bodyPr>
            <a:lstStyle/>
            <a:p>
              <a:pPr algn="ctr"/>
              <a:r>
                <a:rPr lang="en-US" sz="1100">
                  <a:solidFill>
                    <a:srgbClr val="FF0000"/>
                  </a:solidFill>
                </a:rPr>
                <a:t>Corporate</a:t>
              </a:r>
            </a:p>
            <a:p>
              <a:pPr algn="ctr"/>
              <a:r>
                <a:rPr lang="en-US" sz="1100">
                  <a:solidFill>
                    <a:srgbClr val="FF0000"/>
                  </a:solidFill>
                </a:rPr>
                <a:t>Mails</a:t>
              </a:r>
            </a:p>
          </p:txBody>
        </p:sp>
        <p:sp>
          <p:nvSpPr>
            <p:cNvPr id="34" name="TextBox 94"/>
            <p:cNvSpPr txBox="1">
              <a:spLocks noChangeArrowheads="1"/>
            </p:cNvSpPr>
            <p:nvPr/>
          </p:nvSpPr>
          <p:spPr bwMode="auto">
            <a:xfrm>
              <a:off x="1115147" y="4495800"/>
              <a:ext cx="813689" cy="489693"/>
            </a:xfrm>
            <a:prstGeom prst="rect">
              <a:avLst/>
            </a:prstGeom>
            <a:noFill/>
            <a:ln w="9525">
              <a:noFill/>
              <a:miter lim="800000"/>
              <a:headEnd/>
              <a:tailEnd/>
            </a:ln>
          </p:spPr>
          <p:txBody>
            <a:bodyPr wrap="none">
              <a:spAutoFit/>
            </a:bodyPr>
            <a:lstStyle/>
            <a:p>
              <a:pPr algn="ctr"/>
              <a:r>
                <a:rPr lang="en-US" sz="1100">
                  <a:solidFill>
                    <a:srgbClr val="FF0000"/>
                  </a:solidFill>
                </a:rPr>
                <a:t>Web</a:t>
              </a:r>
            </a:p>
            <a:p>
              <a:pPr algn="ctr"/>
              <a:r>
                <a:rPr lang="en-US" sz="1100">
                  <a:solidFill>
                    <a:srgbClr val="FF0000"/>
                  </a:solidFill>
                </a:rPr>
                <a:t>Uploads</a:t>
              </a:r>
            </a:p>
          </p:txBody>
        </p:sp>
        <p:sp>
          <p:nvSpPr>
            <p:cNvPr id="35" name="TextBox 95"/>
            <p:cNvSpPr txBox="1">
              <a:spLocks noChangeArrowheads="1"/>
            </p:cNvSpPr>
            <p:nvPr/>
          </p:nvSpPr>
          <p:spPr bwMode="auto">
            <a:xfrm>
              <a:off x="1012325" y="5257799"/>
              <a:ext cx="1019334" cy="489693"/>
            </a:xfrm>
            <a:prstGeom prst="rect">
              <a:avLst/>
            </a:prstGeom>
            <a:noFill/>
            <a:ln w="9525">
              <a:noFill/>
              <a:miter lim="800000"/>
              <a:headEnd/>
              <a:tailEnd/>
            </a:ln>
          </p:spPr>
          <p:txBody>
            <a:bodyPr wrap="none">
              <a:spAutoFit/>
            </a:bodyPr>
            <a:lstStyle/>
            <a:p>
              <a:pPr algn="ctr"/>
              <a:r>
                <a:rPr lang="en-US" sz="1100">
                  <a:solidFill>
                    <a:srgbClr val="FF0000"/>
                  </a:solidFill>
                </a:rPr>
                <a:t>Web Chats</a:t>
              </a:r>
            </a:p>
            <a:p>
              <a:pPr algn="ctr"/>
              <a:r>
                <a:rPr lang="en-US" sz="1100">
                  <a:solidFill>
                    <a:srgbClr val="FF0000"/>
                  </a:solidFill>
                </a:rPr>
                <a:t>&amp; IM</a:t>
              </a:r>
            </a:p>
          </p:txBody>
        </p:sp>
        <p:sp>
          <p:nvSpPr>
            <p:cNvPr id="36" name="TextBox 96"/>
            <p:cNvSpPr txBox="1">
              <a:spLocks noChangeArrowheads="1"/>
            </p:cNvSpPr>
            <p:nvPr/>
          </p:nvSpPr>
          <p:spPr bwMode="auto">
            <a:xfrm>
              <a:off x="2599904" y="2362200"/>
              <a:ext cx="1591804" cy="489693"/>
            </a:xfrm>
            <a:prstGeom prst="rect">
              <a:avLst/>
            </a:prstGeom>
            <a:noFill/>
            <a:ln w="9525">
              <a:noFill/>
              <a:miter lim="800000"/>
              <a:headEnd/>
              <a:tailEnd/>
            </a:ln>
          </p:spPr>
          <p:txBody>
            <a:bodyPr wrap="none">
              <a:spAutoFit/>
            </a:bodyPr>
            <a:lstStyle/>
            <a:p>
              <a:r>
                <a:rPr lang="en-US" sz="1100">
                  <a:solidFill>
                    <a:srgbClr val="FF0000"/>
                  </a:solidFill>
                </a:rPr>
                <a:t>The Content Sent</a:t>
              </a:r>
            </a:p>
            <a:p>
              <a:r>
                <a:rPr lang="en-US" sz="1100">
                  <a:solidFill>
                    <a:srgbClr val="FF0000"/>
                  </a:solidFill>
                </a:rPr>
                <a:t>through application</a:t>
              </a:r>
            </a:p>
          </p:txBody>
        </p:sp>
        <p:sp>
          <p:nvSpPr>
            <p:cNvPr id="37" name="TextBox 97"/>
            <p:cNvSpPr txBox="1">
              <a:spLocks noChangeArrowheads="1"/>
            </p:cNvSpPr>
            <p:nvPr/>
          </p:nvSpPr>
          <p:spPr bwMode="auto">
            <a:xfrm>
              <a:off x="2523704" y="3048000"/>
              <a:ext cx="1854883" cy="489693"/>
            </a:xfrm>
            <a:prstGeom prst="rect">
              <a:avLst/>
            </a:prstGeom>
            <a:noFill/>
            <a:ln w="9525">
              <a:noFill/>
              <a:miter lim="800000"/>
              <a:headEnd/>
              <a:tailEnd/>
            </a:ln>
          </p:spPr>
          <p:txBody>
            <a:bodyPr wrap="none">
              <a:spAutoFit/>
            </a:bodyPr>
            <a:lstStyle/>
            <a:p>
              <a:r>
                <a:rPr lang="en-US" sz="1100">
                  <a:solidFill>
                    <a:srgbClr val="FF0000"/>
                  </a:solidFill>
                </a:rPr>
                <a:t>HTTP,. HTTPS, SMTP</a:t>
              </a:r>
            </a:p>
            <a:p>
              <a:r>
                <a:rPr lang="en-US" sz="1100">
                  <a:solidFill>
                    <a:srgbClr val="FF0000"/>
                  </a:solidFill>
                </a:rPr>
                <a:t>Instant Messenger</a:t>
              </a:r>
            </a:p>
          </p:txBody>
        </p:sp>
        <p:sp>
          <p:nvSpPr>
            <p:cNvPr id="38" name="TextBox 98"/>
            <p:cNvSpPr txBox="1">
              <a:spLocks noChangeArrowheads="1"/>
            </p:cNvSpPr>
            <p:nvPr/>
          </p:nvSpPr>
          <p:spPr bwMode="auto">
            <a:xfrm>
              <a:off x="2523704" y="3729038"/>
              <a:ext cx="1906757" cy="489693"/>
            </a:xfrm>
            <a:prstGeom prst="rect">
              <a:avLst/>
            </a:prstGeom>
            <a:noFill/>
            <a:ln w="9525">
              <a:noFill/>
              <a:miter lim="800000"/>
              <a:headEnd/>
              <a:tailEnd/>
            </a:ln>
          </p:spPr>
          <p:txBody>
            <a:bodyPr wrap="none">
              <a:spAutoFit/>
            </a:bodyPr>
            <a:lstStyle/>
            <a:p>
              <a:r>
                <a:rPr lang="en-US" sz="1100">
                  <a:solidFill>
                    <a:srgbClr val="FF0000"/>
                  </a:solidFill>
                </a:rPr>
                <a:t>Utilization of internet by</a:t>
              </a:r>
            </a:p>
            <a:p>
              <a:r>
                <a:rPr lang="en-US" sz="1100">
                  <a:solidFill>
                    <a:srgbClr val="FF0000"/>
                  </a:solidFill>
                </a:rPr>
                <a:t>usage in organization</a:t>
              </a:r>
            </a:p>
          </p:txBody>
        </p:sp>
        <p:sp>
          <p:nvSpPr>
            <p:cNvPr id="39" name="TextBox 99"/>
            <p:cNvSpPr txBox="1">
              <a:spLocks noChangeArrowheads="1"/>
            </p:cNvSpPr>
            <p:nvPr/>
          </p:nvSpPr>
          <p:spPr bwMode="auto">
            <a:xfrm>
              <a:off x="2523704" y="4419601"/>
              <a:ext cx="1741871" cy="489693"/>
            </a:xfrm>
            <a:prstGeom prst="rect">
              <a:avLst/>
            </a:prstGeom>
            <a:noFill/>
            <a:ln w="9525">
              <a:noFill/>
              <a:miter lim="800000"/>
              <a:headEnd/>
              <a:tailEnd/>
            </a:ln>
          </p:spPr>
          <p:txBody>
            <a:bodyPr wrap="none">
              <a:spAutoFit/>
            </a:bodyPr>
            <a:lstStyle/>
            <a:p>
              <a:r>
                <a:rPr lang="en-US" sz="1100">
                  <a:solidFill>
                    <a:srgbClr val="FF0000"/>
                  </a:solidFill>
                </a:rPr>
                <a:t>Attachments going of</a:t>
              </a:r>
            </a:p>
            <a:p>
              <a:r>
                <a:rPr lang="en-US" sz="1100">
                  <a:solidFill>
                    <a:srgbClr val="FF0000"/>
                  </a:solidFill>
                </a:rPr>
                <a:t>your network</a:t>
              </a:r>
            </a:p>
          </p:txBody>
        </p:sp>
        <p:pic>
          <p:nvPicPr>
            <p:cNvPr id="40" name="Picture 69" descr="F:\presentation\powerpoint presentation\box.png"/>
            <p:cNvPicPr>
              <a:picLocks noChangeAspect="1" noChangeArrowheads="1"/>
            </p:cNvPicPr>
            <p:nvPr/>
          </p:nvPicPr>
          <p:blipFill>
            <a:blip r:embed="rId3"/>
            <a:srcRect/>
            <a:stretch>
              <a:fillRect/>
            </a:stretch>
          </p:blipFill>
          <p:spPr bwMode="auto">
            <a:xfrm>
              <a:off x="2447504" y="5029200"/>
              <a:ext cx="1905000" cy="1524000"/>
            </a:xfrm>
            <a:prstGeom prst="rect">
              <a:avLst/>
            </a:prstGeom>
            <a:noFill/>
            <a:ln w="9525">
              <a:noFill/>
              <a:miter lim="800000"/>
              <a:headEnd/>
              <a:tailEnd/>
            </a:ln>
          </p:spPr>
        </p:pic>
        <p:sp>
          <p:nvSpPr>
            <p:cNvPr id="41" name="TextBox 101"/>
            <p:cNvSpPr txBox="1">
              <a:spLocks noChangeArrowheads="1"/>
            </p:cNvSpPr>
            <p:nvPr/>
          </p:nvSpPr>
          <p:spPr bwMode="auto">
            <a:xfrm>
              <a:off x="2523704" y="5176838"/>
              <a:ext cx="1725613" cy="1643972"/>
            </a:xfrm>
            <a:prstGeom prst="rect">
              <a:avLst/>
            </a:prstGeom>
            <a:noFill/>
            <a:ln w="9525">
              <a:noFill/>
              <a:miter lim="800000"/>
              <a:headEnd/>
              <a:tailEnd/>
            </a:ln>
          </p:spPr>
          <p:txBody>
            <a:bodyPr>
              <a:spAutoFit/>
            </a:bodyPr>
            <a:lstStyle/>
            <a:p>
              <a:r>
                <a:rPr lang="en-US" sz="1100" dirty="0">
                  <a:solidFill>
                    <a:srgbClr val="FF0000"/>
                  </a:solidFill>
                </a:rPr>
                <a:t>Unwanted applications</a:t>
              </a:r>
            </a:p>
            <a:p>
              <a:r>
                <a:rPr lang="en-US" sz="1100" dirty="0">
                  <a:solidFill>
                    <a:srgbClr val="FF0000"/>
                  </a:solidFill>
                </a:rPr>
                <a:t>Like, open proxies, P2P, Malware infected web sites – to ensure the chances of information leak</a:t>
              </a:r>
            </a:p>
          </p:txBody>
        </p:sp>
        <p:sp>
          <p:nvSpPr>
            <p:cNvPr id="42" name="TextBox 102"/>
            <p:cNvSpPr txBox="1">
              <a:spLocks noChangeArrowheads="1"/>
            </p:cNvSpPr>
            <p:nvPr/>
          </p:nvSpPr>
          <p:spPr bwMode="auto">
            <a:xfrm>
              <a:off x="4450929" y="2362200"/>
              <a:ext cx="2016064" cy="489694"/>
            </a:xfrm>
            <a:prstGeom prst="rect">
              <a:avLst/>
            </a:prstGeom>
            <a:noFill/>
            <a:ln w="9525">
              <a:noFill/>
              <a:miter lim="800000"/>
              <a:headEnd/>
              <a:tailEnd/>
            </a:ln>
          </p:spPr>
          <p:txBody>
            <a:bodyPr wrap="none">
              <a:spAutoFit/>
            </a:bodyPr>
            <a:lstStyle/>
            <a:p>
              <a:r>
                <a:rPr lang="en-US" sz="1100">
                  <a:solidFill>
                    <a:srgbClr val="FF0000"/>
                  </a:solidFill>
                </a:rPr>
                <a:t>Identify who is accessing</a:t>
              </a:r>
            </a:p>
            <a:p>
              <a:r>
                <a:rPr lang="en-US" sz="1100">
                  <a:solidFill>
                    <a:srgbClr val="FF0000"/>
                  </a:solidFill>
                </a:rPr>
                <a:t>Which applications</a:t>
              </a:r>
            </a:p>
          </p:txBody>
        </p:sp>
        <p:sp>
          <p:nvSpPr>
            <p:cNvPr id="43" name="TextBox 103"/>
            <p:cNvSpPr txBox="1">
              <a:spLocks noChangeArrowheads="1"/>
            </p:cNvSpPr>
            <p:nvPr/>
          </p:nvSpPr>
          <p:spPr bwMode="auto">
            <a:xfrm>
              <a:off x="4474742" y="3048000"/>
              <a:ext cx="1778924" cy="489694"/>
            </a:xfrm>
            <a:prstGeom prst="rect">
              <a:avLst/>
            </a:prstGeom>
            <a:noFill/>
            <a:ln w="9525">
              <a:noFill/>
              <a:miter lim="800000"/>
              <a:headEnd/>
              <a:tailEnd/>
            </a:ln>
          </p:spPr>
          <p:txBody>
            <a:bodyPr wrap="none">
              <a:spAutoFit/>
            </a:bodyPr>
            <a:lstStyle/>
            <a:p>
              <a:r>
                <a:rPr lang="en-US" sz="1100">
                  <a:solidFill>
                    <a:srgbClr val="FF0000"/>
                  </a:solidFill>
                </a:rPr>
                <a:t>What content is being</a:t>
              </a:r>
            </a:p>
            <a:p>
              <a:r>
                <a:rPr lang="en-US" sz="1100">
                  <a:solidFill>
                    <a:srgbClr val="FF0000"/>
                  </a:solidFill>
                </a:rPr>
                <a:t>Sent out</a:t>
              </a:r>
            </a:p>
          </p:txBody>
        </p:sp>
        <p:sp>
          <p:nvSpPr>
            <p:cNvPr id="44" name="TextBox 104"/>
            <p:cNvSpPr txBox="1">
              <a:spLocks noChangeArrowheads="1"/>
            </p:cNvSpPr>
            <p:nvPr/>
          </p:nvSpPr>
          <p:spPr bwMode="auto">
            <a:xfrm>
              <a:off x="4503318" y="3894138"/>
              <a:ext cx="1754187" cy="1066833"/>
            </a:xfrm>
            <a:prstGeom prst="rect">
              <a:avLst/>
            </a:prstGeom>
            <a:noFill/>
            <a:ln w="9525">
              <a:noFill/>
              <a:miter lim="800000"/>
              <a:headEnd/>
              <a:tailEnd/>
            </a:ln>
          </p:spPr>
          <p:txBody>
            <a:bodyPr>
              <a:spAutoFit/>
            </a:bodyPr>
            <a:lstStyle/>
            <a:p>
              <a:r>
                <a:rPr lang="en-US" sz="1100" dirty="0">
                  <a:solidFill>
                    <a:srgbClr val="FF0000"/>
                  </a:solidFill>
                </a:rPr>
                <a:t>What information is</a:t>
              </a:r>
            </a:p>
            <a:p>
              <a:r>
                <a:rPr lang="en-US" sz="1100" dirty="0">
                  <a:solidFill>
                    <a:srgbClr val="FF0000"/>
                  </a:solidFill>
                </a:rPr>
                <a:t>Being Sent out through</a:t>
              </a:r>
            </a:p>
            <a:p>
              <a:r>
                <a:rPr lang="en-US" sz="1100" dirty="0">
                  <a:solidFill>
                    <a:srgbClr val="FF0000"/>
                  </a:solidFill>
                </a:rPr>
                <a:t>Instant Messenger &amp; </a:t>
              </a:r>
            </a:p>
            <a:p>
              <a:r>
                <a:rPr lang="en-US" sz="1100" dirty="0">
                  <a:solidFill>
                    <a:srgbClr val="FF0000"/>
                  </a:solidFill>
                </a:rPr>
                <a:t>Web chats</a:t>
              </a:r>
            </a:p>
          </p:txBody>
        </p:sp>
        <p:sp>
          <p:nvSpPr>
            <p:cNvPr id="45" name="TextBox 105"/>
            <p:cNvSpPr txBox="1">
              <a:spLocks noChangeArrowheads="1"/>
            </p:cNvSpPr>
            <p:nvPr/>
          </p:nvSpPr>
          <p:spPr bwMode="auto">
            <a:xfrm>
              <a:off x="4504904" y="5181600"/>
              <a:ext cx="1808566" cy="1066833"/>
            </a:xfrm>
            <a:prstGeom prst="rect">
              <a:avLst/>
            </a:prstGeom>
            <a:noFill/>
            <a:ln w="9525">
              <a:noFill/>
              <a:miter lim="800000"/>
              <a:headEnd/>
              <a:tailEnd/>
            </a:ln>
          </p:spPr>
          <p:txBody>
            <a:bodyPr wrap="none">
              <a:spAutoFit/>
            </a:bodyPr>
            <a:lstStyle/>
            <a:p>
              <a:r>
                <a:rPr lang="en-US" sz="1100">
                  <a:solidFill>
                    <a:srgbClr val="FF0000"/>
                  </a:solidFill>
                </a:rPr>
                <a:t>Which user is sending</a:t>
              </a:r>
            </a:p>
            <a:p>
              <a:r>
                <a:rPr lang="en-US" sz="1100">
                  <a:solidFill>
                    <a:srgbClr val="FF0000"/>
                  </a:solidFill>
                </a:rPr>
                <a:t>Information using</a:t>
              </a:r>
            </a:p>
            <a:p>
              <a:r>
                <a:rPr lang="en-US" sz="1100">
                  <a:solidFill>
                    <a:srgbClr val="FF0000"/>
                  </a:solidFill>
                </a:rPr>
                <a:t>Yahoo, MSN, Rediff,</a:t>
              </a:r>
            </a:p>
            <a:p>
              <a:r>
                <a:rPr lang="en-US" sz="1100">
                  <a:solidFill>
                    <a:srgbClr val="FF0000"/>
                  </a:solidFill>
                </a:rPr>
                <a:t>Gmail, Rapidshare,</a:t>
              </a:r>
            </a:p>
            <a:p>
              <a:r>
                <a:rPr lang="en-US" sz="1100">
                  <a:solidFill>
                    <a:srgbClr val="FF0000"/>
                  </a:solidFill>
                </a:rPr>
                <a:t>Web Mails</a:t>
              </a:r>
            </a:p>
          </p:txBody>
        </p:sp>
        <p:sp>
          <p:nvSpPr>
            <p:cNvPr id="46" name="TextBox 106"/>
            <p:cNvSpPr txBox="1">
              <a:spLocks noChangeArrowheads="1"/>
            </p:cNvSpPr>
            <p:nvPr/>
          </p:nvSpPr>
          <p:spPr bwMode="auto">
            <a:xfrm>
              <a:off x="6497215" y="2347097"/>
              <a:ext cx="1882775" cy="682073"/>
            </a:xfrm>
            <a:prstGeom prst="rect">
              <a:avLst/>
            </a:prstGeom>
            <a:noFill/>
            <a:ln w="9525">
              <a:noFill/>
              <a:miter lim="800000"/>
              <a:headEnd/>
              <a:tailEnd/>
            </a:ln>
          </p:spPr>
          <p:txBody>
            <a:bodyPr wrap="square">
              <a:spAutoFit/>
            </a:bodyPr>
            <a:lstStyle/>
            <a:p>
              <a:r>
                <a:rPr lang="en-US" sz="1100" dirty="0">
                  <a:solidFill>
                    <a:srgbClr val="FF0000"/>
                  </a:solidFill>
                </a:rPr>
                <a:t>Define policies based on</a:t>
              </a:r>
            </a:p>
            <a:p>
              <a:r>
                <a:rPr lang="en-US" sz="1100" dirty="0">
                  <a:solidFill>
                    <a:srgbClr val="FF0000"/>
                  </a:solidFill>
                </a:rPr>
                <a:t>User then IP Address</a:t>
              </a:r>
            </a:p>
          </p:txBody>
        </p:sp>
        <p:sp>
          <p:nvSpPr>
            <p:cNvPr id="47" name="TextBox 107"/>
            <p:cNvSpPr txBox="1">
              <a:spLocks noChangeArrowheads="1"/>
            </p:cNvSpPr>
            <p:nvPr/>
          </p:nvSpPr>
          <p:spPr bwMode="auto">
            <a:xfrm>
              <a:off x="6534411" y="3048000"/>
              <a:ext cx="2005013" cy="2028731"/>
            </a:xfrm>
            <a:prstGeom prst="rect">
              <a:avLst/>
            </a:prstGeom>
            <a:noFill/>
            <a:ln w="9525">
              <a:noFill/>
              <a:miter lim="800000"/>
              <a:headEnd/>
              <a:tailEnd/>
            </a:ln>
          </p:spPr>
          <p:txBody>
            <a:bodyPr>
              <a:spAutoFit/>
            </a:bodyPr>
            <a:lstStyle/>
            <a:p>
              <a:r>
                <a:rPr lang="en-US" sz="1100" b="1" dirty="0">
                  <a:solidFill>
                    <a:srgbClr val="FF0000"/>
                  </a:solidFill>
                </a:rPr>
                <a:t>Add rules for popular</a:t>
              </a:r>
            </a:p>
            <a:p>
              <a:r>
                <a:rPr lang="en-US" sz="1100" b="1" dirty="0">
                  <a:solidFill>
                    <a:srgbClr val="FF0000"/>
                  </a:solidFill>
                </a:rPr>
                <a:t>Mail sites to match Mails on Subject, To, CC, </a:t>
              </a:r>
            </a:p>
            <a:p>
              <a:r>
                <a:rPr lang="en-US" sz="1100" b="1" dirty="0">
                  <a:solidFill>
                    <a:srgbClr val="FF0000"/>
                  </a:solidFill>
                </a:rPr>
                <a:t>BCC, Message Body, attachment size, attachment type,</a:t>
              </a:r>
            </a:p>
            <a:p>
              <a:r>
                <a:rPr lang="en-US" sz="1100" b="1" dirty="0">
                  <a:solidFill>
                    <a:srgbClr val="FF0000"/>
                  </a:solidFill>
                </a:rPr>
                <a:t>User Email Addresses,</a:t>
              </a:r>
            </a:p>
            <a:p>
              <a:r>
                <a:rPr lang="en-US" sz="1100" b="1" dirty="0">
                  <a:solidFill>
                    <a:srgbClr val="FF0000"/>
                  </a:solidFill>
                </a:rPr>
                <a:t>With Wide range of matching options.</a:t>
              </a:r>
            </a:p>
          </p:txBody>
        </p:sp>
        <p:sp>
          <p:nvSpPr>
            <p:cNvPr id="48" name="TextBox 108"/>
            <p:cNvSpPr txBox="1">
              <a:spLocks noChangeArrowheads="1"/>
            </p:cNvSpPr>
            <p:nvPr/>
          </p:nvSpPr>
          <p:spPr bwMode="auto">
            <a:xfrm>
              <a:off x="6538491" y="5176838"/>
              <a:ext cx="1811337" cy="682073"/>
            </a:xfrm>
            <a:prstGeom prst="rect">
              <a:avLst/>
            </a:prstGeom>
            <a:noFill/>
            <a:ln w="9525">
              <a:noFill/>
              <a:miter lim="800000"/>
              <a:headEnd/>
              <a:tailEnd/>
            </a:ln>
          </p:spPr>
          <p:txBody>
            <a:bodyPr>
              <a:spAutoFit/>
            </a:bodyPr>
            <a:lstStyle/>
            <a:p>
              <a:r>
                <a:rPr lang="en-US" sz="1100">
                  <a:solidFill>
                    <a:srgbClr val="FF0000"/>
                  </a:solidFill>
                </a:rPr>
                <a:t>Add rule for popular</a:t>
              </a:r>
            </a:p>
            <a:p>
              <a:r>
                <a:rPr lang="en-US" sz="1100">
                  <a:solidFill>
                    <a:srgbClr val="FF0000"/>
                  </a:solidFill>
                </a:rPr>
                <a:t>Social networking sites</a:t>
              </a:r>
            </a:p>
          </p:txBody>
        </p:sp>
        <p:sp>
          <p:nvSpPr>
            <p:cNvPr id="49" name="TextBox 109"/>
            <p:cNvSpPr txBox="1">
              <a:spLocks noChangeArrowheads="1"/>
            </p:cNvSpPr>
            <p:nvPr/>
          </p:nvSpPr>
          <p:spPr bwMode="auto">
            <a:xfrm>
              <a:off x="6549604" y="5854700"/>
              <a:ext cx="1654175" cy="682073"/>
            </a:xfrm>
            <a:prstGeom prst="rect">
              <a:avLst/>
            </a:prstGeom>
            <a:noFill/>
            <a:ln w="9525">
              <a:noFill/>
              <a:miter lim="800000"/>
              <a:headEnd/>
              <a:tailEnd/>
            </a:ln>
          </p:spPr>
          <p:txBody>
            <a:bodyPr>
              <a:spAutoFit/>
            </a:bodyPr>
            <a:lstStyle/>
            <a:p>
              <a:r>
                <a:rPr lang="en-US" sz="1100">
                  <a:solidFill>
                    <a:srgbClr val="FF0000"/>
                  </a:solidFill>
                </a:rPr>
                <a:t>Set Runtime Alerts</a:t>
              </a:r>
            </a:p>
            <a:p>
              <a:r>
                <a:rPr lang="en-US" sz="1100">
                  <a:solidFill>
                    <a:srgbClr val="FF0000"/>
                  </a:solidFill>
                </a:rPr>
                <a:t>Based on  DLP rules</a:t>
              </a:r>
            </a:p>
          </p:txBody>
        </p:sp>
      </p:gr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288117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537154" y="302765"/>
            <a:ext cx="4333238" cy="400110"/>
          </a:xfrm>
          <a:prstGeom prst="rect">
            <a:avLst/>
          </a:prstGeom>
          <a:noFill/>
          <a:ln w="9525" algn="ctr">
            <a:noFill/>
            <a:miter lim="800000"/>
            <a:headEnd/>
            <a:tailEnd/>
          </a:ln>
          <a:effectLst>
            <a:outerShdw dist="25400" algn="ctr" rotWithShape="0">
              <a:schemeClr val="bg1">
                <a:alpha val="50000"/>
              </a:schemeClr>
            </a:outerShdw>
          </a:effectLst>
        </p:spPr>
        <p:txBody>
          <a:bodyPr wrap="none">
            <a:spAutoFit/>
          </a:bodyPr>
          <a:lstStyle/>
          <a:p>
            <a:pPr marL="231775" indent="-231775">
              <a:buClr>
                <a:srgbClr val="2A427E"/>
              </a:buClr>
              <a:defRPr/>
            </a:pPr>
            <a:r>
              <a:rPr lang="en-US" sz="2000" b="1" dirty="0">
                <a:solidFill>
                  <a:schemeClr val="tx1">
                    <a:lumMod val="95000"/>
                  </a:schemeClr>
                </a:solidFill>
                <a:latin typeface="Arial" panose="020B0604020202020204" pitchFamily="34" charset="0"/>
                <a:cs typeface="Arial" panose="020B0604020202020204" pitchFamily="34" charset="0"/>
              </a:rPr>
              <a:t>Building BYOD-happy businesses</a:t>
            </a:r>
            <a:endParaRPr lang="en-US" b="1" dirty="0">
              <a:solidFill>
                <a:schemeClr val="tx1">
                  <a:lumMod val="9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940" y="1052740"/>
            <a:ext cx="4480560" cy="3635655"/>
          </a:xfrm>
          <a:prstGeom prst="rect">
            <a:avLst/>
          </a:prstGeom>
        </p:spPr>
      </p:pic>
      <p:sp>
        <p:nvSpPr>
          <p:cNvPr id="12" name="TextBox 11"/>
          <p:cNvSpPr txBox="1"/>
          <p:nvPr/>
        </p:nvSpPr>
        <p:spPr>
          <a:xfrm>
            <a:off x="6326500" y="1785654"/>
            <a:ext cx="4500484"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mj-lt"/>
                <a:cs typeface="Arial" panose="020B0604020202020204" pitchFamily="34" charset="0"/>
              </a:rPr>
              <a:t>Intelligent device-awareness</a:t>
            </a:r>
          </a:p>
          <a:p>
            <a:pPr marL="285750" indent="-285750">
              <a:lnSpc>
                <a:spcPct val="150000"/>
              </a:lnSpc>
              <a:buFont typeface="Arial" panose="020B0604020202020204" pitchFamily="34" charset="0"/>
              <a:buChar char="•"/>
            </a:pPr>
            <a:r>
              <a:rPr lang="en-US" dirty="0">
                <a:latin typeface="+mj-lt"/>
                <a:cs typeface="Arial" panose="020B0604020202020204" pitchFamily="34" charset="0"/>
              </a:rPr>
              <a:t>Eliminates manual efforts to configure &amp; enforce security policy for new devices</a:t>
            </a:r>
          </a:p>
          <a:p>
            <a:pPr marL="285750" indent="-285750">
              <a:lnSpc>
                <a:spcPct val="150000"/>
              </a:lnSpc>
              <a:buFont typeface="Arial" panose="020B0604020202020204" pitchFamily="34" charset="0"/>
              <a:buChar char="•"/>
            </a:pPr>
            <a:r>
              <a:rPr lang="en-US" dirty="0">
                <a:latin typeface="+mj-lt"/>
                <a:cs typeface="Arial" panose="020B0604020202020204" pitchFamily="34" charset="0"/>
              </a:rPr>
              <a:t>Introduces key BYOD drivers; eliminates barriers of adoption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16637854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7867" y="305614"/>
            <a:ext cx="6094413" cy="685621"/>
          </a:xfrm>
          <a:prstGeom prst="rect">
            <a:avLst/>
          </a:prstGeom>
        </p:spPr>
        <p:txBody>
          <a:bodyPr/>
          <a:lstStyle/>
          <a:p>
            <a:pPr>
              <a:defRPr/>
            </a:pPr>
            <a:r>
              <a:rPr lang="en-US" sz="3999" b="1" dirty="0">
                <a:solidFill>
                  <a:schemeClr val="tx1">
                    <a:lumMod val="85000"/>
                  </a:schemeClr>
                </a:solidFill>
                <a:latin typeface="Verdana" panose="020B0604030504040204" pitchFamily="34" charset="0"/>
                <a:ea typeface="Verdana" panose="020B0604030504040204" pitchFamily="34" charset="0"/>
                <a:cs typeface="Verdana" panose="020B0604030504040204" pitchFamily="34" charset="0"/>
              </a:rPr>
              <a:t>…The Technology</a:t>
            </a:r>
          </a:p>
        </p:txBody>
      </p:sp>
      <p:sp>
        <p:nvSpPr>
          <p:cNvPr id="5" name="Text Box 7"/>
          <p:cNvSpPr txBox="1">
            <a:spLocks noChangeArrowheads="1"/>
          </p:cNvSpPr>
          <p:nvPr/>
        </p:nvSpPr>
        <p:spPr bwMode="auto">
          <a:xfrm>
            <a:off x="507867" y="991236"/>
            <a:ext cx="10969943" cy="584647"/>
          </a:xfrm>
          <a:prstGeom prst="rect">
            <a:avLst/>
          </a:prstGeom>
          <a:noFill/>
          <a:ln w="9525">
            <a:noFill/>
            <a:miter lim="800000"/>
            <a:headEnd/>
            <a:tailEnd/>
          </a:ln>
        </p:spPr>
        <p:txBody>
          <a:bodyPr wrap="square">
            <a:spAutoFit/>
          </a:bodyPr>
          <a:lstStyle/>
          <a:p>
            <a:pPr>
              <a:defRPr/>
            </a:pPr>
            <a:r>
              <a:rPr lang="en-US" sz="3199"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Enterprise Cloud </a:t>
            </a:r>
            <a:r>
              <a:rPr lang="en-US" sz="3199"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Security-Remote Filter</a:t>
            </a:r>
            <a:endParaRPr lang="en-US" sz="3199"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GajShield Cloud Secur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962" y="1606629"/>
            <a:ext cx="10521427" cy="391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2077" y="-4763"/>
            <a:ext cx="3331345" cy="919163"/>
          </a:xfrm>
          <a:prstGeom prst="rect">
            <a:avLst/>
          </a:prstGeom>
        </p:spPr>
      </p:pic>
    </p:spTree>
    <p:extLst>
      <p:ext uri="{BB962C8B-B14F-4D97-AF65-F5344CB8AC3E}">
        <p14:creationId xmlns:p14="http://schemas.microsoft.com/office/powerpoint/2010/main" val="510670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NextGen</a:t>
            </a:r>
            <a:r>
              <a:rPr lang="en-IN" dirty="0" smtClean="0"/>
              <a:t> UTM Features</a:t>
            </a:r>
            <a:endParaRPr lang="en-IN" dirty="0"/>
          </a:p>
        </p:txBody>
      </p:sp>
    </p:spTree>
    <p:extLst>
      <p:ext uri="{BB962C8B-B14F-4D97-AF65-F5344CB8AC3E}">
        <p14:creationId xmlns:p14="http://schemas.microsoft.com/office/powerpoint/2010/main" val="276753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96485073"/>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7480" y="4762"/>
            <a:ext cx="3331345" cy="919163"/>
          </a:xfrm>
          <a:prstGeom prst="rect">
            <a:avLst/>
          </a:prstGeom>
        </p:spPr>
      </p:pic>
    </p:spTree>
    <p:extLst>
      <p:ext uri="{BB962C8B-B14F-4D97-AF65-F5344CB8AC3E}">
        <p14:creationId xmlns:p14="http://schemas.microsoft.com/office/powerpoint/2010/main" val="145857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BE5F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3E09C6E3C6B1489D966D480E2AA3BE" ma:contentTypeVersion="1" ma:contentTypeDescription="Create a new document." ma:contentTypeScope="" ma:versionID="638dde39260b92464efee047990d8996">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A1AA9-784E-44F0-B6D5-3AC3ACA5D380}">
  <ds:schemaRefs>
    <ds:schemaRef ds:uri="http://purl.org/dc/elements/1.1/"/>
    <ds:schemaRef ds:uri="http://www.w3.org/XML/1998/namespace"/>
    <ds:schemaRef ds:uri="http://schemas.microsoft.com/office/2006/documentManagement/types"/>
    <ds:schemaRef ds:uri="http://purl.org/dc/dcmitype/"/>
    <ds:schemaRef ds:uri="http://purl.org/dc/terms/"/>
    <ds:schemaRef ds:uri="http://schemas.microsoft.com/sharepoint/v3"/>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9759B8D-99CE-4EB5-80A9-B9D35537D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59C6601-D0EB-4F8D-B9D2-1ED287BA68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1620</TotalTime>
  <Words>1363</Words>
  <Application>Microsoft Office PowerPoint</Application>
  <PresentationFormat>Custom</PresentationFormat>
  <Paragraphs>259</Paragraphs>
  <Slides>25</Slides>
  <Notes>6</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 Unicode MS</vt:lpstr>
      <vt:lpstr>Arial</vt:lpstr>
      <vt:lpstr>Calibri</vt:lpstr>
      <vt:lpstr>Century Gothic</vt:lpstr>
      <vt:lpstr>Eras Light ITC</vt:lpstr>
      <vt:lpstr>Franklin Gothic Demi</vt:lpstr>
      <vt:lpstr>Leelawadee UI Semilight</vt:lpstr>
      <vt:lpstr>Segoe</vt:lpstr>
      <vt:lpstr>Segoe Semibold</vt:lpstr>
      <vt:lpstr>Verdana</vt:lpstr>
      <vt:lpstr>Wingdings</vt:lpstr>
      <vt:lpstr>Office Theme</vt:lpstr>
      <vt:lpstr>PowerPoint Presentation</vt:lpstr>
      <vt:lpstr>Formidable experience and expertise</vt:lpstr>
      <vt:lpstr>Power to CXOs: Security, Performance, Compliance</vt:lpstr>
      <vt:lpstr>PowerPoint Presentation</vt:lpstr>
      <vt:lpstr>PowerPoint Presentation</vt:lpstr>
      <vt:lpstr>PowerPoint Presentation</vt:lpstr>
      <vt:lpstr>PowerPoint Presentation</vt:lpstr>
      <vt:lpstr>NextGen UTM Features</vt:lpstr>
      <vt:lpstr>PowerPoint Presentation</vt:lpstr>
      <vt:lpstr>PowerPoint Presentation</vt:lpstr>
      <vt:lpstr>Zero Hour Protection Antivirus</vt:lpstr>
      <vt:lpstr>Cloud based Embedded Web-Content Filtering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Subscriptions Offerings</vt:lpstr>
      <vt:lpstr>PowerPoint Presentation</vt:lpstr>
      <vt:lpstr>PowerPoint Presentation</vt:lpstr>
    </vt:vector>
  </TitlesOfParts>
  <Company>Morse Best Innovation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Blue</dc:title>
  <dc:creator>test</dc:creator>
  <cp:lastModifiedBy>pandaleon joseph</cp:lastModifiedBy>
  <cp:revision>541</cp:revision>
  <dcterms:created xsi:type="dcterms:W3CDTF">2007-03-20T16:15:35Z</dcterms:created>
  <dcterms:modified xsi:type="dcterms:W3CDTF">2016-09-04T11:21:05Z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0x010100223E09C6E3C6B1489D966D480E2AA3BE</vt:lpwstr>
  </property>
</Properties>
</file>