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57" r:id="rId2"/>
    <p:sldMasterId id="2147483653" r:id="rId3"/>
    <p:sldMasterId id="2147483655" r:id="rId4"/>
  </p:sldMasterIdLst>
  <p:notesMasterIdLst>
    <p:notesMasterId r:id="rId94"/>
  </p:notesMasterIdLst>
  <p:handoutMasterIdLst>
    <p:handoutMasterId r:id="rId95"/>
  </p:handoutMasterIdLst>
  <p:sldIdLst>
    <p:sldId id="261" r:id="rId5"/>
    <p:sldId id="289" r:id="rId6"/>
    <p:sldId id="291" r:id="rId7"/>
    <p:sldId id="292" r:id="rId8"/>
    <p:sldId id="290" r:id="rId9"/>
    <p:sldId id="403" r:id="rId10"/>
    <p:sldId id="300" r:id="rId11"/>
    <p:sldId id="398" r:id="rId12"/>
    <p:sldId id="399" r:id="rId13"/>
    <p:sldId id="297" r:id="rId14"/>
    <p:sldId id="308" r:id="rId15"/>
    <p:sldId id="341" r:id="rId16"/>
    <p:sldId id="343" r:id="rId17"/>
    <p:sldId id="342" r:id="rId18"/>
    <p:sldId id="310" r:id="rId19"/>
    <p:sldId id="311" r:id="rId20"/>
    <p:sldId id="312" r:id="rId21"/>
    <p:sldId id="313" r:id="rId22"/>
    <p:sldId id="315" r:id="rId23"/>
    <p:sldId id="314" r:id="rId24"/>
    <p:sldId id="317" r:id="rId25"/>
    <p:sldId id="316" r:id="rId26"/>
    <p:sldId id="318" r:id="rId27"/>
    <p:sldId id="319" r:id="rId28"/>
    <p:sldId id="320" r:id="rId29"/>
    <p:sldId id="323" r:id="rId30"/>
    <p:sldId id="327" r:id="rId31"/>
    <p:sldId id="321" r:id="rId32"/>
    <p:sldId id="322" r:id="rId33"/>
    <p:sldId id="324" r:id="rId34"/>
    <p:sldId id="326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4" r:id="rId48"/>
    <p:sldId id="345" r:id="rId49"/>
    <p:sldId id="346" r:id="rId50"/>
    <p:sldId id="348" r:id="rId51"/>
    <p:sldId id="349" r:id="rId52"/>
    <p:sldId id="350" r:id="rId53"/>
    <p:sldId id="351" r:id="rId54"/>
    <p:sldId id="353" r:id="rId55"/>
    <p:sldId id="359" r:id="rId56"/>
    <p:sldId id="354" r:id="rId57"/>
    <p:sldId id="352" r:id="rId58"/>
    <p:sldId id="355" r:id="rId59"/>
    <p:sldId id="356" r:id="rId60"/>
    <p:sldId id="357" r:id="rId61"/>
    <p:sldId id="358" r:id="rId62"/>
    <p:sldId id="402" r:id="rId63"/>
    <p:sldId id="400" r:id="rId64"/>
    <p:sldId id="340" r:id="rId65"/>
    <p:sldId id="364" r:id="rId66"/>
    <p:sldId id="365" r:id="rId67"/>
    <p:sldId id="366" r:id="rId68"/>
    <p:sldId id="360" r:id="rId69"/>
    <p:sldId id="361" r:id="rId70"/>
    <p:sldId id="362" r:id="rId71"/>
    <p:sldId id="363" r:id="rId72"/>
    <p:sldId id="367" r:id="rId73"/>
    <p:sldId id="368" r:id="rId74"/>
    <p:sldId id="369" r:id="rId75"/>
    <p:sldId id="370" r:id="rId76"/>
    <p:sldId id="371" r:id="rId77"/>
    <p:sldId id="372" r:id="rId78"/>
    <p:sldId id="373" r:id="rId79"/>
    <p:sldId id="374" r:id="rId80"/>
    <p:sldId id="376" r:id="rId81"/>
    <p:sldId id="375" r:id="rId82"/>
    <p:sldId id="377" r:id="rId83"/>
    <p:sldId id="379" r:id="rId84"/>
    <p:sldId id="380" r:id="rId85"/>
    <p:sldId id="381" r:id="rId86"/>
    <p:sldId id="382" r:id="rId87"/>
    <p:sldId id="383" r:id="rId88"/>
    <p:sldId id="384" r:id="rId89"/>
    <p:sldId id="385" r:id="rId90"/>
    <p:sldId id="397" r:id="rId91"/>
    <p:sldId id="396" r:id="rId92"/>
    <p:sldId id="401" r:id="rId9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69125" autoAdjust="0"/>
  </p:normalViewPr>
  <p:slideViewPr>
    <p:cSldViewPr>
      <p:cViewPr varScale="1">
        <p:scale>
          <a:sx n="63" d="100"/>
          <a:sy n="63" d="100"/>
        </p:scale>
        <p:origin x="22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8508C-A88D-43BA-A787-CBB168A4175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54411D3-2777-4439-8A5F-D20E2A1EE5B8}">
      <dgm:prSet phldrT="[文字]"/>
      <dgm:spPr>
        <a:solidFill>
          <a:srgbClr val="CCFF33">
            <a:alpha val="40000"/>
          </a:srgbClr>
        </a:solidFill>
      </dgm:spPr>
      <dgm:t>
        <a:bodyPr/>
        <a:lstStyle/>
        <a:p>
          <a:r>
            <a:rPr lang="en-US" altLang="zh-TW" dirty="0" smtClean="0"/>
            <a:t> </a:t>
          </a:r>
          <a:endParaRPr lang="zh-TW" altLang="en-US" dirty="0"/>
        </a:p>
      </dgm:t>
    </dgm:pt>
    <dgm:pt modelId="{F8537B42-448B-4665-B7FC-9B68D1919F0D}" type="parTrans" cxnId="{E4AF134F-51DD-4AD1-ADCE-FB5AEC448F53}">
      <dgm:prSet/>
      <dgm:spPr/>
      <dgm:t>
        <a:bodyPr/>
        <a:lstStyle/>
        <a:p>
          <a:endParaRPr lang="zh-TW" altLang="en-US"/>
        </a:p>
      </dgm:t>
    </dgm:pt>
    <dgm:pt modelId="{5864D671-D513-497E-B714-C509C093A5BD}" type="sibTrans" cxnId="{E4AF134F-51DD-4AD1-ADCE-FB5AEC448F53}">
      <dgm:prSet/>
      <dgm:spPr/>
      <dgm:t>
        <a:bodyPr/>
        <a:lstStyle/>
        <a:p>
          <a:endParaRPr lang="zh-TW" altLang="en-US"/>
        </a:p>
      </dgm:t>
    </dgm:pt>
    <dgm:pt modelId="{8B7CFF59-7F66-464C-BBFC-852A528B4AB9}">
      <dgm:prSet phldrT="[文字]"/>
      <dgm:spPr>
        <a:solidFill>
          <a:srgbClr val="CCFF33">
            <a:alpha val="50000"/>
          </a:srgbClr>
        </a:solidFill>
      </dgm:spPr>
      <dgm:t>
        <a:bodyPr/>
        <a:lstStyle/>
        <a:p>
          <a:r>
            <a:rPr lang="en-US" altLang="zh-TW" dirty="0" smtClean="0"/>
            <a:t> </a:t>
          </a:r>
          <a:endParaRPr lang="zh-TW" altLang="en-US" dirty="0"/>
        </a:p>
      </dgm:t>
    </dgm:pt>
    <dgm:pt modelId="{0874ABFD-7EAD-4AD9-A9B4-1BD620B0DBF3}" type="parTrans" cxnId="{2A22DD91-819E-4063-817C-87B245FA89D0}">
      <dgm:prSet/>
      <dgm:spPr/>
      <dgm:t>
        <a:bodyPr/>
        <a:lstStyle/>
        <a:p>
          <a:endParaRPr lang="zh-TW" altLang="en-US"/>
        </a:p>
      </dgm:t>
    </dgm:pt>
    <dgm:pt modelId="{746AA722-BCD6-43B4-94EA-C4E25C60F636}" type="sibTrans" cxnId="{2A22DD91-819E-4063-817C-87B245FA89D0}">
      <dgm:prSet/>
      <dgm:spPr/>
      <dgm:t>
        <a:bodyPr/>
        <a:lstStyle/>
        <a:p>
          <a:endParaRPr lang="zh-TW" altLang="en-US"/>
        </a:p>
      </dgm:t>
    </dgm:pt>
    <dgm:pt modelId="{3371DC24-AC09-4E47-9C52-640BE07B658F}">
      <dgm:prSet phldrT="[文字]"/>
      <dgm:spPr>
        <a:solidFill>
          <a:srgbClr val="CCFF33">
            <a:alpha val="60000"/>
          </a:srgbClr>
        </a:solidFill>
      </dgm:spPr>
      <dgm:t>
        <a:bodyPr/>
        <a:lstStyle/>
        <a:p>
          <a:r>
            <a:rPr lang="en-US" altLang="zh-TW" dirty="0" smtClean="0"/>
            <a:t> </a:t>
          </a:r>
          <a:endParaRPr lang="zh-TW" altLang="en-US" dirty="0"/>
        </a:p>
      </dgm:t>
    </dgm:pt>
    <dgm:pt modelId="{8564D34C-8A37-4D11-8FF5-83CAAD604C0D}" type="parTrans" cxnId="{E8AC4266-008B-4A91-8C87-5245C1E3B208}">
      <dgm:prSet/>
      <dgm:spPr/>
      <dgm:t>
        <a:bodyPr/>
        <a:lstStyle/>
        <a:p>
          <a:endParaRPr lang="zh-TW" altLang="en-US"/>
        </a:p>
      </dgm:t>
    </dgm:pt>
    <dgm:pt modelId="{DC811B76-6320-40C6-B4C1-67048B0969C5}" type="sibTrans" cxnId="{E8AC4266-008B-4A91-8C87-5245C1E3B208}">
      <dgm:prSet/>
      <dgm:spPr/>
      <dgm:t>
        <a:bodyPr/>
        <a:lstStyle/>
        <a:p>
          <a:endParaRPr lang="zh-TW" altLang="en-US"/>
        </a:p>
      </dgm:t>
    </dgm:pt>
    <dgm:pt modelId="{06E1F812-820A-459B-98E7-7586DB498C34}">
      <dgm:prSet phldrT="[文字]"/>
      <dgm:spPr>
        <a:solidFill>
          <a:srgbClr val="CCFF33">
            <a:alpha val="70000"/>
          </a:srgbClr>
        </a:solidFill>
      </dgm:spPr>
      <dgm:t>
        <a:bodyPr/>
        <a:lstStyle/>
        <a:p>
          <a:endParaRPr lang="zh-TW" altLang="en-US" dirty="0"/>
        </a:p>
      </dgm:t>
    </dgm:pt>
    <dgm:pt modelId="{1DE20954-3D71-44F3-BEF8-3FD5202580ED}" type="parTrans" cxnId="{8F03F758-8D44-4022-BCA7-E0FDFD933170}">
      <dgm:prSet/>
      <dgm:spPr/>
      <dgm:t>
        <a:bodyPr/>
        <a:lstStyle/>
        <a:p>
          <a:endParaRPr lang="zh-TW" altLang="en-US"/>
        </a:p>
      </dgm:t>
    </dgm:pt>
    <dgm:pt modelId="{4211EEEB-463E-49C1-A3E3-01970A616787}" type="sibTrans" cxnId="{8F03F758-8D44-4022-BCA7-E0FDFD933170}">
      <dgm:prSet/>
      <dgm:spPr/>
      <dgm:t>
        <a:bodyPr/>
        <a:lstStyle/>
        <a:p>
          <a:endParaRPr lang="zh-TW" altLang="en-US"/>
        </a:p>
      </dgm:t>
    </dgm:pt>
    <dgm:pt modelId="{9166EB24-DE2A-46BB-840B-14897DE3A2DE}" type="pres">
      <dgm:prSet presAssocID="{F728508C-A88D-43BA-A787-CBB168A4175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7CBED4B-CE78-443B-8F3C-1E25B6BD2CC0}" type="pres">
      <dgm:prSet presAssocID="{F728508C-A88D-43BA-A787-CBB168A41753}" presName="comp1" presStyleCnt="0"/>
      <dgm:spPr/>
    </dgm:pt>
    <dgm:pt modelId="{894F53F3-7B35-4BE8-BBE0-0261A925C19F}" type="pres">
      <dgm:prSet presAssocID="{F728508C-A88D-43BA-A787-CBB168A41753}" presName="circle1" presStyleLbl="node1" presStyleIdx="0" presStyleCnt="4" custScaleX="125318" custScaleY="84579" custLinFactNeighborX="0" custLinFactNeighborY="8568"/>
      <dgm:spPr/>
      <dgm:t>
        <a:bodyPr/>
        <a:lstStyle/>
        <a:p>
          <a:endParaRPr lang="zh-TW" altLang="en-US"/>
        </a:p>
      </dgm:t>
    </dgm:pt>
    <dgm:pt modelId="{43FB7029-DED8-41B9-9980-D6B9A5B8FB5C}" type="pres">
      <dgm:prSet presAssocID="{F728508C-A88D-43BA-A787-CBB168A4175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859536-6C8F-4CEB-9C89-8416E29D2D3B}" type="pres">
      <dgm:prSet presAssocID="{F728508C-A88D-43BA-A787-CBB168A41753}" presName="comp2" presStyleCnt="0"/>
      <dgm:spPr/>
    </dgm:pt>
    <dgm:pt modelId="{BB351128-0B41-49F8-8F5D-6408BA52B44F}" type="pres">
      <dgm:prSet presAssocID="{F728508C-A88D-43BA-A787-CBB168A41753}" presName="circle2" presStyleLbl="node1" presStyleIdx="1" presStyleCnt="4" custScaleX="106273" custLinFactNeighborX="-26517" custLinFactNeighborY="-2550"/>
      <dgm:spPr/>
      <dgm:t>
        <a:bodyPr/>
        <a:lstStyle/>
        <a:p>
          <a:endParaRPr lang="zh-TW" altLang="en-US"/>
        </a:p>
      </dgm:t>
    </dgm:pt>
    <dgm:pt modelId="{F9246C37-C6B7-4247-8D80-9A3E45C91C2A}" type="pres">
      <dgm:prSet presAssocID="{F728508C-A88D-43BA-A787-CBB168A4175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E312B1-95E8-48F1-9072-2EB7C7BA762F}" type="pres">
      <dgm:prSet presAssocID="{F728508C-A88D-43BA-A787-CBB168A41753}" presName="comp3" presStyleCnt="0"/>
      <dgm:spPr/>
    </dgm:pt>
    <dgm:pt modelId="{038F94C6-21D6-4CF0-AA3F-901A0FDA141D}" type="pres">
      <dgm:prSet presAssocID="{F728508C-A88D-43BA-A787-CBB168A41753}" presName="circle3" presStyleLbl="node1" presStyleIdx="2" presStyleCnt="4" custLinFactNeighborX="-52022" custLinFactNeighborY="-18258"/>
      <dgm:spPr/>
      <dgm:t>
        <a:bodyPr/>
        <a:lstStyle/>
        <a:p>
          <a:endParaRPr lang="zh-TW" altLang="en-US"/>
        </a:p>
      </dgm:t>
    </dgm:pt>
    <dgm:pt modelId="{BC5443B3-F208-4374-B5A7-326176E75C09}" type="pres">
      <dgm:prSet presAssocID="{F728508C-A88D-43BA-A787-CBB168A4175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B14674-711F-480B-A103-A1DEB427DFD1}" type="pres">
      <dgm:prSet presAssocID="{F728508C-A88D-43BA-A787-CBB168A41753}" presName="comp4" presStyleCnt="0"/>
      <dgm:spPr/>
    </dgm:pt>
    <dgm:pt modelId="{8306706D-FDFF-4712-B159-3E4DDB6C4FFE}" type="pres">
      <dgm:prSet presAssocID="{F728508C-A88D-43BA-A787-CBB168A41753}" presName="circle4" presStyleLbl="node1" presStyleIdx="3" presStyleCnt="4" custLinFactX="-3033" custLinFactNeighborX="-100000" custLinFactNeighborY="-49787"/>
      <dgm:spPr/>
      <dgm:t>
        <a:bodyPr/>
        <a:lstStyle/>
        <a:p>
          <a:endParaRPr lang="zh-TW" altLang="en-US"/>
        </a:p>
      </dgm:t>
    </dgm:pt>
    <dgm:pt modelId="{422797D3-B67E-4380-8A83-2AADC92A2534}" type="pres">
      <dgm:prSet presAssocID="{F728508C-A88D-43BA-A787-CBB168A4175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AC4266-008B-4A91-8C87-5245C1E3B208}" srcId="{F728508C-A88D-43BA-A787-CBB168A41753}" destId="{3371DC24-AC09-4E47-9C52-640BE07B658F}" srcOrd="2" destOrd="0" parTransId="{8564D34C-8A37-4D11-8FF5-83CAAD604C0D}" sibTransId="{DC811B76-6320-40C6-B4C1-67048B0969C5}"/>
    <dgm:cxn modelId="{8F03F758-8D44-4022-BCA7-E0FDFD933170}" srcId="{F728508C-A88D-43BA-A787-CBB168A41753}" destId="{06E1F812-820A-459B-98E7-7586DB498C34}" srcOrd="3" destOrd="0" parTransId="{1DE20954-3D71-44F3-BEF8-3FD5202580ED}" sibTransId="{4211EEEB-463E-49C1-A3E3-01970A616787}"/>
    <dgm:cxn modelId="{CAA3D518-5312-4FEE-88DA-3367735BD96C}" type="presOf" srcId="{154411D3-2777-4439-8A5F-D20E2A1EE5B8}" destId="{43FB7029-DED8-41B9-9980-D6B9A5B8FB5C}" srcOrd="1" destOrd="0" presId="urn:microsoft.com/office/officeart/2005/8/layout/venn2"/>
    <dgm:cxn modelId="{9BA71B52-B358-4305-B96A-0626173A8756}" type="presOf" srcId="{06E1F812-820A-459B-98E7-7586DB498C34}" destId="{8306706D-FDFF-4712-B159-3E4DDB6C4FFE}" srcOrd="0" destOrd="0" presId="urn:microsoft.com/office/officeart/2005/8/layout/venn2"/>
    <dgm:cxn modelId="{293A0DB7-6BE5-44B2-B254-A90CE4B74CD5}" type="presOf" srcId="{8B7CFF59-7F66-464C-BBFC-852A528B4AB9}" destId="{BB351128-0B41-49F8-8F5D-6408BA52B44F}" srcOrd="0" destOrd="0" presId="urn:microsoft.com/office/officeart/2005/8/layout/venn2"/>
    <dgm:cxn modelId="{2A22DD91-819E-4063-817C-87B245FA89D0}" srcId="{F728508C-A88D-43BA-A787-CBB168A41753}" destId="{8B7CFF59-7F66-464C-BBFC-852A528B4AB9}" srcOrd="1" destOrd="0" parTransId="{0874ABFD-7EAD-4AD9-A9B4-1BD620B0DBF3}" sibTransId="{746AA722-BCD6-43B4-94EA-C4E25C60F636}"/>
    <dgm:cxn modelId="{67022D6C-D04A-4F91-9A6A-39898DCA3FA2}" type="presOf" srcId="{F728508C-A88D-43BA-A787-CBB168A41753}" destId="{9166EB24-DE2A-46BB-840B-14897DE3A2DE}" srcOrd="0" destOrd="0" presId="urn:microsoft.com/office/officeart/2005/8/layout/venn2"/>
    <dgm:cxn modelId="{91D25153-1DBE-4AF2-AB02-4A0FDD9D31E2}" type="presOf" srcId="{3371DC24-AC09-4E47-9C52-640BE07B658F}" destId="{BC5443B3-F208-4374-B5A7-326176E75C09}" srcOrd="1" destOrd="0" presId="urn:microsoft.com/office/officeart/2005/8/layout/venn2"/>
    <dgm:cxn modelId="{E4AF134F-51DD-4AD1-ADCE-FB5AEC448F53}" srcId="{F728508C-A88D-43BA-A787-CBB168A41753}" destId="{154411D3-2777-4439-8A5F-D20E2A1EE5B8}" srcOrd="0" destOrd="0" parTransId="{F8537B42-448B-4665-B7FC-9B68D1919F0D}" sibTransId="{5864D671-D513-497E-B714-C509C093A5BD}"/>
    <dgm:cxn modelId="{F05E9EDB-52D2-4724-A58C-B669AB9395E1}" type="presOf" srcId="{06E1F812-820A-459B-98E7-7586DB498C34}" destId="{422797D3-B67E-4380-8A83-2AADC92A2534}" srcOrd="1" destOrd="0" presId="urn:microsoft.com/office/officeart/2005/8/layout/venn2"/>
    <dgm:cxn modelId="{76E6DAEF-6C4C-4709-83AA-8442543CCEAF}" type="presOf" srcId="{3371DC24-AC09-4E47-9C52-640BE07B658F}" destId="{038F94C6-21D6-4CF0-AA3F-901A0FDA141D}" srcOrd="0" destOrd="0" presId="urn:microsoft.com/office/officeart/2005/8/layout/venn2"/>
    <dgm:cxn modelId="{0BB6483C-1D73-4B86-8D32-6E87EA6FA291}" type="presOf" srcId="{8B7CFF59-7F66-464C-BBFC-852A528B4AB9}" destId="{F9246C37-C6B7-4247-8D80-9A3E45C91C2A}" srcOrd="1" destOrd="0" presId="urn:microsoft.com/office/officeart/2005/8/layout/venn2"/>
    <dgm:cxn modelId="{8896F26E-2765-4956-9E85-62A85EF4F32B}" type="presOf" srcId="{154411D3-2777-4439-8A5F-D20E2A1EE5B8}" destId="{894F53F3-7B35-4BE8-BBE0-0261A925C19F}" srcOrd="0" destOrd="0" presId="urn:microsoft.com/office/officeart/2005/8/layout/venn2"/>
    <dgm:cxn modelId="{5277A802-81C5-4E28-B8C9-B0AB59CC0DAB}" type="presParOf" srcId="{9166EB24-DE2A-46BB-840B-14897DE3A2DE}" destId="{77CBED4B-CE78-443B-8F3C-1E25B6BD2CC0}" srcOrd="0" destOrd="0" presId="urn:microsoft.com/office/officeart/2005/8/layout/venn2"/>
    <dgm:cxn modelId="{44EAC68E-672B-4C12-9DDE-43C9F1A7D198}" type="presParOf" srcId="{77CBED4B-CE78-443B-8F3C-1E25B6BD2CC0}" destId="{894F53F3-7B35-4BE8-BBE0-0261A925C19F}" srcOrd="0" destOrd="0" presId="urn:microsoft.com/office/officeart/2005/8/layout/venn2"/>
    <dgm:cxn modelId="{EEABC67E-2A7C-4798-9422-E98E11BA2386}" type="presParOf" srcId="{77CBED4B-CE78-443B-8F3C-1E25B6BD2CC0}" destId="{43FB7029-DED8-41B9-9980-D6B9A5B8FB5C}" srcOrd="1" destOrd="0" presId="urn:microsoft.com/office/officeart/2005/8/layout/venn2"/>
    <dgm:cxn modelId="{2396E413-6193-460D-B611-29935D075158}" type="presParOf" srcId="{9166EB24-DE2A-46BB-840B-14897DE3A2DE}" destId="{29859536-6C8F-4CEB-9C89-8416E29D2D3B}" srcOrd="1" destOrd="0" presId="urn:microsoft.com/office/officeart/2005/8/layout/venn2"/>
    <dgm:cxn modelId="{5D9B4E91-594E-4079-8B32-16E2D8AC0C4E}" type="presParOf" srcId="{29859536-6C8F-4CEB-9C89-8416E29D2D3B}" destId="{BB351128-0B41-49F8-8F5D-6408BA52B44F}" srcOrd="0" destOrd="0" presId="urn:microsoft.com/office/officeart/2005/8/layout/venn2"/>
    <dgm:cxn modelId="{A72AA2C9-CB5D-4DD3-A94D-8133442F532C}" type="presParOf" srcId="{29859536-6C8F-4CEB-9C89-8416E29D2D3B}" destId="{F9246C37-C6B7-4247-8D80-9A3E45C91C2A}" srcOrd="1" destOrd="0" presId="urn:microsoft.com/office/officeart/2005/8/layout/venn2"/>
    <dgm:cxn modelId="{FFEDA9D7-5DF4-4276-8FEA-6FEB74C45BDA}" type="presParOf" srcId="{9166EB24-DE2A-46BB-840B-14897DE3A2DE}" destId="{E1E312B1-95E8-48F1-9072-2EB7C7BA762F}" srcOrd="2" destOrd="0" presId="urn:microsoft.com/office/officeart/2005/8/layout/venn2"/>
    <dgm:cxn modelId="{1CF6F5F7-7874-4F70-82DF-F5EB2EF600FB}" type="presParOf" srcId="{E1E312B1-95E8-48F1-9072-2EB7C7BA762F}" destId="{038F94C6-21D6-4CF0-AA3F-901A0FDA141D}" srcOrd="0" destOrd="0" presId="urn:microsoft.com/office/officeart/2005/8/layout/venn2"/>
    <dgm:cxn modelId="{FECDAC9A-D304-4944-AE69-9555FD766FA8}" type="presParOf" srcId="{E1E312B1-95E8-48F1-9072-2EB7C7BA762F}" destId="{BC5443B3-F208-4374-B5A7-326176E75C09}" srcOrd="1" destOrd="0" presId="urn:microsoft.com/office/officeart/2005/8/layout/venn2"/>
    <dgm:cxn modelId="{0F9356B8-AC3D-47D6-8198-91C06A42A633}" type="presParOf" srcId="{9166EB24-DE2A-46BB-840B-14897DE3A2DE}" destId="{6AB14674-711F-480B-A103-A1DEB427DFD1}" srcOrd="3" destOrd="0" presId="urn:microsoft.com/office/officeart/2005/8/layout/venn2"/>
    <dgm:cxn modelId="{5D51AEBE-3B13-435A-B768-D7A3C8333811}" type="presParOf" srcId="{6AB14674-711F-480B-A103-A1DEB427DFD1}" destId="{8306706D-FDFF-4712-B159-3E4DDB6C4FFE}" srcOrd="0" destOrd="0" presId="urn:microsoft.com/office/officeart/2005/8/layout/venn2"/>
    <dgm:cxn modelId="{A1215BF5-FC15-497E-BAE2-B72E3AB83927}" type="presParOf" srcId="{6AB14674-711F-480B-A103-A1DEB427DFD1}" destId="{422797D3-B67E-4380-8A83-2AADC92A253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83260-48D0-41AE-8C19-46343FDA371B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265B2-63F0-4919-8A45-6EBEB0624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74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1ECE1-1D1B-4296-9BE9-01CD2E72129A}" type="datetimeFigureOut">
              <a:rPr lang="zh-TW" altLang="en-US" smtClean="0"/>
              <a:t>2015/11/15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0F3C7-6CFC-4417-B535-E0F5B4D55B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41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33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838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71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124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890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135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320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307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092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375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58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020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588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389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3930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8897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6034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1563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8897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1671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89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4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F3C7-6CFC-4417-B535-E0F5B4D55B8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98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568952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11349"/>
            <a:ext cx="8568952" cy="452596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028DA8"/>
                </a:solidFill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Confidential</a:t>
            </a:r>
            <a:endParaRPr lang="en-GB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A148-ACDA-42BD-B79F-6C72AE71A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568952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11349"/>
            <a:ext cx="8568952" cy="452596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028DA8"/>
                </a:solidFill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Confidential</a:t>
            </a:r>
            <a:endParaRPr lang="en-GB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A148-ACDA-42BD-B79F-6C72AE71A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-27384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Confidential</a:t>
            </a:r>
            <a:endParaRPr lang="en-GB" dirty="0"/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A148-ACDA-42BD-B79F-6C72AE71A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8256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038600" cy="4525963"/>
          </a:xfrm>
        </p:spPr>
        <p:txBody>
          <a:bodyPr/>
          <a:lstStyle>
            <a:lvl1pPr>
              <a:defRPr sz="2000" baseline="0">
                <a:solidFill>
                  <a:srgbClr val="028DA8"/>
                </a:solidFill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038600" cy="4525963"/>
          </a:xfrm>
        </p:spPr>
        <p:txBody>
          <a:bodyPr/>
          <a:lstStyle>
            <a:lvl1pPr>
              <a:defRPr sz="2000" baseline="0">
                <a:solidFill>
                  <a:srgbClr val="018DA8"/>
                </a:solidFill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Confidential</a:t>
            </a:r>
            <a:endParaRPr lang="en-GB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A148-ACDA-42BD-B79F-6C72AE71A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/>
          <a:p>
            <a:r>
              <a:rPr lang="en-US" altLang="zh-TW" smtClean="0"/>
              <a:t>Confidential</a:t>
            </a:r>
            <a:endParaRPr lang="en-GB" dirty="0"/>
          </a:p>
        </p:txBody>
      </p:sp>
      <p:sp>
        <p:nvSpPr>
          <p:cNvPr id="3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A148-ACDA-42BD-B79F-6C72AE71A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Confidential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4508500"/>
            <a:ext cx="8642350" cy="1441450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rgbClr val="028DA8"/>
                </a:solidFill>
                <a:latin typeface="Verdana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Enter section heading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886200"/>
            <a:ext cx="7304856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rgbClr val="028DA8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section heading here</a:t>
            </a:r>
            <a:endParaRPr lang="en-GB" dirty="0"/>
          </a:p>
        </p:txBody>
      </p:sp>
      <p:pic>
        <p:nvPicPr>
          <p:cNvPr id="4" name="Picture 3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3456" y="188640"/>
            <a:ext cx="1864320" cy="65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568952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11349"/>
            <a:ext cx="8568952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solidFill>
                  <a:srgbClr val="028DA8"/>
                </a:solidFill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3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130425"/>
            <a:ext cx="7772400" cy="14700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28DA8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Enter section heading here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GreyHead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26513"/>
            <a:ext cx="9144000" cy="12801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832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Confidential</a:t>
            </a:r>
            <a:endParaRPr lang="en-GB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172200"/>
            <a:ext cx="2014537" cy="42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A148-ACDA-42BD-B79F-6C72AE71A0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0" r:id="rId3"/>
    <p:sldLayoutId id="2147483668" r:id="rId4"/>
    <p:sldLayoutId id="214748367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294A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7" y="-26513"/>
            <a:ext cx="9139506" cy="4133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4590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Confidential</a:t>
            </a:r>
            <a:endParaRPr lang="en-GB"/>
          </a:p>
        </p:txBody>
      </p:sp>
      <p:pic>
        <p:nvPicPr>
          <p:cNvPr id="9" name="Picture 8" descr="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3456" y="188640"/>
            <a:ext cx="1864320" cy="6525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294A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v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" y="-26775"/>
            <a:ext cx="9143164" cy="38096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4158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Confidential</a:t>
            </a:r>
            <a:endParaRPr lang="en-GB"/>
          </a:p>
        </p:txBody>
      </p:sp>
      <p:pic>
        <p:nvPicPr>
          <p:cNvPr id="9" name="Picture 8" descr="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3456" y="188640"/>
            <a:ext cx="1864320" cy="6525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0294A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Confidential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C95B-0784-46AF-B8CA-0B287EAB04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TitleSlide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5544"/>
            <a:ext cx="9144000" cy="2631440"/>
          </a:xfrm>
          <a:prstGeom prst="rect">
            <a:avLst/>
          </a:prstGeom>
        </p:spPr>
      </p:pic>
      <p:pic>
        <p:nvPicPr>
          <p:cNvPr id="9" name="Picture 8" descr="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3456" y="188640"/>
            <a:ext cx="1864320" cy="6525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0294A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microsoft.com/office/2007/relationships/hdphoto" Target="../media/hdphoto5.wdp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microsoft.com/office/2007/relationships/hdphoto" Target="../media/hdphoto5.wdp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51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51.png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51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5" Type="http://schemas.openxmlformats.org/officeDocument/2006/relationships/image" Target="../media/image8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microsoft.com/office/2007/relationships/hdphoto" Target="../media/hdphoto6.wd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microsoft.com/office/2007/relationships/hdphoto" Target="../media/hdphoto9.wdp"/><Relationship Id="rId4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90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128.png"/><Relationship Id="rId4" Type="http://schemas.openxmlformats.org/officeDocument/2006/relationships/image" Target="../media/image93.png"/><Relationship Id="rId9" Type="http://schemas.openxmlformats.org/officeDocument/2006/relationships/image" Target="../media/image1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1.wdp"/><Relationship Id="rId4" Type="http://schemas.openxmlformats.org/officeDocument/2006/relationships/image" Target="../media/image1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2.wdp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8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8.png"/><Relationship Id="rId5" Type="http://schemas.openxmlformats.org/officeDocument/2006/relationships/image" Target="../media/image93.png"/><Relationship Id="rId10" Type="http://schemas.openxmlformats.org/officeDocument/2006/relationships/image" Target="../media/image130.png"/><Relationship Id="rId4" Type="http://schemas.openxmlformats.org/officeDocument/2006/relationships/image" Target="../media/image90.png"/><Relationship Id="rId9" Type="http://schemas.openxmlformats.org/officeDocument/2006/relationships/image" Target="../media/image1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3200" dirty="0" smtClean="0">
                <a:ea typeface="ＭＳ Ｐゴシック" pitchFamily="34" charset="-128"/>
              </a:rPr>
              <a:t>D-Link Business Wireless LAN </a:t>
            </a:r>
            <a:r>
              <a:rPr lang="en-US" altLang="zh-TW" sz="3200" dirty="0" smtClean="0">
                <a:ea typeface="ＭＳ Ｐゴシック" pitchFamily="34" charset="-128"/>
              </a:rPr>
              <a:t>Solution</a:t>
            </a:r>
            <a:endParaRPr lang="en-US" altLang="zh-TW" sz="3200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172200"/>
            <a:ext cx="2014537" cy="42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DWC-2000 vs. DWC-1000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hardware (capacity, form factor…), software features and license options, there is one significant difference between Ethernet interfaces:</a:t>
            </a:r>
          </a:p>
          <a:p>
            <a:endParaRPr lang="en-US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4" y="4038600"/>
            <a:ext cx="3862387" cy="111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406409" cy="81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2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DWC-2000 Highlight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+mn-lt"/>
              </a:rPr>
              <a:t>System Performance</a:t>
            </a:r>
          </a:p>
          <a:p>
            <a:pPr lvl="1"/>
            <a:r>
              <a:rPr lang="en-US" altLang="zh-TW" dirty="0">
                <a:latin typeface="+mn-lt"/>
              </a:rPr>
              <a:t>64 APs per controller, max. 256 APs</a:t>
            </a:r>
          </a:p>
          <a:p>
            <a:pPr lvl="1"/>
            <a:r>
              <a:rPr lang="en-US" altLang="zh-TW" dirty="0">
                <a:latin typeface="+mn-lt"/>
              </a:rPr>
              <a:t>Max. 1,024 APs per peer group</a:t>
            </a:r>
          </a:p>
          <a:p>
            <a:pPr lvl="1"/>
            <a:r>
              <a:rPr lang="en-US" altLang="zh-TW" dirty="0">
                <a:latin typeface="+mn-lt"/>
              </a:rPr>
              <a:t>Max. 8 controllers per peer group ( including redundant controllers)</a:t>
            </a:r>
          </a:p>
          <a:p>
            <a:pPr lvl="1"/>
            <a:r>
              <a:rPr lang="en-US" altLang="zh-TW" dirty="0">
                <a:latin typeface="+mn-lt"/>
              </a:rPr>
              <a:t>Max. 3,072 concurrent CP authentication </a:t>
            </a:r>
            <a:r>
              <a:rPr lang="en-US" altLang="zh-TW" dirty="0" smtClean="0">
                <a:latin typeface="+mn-lt"/>
              </a:rPr>
              <a:t>users</a:t>
            </a:r>
          </a:p>
          <a:p>
            <a:r>
              <a:rPr lang="en-US" altLang="zh-TW" dirty="0">
                <a:latin typeface="+mn-lt"/>
              </a:rPr>
              <a:t>User Authentication</a:t>
            </a:r>
          </a:p>
          <a:p>
            <a:pPr lvl="1"/>
            <a:r>
              <a:rPr lang="en-US" altLang="zh-TW" dirty="0">
                <a:latin typeface="+mn-lt"/>
              </a:rPr>
              <a:t>20K permanent accounts and 20K temporary accounts of local database</a:t>
            </a:r>
          </a:p>
          <a:p>
            <a:pPr lvl="1"/>
            <a:r>
              <a:rPr lang="en-US" altLang="zh-TW" dirty="0">
                <a:latin typeface="+mn-lt"/>
              </a:rPr>
              <a:t>Multiple login pages associated with VLANs/ SSIDs</a:t>
            </a:r>
          </a:p>
          <a:p>
            <a:pPr lvl="1"/>
            <a:endParaRPr lang="en-US" altLang="zh-TW" dirty="0">
              <a:latin typeface="+mn-lt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+mn-lt"/>
              </a:rPr>
              <a:t>Hotspot </a:t>
            </a:r>
            <a:r>
              <a:rPr lang="en-US" altLang="zh-TW" dirty="0">
                <a:latin typeface="+mn-lt"/>
              </a:rPr>
              <a:t>Application</a:t>
            </a:r>
          </a:p>
          <a:p>
            <a:pPr lvl="1"/>
            <a:r>
              <a:rPr lang="en-US" altLang="zh-TW" dirty="0" smtClean="0">
                <a:latin typeface="+mn-lt"/>
              </a:rPr>
              <a:t>Single </a:t>
            </a:r>
            <a:r>
              <a:rPr lang="en-US" altLang="zh-TW" dirty="0">
                <a:latin typeface="+mn-lt"/>
              </a:rPr>
              <a:t>or batch accounts generation</a:t>
            </a:r>
          </a:p>
          <a:p>
            <a:pPr lvl="1"/>
            <a:r>
              <a:rPr lang="en-US" altLang="zh-TW" dirty="0">
                <a:latin typeface="+mn-lt"/>
              </a:rPr>
              <a:t>Customized time/ traffic accounting profile</a:t>
            </a:r>
          </a:p>
          <a:p>
            <a:pPr lvl="1"/>
            <a:r>
              <a:rPr lang="en-US" altLang="zh-TW" dirty="0">
                <a:latin typeface="+mn-lt"/>
              </a:rPr>
              <a:t>User account status monitoring</a:t>
            </a:r>
          </a:p>
          <a:p>
            <a:pPr lvl="1"/>
            <a:r>
              <a:rPr lang="en-US" altLang="zh-TW" dirty="0">
                <a:latin typeface="+mn-lt"/>
              </a:rPr>
              <a:t>User account usage extension</a:t>
            </a:r>
          </a:p>
          <a:p>
            <a:pPr lvl="1"/>
            <a:r>
              <a:rPr lang="en-US" altLang="zh-TW" dirty="0">
                <a:latin typeface="+mn-lt"/>
              </a:rPr>
              <a:t>Payment agent (</a:t>
            </a:r>
            <a:r>
              <a:rPr lang="en-US" altLang="zh-TW" dirty="0" err="1">
                <a:latin typeface="+mn-lt"/>
              </a:rPr>
              <a:t>Paypal</a:t>
            </a:r>
            <a:r>
              <a:rPr lang="en-US" altLang="zh-TW" dirty="0">
                <a:latin typeface="+mn-lt"/>
              </a:rPr>
              <a:t>, </a:t>
            </a:r>
            <a:r>
              <a:rPr lang="en-US" altLang="zh-TW" dirty="0" err="1">
                <a:latin typeface="+mn-lt"/>
              </a:rPr>
              <a:t>SecurePay</a:t>
            </a:r>
            <a:r>
              <a:rPr lang="en-US" altLang="zh-TW" dirty="0">
                <a:latin typeface="+mn-lt"/>
              </a:rPr>
              <a:t>, Authorize.net, </a:t>
            </a:r>
            <a:r>
              <a:rPr lang="en-US" altLang="zh-TW" dirty="0" err="1">
                <a:latin typeface="+mn-lt"/>
              </a:rPr>
              <a:t>WorldPay</a:t>
            </a:r>
            <a:r>
              <a:rPr lang="en-US" altLang="zh-TW" dirty="0" smtClean="0">
                <a:latin typeface="+mn-lt"/>
              </a:rPr>
              <a:t>)</a:t>
            </a:r>
            <a:endParaRPr lang="en-US" altLang="zh-TW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6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Hotspot Application</a:t>
            </a:r>
            <a:br>
              <a:rPr lang="en-US" dirty="0" smtClean="0"/>
            </a:br>
            <a:r>
              <a:rPr lang="en-US" sz="2800" dirty="0" smtClean="0"/>
              <a:t>Guest Management</a:t>
            </a:r>
            <a:endParaRPr lang="en-US" sz="28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51520" y="1484785"/>
            <a:ext cx="3177479" cy="47525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294A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/>
              <a:t>Account generation from Service Desk/ Front Desk or via online purchasing</a:t>
            </a:r>
            <a:r>
              <a:rPr lang="en-US" altLang="zh-TW" sz="1100" dirty="0" smtClean="0"/>
              <a:t>*</a:t>
            </a:r>
            <a:r>
              <a:rPr lang="en-US" altLang="zh-TW" sz="1600" dirty="0" smtClean="0"/>
              <a:t>.</a:t>
            </a:r>
            <a:endParaRPr lang="en-US" altLang="zh-TW" sz="1600" dirty="0" smtClean="0">
              <a:solidFill>
                <a:srgbClr val="1F75C3"/>
              </a:solidFill>
            </a:endParaRPr>
          </a:p>
          <a:p>
            <a:r>
              <a:rPr lang="en-US" altLang="zh-TW" sz="1600" dirty="0"/>
              <a:t>Up to 40 billing </a:t>
            </a:r>
            <a:r>
              <a:rPr lang="en-US" altLang="zh-TW" sz="1600" dirty="0" smtClean="0"/>
              <a:t>plans </a:t>
            </a:r>
          </a:p>
          <a:p>
            <a:r>
              <a:rPr lang="en-US" altLang="zh-TW" sz="1600" dirty="0" smtClean="0"/>
              <a:t>Single or batch accounts creation</a:t>
            </a:r>
          </a:p>
          <a:p>
            <a:r>
              <a:rPr lang="en-US" altLang="zh-TW" sz="1600" dirty="0"/>
              <a:t>F</a:t>
            </a:r>
            <a:r>
              <a:rPr lang="en-US" altLang="zh-TW" sz="1600" dirty="0" smtClean="0"/>
              <a:t>lexible account type sorted by usage volume, usage time, and specific period. </a:t>
            </a:r>
          </a:p>
          <a:p>
            <a:r>
              <a:rPr lang="en-US" altLang="zh-TW" sz="1600" dirty="0" smtClean="0"/>
              <a:t>Monitor status and extend usage via front desk account</a:t>
            </a:r>
          </a:p>
          <a:p>
            <a:pPr marL="0" indent="0">
              <a:buFont typeface="Arial" pitchFamily="34" charset="0"/>
              <a:buNone/>
            </a:pPr>
            <a:endParaRPr lang="zh-TW" altLang="en-US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68" y="4077072"/>
            <a:ext cx="5395156" cy="1938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43793"/>
            <a:ext cx="5400600" cy="221577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707904" y="6173039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cs typeface="AngsanaUPC" pitchFamily="18" charset="-34"/>
              </a:defRPr>
            </a:lvl1pPr>
          </a:lstStyle>
          <a:p>
            <a:r>
              <a:rPr lang="en-US" altLang="zh-TW" dirty="0"/>
              <a:t>Account usage status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436096" y="6152053"/>
            <a:ext cx="139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cs typeface="AngsanaUPC" pitchFamily="18" charset="-34"/>
              </a:defRPr>
            </a:lvl1pPr>
          </a:lstStyle>
          <a:p>
            <a:r>
              <a:rPr lang="en-US" altLang="zh-TW" dirty="0" smtClean="0"/>
              <a:t>Extend </a:t>
            </a:r>
            <a:r>
              <a:rPr lang="en-US" altLang="zh-TW" dirty="0"/>
              <a:t>account usage and detail info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968882" y="119675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cs typeface="AngsanaUPC" pitchFamily="18" charset="-34"/>
              </a:defRPr>
            </a:lvl1pPr>
          </a:lstStyle>
          <a:p>
            <a:r>
              <a:rPr lang="en-US" altLang="zh-TW" dirty="0"/>
              <a:t>Batch generation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923928" y="119675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cs typeface="AngsanaUPC" pitchFamily="18" charset="-34"/>
              </a:defRPr>
            </a:lvl1pPr>
          </a:lstStyle>
          <a:p>
            <a:r>
              <a:rPr lang="en-US" altLang="zh-TW" dirty="0"/>
              <a:t>Billing plan selection</a:t>
            </a:r>
            <a:endParaRPr lang="zh-TW" altLang="en-US" dirty="0"/>
          </a:p>
        </p:txBody>
      </p:sp>
      <p:cxnSp>
        <p:nvCxnSpPr>
          <p:cNvPr id="13" name="弧形接點 12"/>
          <p:cNvCxnSpPr/>
          <p:nvPr/>
        </p:nvCxnSpPr>
        <p:spPr>
          <a:xfrm rot="5400000" flipH="1" flipV="1">
            <a:off x="4316105" y="5773128"/>
            <a:ext cx="439783" cy="360040"/>
          </a:xfrm>
          <a:prstGeom prst="curvedConnector3">
            <a:avLst/>
          </a:prstGeom>
          <a:ln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弧形接點 13"/>
          <p:cNvCxnSpPr/>
          <p:nvPr/>
        </p:nvCxnSpPr>
        <p:spPr>
          <a:xfrm rot="5400000" flipH="1" flipV="1">
            <a:off x="6016755" y="5773128"/>
            <a:ext cx="439783" cy="360040"/>
          </a:xfrm>
          <a:prstGeom prst="curvedConnector3">
            <a:avLst/>
          </a:prstGeom>
          <a:ln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弧形接點 14"/>
          <p:cNvCxnSpPr/>
          <p:nvPr/>
        </p:nvCxnSpPr>
        <p:spPr>
          <a:xfrm>
            <a:off x="4535998" y="1535306"/>
            <a:ext cx="684074" cy="381526"/>
          </a:xfrm>
          <a:prstGeom prst="curvedConnector3">
            <a:avLst/>
          </a:prstGeom>
          <a:ln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弧形接點 15"/>
          <p:cNvCxnSpPr>
            <a:stCxn id="11" idx="2"/>
          </p:cNvCxnSpPr>
          <p:nvPr/>
        </p:nvCxnSpPr>
        <p:spPr>
          <a:xfrm rot="5400000">
            <a:off x="5660969" y="1464902"/>
            <a:ext cx="1163161" cy="1180858"/>
          </a:xfrm>
          <a:prstGeom prst="curvedConnector2">
            <a:avLst/>
          </a:prstGeom>
          <a:ln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457199" y="6450038"/>
            <a:ext cx="457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Online purchasing: confirm with PP for supporting in your countries.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1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Hotspot Application</a:t>
            </a:r>
            <a:br>
              <a:rPr lang="en-US" dirty="0" smtClean="0"/>
            </a:br>
            <a:r>
              <a:rPr lang="en-US" sz="2800" dirty="0" smtClean="0"/>
              <a:t>Payment Gateway</a:t>
            </a:r>
            <a:endParaRPr 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1348"/>
            <a:ext cx="6301680" cy="278642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1900" dirty="0"/>
              <a:t>Purchase the wireless service online! Customer simply picks, chooses and purchases the wireless service on his tips.</a:t>
            </a:r>
          </a:p>
          <a:p>
            <a:r>
              <a:rPr lang="en-US" altLang="zh-TW" sz="1900" dirty="0"/>
              <a:t>Include most popular payment gateways ( e-commerce application service providers): PayPal, Secure Pay, </a:t>
            </a:r>
            <a:r>
              <a:rPr lang="en-US" altLang="zh-TW" sz="1900" dirty="0" err="1"/>
              <a:t>WorldPay</a:t>
            </a:r>
            <a:r>
              <a:rPr lang="en-US" altLang="zh-TW" sz="1900" dirty="0"/>
              <a:t>, and Authorize.net.</a:t>
            </a:r>
          </a:p>
          <a:p>
            <a:r>
              <a:rPr lang="en-US" altLang="zh-TW" sz="1900" dirty="0" smtClean="0"/>
              <a:t>Benefits: leverage payment gateways’ infrastructures</a:t>
            </a:r>
          </a:p>
          <a:p>
            <a:pPr lvl="1"/>
            <a:r>
              <a:rPr lang="en-US" altLang="zh-TW" dirty="0" smtClean="0"/>
              <a:t>Collect </a:t>
            </a:r>
            <a:r>
              <a:rPr lang="en-US" altLang="zh-TW" dirty="0"/>
              <a:t>funds cross countries and regions </a:t>
            </a:r>
            <a:r>
              <a:rPr lang="en-US" altLang="zh-TW" dirty="0" smtClean="0"/>
              <a:t>worldwide</a:t>
            </a:r>
            <a:endParaRPr lang="en-US" altLang="zh-TW" dirty="0"/>
          </a:p>
          <a:p>
            <a:pPr lvl="1"/>
            <a:r>
              <a:rPr lang="en-US" altLang="zh-TW" dirty="0" smtClean="0"/>
              <a:t>Secure transaction, encryption</a:t>
            </a:r>
            <a:endParaRPr lang="en-US" altLang="zh-TW" dirty="0"/>
          </a:p>
          <a:p>
            <a:endParaRPr lang="en-US" dirty="0"/>
          </a:p>
        </p:txBody>
      </p:sp>
      <p:pic>
        <p:nvPicPr>
          <p:cNvPr id="4" name="Picture 7" descr="D:\Tools\Dlink\D-Link Icon Library\Router\Wireless Controller.png"/>
          <p:cNvPicPr>
            <a:picLocks noChangeAspect="1" noChangeArrowheads="1"/>
          </p:cNvPicPr>
          <p:nvPr/>
        </p:nvPicPr>
        <p:blipFill>
          <a:blip r:embed="rId3" cstate="print"/>
          <a:srcRect l="5121" t="10464" r="5611" b="15506"/>
          <a:stretch>
            <a:fillRect/>
          </a:stretch>
        </p:blipFill>
        <p:spPr bwMode="auto">
          <a:xfrm>
            <a:off x="6075226" y="3994847"/>
            <a:ext cx="658763" cy="54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Tools\Dlink\D-Link Icon Library\Router\Access Poi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3" b="79231" l="14729" r="83791"/>
                    </a14:imgEffect>
                  </a14:imgLayer>
                </a14:imgProps>
              </a:ext>
            </a:extLst>
          </a:blip>
          <a:srcRect l="6097" r="7576" b="11966"/>
          <a:stretch>
            <a:fillRect/>
          </a:stretch>
        </p:blipFill>
        <p:spPr bwMode="auto">
          <a:xfrm>
            <a:off x="7300708" y="4610556"/>
            <a:ext cx="618300" cy="62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:\Tools\Dlink\D-Link Icon Library\Switch\1_Switch.pn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t="10889" b="14758"/>
          <a:stretch>
            <a:fillRect/>
          </a:stretch>
        </p:blipFill>
        <p:spPr bwMode="auto">
          <a:xfrm>
            <a:off x="7255821" y="4011286"/>
            <a:ext cx="708074" cy="5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D:\Tools\Dlink\D-Link Icon Library\People\Female with Laptop 1.pn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1" b="15384"/>
          <a:stretch>
            <a:fillRect/>
          </a:stretch>
        </p:blipFill>
        <p:spPr bwMode="auto">
          <a:xfrm>
            <a:off x="7161838" y="5673094"/>
            <a:ext cx="896041" cy="56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:\Tools\Dlink\D-Link Icon Library\Multimedia\Cloud_1.png"/>
          <p:cNvPicPr>
            <a:picLocks noChangeAspect="1" noChangeArrowheads="1"/>
          </p:cNvPicPr>
          <p:nvPr/>
        </p:nvPicPr>
        <p:blipFill>
          <a:blip r:embed="rId8" cstate="print"/>
          <a:srcRect l="13741" t="21735" r="13197" b="20564"/>
          <a:stretch>
            <a:fillRect/>
          </a:stretch>
        </p:blipFill>
        <p:spPr bwMode="auto">
          <a:xfrm>
            <a:off x="7183614" y="2253432"/>
            <a:ext cx="85248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7236296" y="2432695"/>
            <a:ext cx="814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dirty="0"/>
              <a:t>Internet</a:t>
            </a:r>
            <a:endParaRPr lang="zh-TW" altLang="en-US" sz="1200" dirty="0"/>
          </a:p>
        </p:txBody>
      </p:sp>
      <p:pic>
        <p:nvPicPr>
          <p:cNvPr id="10" name="Picture 5" descr="D:\Tools\Dlink\D-Link Icon Library\Security\Firewall.png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 l="24661" t="6419" r="31795" b="7890"/>
          <a:stretch>
            <a:fillRect/>
          </a:stretch>
        </p:blipFill>
        <p:spPr bwMode="auto">
          <a:xfrm>
            <a:off x="7418931" y="3108718"/>
            <a:ext cx="381855" cy="75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接點 10"/>
          <p:cNvCxnSpPr>
            <a:stCxn id="10" idx="2"/>
          </p:cNvCxnSpPr>
          <p:nvPr/>
        </p:nvCxnSpPr>
        <p:spPr>
          <a:xfrm flipH="1">
            <a:off x="7609858" y="3861048"/>
            <a:ext cx="1" cy="150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4"/>
          <p:cNvSpPr txBox="1">
            <a:spLocks noChangeArrowheads="1"/>
          </p:cNvSpPr>
          <p:nvPr/>
        </p:nvSpPr>
        <p:spPr bwMode="auto">
          <a:xfrm>
            <a:off x="7800787" y="3368025"/>
            <a:ext cx="688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 smtClean="0"/>
              <a:t>Firewall</a:t>
            </a:r>
            <a:endParaRPr lang="zh-TW" altLang="en-US" sz="1200" b="1" dirty="0"/>
          </a:p>
        </p:txBody>
      </p:sp>
      <p:cxnSp>
        <p:nvCxnSpPr>
          <p:cNvPr id="13" name="直線接點 12"/>
          <p:cNvCxnSpPr/>
          <p:nvPr/>
        </p:nvCxnSpPr>
        <p:spPr>
          <a:xfrm flipV="1">
            <a:off x="7609858" y="4394532"/>
            <a:ext cx="0" cy="37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4" idx="3"/>
            <a:endCxn id="6" idx="1"/>
          </p:cNvCxnSpPr>
          <p:nvPr/>
        </p:nvCxnSpPr>
        <p:spPr>
          <a:xfrm>
            <a:off x="6733989" y="4266698"/>
            <a:ext cx="521832" cy="8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4"/>
          <p:cNvSpPr txBox="1">
            <a:spLocks noChangeArrowheads="1"/>
          </p:cNvSpPr>
          <p:nvPr/>
        </p:nvSpPr>
        <p:spPr bwMode="auto">
          <a:xfrm>
            <a:off x="7973861" y="4179155"/>
            <a:ext cx="6076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 smtClean="0"/>
              <a:t>Switch</a:t>
            </a:r>
            <a:endParaRPr lang="zh-TW" altLang="en-US" sz="1200" b="1" dirty="0"/>
          </a:p>
        </p:txBody>
      </p:sp>
      <p:sp>
        <p:nvSpPr>
          <p:cNvPr id="16" name="文字方塊 4"/>
          <p:cNvSpPr txBox="1">
            <a:spLocks noChangeArrowheads="1"/>
          </p:cNvSpPr>
          <p:nvPr/>
        </p:nvSpPr>
        <p:spPr bwMode="auto">
          <a:xfrm>
            <a:off x="6163707" y="4497769"/>
            <a:ext cx="596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</a:rPr>
              <a:t>DWC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文字方塊 4"/>
          <p:cNvSpPr txBox="1">
            <a:spLocks noChangeArrowheads="1"/>
          </p:cNvSpPr>
          <p:nvPr/>
        </p:nvSpPr>
        <p:spPr bwMode="auto">
          <a:xfrm>
            <a:off x="6906239" y="4891085"/>
            <a:ext cx="542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</a:rPr>
              <a:t>UAP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18" name="Picture 9" descr="D:\Tools\Dlink\D-Link Icon Library\Router\Wireless_Wave_Down.png"/>
          <p:cNvPicPr>
            <a:picLocks noChangeAspect="1" noChangeArrowheads="1"/>
          </p:cNvPicPr>
          <p:nvPr/>
        </p:nvPicPr>
        <p:blipFill>
          <a:blip r:embed="rId10" cstate="print"/>
          <a:srcRect l="8232" t="15572" r="8681" b="15134"/>
          <a:stretch>
            <a:fillRect/>
          </a:stretch>
        </p:blipFill>
        <p:spPr bwMode="auto">
          <a:xfrm>
            <a:off x="7418932" y="5212539"/>
            <a:ext cx="440709" cy="3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7946121" y="5867400"/>
            <a:ext cx="8876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 smtClean="0"/>
              <a:t>End Device</a:t>
            </a:r>
            <a:endParaRPr lang="zh-TW" altLang="en-US" sz="1200" b="1" dirty="0"/>
          </a:p>
        </p:txBody>
      </p:sp>
      <p:sp>
        <p:nvSpPr>
          <p:cNvPr id="20" name="文字方塊 4"/>
          <p:cNvSpPr txBox="1">
            <a:spLocks noChangeArrowheads="1"/>
          </p:cNvSpPr>
          <p:nvPr/>
        </p:nvSpPr>
        <p:spPr bwMode="auto">
          <a:xfrm>
            <a:off x="6514981" y="5943600"/>
            <a:ext cx="8002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 smtClean="0"/>
              <a:t>Customer</a:t>
            </a:r>
            <a:endParaRPr lang="zh-TW" altLang="en-US" sz="1200" b="1" dirty="0"/>
          </a:p>
        </p:txBody>
      </p:sp>
      <p:cxnSp>
        <p:nvCxnSpPr>
          <p:cNvPr id="21" name="直線接點 20"/>
          <p:cNvCxnSpPr>
            <a:stCxn id="8" idx="2"/>
            <a:endCxn id="10" idx="0"/>
          </p:cNvCxnSpPr>
          <p:nvPr/>
        </p:nvCxnSpPr>
        <p:spPr>
          <a:xfrm>
            <a:off x="7609858" y="2924944"/>
            <a:ext cx="1" cy="183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8" descr="http://www.sammobile.com/wp-content/uploads/2013/02/1297909210_vis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98" y="1552031"/>
            <a:ext cx="426510" cy="1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encrypted-tbn3.gstatic.com/images?q=tbn:ANd9GcS8tH4KeEQ_tdJc_N9zTxSeIsKWfmo8hkkYVnSzrAUvwm-gFNPM-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0" y="1737965"/>
            <a:ext cx="352587" cy="24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s://encrypted-tbn2.gstatic.com/images?q=tbn:ANd9GcSVM0801F-BWMRD5AGQP5WqqSZBfYrdo3qBLVHGldbMKvWpDjohx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73" y="1253622"/>
            <a:ext cx="733680" cy="2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/>
        </p:nvGrpSpPr>
        <p:grpSpPr>
          <a:xfrm>
            <a:off x="6874198" y="5454274"/>
            <a:ext cx="972306" cy="532720"/>
            <a:chOff x="6637553" y="5140374"/>
            <a:chExt cx="972306" cy="532720"/>
          </a:xfrm>
        </p:grpSpPr>
        <p:sp>
          <p:nvSpPr>
            <p:cNvPr id="26" name="文字方塊 25"/>
            <p:cNvSpPr txBox="1"/>
            <p:nvPr/>
          </p:nvSpPr>
          <p:spPr>
            <a:xfrm>
              <a:off x="6637553" y="527351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200" b="1" dirty="0">
                  <a:latin typeface="Century Gothic" pitchFamily="34" charset="0"/>
                  <a:ea typeface="ＭＳ Ｐゴシック" pitchFamily="34" charset="-128"/>
                </a:rPr>
                <a:t>1</a:t>
              </a:r>
              <a:endParaRPr lang="zh-TW" altLang="en-US" sz="1200" b="1" dirty="0">
                <a:latin typeface="Century Gothic" pitchFamily="34" charset="0"/>
                <a:ea typeface="ＭＳ Ｐゴシック" pitchFamily="34" charset="-128"/>
              </a:endParaRPr>
            </a:p>
          </p:txBody>
        </p:sp>
        <p:cxnSp>
          <p:nvCxnSpPr>
            <p:cNvPr id="27" name="直線單箭頭接點 26"/>
            <p:cNvCxnSpPr>
              <a:stCxn id="7" idx="0"/>
            </p:cNvCxnSpPr>
            <p:nvPr/>
          </p:nvCxnSpPr>
          <p:spPr>
            <a:xfrm flipV="1">
              <a:off x="7609859" y="5140374"/>
              <a:ext cx="0" cy="532720"/>
            </a:xfrm>
            <a:prstGeom prst="straightConnector1">
              <a:avLst/>
            </a:prstGeom>
            <a:ln w="38100">
              <a:solidFill>
                <a:srgbClr val="FF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字方塊 27"/>
          <p:cNvSpPr txBox="1"/>
          <p:nvPr/>
        </p:nvSpPr>
        <p:spPr>
          <a:xfrm>
            <a:off x="6893156" y="581687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 dirty="0" smtClean="0">
                <a:latin typeface="Century Gothic" pitchFamily="34" charset="0"/>
                <a:ea typeface="ＭＳ Ｐゴシック" pitchFamily="34" charset="-128"/>
              </a:rPr>
              <a:t>2</a:t>
            </a:r>
            <a:endParaRPr lang="zh-TW" altLang="en-US" sz="1200" b="1" dirty="0">
              <a:latin typeface="Century Gothic" pitchFamily="34" charset="0"/>
              <a:ea typeface="ＭＳ Ｐゴシック" pitchFamily="34" charset="-128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6744469" y="4270214"/>
            <a:ext cx="875870" cy="1704281"/>
            <a:chOff x="6087423" y="3884959"/>
            <a:chExt cx="875870" cy="1704281"/>
          </a:xfrm>
        </p:grpSpPr>
        <p:cxnSp>
          <p:nvCxnSpPr>
            <p:cNvPr id="30" name="肘形接點 29"/>
            <p:cNvCxnSpPr/>
            <p:nvPr/>
          </p:nvCxnSpPr>
          <p:spPr>
            <a:xfrm>
              <a:off x="6087423" y="3884959"/>
              <a:ext cx="875870" cy="1550412"/>
            </a:xfrm>
            <a:prstGeom prst="bentConnector2">
              <a:avLst/>
            </a:prstGeom>
            <a:ln w="38100">
              <a:solidFill>
                <a:srgbClr val="FF66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30"/>
            <p:cNvSpPr txBox="1"/>
            <p:nvPr/>
          </p:nvSpPr>
          <p:spPr>
            <a:xfrm>
              <a:off x="6300192" y="5312241"/>
              <a:ext cx="6126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200" b="1" dirty="0" smtClean="0">
                  <a:latin typeface="Century Gothic" pitchFamily="34" charset="0"/>
                  <a:ea typeface="ＭＳ Ｐゴシック" pitchFamily="34" charset="-128"/>
                </a:rPr>
                <a:t>3, 4, 5</a:t>
              </a:r>
              <a:endParaRPr lang="zh-TW" altLang="en-US" sz="1200" b="1" dirty="0">
                <a:latin typeface="Century Gothic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6504574" y="38799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 dirty="0" smtClean="0">
                <a:latin typeface="Century Gothic" pitchFamily="34" charset="0"/>
                <a:ea typeface="ＭＳ Ｐゴシック" pitchFamily="34" charset="-128"/>
              </a:rPr>
              <a:t>9</a:t>
            </a:r>
            <a:endParaRPr lang="zh-TW" altLang="en-US" sz="1200" b="1" dirty="0">
              <a:latin typeface="Century Gothic" pitchFamily="34" charset="0"/>
              <a:ea typeface="ＭＳ Ｐゴシック" pitchFamily="34" charset="-128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6658726" y="3953942"/>
            <a:ext cx="947878" cy="1851322"/>
            <a:chOff x="6012160" y="3584049"/>
            <a:chExt cx="947878" cy="1851322"/>
          </a:xfrm>
        </p:grpSpPr>
        <p:cxnSp>
          <p:nvCxnSpPr>
            <p:cNvPr id="34" name="肘形接點 33"/>
            <p:cNvCxnSpPr/>
            <p:nvPr/>
          </p:nvCxnSpPr>
          <p:spPr>
            <a:xfrm>
              <a:off x="6084168" y="3884959"/>
              <a:ext cx="875870" cy="1550412"/>
            </a:xfrm>
            <a:prstGeom prst="bentConnector2">
              <a:avLst/>
            </a:prstGeom>
            <a:ln w="38100">
              <a:solidFill>
                <a:srgbClr val="FF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6012160" y="358404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200" b="1" dirty="0" smtClean="0">
                  <a:latin typeface="Century Gothic" pitchFamily="34" charset="0"/>
                  <a:ea typeface="ＭＳ Ｐゴシック" pitchFamily="34" charset="-128"/>
                </a:rPr>
                <a:t>10</a:t>
              </a:r>
              <a:endParaRPr lang="zh-TW" altLang="en-US" sz="1200" b="1" dirty="0">
                <a:latin typeface="Century Gothic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847" y="1472351"/>
            <a:ext cx="945090" cy="25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群組 36"/>
          <p:cNvGrpSpPr/>
          <p:nvPr/>
        </p:nvGrpSpPr>
        <p:grpSpPr>
          <a:xfrm>
            <a:off x="7820167" y="2273067"/>
            <a:ext cx="904466" cy="3821373"/>
            <a:chOff x="7820167" y="2273067"/>
            <a:chExt cx="904466" cy="3821373"/>
          </a:xfrm>
        </p:grpSpPr>
        <p:sp>
          <p:nvSpPr>
            <p:cNvPr id="38" name="文字方塊 37"/>
            <p:cNvSpPr txBox="1"/>
            <p:nvPr/>
          </p:nvSpPr>
          <p:spPr>
            <a:xfrm>
              <a:off x="8370049" y="232011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200" b="1" dirty="0" smtClean="0">
                  <a:latin typeface="Century Gothic" pitchFamily="34" charset="0"/>
                  <a:ea typeface="ＭＳ Ｐゴシック" pitchFamily="34" charset="-128"/>
                </a:rPr>
                <a:t>11</a:t>
              </a:r>
              <a:endParaRPr lang="zh-TW" altLang="en-US" sz="1200" b="1" dirty="0">
                <a:latin typeface="Century Gothic" pitchFamily="34" charset="0"/>
                <a:ea typeface="ＭＳ Ｐゴシック" pitchFamily="34" charset="-128"/>
              </a:endParaRPr>
            </a:p>
          </p:txBody>
        </p:sp>
        <p:sp>
          <p:nvSpPr>
            <p:cNvPr id="39" name="手繪多邊形 38"/>
            <p:cNvSpPr/>
            <p:nvPr/>
          </p:nvSpPr>
          <p:spPr>
            <a:xfrm>
              <a:off x="7820167" y="2273067"/>
              <a:ext cx="559558" cy="3821373"/>
            </a:xfrm>
            <a:custGeom>
              <a:avLst/>
              <a:gdLst>
                <a:gd name="connsiteX0" fmla="*/ 0 w 559558"/>
                <a:gd name="connsiteY0" fmla="*/ 3821373 h 3821373"/>
                <a:gd name="connsiteX1" fmla="*/ 0 w 559558"/>
                <a:gd name="connsiteY1" fmla="*/ 368489 h 3821373"/>
                <a:gd name="connsiteX2" fmla="*/ 559558 w 559558"/>
                <a:gd name="connsiteY2" fmla="*/ 0 h 382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9558" h="3821373">
                  <a:moveTo>
                    <a:pt x="0" y="3821373"/>
                  </a:moveTo>
                  <a:lnTo>
                    <a:pt x="0" y="368489"/>
                  </a:lnTo>
                  <a:lnTo>
                    <a:pt x="559558" y="0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25" y="1831309"/>
            <a:ext cx="956044" cy="37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橢圓 40"/>
          <p:cNvSpPr/>
          <p:nvPr/>
        </p:nvSpPr>
        <p:spPr>
          <a:xfrm>
            <a:off x="6808123" y="1181317"/>
            <a:ext cx="1633884" cy="996155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49"/>
          <a:stretch/>
        </p:blipFill>
        <p:spPr bwMode="auto">
          <a:xfrm>
            <a:off x="7625065" y="1706813"/>
            <a:ext cx="709816" cy="22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群組 42"/>
          <p:cNvGrpSpPr/>
          <p:nvPr/>
        </p:nvGrpSpPr>
        <p:grpSpPr>
          <a:xfrm>
            <a:off x="6801473" y="2159514"/>
            <a:ext cx="818866" cy="2024239"/>
            <a:chOff x="6801473" y="2159514"/>
            <a:chExt cx="818866" cy="2024239"/>
          </a:xfrm>
        </p:grpSpPr>
        <p:sp>
          <p:nvSpPr>
            <p:cNvPr id="44" name="手繪多邊形 43"/>
            <p:cNvSpPr/>
            <p:nvPr/>
          </p:nvSpPr>
          <p:spPr>
            <a:xfrm>
              <a:off x="6801473" y="2159514"/>
              <a:ext cx="818866" cy="2024239"/>
            </a:xfrm>
            <a:custGeom>
              <a:avLst/>
              <a:gdLst>
                <a:gd name="connsiteX0" fmla="*/ 0 w 818866"/>
                <a:gd name="connsiteY0" fmla="*/ 2115403 h 2115403"/>
                <a:gd name="connsiteX1" fmla="*/ 818866 w 818866"/>
                <a:gd name="connsiteY1" fmla="*/ 2115403 h 2115403"/>
                <a:gd name="connsiteX2" fmla="*/ 818866 w 818866"/>
                <a:gd name="connsiteY2" fmla="*/ 0 h 21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866" h="2115403">
                  <a:moveTo>
                    <a:pt x="0" y="2115403"/>
                  </a:moveTo>
                  <a:lnTo>
                    <a:pt x="818866" y="2115403"/>
                  </a:lnTo>
                  <a:lnTo>
                    <a:pt x="818866" y="0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6954781" y="390675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200" b="1" dirty="0" smtClean="0">
                  <a:latin typeface="Century Gothic" pitchFamily="34" charset="0"/>
                  <a:ea typeface="ＭＳ Ｐゴシック" pitchFamily="34" charset="-128"/>
                </a:rPr>
                <a:t>6</a:t>
              </a:r>
              <a:endParaRPr lang="zh-TW" altLang="en-US" sz="1200" b="1" dirty="0">
                <a:latin typeface="Century Gothic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6767794" y="2159514"/>
            <a:ext cx="818866" cy="2024239"/>
            <a:chOff x="6801473" y="2159514"/>
            <a:chExt cx="818866" cy="2024239"/>
          </a:xfrm>
        </p:grpSpPr>
        <p:sp>
          <p:nvSpPr>
            <p:cNvPr id="47" name="手繪多邊形 46"/>
            <p:cNvSpPr/>
            <p:nvPr/>
          </p:nvSpPr>
          <p:spPr>
            <a:xfrm>
              <a:off x="6801473" y="2159514"/>
              <a:ext cx="818866" cy="2024239"/>
            </a:xfrm>
            <a:custGeom>
              <a:avLst/>
              <a:gdLst>
                <a:gd name="connsiteX0" fmla="*/ 0 w 818866"/>
                <a:gd name="connsiteY0" fmla="*/ 2115403 h 2115403"/>
                <a:gd name="connsiteX1" fmla="*/ 818866 w 818866"/>
                <a:gd name="connsiteY1" fmla="*/ 2115403 h 2115403"/>
                <a:gd name="connsiteX2" fmla="*/ 818866 w 818866"/>
                <a:gd name="connsiteY2" fmla="*/ 0 h 21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8866" h="2115403">
                  <a:moveTo>
                    <a:pt x="0" y="2115403"/>
                  </a:moveTo>
                  <a:lnTo>
                    <a:pt x="818866" y="2115403"/>
                  </a:lnTo>
                  <a:lnTo>
                    <a:pt x="818866" y="0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954781" y="390675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200" b="1" dirty="0">
                  <a:latin typeface="Century Gothic" pitchFamily="34" charset="0"/>
                  <a:ea typeface="ＭＳ Ｐゴシック" pitchFamily="34" charset="-128"/>
                </a:rPr>
                <a:t>8</a:t>
              </a:r>
              <a:endParaRPr lang="zh-TW" altLang="en-US" sz="1200" b="1" dirty="0">
                <a:latin typeface="Century Gothic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49" name="文字方塊 48"/>
          <p:cNvSpPr txBox="1"/>
          <p:nvPr/>
        </p:nvSpPr>
        <p:spPr>
          <a:xfrm>
            <a:off x="6976737" y="211493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 dirty="0">
                <a:latin typeface="Century Gothic" pitchFamily="34" charset="0"/>
                <a:ea typeface="ＭＳ Ｐゴシック" pitchFamily="34" charset="-128"/>
              </a:rPr>
              <a:t>7</a:t>
            </a:r>
            <a:endParaRPr lang="zh-TW" altLang="en-US" sz="1200" b="1" dirty="0"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04800" y="4691316"/>
            <a:ext cx="303150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[Usage Scenario]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200" dirty="0" smtClean="0"/>
              <a:t>Wireless clients associate UAP</a:t>
            </a:r>
            <a:endParaRPr lang="en-US" altLang="zh-TW" sz="1200" dirty="0"/>
          </a:p>
          <a:p>
            <a:pPr marL="342900" indent="-342900">
              <a:buFont typeface="+mj-lt"/>
              <a:buAutoNum type="arabicPeriod"/>
            </a:pPr>
            <a:r>
              <a:rPr lang="en-US" altLang="zh-TW" sz="1200" dirty="0" smtClean="0"/>
              <a:t>User </a:t>
            </a:r>
            <a:r>
              <a:rPr lang="en-US" altLang="zh-TW" sz="1200" dirty="0"/>
              <a:t>opens </a:t>
            </a:r>
            <a:r>
              <a:rPr lang="en-US" altLang="zh-TW" sz="1200" dirty="0" smtClean="0"/>
              <a:t>a browser</a:t>
            </a:r>
            <a:endParaRPr lang="en-US" altLang="zh-TW" sz="1200" dirty="0"/>
          </a:p>
          <a:p>
            <a:pPr marL="342900" indent="-342900">
              <a:buFont typeface="+mj-lt"/>
              <a:buAutoNum type="arabicPeriod"/>
            </a:pPr>
            <a:r>
              <a:rPr lang="en-US" altLang="zh-TW" sz="1200" dirty="0"/>
              <a:t>DWC redirects to service package 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200" dirty="0" smtClean="0"/>
              <a:t>User </a:t>
            </a:r>
            <a:r>
              <a:rPr lang="en-US" altLang="zh-TW" sz="1200" dirty="0"/>
              <a:t>chooses service package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200" dirty="0" smtClean="0"/>
              <a:t>User </a:t>
            </a:r>
            <a:r>
              <a:rPr lang="en-US" altLang="zh-TW" sz="1200" dirty="0"/>
              <a:t>fills </a:t>
            </a:r>
            <a:r>
              <a:rPr lang="en-US" altLang="zh-TW" sz="1200" dirty="0" smtClean="0"/>
              <a:t>out </a:t>
            </a:r>
            <a:r>
              <a:rPr lang="en-US" altLang="zh-TW" sz="1200" dirty="0"/>
              <a:t>payment </a:t>
            </a:r>
            <a:r>
              <a:rPr lang="en-US" altLang="zh-TW" sz="1200" dirty="0" smtClean="0"/>
              <a:t>gateway </a:t>
            </a:r>
            <a:r>
              <a:rPr lang="en-US" altLang="zh-TW" sz="1200" dirty="0"/>
              <a:t>account (ex. </a:t>
            </a:r>
            <a:r>
              <a:rPr lang="en-US" altLang="zh-TW" sz="1200" dirty="0" err="1"/>
              <a:t>Paypal</a:t>
            </a:r>
            <a:r>
              <a:rPr lang="en-US" altLang="zh-TW" sz="1200" dirty="0"/>
              <a:t>) or credit card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200" dirty="0"/>
              <a:t>DWC passes credit card information to </a:t>
            </a:r>
            <a:r>
              <a:rPr lang="en-US" altLang="zh-TW" sz="1200" dirty="0" smtClean="0"/>
              <a:t>the payment gateway</a:t>
            </a:r>
            <a:endParaRPr lang="en-US" altLang="zh-TW" sz="1200" dirty="0"/>
          </a:p>
        </p:txBody>
      </p:sp>
      <p:sp>
        <p:nvSpPr>
          <p:cNvPr id="51" name="矩形 50"/>
          <p:cNvSpPr/>
          <p:nvPr/>
        </p:nvSpPr>
        <p:spPr>
          <a:xfrm>
            <a:off x="3334403" y="4907340"/>
            <a:ext cx="2810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altLang="zh-TW" sz="1200" dirty="0" smtClean="0"/>
              <a:t>The payment gateway validates transaction </a:t>
            </a:r>
            <a:r>
              <a:rPr lang="en-US" altLang="zh-TW" sz="1200" dirty="0"/>
              <a:t>information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altLang="zh-TW" sz="1200" dirty="0" smtClean="0"/>
              <a:t>The payment gateway confirms </a:t>
            </a:r>
            <a:r>
              <a:rPr lang="en-US" altLang="zh-TW" sz="1200" dirty="0"/>
              <a:t>the </a:t>
            </a:r>
            <a:r>
              <a:rPr lang="en-US" altLang="zh-TW" sz="1200" dirty="0" err="1" smtClean="0"/>
              <a:t>transation</a:t>
            </a:r>
            <a:r>
              <a:rPr lang="en-US" altLang="zh-TW" sz="1200" dirty="0" smtClean="0"/>
              <a:t> </a:t>
            </a:r>
            <a:r>
              <a:rPr lang="en-US" altLang="zh-TW" sz="1200" dirty="0"/>
              <a:t>information to DWC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altLang="zh-TW" sz="1200" dirty="0"/>
              <a:t>DWC generates a user account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altLang="zh-TW" sz="1200" dirty="0"/>
              <a:t>DWC passes the qualified user account  to </a:t>
            </a:r>
            <a:r>
              <a:rPr lang="en-US" altLang="zh-TW" sz="1200" dirty="0" smtClean="0"/>
              <a:t>the UAP</a:t>
            </a:r>
            <a:endParaRPr lang="en-US" altLang="zh-TW" sz="1200" dirty="0"/>
          </a:p>
          <a:p>
            <a:pPr marL="342900" indent="-342900">
              <a:buFont typeface="+mj-lt"/>
              <a:buAutoNum type="arabicPeriod" startAt="7"/>
            </a:pPr>
            <a:r>
              <a:rPr lang="en-US" altLang="zh-TW" sz="1200" dirty="0" smtClean="0"/>
              <a:t>User acquires the </a:t>
            </a:r>
            <a:r>
              <a:rPr lang="en-US" altLang="zh-TW" sz="1200" dirty="0"/>
              <a:t>internet access</a:t>
            </a:r>
          </a:p>
        </p:txBody>
      </p:sp>
    </p:spTree>
    <p:extLst>
      <p:ext uri="{BB962C8B-B14F-4D97-AF65-F5344CB8AC3E}">
        <p14:creationId xmlns:p14="http://schemas.microsoft.com/office/powerpoint/2010/main" val="189354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/>
      <p:bldP spid="32" grpId="0" uiExpand="1"/>
      <p:bldP spid="49" grpId="0" uiExpand="1"/>
      <p:bldP spid="50" grpId="0" uiExpand="1" build="p"/>
      <p:bldP spid="5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Hotspot Application</a:t>
            </a:r>
            <a:br>
              <a:rPr lang="en-US" altLang="zh-TW" dirty="0" smtClean="0"/>
            </a:br>
            <a:r>
              <a:rPr lang="en-US" altLang="zh-TW" sz="2800" dirty="0" smtClean="0"/>
              <a:t>Multiple </a:t>
            </a:r>
            <a:r>
              <a:rPr lang="en-US" altLang="zh-TW" sz="2800" dirty="0"/>
              <a:t>Login Pages</a:t>
            </a:r>
            <a:endParaRPr 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Separate </a:t>
            </a:r>
            <a:r>
              <a:rPr lang="en-US" altLang="zh-TW" dirty="0"/>
              <a:t>welcome </a:t>
            </a:r>
            <a:r>
              <a:rPr lang="en-US" altLang="zh-TW" dirty="0" smtClean="0"/>
              <a:t>pages </a:t>
            </a:r>
            <a:r>
              <a:rPr lang="en-US" altLang="zh-TW" dirty="0"/>
              <a:t>assigned </a:t>
            </a:r>
            <a:r>
              <a:rPr lang="en-US" altLang="zh-TW" dirty="0" smtClean="0"/>
              <a:t>to different SSIDs </a:t>
            </a:r>
            <a:r>
              <a:rPr lang="en-US" altLang="zh-TW" dirty="0"/>
              <a:t>or </a:t>
            </a:r>
            <a:r>
              <a:rPr lang="en-US" altLang="zh-TW" dirty="0" smtClean="0"/>
              <a:t>VLANs allow </a:t>
            </a:r>
            <a:r>
              <a:rPr lang="en-US" altLang="zh-TW" dirty="0"/>
              <a:t>each company or service </a:t>
            </a:r>
            <a:r>
              <a:rPr lang="en-US" altLang="zh-TW" dirty="0" smtClean="0"/>
              <a:t>provider to have their own login portals, </a:t>
            </a:r>
            <a:r>
              <a:rPr lang="en-US" altLang="zh-TW" dirty="0"/>
              <a:t>even </a:t>
            </a:r>
            <a:r>
              <a:rPr lang="en-US" altLang="zh-TW" dirty="0" smtClean="0"/>
              <a:t>if access points are </a:t>
            </a:r>
            <a:r>
              <a:rPr lang="en-US" altLang="zh-TW" dirty="0"/>
              <a:t>managed </a:t>
            </a:r>
            <a:r>
              <a:rPr lang="en-US" altLang="zh-TW" dirty="0" smtClean="0"/>
              <a:t>by </a:t>
            </a:r>
            <a:r>
              <a:rPr lang="en-US" altLang="zh-TW" dirty="0"/>
              <a:t>the same wireless controller.</a:t>
            </a:r>
          </a:p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Max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. 10 login pages</a:t>
            </a:r>
          </a:p>
          <a:p>
            <a:endParaRPr lang="en-US" dirty="0"/>
          </a:p>
        </p:txBody>
      </p:sp>
      <p:pic>
        <p:nvPicPr>
          <p:cNvPr id="4" name="Picture 4" descr="D:\Tools\Dlink\D-Link Icon Library\Router\Access Poi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3" b="79231" l="14729" r="83791"/>
                    </a14:imgEffect>
                  </a14:imgLayer>
                </a14:imgProps>
              </a:ext>
            </a:extLst>
          </a:blip>
          <a:srcRect l="6097" r="7576" b="11966"/>
          <a:stretch>
            <a:fillRect/>
          </a:stretch>
        </p:blipFill>
        <p:spPr bwMode="auto">
          <a:xfrm flipH="1">
            <a:off x="3092171" y="4564779"/>
            <a:ext cx="576064" cy="62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D:\Tools\Dlink\D-Link Icon Library\Router\Wireless_Wave_Down.png"/>
          <p:cNvPicPr>
            <a:picLocks noChangeAspect="1" noChangeArrowheads="1"/>
          </p:cNvPicPr>
          <p:nvPr/>
        </p:nvPicPr>
        <p:blipFill>
          <a:blip r:embed="rId5" cstate="print"/>
          <a:srcRect l="8232" t="15572" r="8681" b="15134"/>
          <a:stretch>
            <a:fillRect/>
          </a:stretch>
        </p:blipFill>
        <p:spPr bwMode="auto">
          <a:xfrm rot="16200000">
            <a:off x="3631079" y="4696420"/>
            <a:ext cx="440709" cy="3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D:\Tools\Dlink\D-Link Icon Library\Router\Wireless_Wave_Down.png"/>
          <p:cNvPicPr>
            <a:picLocks noChangeAspect="1" noChangeArrowheads="1"/>
          </p:cNvPicPr>
          <p:nvPr/>
        </p:nvPicPr>
        <p:blipFill>
          <a:blip r:embed="rId5" cstate="print"/>
          <a:srcRect l="8232" t="15572" r="8681" b="15134"/>
          <a:stretch>
            <a:fillRect/>
          </a:stretch>
        </p:blipFill>
        <p:spPr bwMode="auto">
          <a:xfrm rot="15994826">
            <a:off x="3643897" y="5631254"/>
            <a:ext cx="440709" cy="3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987389" y="4560801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SSID: AAA</a:t>
            </a:r>
            <a:endParaRPr lang="zh-TW" altLang="en-US" sz="1200" dirty="0"/>
          </a:p>
        </p:txBody>
      </p:sp>
      <p:grpSp>
        <p:nvGrpSpPr>
          <p:cNvPr id="8" name="群組 7"/>
          <p:cNvGrpSpPr/>
          <p:nvPr/>
        </p:nvGrpSpPr>
        <p:grpSpPr>
          <a:xfrm>
            <a:off x="2219395" y="5211666"/>
            <a:ext cx="753223" cy="888662"/>
            <a:chOff x="6448425" y="4843396"/>
            <a:chExt cx="327026" cy="385829"/>
          </a:xfrm>
          <a:solidFill>
            <a:schemeClr val="accent3">
              <a:lumMod val="75000"/>
            </a:schemeClr>
          </a:solidFill>
        </p:grpSpPr>
        <p:sp>
          <p:nvSpPr>
            <p:cNvPr id="9" name="矩形 8"/>
            <p:cNvSpPr/>
            <p:nvPr/>
          </p:nvSpPr>
          <p:spPr>
            <a:xfrm>
              <a:off x="6448425" y="4852988"/>
              <a:ext cx="327026" cy="360362"/>
            </a:xfrm>
            <a:prstGeom prst="rect">
              <a:avLst/>
            </a:prstGeom>
            <a:grpFill/>
            <a:ln>
              <a:noFill/>
            </a:ln>
            <a:scene3d>
              <a:camera prst="isometricOffAxis1Right"/>
              <a:lightRig rig="freezing" dir="t"/>
            </a:scene3d>
            <a:sp3d>
              <a:bevelT h="0"/>
              <a:bevelB w="0" h="546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平行四邊形 9"/>
            <p:cNvSpPr/>
            <p:nvPr/>
          </p:nvSpPr>
          <p:spPr>
            <a:xfrm rot="16200000" flipV="1">
              <a:off x="6418572" y="4994583"/>
              <a:ext cx="342966" cy="69167"/>
            </a:xfrm>
            <a:prstGeom prst="parallelogram">
              <a:avLst>
                <a:gd name="adj" fmla="val 1621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平行四邊形 10"/>
            <p:cNvSpPr/>
            <p:nvPr/>
          </p:nvSpPr>
          <p:spPr>
            <a:xfrm rot="16200000" flipV="1">
              <a:off x="6499535" y="4985058"/>
              <a:ext cx="342966" cy="59642"/>
            </a:xfrm>
            <a:prstGeom prst="parallelogram">
              <a:avLst>
                <a:gd name="adj" fmla="val 1621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610353" y="5172079"/>
              <a:ext cx="119064" cy="57146"/>
            </a:xfrm>
            <a:prstGeom prst="rect">
              <a:avLst/>
            </a:prstGeom>
            <a:grpFill/>
            <a:ln w="6350">
              <a:noFill/>
            </a:ln>
            <a:scene3d>
              <a:camera prst="isometricOffAxis1Right"/>
              <a:lightRig rig="freezing" dir="t"/>
            </a:scene3d>
            <a:sp3d>
              <a:bevelT h="0"/>
              <a:bevelB w="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219395" y="4426831"/>
            <a:ext cx="753223" cy="852098"/>
            <a:chOff x="6448425" y="4843396"/>
            <a:chExt cx="327026" cy="36995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" name="矩形 13"/>
            <p:cNvSpPr/>
            <p:nvPr/>
          </p:nvSpPr>
          <p:spPr>
            <a:xfrm>
              <a:off x="6448425" y="4852988"/>
              <a:ext cx="327026" cy="360362"/>
            </a:xfrm>
            <a:prstGeom prst="rect">
              <a:avLst/>
            </a:prstGeom>
            <a:grpFill/>
            <a:ln>
              <a:noFill/>
            </a:ln>
            <a:scene3d>
              <a:camera prst="isometricOffAxis1Right"/>
              <a:lightRig rig="freezing" dir="t"/>
            </a:scene3d>
            <a:sp3d>
              <a:bevelT h="0"/>
              <a:bevelB w="0" h="546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平行四邊形 14"/>
            <p:cNvSpPr/>
            <p:nvPr/>
          </p:nvSpPr>
          <p:spPr>
            <a:xfrm rot="16200000" flipV="1">
              <a:off x="6418572" y="4994583"/>
              <a:ext cx="342966" cy="69167"/>
            </a:xfrm>
            <a:prstGeom prst="parallelogram">
              <a:avLst>
                <a:gd name="adj" fmla="val 1621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平行四邊形 15"/>
            <p:cNvSpPr/>
            <p:nvPr/>
          </p:nvSpPr>
          <p:spPr>
            <a:xfrm rot="16200000" flipV="1">
              <a:off x="6499535" y="4985058"/>
              <a:ext cx="342966" cy="59642"/>
            </a:xfrm>
            <a:prstGeom prst="parallelogram">
              <a:avLst>
                <a:gd name="adj" fmla="val 1621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1799931" y="3788698"/>
            <a:ext cx="137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>
                <a:latin typeface="Century Gothic" pitchFamily="34" charset="0"/>
              </a:rPr>
              <a:t>Commercial Building</a:t>
            </a:r>
            <a:endParaRPr lang="zh-TW" altLang="en-US" sz="1200" dirty="0">
              <a:latin typeface="Century Gothic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901817" y="4368422"/>
            <a:ext cx="137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>
                <a:latin typeface="Century Gothic" pitchFamily="34" charset="0"/>
              </a:rPr>
              <a:t>Company A</a:t>
            </a:r>
            <a:endParaRPr lang="zh-TW" altLang="en-US" sz="1200" dirty="0">
              <a:latin typeface="Century Gothic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867467" y="5249109"/>
            <a:ext cx="137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>
                <a:latin typeface="Century Gothic" pitchFamily="34" charset="0"/>
              </a:rPr>
              <a:t>Company B</a:t>
            </a:r>
            <a:endParaRPr lang="zh-TW" altLang="en-US" sz="1200" dirty="0">
              <a:latin typeface="Century Gothic" pitchFamily="34" charset="0"/>
            </a:endParaRPr>
          </a:p>
        </p:txBody>
      </p:sp>
      <p:pic>
        <p:nvPicPr>
          <p:cNvPr id="20" name="Picture 4" descr="D:\Tools\Dlink\D-Link Icon Library\Router\Access Poi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3" b="79231" l="14729" r="83791"/>
                    </a14:imgEffect>
                  </a14:imgLayer>
                </a14:imgProps>
              </a:ext>
            </a:extLst>
          </a:blip>
          <a:srcRect l="6097" r="7576" b="11966"/>
          <a:stretch>
            <a:fillRect/>
          </a:stretch>
        </p:blipFill>
        <p:spPr bwMode="auto">
          <a:xfrm flipH="1">
            <a:off x="3092171" y="5397292"/>
            <a:ext cx="576064" cy="62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字方塊 20"/>
          <p:cNvSpPr txBox="1"/>
          <p:nvPr/>
        </p:nvSpPr>
        <p:spPr>
          <a:xfrm>
            <a:off x="3987389" y="5543440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SSID: BBB</a:t>
            </a:r>
            <a:endParaRPr lang="zh-TW" altLang="en-US" sz="1200" dirty="0"/>
          </a:p>
        </p:txBody>
      </p:sp>
      <p:pic>
        <p:nvPicPr>
          <p:cNvPr id="22" name="Picture 7" descr="D:\Tools\Dlink\D-Link Icon Library\Router\Wireless Controller.png"/>
          <p:cNvPicPr>
            <a:picLocks noChangeAspect="1" noChangeArrowheads="1"/>
          </p:cNvPicPr>
          <p:nvPr/>
        </p:nvPicPr>
        <p:blipFill>
          <a:blip r:embed="rId6" cstate="print"/>
          <a:srcRect l="5121" t="10464" r="5611" b="15506"/>
          <a:stretch>
            <a:fillRect/>
          </a:stretch>
        </p:blipFill>
        <p:spPr bwMode="auto">
          <a:xfrm>
            <a:off x="1409300" y="5640870"/>
            <a:ext cx="373497" cy="30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D:\Tools\Dlink\D-Link Icon Library\Switch\1_Switch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 t="10889" b="14758"/>
          <a:stretch>
            <a:fillRect/>
          </a:stretch>
        </p:blipFill>
        <p:spPr bwMode="auto">
          <a:xfrm>
            <a:off x="1384644" y="5180605"/>
            <a:ext cx="422808" cy="3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D:\Tools\Dlink\D-Link Icon Library\Multimedia\Cloud_1.png"/>
          <p:cNvPicPr>
            <a:picLocks noChangeAspect="1" noChangeArrowheads="1"/>
          </p:cNvPicPr>
          <p:nvPr/>
        </p:nvPicPr>
        <p:blipFill>
          <a:blip r:embed="rId8" cstate="print"/>
          <a:srcRect l="13741" t="21735" r="13197" b="20564"/>
          <a:stretch>
            <a:fillRect/>
          </a:stretch>
        </p:blipFill>
        <p:spPr bwMode="auto">
          <a:xfrm>
            <a:off x="876969" y="4610649"/>
            <a:ext cx="426244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:\Tools\Dlink\D-Link Icon Library\Security\Firewall.png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 l="24661" t="6419" r="31795" b="7890"/>
          <a:stretch>
            <a:fillRect/>
          </a:stretch>
        </p:blipFill>
        <p:spPr bwMode="auto">
          <a:xfrm>
            <a:off x="994627" y="5149943"/>
            <a:ext cx="190928" cy="3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肘形接點 25"/>
          <p:cNvCxnSpPr>
            <a:stCxn id="23" idx="3"/>
            <a:endCxn id="4" idx="3"/>
          </p:cNvCxnSpPr>
          <p:nvPr/>
        </p:nvCxnSpPr>
        <p:spPr>
          <a:xfrm flipV="1">
            <a:off x="1807452" y="4879619"/>
            <a:ext cx="1284719" cy="458407"/>
          </a:xfrm>
          <a:prstGeom prst="bentConnector3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接點 26"/>
          <p:cNvCxnSpPr>
            <a:stCxn id="23" idx="3"/>
            <a:endCxn id="20" idx="3"/>
          </p:cNvCxnSpPr>
          <p:nvPr/>
        </p:nvCxnSpPr>
        <p:spPr>
          <a:xfrm>
            <a:off x="1807452" y="5338026"/>
            <a:ext cx="1284719" cy="374106"/>
          </a:xfrm>
          <a:prstGeom prst="bentConnector3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23" idx="2"/>
            <a:endCxn id="22" idx="0"/>
          </p:cNvCxnSpPr>
          <p:nvPr/>
        </p:nvCxnSpPr>
        <p:spPr>
          <a:xfrm>
            <a:off x="1596048" y="5495446"/>
            <a:ext cx="1" cy="145424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23" idx="1"/>
            <a:endCxn id="25" idx="3"/>
          </p:cNvCxnSpPr>
          <p:nvPr/>
        </p:nvCxnSpPr>
        <p:spPr>
          <a:xfrm flipH="1">
            <a:off x="1185555" y="5338026"/>
            <a:ext cx="199089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25" idx="0"/>
            <a:endCxn id="24" idx="2"/>
          </p:cNvCxnSpPr>
          <p:nvPr/>
        </p:nvCxnSpPr>
        <p:spPr>
          <a:xfrm flipV="1">
            <a:off x="1090091" y="4946405"/>
            <a:ext cx="0" cy="203538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661096" y="4650588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smtClean="0"/>
              <a:t>Internet</a:t>
            </a:r>
            <a:endParaRPr lang="zh-TW" altLang="en-US" sz="1000" dirty="0"/>
          </a:p>
        </p:txBody>
      </p:sp>
      <p:sp>
        <p:nvSpPr>
          <p:cNvPr id="32" name="文字方塊 4"/>
          <p:cNvSpPr txBox="1">
            <a:spLocks noChangeArrowheads="1"/>
          </p:cNvSpPr>
          <p:nvPr/>
        </p:nvSpPr>
        <p:spPr bwMode="auto">
          <a:xfrm>
            <a:off x="1380682" y="5863105"/>
            <a:ext cx="596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</a:rPr>
              <a:t>DWC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33" name="Picture 9" descr="D:\Tools\Dlink\D-Link Icon Library\People\Female with Laptop 1.png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1" b="15384"/>
          <a:stretch>
            <a:fillRect/>
          </a:stretch>
        </p:blipFill>
        <p:spPr bwMode="auto">
          <a:xfrm flipH="1">
            <a:off x="4802098" y="4497297"/>
            <a:ext cx="676253" cy="48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D:\Tools\Dlink\D-Link Icon Library\People\Female with Laptop 1.png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1" b="15384"/>
          <a:stretch>
            <a:fillRect/>
          </a:stretch>
        </p:blipFill>
        <p:spPr bwMode="auto">
          <a:xfrm flipH="1">
            <a:off x="4802098" y="5656603"/>
            <a:ext cx="676253" cy="48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直線圖說文字 1 (加上強調線) 34"/>
          <p:cNvSpPr/>
          <p:nvPr/>
        </p:nvSpPr>
        <p:spPr>
          <a:xfrm>
            <a:off x="5654683" y="3800047"/>
            <a:ext cx="864096" cy="926875"/>
          </a:xfrm>
          <a:prstGeom prst="accentCallout1">
            <a:avLst>
              <a:gd name="adj1" fmla="val 50870"/>
              <a:gd name="adj2" fmla="val -4642"/>
              <a:gd name="adj3" fmla="val 92999"/>
              <a:gd name="adj4" fmla="val -75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直線圖說文字 1 (加上強調線) 35"/>
          <p:cNvSpPr/>
          <p:nvPr/>
        </p:nvSpPr>
        <p:spPr>
          <a:xfrm>
            <a:off x="5654683" y="5160790"/>
            <a:ext cx="864096" cy="926875"/>
          </a:xfrm>
          <a:prstGeom prst="accentCallout1">
            <a:avLst>
              <a:gd name="adj1" fmla="val 50870"/>
              <a:gd name="adj2" fmla="val -4642"/>
              <a:gd name="adj3" fmla="val 78086"/>
              <a:gd name="adj4" fmla="val -77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6" y="3353049"/>
            <a:ext cx="2640064" cy="153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83" y="5099973"/>
            <a:ext cx="2651117" cy="152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8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DWC-2000 User Interface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5"/>
          <a:stretch/>
        </p:blipFill>
        <p:spPr bwMode="auto">
          <a:xfrm>
            <a:off x="5274568" y="4224734"/>
            <a:ext cx="2421632" cy="88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683568" y="1541618"/>
            <a:ext cx="4208054" cy="4972200"/>
            <a:chOff x="797123" y="1561762"/>
            <a:chExt cx="4208054" cy="4972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23" y="1561762"/>
              <a:ext cx="4208054" cy="403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23" y="5599187"/>
              <a:ext cx="4208054" cy="93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矩形 7"/>
          <p:cNvSpPr/>
          <p:nvPr/>
        </p:nvSpPr>
        <p:spPr>
          <a:xfrm>
            <a:off x="3666357" y="1829477"/>
            <a:ext cx="432048" cy="121518"/>
          </a:xfrm>
          <a:prstGeom prst="rect">
            <a:avLst/>
          </a:prstGeom>
          <a:noFill/>
          <a:ln w="95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227610" y="2000927"/>
            <a:ext cx="3168352" cy="175828"/>
          </a:xfrm>
          <a:prstGeom prst="rect">
            <a:avLst/>
          </a:prstGeom>
          <a:noFill/>
          <a:ln w="95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106517" y="523485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cs typeface="AngsanaUPC" pitchFamily="18" charset="-34"/>
              </a:defRPr>
            </a:lvl1pPr>
          </a:lstStyle>
          <a:p>
            <a:r>
              <a:rPr lang="en-US" altLang="zh-TW" dirty="0" smtClean="0"/>
              <a:t>The dashboard gives </a:t>
            </a:r>
            <a:r>
              <a:rPr lang="en-US" altLang="zh-TW" dirty="0"/>
              <a:t>a quick </a:t>
            </a:r>
            <a:r>
              <a:rPr lang="en-US" altLang="zh-TW" dirty="0" smtClean="0"/>
              <a:t>glance </a:t>
            </a:r>
            <a:r>
              <a:rPr lang="en-US" altLang="zh-TW" dirty="0"/>
              <a:t>on system, </a:t>
            </a:r>
            <a:r>
              <a:rPr lang="en-US" altLang="zh-TW" dirty="0" smtClean="0"/>
              <a:t>wireless and clients information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109530" y="5819633"/>
            <a:ext cx="296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cs typeface="AngsanaUPC" pitchFamily="18" charset="-34"/>
              </a:defRPr>
            </a:lvl1pPr>
          </a:lstStyle>
          <a:p>
            <a:r>
              <a:rPr lang="en-US" altLang="zh-TW" dirty="0" smtClean="0"/>
              <a:t>Traffic information is displayed neatly in a table.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5120009" y="1933391"/>
            <a:ext cx="3141368" cy="1581986"/>
            <a:chOff x="3795713" y="-265092"/>
            <a:chExt cx="6947668" cy="3498830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69"/>
            <a:stretch/>
          </p:blipFill>
          <p:spPr bwMode="auto">
            <a:xfrm>
              <a:off x="3795713" y="1190625"/>
              <a:ext cx="6942137" cy="2043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017"/>
            <a:stretch/>
          </p:blipFill>
          <p:spPr bwMode="auto">
            <a:xfrm>
              <a:off x="3801244" y="-265092"/>
              <a:ext cx="6942137" cy="1467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文字方塊 14"/>
          <p:cNvSpPr txBox="1"/>
          <p:nvPr/>
        </p:nvSpPr>
        <p:spPr>
          <a:xfrm>
            <a:off x="5106517" y="1447800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cs typeface="AngsanaUPC" pitchFamily="18" charset="-34"/>
              </a:rPr>
              <a:t>Step-by-step instruction guides users to setup the system in minutes.</a:t>
            </a:r>
            <a:endParaRPr lang="zh-TW" altLang="en-US" sz="1200" dirty="0">
              <a:cs typeface="AngsanaUPC" pitchFamily="18" charset="-34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112568" y="3710739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cs typeface="AngsanaUPC" pitchFamily="18" charset="-34"/>
              </a:defRPr>
            </a:lvl1pPr>
          </a:lstStyle>
          <a:p>
            <a:r>
              <a:rPr lang="en-US" altLang="zh-TW" dirty="0" smtClean="0"/>
              <a:t>Main menu bar makes it easy to navigate among configurations </a:t>
            </a:r>
            <a:endParaRPr lang="zh-TW" altLang="en-US" dirty="0"/>
          </a:p>
        </p:txBody>
      </p:sp>
      <p:sp>
        <p:nvSpPr>
          <p:cNvPr id="17" name="手繪多邊形 16"/>
          <p:cNvSpPr/>
          <p:nvPr/>
        </p:nvSpPr>
        <p:spPr>
          <a:xfrm rot="2631942">
            <a:off x="4463107" y="4907196"/>
            <a:ext cx="915918" cy="148554"/>
          </a:xfrm>
          <a:custGeom>
            <a:avLst/>
            <a:gdLst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393307 h 393307"/>
              <a:gd name="connsiteX1" fmla="*/ 485775 w 1009650"/>
              <a:gd name="connsiteY1" fmla="*/ 117082 h 393307"/>
              <a:gd name="connsiteX2" fmla="*/ 685800 w 1009650"/>
              <a:gd name="connsiteY2" fmla="*/ 298057 h 393307"/>
              <a:gd name="connsiteX3" fmla="*/ 351634 w 1009650"/>
              <a:gd name="connsiteY3" fmla="*/ 61266 h 393307"/>
              <a:gd name="connsiteX4" fmla="*/ 609600 w 1009650"/>
              <a:gd name="connsiteY4" fmla="*/ 2782 h 393307"/>
              <a:gd name="connsiteX5" fmla="*/ 1009650 w 1009650"/>
              <a:gd name="connsiteY5" fmla="*/ 155182 h 393307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389795 w 1009650"/>
              <a:gd name="connsiteY2" fmla="*/ 277819 h 394846"/>
              <a:gd name="connsiteX3" fmla="*/ 351634 w 1009650"/>
              <a:gd name="connsiteY3" fmla="*/ 62805 h 394846"/>
              <a:gd name="connsiteX4" fmla="*/ 609600 w 1009650"/>
              <a:gd name="connsiteY4" fmla="*/ 4321 h 394846"/>
              <a:gd name="connsiteX5" fmla="*/ 1009650 w 1009650"/>
              <a:gd name="connsiteY5" fmla="*/ 156721 h 394846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516012 w 1009650"/>
              <a:gd name="connsiteY2" fmla="*/ 231265 h 394846"/>
              <a:gd name="connsiteX3" fmla="*/ 389795 w 1009650"/>
              <a:gd name="connsiteY3" fmla="*/ 277819 h 394846"/>
              <a:gd name="connsiteX4" fmla="*/ 351634 w 1009650"/>
              <a:gd name="connsiteY4" fmla="*/ 62805 h 394846"/>
              <a:gd name="connsiteX5" fmla="*/ 609600 w 1009650"/>
              <a:gd name="connsiteY5" fmla="*/ 4321 h 394846"/>
              <a:gd name="connsiteX6" fmla="*/ 1009650 w 1009650"/>
              <a:gd name="connsiteY6" fmla="*/ 156721 h 394846"/>
              <a:gd name="connsiteX0" fmla="*/ 0 w 1009650"/>
              <a:gd name="connsiteY0" fmla="*/ 394076 h 394076"/>
              <a:gd name="connsiteX1" fmla="*/ 485775 w 1009650"/>
              <a:gd name="connsiteY1" fmla="*/ 117851 h 394076"/>
              <a:gd name="connsiteX2" fmla="*/ 516012 w 1009650"/>
              <a:gd name="connsiteY2" fmla="*/ 230495 h 394076"/>
              <a:gd name="connsiteX3" fmla="*/ 389795 w 1009650"/>
              <a:gd name="connsiteY3" fmla="*/ 277049 h 394076"/>
              <a:gd name="connsiteX4" fmla="*/ 425635 w 1009650"/>
              <a:gd name="connsiteY4" fmla="*/ 67479 h 394076"/>
              <a:gd name="connsiteX5" fmla="*/ 609600 w 1009650"/>
              <a:gd name="connsiteY5" fmla="*/ 3551 h 394076"/>
              <a:gd name="connsiteX6" fmla="*/ 1009650 w 1009650"/>
              <a:gd name="connsiteY6" fmla="*/ 155951 h 39407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844571"/>
              <a:gd name="connsiteY0" fmla="*/ 366692 h 366692"/>
              <a:gd name="connsiteX1" fmla="*/ 485775 w 844571"/>
              <a:gd name="connsiteY1" fmla="*/ 90467 h 366692"/>
              <a:gd name="connsiteX2" fmla="*/ 516012 w 844571"/>
              <a:gd name="connsiteY2" fmla="*/ 203111 h 366692"/>
              <a:gd name="connsiteX3" fmla="*/ 389795 w 844571"/>
              <a:gd name="connsiteY3" fmla="*/ 249665 h 366692"/>
              <a:gd name="connsiteX4" fmla="*/ 425635 w 844571"/>
              <a:gd name="connsiteY4" fmla="*/ 40095 h 366692"/>
              <a:gd name="connsiteX5" fmla="*/ 734833 w 844571"/>
              <a:gd name="connsiteY5" fmla="*/ 8833 h 366692"/>
              <a:gd name="connsiteX6" fmla="*/ 844571 w 844571"/>
              <a:gd name="connsiteY6" fmla="*/ 30571 h 366692"/>
              <a:gd name="connsiteX0" fmla="*/ 0 w 734833"/>
              <a:gd name="connsiteY0" fmla="*/ 357993 h 357993"/>
              <a:gd name="connsiteX1" fmla="*/ 485775 w 734833"/>
              <a:gd name="connsiteY1" fmla="*/ 8176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734833"/>
              <a:gd name="connsiteY0" fmla="*/ 357993 h 357993"/>
              <a:gd name="connsiteX1" fmla="*/ 457313 w 734833"/>
              <a:gd name="connsiteY1" fmla="*/ 11987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591058"/>
              <a:gd name="connsiteY0" fmla="*/ 339794 h 663451"/>
              <a:gd name="connsiteX1" fmla="*/ 457313 w 591058"/>
              <a:gd name="connsiteY1" fmla="*/ 101679 h 663451"/>
              <a:gd name="connsiteX2" fmla="*/ 516012 w 591058"/>
              <a:gd name="connsiteY2" fmla="*/ 176213 h 663451"/>
              <a:gd name="connsiteX3" fmla="*/ 389795 w 591058"/>
              <a:gd name="connsiteY3" fmla="*/ 222767 h 663451"/>
              <a:gd name="connsiteX4" fmla="*/ 425635 w 591058"/>
              <a:gd name="connsiteY4" fmla="*/ 13197 h 663451"/>
              <a:gd name="connsiteX5" fmla="*/ 591058 w 591058"/>
              <a:gd name="connsiteY5" fmla="*/ 663448 h 663451"/>
              <a:gd name="connsiteX0" fmla="*/ 0 w 591058"/>
              <a:gd name="connsiteY0" fmla="*/ 342575 h 666232"/>
              <a:gd name="connsiteX1" fmla="*/ 457313 w 591058"/>
              <a:gd name="connsiteY1" fmla="*/ 104460 h 666232"/>
              <a:gd name="connsiteX2" fmla="*/ 477288 w 591058"/>
              <a:gd name="connsiteY2" fmla="*/ 521031 h 666232"/>
              <a:gd name="connsiteX3" fmla="*/ 389795 w 591058"/>
              <a:gd name="connsiteY3" fmla="*/ 225548 h 666232"/>
              <a:gd name="connsiteX4" fmla="*/ 425635 w 591058"/>
              <a:gd name="connsiteY4" fmla="*/ 15978 h 666232"/>
              <a:gd name="connsiteX5" fmla="*/ 591058 w 591058"/>
              <a:gd name="connsiteY5" fmla="*/ 666229 h 666232"/>
              <a:gd name="connsiteX0" fmla="*/ 0 w 591058"/>
              <a:gd name="connsiteY0" fmla="*/ 327773 h 651430"/>
              <a:gd name="connsiteX1" fmla="*/ 457313 w 591058"/>
              <a:gd name="connsiteY1" fmla="*/ 89658 h 651430"/>
              <a:gd name="connsiteX2" fmla="*/ 477288 w 591058"/>
              <a:gd name="connsiteY2" fmla="*/ 506229 h 651430"/>
              <a:gd name="connsiteX3" fmla="*/ 341323 w 591058"/>
              <a:gd name="connsiteY3" fmla="*/ 491783 h 651430"/>
              <a:gd name="connsiteX4" fmla="*/ 425635 w 591058"/>
              <a:gd name="connsiteY4" fmla="*/ 1176 h 651430"/>
              <a:gd name="connsiteX5" fmla="*/ 591058 w 591058"/>
              <a:gd name="connsiteY5" fmla="*/ 651427 h 651430"/>
              <a:gd name="connsiteX0" fmla="*/ 0 w 591058"/>
              <a:gd name="connsiteY0" fmla="*/ 241463 h 565126"/>
              <a:gd name="connsiteX1" fmla="*/ 457313 w 591058"/>
              <a:gd name="connsiteY1" fmla="*/ 3348 h 565126"/>
              <a:gd name="connsiteX2" fmla="*/ 477288 w 591058"/>
              <a:gd name="connsiteY2" fmla="*/ 419919 h 565126"/>
              <a:gd name="connsiteX3" fmla="*/ 341323 w 591058"/>
              <a:gd name="connsiteY3" fmla="*/ 405473 h 565126"/>
              <a:gd name="connsiteX4" fmla="*/ 367395 w 591058"/>
              <a:gd name="connsiteY4" fmla="*/ 341022 h 565126"/>
              <a:gd name="connsiteX5" fmla="*/ 591058 w 591058"/>
              <a:gd name="connsiteY5" fmla="*/ 565117 h 565126"/>
              <a:gd name="connsiteX0" fmla="*/ 0 w 591058"/>
              <a:gd name="connsiteY0" fmla="*/ 57040 h 380703"/>
              <a:gd name="connsiteX1" fmla="*/ 291313 w 591058"/>
              <a:gd name="connsiteY1" fmla="*/ 34803 h 380703"/>
              <a:gd name="connsiteX2" fmla="*/ 477288 w 591058"/>
              <a:gd name="connsiteY2" fmla="*/ 235496 h 380703"/>
              <a:gd name="connsiteX3" fmla="*/ 341323 w 591058"/>
              <a:gd name="connsiteY3" fmla="*/ 221050 h 380703"/>
              <a:gd name="connsiteX4" fmla="*/ 367395 w 591058"/>
              <a:gd name="connsiteY4" fmla="*/ 156599 h 380703"/>
              <a:gd name="connsiteX5" fmla="*/ 591058 w 591058"/>
              <a:gd name="connsiteY5" fmla="*/ 380694 h 380703"/>
              <a:gd name="connsiteX0" fmla="*/ 0 w 591058"/>
              <a:gd name="connsiteY0" fmla="*/ 57040 h 433291"/>
              <a:gd name="connsiteX1" fmla="*/ 291313 w 591058"/>
              <a:gd name="connsiteY1" fmla="*/ 34803 h 433291"/>
              <a:gd name="connsiteX2" fmla="*/ 477288 w 591058"/>
              <a:gd name="connsiteY2" fmla="*/ 235496 h 433291"/>
              <a:gd name="connsiteX3" fmla="*/ 341323 w 591058"/>
              <a:gd name="connsiteY3" fmla="*/ 221050 h 433291"/>
              <a:gd name="connsiteX4" fmla="*/ 367395 w 591058"/>
              <a:gd name="connsiteY4" fmla="*/ 156599 h 433291"/>
              <a:gd name="connsiteX5" fmla="*/ 553133 w 591058"/>
              <a:gd name="connsiteY5" fmla="*/ 423435 h 433291"/>
              <a:gd name="connsiteX6" fmla="*/ 591058 w 591058"/>
              <a:gd name="connsiteY6" fmla="*/ 380694 h 433291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41323 w 591058"/>
              <a:gd name="connsiteY3" fmla="*/ 220902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44390 w 591058"/>
              <a:gd name="connsiteY4" fmla="*/ 17577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50800"/>
              <a:gd name="connsiteX1" fmla="*/ 291313 w 591058"/>
              <a:gd name="connsiteY1" fmla="*/ 34655 h 450800"/>
              <a:gd name="connsiteX2" fmla="*/ 410962 w 591058"/>
              <a:gd name="connsiteY2" fmla="*/ 232788 h 450800"/>
              <a:gd name="connsiteX3" fmla="*/ 359444 w 591058"/>
              <a:gd name="connsiteY3" fmla="*/ 274141 h 450800"/>
              <a:gd name="connsiteX4" fmla="*/ 344390 w 591058"/>
              <a:gd name="connsiteY4" fmla="*/ 175771 h 450800"/>
              <a:gd name="connsiteX5" fmla="*/ 525983 w 591058"/>
              <a:gd name="connsiteY5" fmla="*/ 442447 h 450800"/>
              <a:gd name="connsiteX6" fmla="*/ 591058 w 591058"/>
              <a:gd name="connsiteY6" fmla="*/ 380546 h 450800"/>
              <a:gd name="connsiteX0" fmla="*/ 0 w 557402"/>
              <a:gd name="connsiteY0" fmla="*/ 56892 h 455815"/>
              <a:gd name="connsiteX1" fmla="*/ 291313 w 557402"/>
              <a:gd name="connsiteY1" fmla="*/ 34655 h 455815"/>
              <a:gd name="connsiteX2" fmla="*/ 410962 w 557402"/>
              <a:gd name="connsiteY2" fmla="*/ 232788 h 455815"/>
              <a:gd name="connsiteX3" fmla="*/ 359444 w 557402"/>
              <a:gd name="connsiteY3" fmla="*/ 274141 h 455815"/>
              <a:gd name="connsiteX4" fmla="*/ 344390 w 557402"/>
              <a:gd name="connsiteY4" fmla="*/ 175771 h 455815"/>
              <a:gd name="connsiteX5" fmla="*/ 525983 w 557402"/>
              <a:gd name="connsiteY5" fmla="*/ 442447 h 455815"/>
              <a:gd name="connsiteX6" fmla="*/ 557402 w 557402"/>
              <a:gd name="connsiteY6" fmla="*/ 427745 h 455815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4390 w 565857"/>
              <a:gd name="connsiteY4" fmla="*/ 1757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54958 w 565857"/>
              <a:gd name="connsiteY4" fmla="*/ 1559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6421 w 565857"/>
              <a:gd name="connsiteY4" fmla="*/ 17989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5481 h 452166"/>
              <a:gd name="connsiteX1" fmla="*/ 291313 w 565857"/>
              <a:gd name="connsiteY1" fmla="*/ 33244 h 452166"/>
              <a:gd name="connsiteX2" fmla="*/ 398772 w 565857"/>
              <a:gd name="connsiteY2" fmla="*/ 206657 h 452166"/>
              <a:gd name="connsiteX3" fmla="*/ 359444 w 565857"/>
              <a:gd name="connsiteY3" fmla="*/ 272730 h 452166"/>
              <a:gd name="connsiteX4" fmla="*/ 346421 w 565857"/>
              <a:gd name="connsiteY4" fmla="*/ 178480 h 452166"/>
              <a:gd name="connsiteX5" fmla="*/ 525983 w 565857"/>
              <a:gd name="connsiteY5" fmla="*/ 441036 h 452166"/>
              <a:gd name="connsiteX6" fmla="*/ 565857 w 565857"/>
              <a:gd name="connsiteY6" fmla="*/ 410494 h 452166"/>
              <a:gd name="connsiteX0" fmla="*/ 0 w 525983"/>
              <a:gd name="connsiteY0" fmla="*/ 55481 h 441036"/>
              <a:gd name="connsiteX1" fmla="*/ 291313 w 525983"/>
              <a:gd name="connsiteY1" fmla="*/ 33244 h 441036"/>
              <a:gd name="connsiteX2" fmla="*/ 398772 w 525983"/>
              <a:gd name="connsiteY2" fmla="*/ 206657 h 441036"/>
              <a:gd name="connsiteX3" fmla="*/ 359444 w 525983"/>
              <a:gd name="connsiteY3" fmla="*/ 272730 h 441036"/>
              <a:gd name="connsiteX4" fmla="*/ 346421 w 525983"/>
              <a:gd name="connsiteY4" fmla="*/ 178480 h 441036"/>
              <a:gd name="connsiteX5" fmla="*/ 525983 w 525983"/>
              <a:gd name="connsiteY5" fmla="*/ 441036 h 441036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4" fmla="*/ 346421 w 401491"/>
              <a:gd name="connsiteY4" fmla="*/ 178480 h 273075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0" fmla="*/ 0 w 401491"/>
              <a:gd name="connsiteY0" fmla="*/ 55481 h 206657"/>
              <a:gd name="connsiteX1" fmla="*/ 291313 w 401491"/>
              <a:gd name="connsiteY1" fmla="*/ 33244 h 206657"/>
              <a:gd name="connsiteX2" fmla="*/ 398772 w 401491"/>
              <a:gd name="connsiteY2" fmla="*/ 206657 h 206657"/>
              <a:gd name="connsiteX0" fmla="*/ 0 w 431432"/>
              <a:gd name="connsiteY0" fmla="*/ 51352 h 126488"/>
              <a:gd name="connsiteX1" fmla="*/ 291313 w 431432"/>
              <a:gd name="connsiteY1" fmla="*/ 29115 h 126488"/>
              <a:gd name="connsiteX2" fmla="*/ 429422 w 431432"/>
              <a:gd name="connsiteY2" fmla="*/ 126488 h 126488"/>
              <a:gd name="connsiteX0" fmla="*/ 0 w 430894"/>
              <a:gd name="connsiteY0" fmla="*/ 65433 h 140569"/>
              <a:gd name="connsiteX1" fmla="*/ 255808 w 430894"/>
              <a:gd name="connsiteY1" fmla="*/ 14036 h 140569"/>
              <a:gd name="connsiteX2" fmla="*/ 429422 w 430894"/>
              <a:gd name="connsiteY2" fmla="*/ 140569 h 140569"/>
              <a:gd name="connsiteX0" fmla="*/ 0 w 444628"/>
              <a:gd name="connsiteY0" fmla="*/ 62149 h 89125"/>
              <a:gd name="connsiteX1" fmla="*/ 255808 w 444628"/>
              <a:gd name="connsiteY1" fmla="*/ 10752 h 89125"/>
              <a:gd name="connsiteX2" fmla="*/ 443275 w 444628"/>
              <a:gd name="connsiteY2" fmla="*/ 89125 h 8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8" h="89125">
                <a:moveTo>
                  <a:pt x="0" y="62149"/>
                </a:moveTo>
                <a:cubicBezTo>
                  <a:pt x="161925" y="-29926"/>
                  <a:pt x="181929" y="6256"/>
                  <a:pt x="255808" y="10752"/>
                </a:cubicBezTo>
                <a:cubicBezTo>
                  <a:pt x="329687" y="15248"/>
                  <a:pt x="459272" y="62592"/>
                  <a:pt x="443275" y="89125"/>
                </a:cubicBezTo>
              </a:path>
            </a:pathLst>
          </a:custGeom>
          <a:noFill/>
          <a:ln w="12700"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 rot="20836677">
            <a:off x="4739305" y="5988229"/>
            <a:ext cx="457959" cy="74277"/>
          </a:xfrm>
          <a:custGeom>
            <a:avLst/>
            <a:gdLst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393307 h 393307"/>
              <a:gd name="connsiteX1" fmla="*/ 485775 w 1009650"/>
              <a:gd name="connsiteY1" fmla="*/ 117082 h 393307"/>
              <a:gd name="connsiteX2" fmla="*/ 685800 w 1009650"/>
              <a:gd name="connsiteY2" fmla="*/ 298057 h 393307"/>
              <a:gd name="connsiteX3" fmla="*/ 351634 w 1009650"/>
              <a:gd name="connsiteY3" fmla="*/ 61266 h 393307"/>
              <a:gd name="connsiteX4" fmla="*/ 609600 w 1009650"/>
              <a:gd name="connsiteY4" fmla="*/ 2782 h 393307"/>
              <a:gd name="connsiteX5" fmla="*/ 1009650 w 1009650"/>
              <a:gd name="connsiteY5" fmla="*/ 155182 h 393307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389795 w 1009650"/>
              <a:gd name="connsiteY2" fmla="*/ 277819 h 394846"/>
              <a:gd name="connsiteX3" fmla="*/ 351634 w 1009650"/>
              <a:gd name="connsiteY3" fmla="*/ 62805 h 394846"/>
              <a:gd name="connsiteX4" fmla="*/ 609600 w 1009650"/>
              <a:gd name="connsiteY4" fmla="*/ 4321 h 394846"/>
              <a:gd name="connsiteX5" fmla="*/ 1009650 w 1009650"/>
              <a:gd name="connsiteY5" fmla="*/ 156721 h 394846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516012 w 1009650"/>
              <a:gd name="connsiteY2" fmla="*/ 231265 h 394846"/>
              <a:gd name="connsiteX3" fmla="*/ 389795 w 1009650"/>
              <a:gd name="connsiteY3" fmla="*/ 277819 h 394846"/>
              <a:gd name="connsiteX4" fmla="*/ 351634 w 1009650"/>
              <a:gd name="connsiteY4" fmla="*/ 62805 h 394846"/>
              <a:gd name="connsiteX5" fmla="*/ 609600 w 1009650"/>
              <a:gd name="connsiteY5" fmla="*/ 4321 h 394846"/>
              <a:gd name="connsiteX6" fmla="*/ 1009650 w 1009650"/>
              <a:gd name="connsiteY6" fmla="*/ 156721 h 394846"/>
              <a:gd name="connsiteX0" fmla="*/ 0 w 1009650"/>
              <a:gd name="connsiteY0" fmla="*/ 394076 h 394076"/>
              <a:gd name="connsiteX1" fmla="*/ 485775 w 1009650"/>
              <a:gd name="connsiteY1" fmla="*/ 117851 h 394076"/>
              <a:gd name="connsiteX2" fmla="*/ 516012 w 1009650"/>
              <a:gd name="connsiteY2" fmla="*/ 230495 h 394076"/>
              <a:gd name="connsiteX3" fmla="*/ 389795 w 1009650"/>
              <a:gd name="connsiteY3" fmla="*/ 277049 h 394076"/>
              <a:gd name="connsiteX4" fmla="*/ 425635 w 1009650"/>
              <a:gd name="connsiteY4" fmla="*/ 67479 h 394076"/>
              <a:gd name="connsiteX5" fmla="*/ 609600 w 1009650"/>
              <a:gd name="connsiteY5" fmla="*/ 3551 h 394076"/>
              <a:gd name="connsiteX6" fmla="*/ 1009650 w 1009650"/>
              <a:gd name="connsiteY6" fmla="*/ 155951 h 39407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844571"/>
              <a:gd name="connsiteY0" fmla="*/ 366692 h 366692"/>
              <a:gd name="connsiteX1" fmla="*/ 485775 w 844571"/>
              <a:gd name="connsiteY1" fmla="*/ 90467 h 366692"/>
              <a:gd name="connsiteX2" fmla="*/ 516012 w 844571"/>
              <a:gd name="connsiteY2" fmla="*/ 203111 h 366692"/>
              <a:gd name="connsiteX3" fmla="*/ 389795 w 844571"/>
              <a:gd name="connsiteY3" fmla="*/ 249665 h 366692"/>
              <a:gd name="connsiteX4" fmla="*/ 425635 w 844571"/>
              <a:gd name="connsiteY4" fmla="*/ 40095 h 366692"/>
              <a:gd name="connsiteX5" fmla="*/ 734833 w 844571"/>
              <a:gd name="connsiteY5" fmla="*/ 8833 h 366692"/>
              <a:gd name="connsiteX6" fmla="*/ 844571 w 844571"/>
              <a:gd name="connsiteY6" fmla="*/ 30571 h 366692"/>
              <a:gd name="connsiteX0" fmla="*/ 0 w 734833"/>
              <a:gd name="connsiteY0" fmla="*/ 357993 h 357993"/>
              <a:gd name="connsiteX1" fmla="*/ 485775 w 734833"/>
              <a:gd name="connsiteY1" fmla="*/ 8176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734833"/>
              <a:gd name="connsiteY0" fmla="*/ 357993 h 357993"/>
              <a:gd name="connsiteX1" fmla="*/ 457313 w 734833"/>
              <a:gd name="connsiteY1" fmla="*/ 11987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591058"/>
              <a:gd name="connsiteY0" fmla="*/ 339794 h 663451"/>
              <a:gd name="connsiteX1" fmla="*/ 457313 w 591058"/>
              <a:gd name="connsiteY1" fmla="*/ 101679 h 663451"/>
              <a:gd name="connsiteX2" fmla="*/ 516012 w 591058"/>
              <a:gd name="connsiteY2" fmla="*/ 176213 h 663451"/>
              <a:gd name="connsiteX3" fmla="*/ 389795 w 591058"/>
              <a:gd name="connsiteY3" fmla="*/ 222767 h 663451"/>
              <a:gd name="connsiteX4" fmla="*/ 425635 w 591058"/>
              <a:gd name="connsiteY4" fmla="*/ 13197 h 663451"/>
              <a:gd name="connsiteX5" fmla="*/ 591058 w 591058"/>
              <a:gd name="connsiteY5" fmla="*/ 663448 h 663451"/>
              <a:gd name="connsiteX0" fmla="*/ 0 w 591058"/>
              <a:gd name="connsiteY0" fmla="*/ 342575 h 666232"/>
              <a:gd name="connsiteX1" fmla="*/ 457313 w 591058"/>
              <a:gd name="connsiteY1" fmla="*/ 104460 h 666232"/>
              <a:gd name="connsiteX2" fmla="*/ 477288 w 591058"/>
              <a:gd name="connsiteY2" fmla="*/ 521031 h 666232"/>
              <a:gd name="connsiteX3" fmla="*/ 389795 w 591058"/>
              <a:gd name="connsiteY3" fmla="*/ 225548 h 666232"/>
              <a:gd name="connsiteX4" fmla="*/ 425635 w 591058"/>
              <a:gd name="connsiteY4" fmla="*/ 15978 h 666232"/>
              <a:gd name="connsiteX5" fmla="*/ 591058 w 591058"/>
              <a:gd name="connsiteY5" fmla="*/ 666229 h 666232"/>
              <a:gd name="connsiteX0" fmla="*/ 0 w 591058"/>
              <a:gd name="connsiteY0" fmla="*/ 327773 h 651430"/>
              <a:gd name="connsiteX1" fmla="*/ 457313 w 591058"/>
              <a:gd name="connsiteY1" fmla="*/ 89658 h 651430"/>
              <a:gd name="connsiteX2" fmla="*/ 477288 w 591058"/>
              <a:gd name="connsiteY2" fmla="*/ 506229 h 651430"/>
              <a:gd name="connsiteX3" fmla="*/ 341323 w 591058"/>
              <a:gd name="connsiteY3" fmla="*/ 491783 h 651430"/>
              <a:gd name="connsiteX4" fmla="*/ 425635 w 591058"/>
              <a:gd name="connsiteY4" fmla="*/ 1176 h 651430"/>
              <a:gd name="connsiteX5" fmla="*/ 591058 w 591058"/>
              <a:gd name="connsiteY5" fmla="*/ 651427 h 651430"/>
              <a:gd name="connsiteX0" fmla="*/ 0 w 591058"/>
              <a:gd name="connsiteY0" fmla="*/ 241463 h 565126"/>
              <a:gd name="connsiteX1" fmla="*/ 457313 w 591058"/>
              <a:gd name="connsiteY1" fmla="*/ 3348 h 565126"/>
              <a:gd name="connsiteX2" fmla="*/ 477288 w 591058"/>
              <a:gd name="connsiteY2" fmla="*/ 419919 h 565126"/>
              <a:gd name="connsiteX3" fmla="*/ 341323 w 591058"/>
              <a:gd name="connsiteY3" fmla="*/ 405473 h 565126"/>
              <a:gd name="connsiteX4" fmla="*/ 367395 w 591058"/>
              <a:gd name="connsiteY4" fmla="*/ 341022 h 565126"/>
              <a:gd name="connsiteX5" fmla="*/ 591058 w 591058"/>
              <a:gd name="connsiteY5" fmla="*/ 565117 h 565126"/>
              <a:gd name="connsiteX0" fmla="*/ 0 w 591058"/>
              <a:gd name="connsiteY0" fmla="*/ 57040 h 380703"/>
              <a:gd name="connsiteX1" fmla="*/ 291313 w 591058"/>
              <a:gd name="connsiteY1" fmla="*/ 34803 h 380703"/>
              <a:gd name="connsiteX2" fmla="*/ 477288 w 591058"/>
              <a:gd name="connsiteY2" fmla="*/ 235496 h 380703"/>
              <a:gd name="connsiteX3" fmla="*/ 341323 w 591058"/>
              <a:gd name="connsiteY3" fmla="*/ 221050 h 380703"/>
              <a:gd name="connsiteX4" fmla="*/ 367395 w 591058"/>
              <a:gd name="connsiteY4" fmla="*/ 156599 h 380703"/>
              <a:gd name="connsiteX5" fmla="*/ 591058 w 591058"/>
              <a:gd name="connsiteY5" fmla="*/ 380694 h 380703"/>
              <a:gd name="connsiteX0" fmla="*/ 0 w 591058"/>
              <a:gd name="connsiteY0" fmla="*/ 57040 h 433291"/>
              <a:gd name="connsiteX1" fmla="*/ 291313 w 591058"/>
              <a:gd name="connsiteY1" fmla="*/ 34803 h 433291"/>
              <a:gd name="connsiteX2" fmla="*/ 477288 w 591058"/>
              <a:gd name="connsiteY2" fmla="*/ 235496 h 433291"/>
              <a:gd name="connsiteX3" fmla="*/ 341323 w 591058"/>
              <a:gd name="connsiteY3" fmla="*/ 221050 h 433291"/>
              <a:gd name="connsiteX4" fmla="*/ 367395 w 591058"/>
              <a:gd name="connsiteY4" fmla="*/ 156599 h 433291"/>
              <a:gd name="connsiteX5" fmla="*/ 553133 w 591058"/>
              <a:gd name="connsiteY5" fmla="*/ 423435 h 433291"/>
              <a:gd name="connsiteX6" fmla="*/ 591058 w 591058"/>
              <a:gd name="connsiteY6" fmla="*/ 380694 h 433291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41323 w 591058"/>
              <a:gd name="connsiteY3" fmla="*/ 220902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44390 w 591058"/>
              <a:gd name="connsiteY4" fmla="*/ 17577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50800"/>
              <a:gd name="connsiteX1" fmla="*/ 291313 w 591058"/>
              <a:gd name="connsiteY1" fmla="*/ 34655 h 450800"/>
              <a:gd name="connsiteX2" fmla="*/ 410962 w 591058"/>
              <a:gd name="connsiteY2" fmla="*/ 232788 h 450800"/>
              <a:gd name="connsiteX3" fmla="*/ 359444 w 591058"/>
              <a:gd name="connsiteY3" fmla="*/ 274141 h 450800"/>
              <a:gd name="connsiteX4" fmla="*/ 344390 w 591058"/>
              <a:gd name="connsiteY4" fmla="*/ 175771 h 450800"/>
              <a:gd name="connsiteX5" fmla="*/ 525983 w 591058"/>
              <a:gd name="connsiteY5" fmla="*/ 442447 h 450800"/>
              <a:gd name="connsiteX6" fmla="*/ 591058 w 591058"/>
              <a:gd name="connsiteY6" fmla="*/ 380546 h 450800"/>
              <a:gd name="connsiteX0" fmla="*/ 0 w 557402"/>
              <a:gd name="connsiteY0" fmla="*/ 56892 h 455815"/>
              <a:gd name="connsiteX1" fmla="*/ 291313 w 557402"/>
              <a:gd name="connsiteY1" fmla="*/ 34655 h 455815"/>
              <a:gd name="connsiteX2" fmla="*/ 410962 w 557402"/>
              <a:gd name="connsiteY2" fmla="*/ 232788 h 455815"/>
              <a:gd name="connsiteX3" fmla="*/ 359444 w 557402"/>
              <a:gd name="connsiteY3" fmla="*/ 274141 h 455815"/>
              <a:gd name="connsiteX4" fmla="*/ 344390 w 557402"/>
              <a:gd name="connsiteY4" fmla="*/ 175771 h 455815"/>
              <a:gd name="connsiteX5" fmla="*/ 525983 w 557402"/>
              <a:gd name="connsiteY5" fmla="*/ 442447 h 455815"/>
              <a:gd name="connsiteX6" fmla="*/ 557402 w 557402"/>
              <a:gd name="connsiteY6" fmla="*/ 427745 h 455815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4390 w 565857"/>
              <a:gd name="connsiteY4" fmla="*/ 1757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54958 w 565857"/>
              <a:gd name="connsiteY4" fmla="*/ 1559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6421 w 565857"/>
              <a:gd name="connsiteY4" fmla="*/ 17989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5481 h 452166"/>
              <a:gd name="connsiteX1" fmla="*/ 291313 w 565857"/>
              <a:gd name="connsiteY1" fmla="*/ 33244 h 452166"/>
              <a:gd name="connsiteX2" fmla="*/ 398772 w 565857"/>
              <a:gd name="connsiteY2" fmla="*/ 206657 h 452166"/>
              <a:gd name="connsiteX3" fmla="*/ 359444 w 565857"/>
              <a:gd name="connsiteY3" fmla="*/ 272730 h 452166"/>
              <a:gd name="connsiteX4" fmla="*/ 346421 w 565857"/>
              <a:gd name="connsiteY4" fmla="*/ 178480 h 452166"/>
              <a:gd name="connsiteX5" fmla="*/ 525983 w 565857"/>
              <a:gd name="connsiteY5" fmla="*/ 441036 h 452166"/>
              <a:gd name="connsiteX6" fmla="*/ 565857 w 565857"/>
              <a:gd name="connsiteY6" fmla="*/ 410494 h 452166"/>
              <a:gd name="connsiteX0" fmla="*/ 0 w 525983"/>
              <a:gd name="connsiteY0" fmla="*/ 55481 h 441036"/>
              <a:gd name="connsiteX1" fmla="*/ 291313 w 525983"/>
              <a:gd name="connsiteY1" fmla="*/ 33244 h 441036"/>
              <a:gd name="connsiteX2" fmla="*/ 398772 w 525983"/>
              <a:gd name="connsiteY2" fmla="*/ 206657 h 441036"/>
              <a:gd name="connsiteX3" fmla="*/ 359444 w 525983"/>
              <a:gd name="connsiteY3" fmla="*/ 272730 h 441036"/>
              <a:gd name="connsiteX4" fmla="*/ 346421 w 525983"/>
              <a:gd name="connsiteY4" fmla="*/ 178480 h 441036"/>
              <a:gd name="connsiteX5" fmla="*/ 525983 w 525983"/>
              <a:gd name="connsiteY5" fmla="*/ 441036 h 441036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4" fmla="*/ 346421 w 401491"/>
              <a:gd name="connsiteY4" fmla="*/ 178480 h 273075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0" fmla="*/ 0 w 401491"/>
              <a:gd name="connsiteY0" fmla="*/ 55481 h 206657"/>
              <a:gd name="connsiteX1" fmla="*/ 291313 w 401491"/>
              <a:gd name="connsiteY1" fmla="*/ 33244 h 206657"/>
              <a:gd name="connsiteX2" fmla="*/ 398772 w 401491"/>
              <a:gd name="connsiteY2" fmla="*/ 206657 h 206657"/>
              <a:gd name="connsiteX0" fmla="*/ 0 w 431432"/>
              <a:gd name="connsiteY0" fmla="*/ 51352 h 126488"/>
              <a:gd name="connsiteX1" fmla="*/ 291313 w 431432"/>
              <a:gd name="connsiteY1" fmla="*/ 29115 h 126488"/>
              <a:gd name="connsiteX2" fmla="*/ 429422 w 431432"/>
              <a:gd name="connsiteY2" fmla="*/ 126488 h 126488"/>
              <a:gd name="connsiteX0" fmla="*/ 0 w 430894"/>
              <a:gd name="connsiteY0" fmla="*/ 65433 h 140569"/>
              <a:gd name="connsiteX1" fmla="*/ 255808 w 430894"/>
              <a:gd name="connsiteY1" fmla="*/ 14036 h 140569"/>
              <a:gd name="connsiteX2" fmla="*/ 429422 w 430894"/>
              <a:gd name="connsiteY2" fmla="*/ 140569 h 140569"/>
              <a:gd name="connsiteX0" fmla="*/ 0 w 444628"/>
              <a:gd name="connsiteY0" fmla="*/ 62149 h 89125"/>
              <a:gd name="connsiteX1" fmla="*/ 255808 w 444628"/>
              <a:gd name="connsiteY1" fmla="*/ 10752 h 89125"/>
              <a:gd name="connsiteX2" fmla="*/ 443275 w 444628"/>
              <a:gd name="connsiteY2" fmla="*/ 89125 h 8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8" h="89125">
                <a:moveTo>
                  <a:pt x="0" y="62149"/>
                </a:moveTo>
                <a:cubicBezTo>
                  <a:pt x="161925" y="-29926"/>
                  <a:pt x="181929" y="6256"/>
                  <a:pt x="255808" y="10752"/>
                </a:cubicBezTo>
                <a:cubicBezTo>
                  <a:pt x="329687" y="15248"/>
                  <a:pt x="459272" y="62592"/>
                  <a:pt x="443275" y="89125"/>
                </a:cubicBezTo>
              </a:path>
            </a:pathLst>
          </a:custGeom>
          <a:noFill/>
          <a:ln w="12700"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 rot="2631942">
            <a:off x="3591358" y="2801213"/>
            <a:ext cx="2005887" cy="456207"/>
          </a:xfrm>
          <a:custGeom>
            <a:avLst/>
            <a:gdLst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393307 h 393307"/>
              <a:gd name="connsiteX1" fmla="*/ 485775 w 1009650"/>
              <a:gd name="connsiteY1" fmla="*/ 117082 h 393307"/>
              <a:gd name="connsiteX2" fmla="*/ 685800 w 1009650"/>
              <a:gd name="connsiteY2" fmla="*/ 298057 h 393307"/>
              <a:gd name="connsiteX3" fmla="*/ 351634 w 1009650"/>
              <a:gd name="connsiteY3" fmla="*/ 61266 h 393307"/>
              <a:gd name="connsiteX4" fmla="*/ 609600 w 1009650"/>
              <a:gd name="connsiteY4" fmla="*/ 2782 h 393307"/>
              <a:gd name="connsiteX5" fmla="*/ 1009650 w 1009650"/>
              <a:gd name="connsiteY5" fmla="*/ 155182 h 393307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389795 w 1009650"/>
              <a:gd name="connsiteY2" fmla="*/ 277819 h 394846"/>
              <a:gd name="connsiteX3" fmla="*/ 351634 w 1009650"/>
              <a:gd name="connsiteY3" fmla="*/ 62805 h 394846"/>
              <a:gd name="connsiteX4" fmla="*/ 609600 w 1009650"/>
              <a:gd name="connsiteY4" fmla="*/ 4321 h 394846"/>
              <a:gd name="connsiteX5" fmla="*/ 1009650 w 1009650"/>
              <a:gd name="connsiteY5" fmla="*/ 156721 h 394846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516012 w 1009650"/>
              <a:gd name="connsiteY2" fmla="*/ 231265 h 394846"/>
              <a:gd name="connsiteX3" fmla="*/ 389795 w 1009650"/>
              <a:gd name="connsiteY3" fmla="*/ 277819 h 394846"/>
              <a:gd name="connsiteX4" fmla="*/ 351634 w 1009650"/>
              <a:gd name="connsiteY4" fmla="*/ 62805 h 394846"/>
              <a:gd name="connsiteX5" fmla="*/ 609600 w 1009650"/>
              <a:gd name="connsiteY5" fmla="*/ 4321 h 394846"/>
              <a:gd name="connsiteX6" fmla="*/ 1009650 w 1009650"/>
              <a:gd name="connsiteY6" fmla="*/ 156721 h 394846"/>
              <a:gd name="connsiteX0" fmla="*/ 0 w 1009650"/>
              <a:gd name="connsiteY0" fmla="*/ 394076 h 394076"/>
              <a:gd name="connsiteX1" fmla="*/ 485775 w 1009650"/>
              <a:gd name="connsiteY1" fmla="*/ 117851 h 394076"/>
              <a:gd name="connsiteX2" fmla="*/ 516012 w 1009650"/>
              <a:gd name="connsiteY2" fmla="*/ 230495 h 394076"/>
              <a:gd name="connsiteX3" fmla="*/ 389795 w 1009650"/>
              <a:gd name="connsiteY3" fmla="*/ 277049 h 394076"/>
              <a:gd name="connsiteX4" fmla="*/ 425635 w 1009650"/>
              <a:gd name="connsiteY4" fmla="*/ 67479 h 394076"/>
              <a:gd name="connsiteX5" fmla="*/ 609600 w 1009650"/>
              <a:gd name="connsiteY5" fmla="*/ 3551 h 394076"/>
              <a:gd name="connsiteX6" fmla="*/ 1009650 w 1009650"/>
              <a:gd name="connsiteY6" fmla="*/ 155951 h 39407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844571"/>
              <a:gd name="connsiteY0" fmla="*/ 366692 h 366692"/>
              <a:gd name="connsiteX1" fmla="*/ 485775 w 844571"/>
              <a:gd name="connsiteY1" fmla="*/ 90467 h 366692"/>
              <a:gd name="connsiteX2" fmla="*/ 516012 w 844571"/>
              <a:gd name="connsiteY2" fmla="*/ 203111 h 366692"/>
              <a:gd name="connsiteX3" fmla="*/ 389795 w 844571"/>
              <a:gd name="connsiteY3" fmla="*/ 249665 h 366692"/>
              <a:gd name="connsiteX4" fmla="*/ 425635 w 844571"/>
              <a:gd name="connsiteY4" fmla="*/ 40095 h 366692"/>
              <a:gd name="connsiteX5" fmla="*/ 734833 w 844571"/>
              <a:gd name="connsiteY5" fmla="*/ 8833 h 366692"/>
              <a:gd name="connsiteX6" fmla="*/ 844571 w 844571"/>
              <a:gd name="connsiteY6" fmla="*/ 30571 h 366692"/>
              <a:gd name="connsiteX0" fmla="*/ 0 w 734833"/>
              <a:gd name="connsiteY0" fmla="*/ 357993 h 357993"/>
              <a:gd name="connsiteX1" fmla="*/ 485775 w 734833"/>
              <a:gd name="connsiteY1" fmla="*/ 8176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734833"/>
              <a:gd name="connsiteY0" fmla="*/ 357993 h 357993"/>
              <a:gd name="connsiteX1" fmla="*/ 457313 w 734833"/>
              <a:gd name="connsiteY1" fmla="*/ 11987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591058"/>
              <a:gd name="connsiteY0" fmla="*/ 339794 h 663451"/>
              <a:gd name="connsiteX1" fmla="*/ 457313 w 591058"/>
              <a:gd name="connsiteY1" fmla="*/ 101679 h 663451"/>
              <a:gd name="connsiteX2" fmla="*/ 516012 w 591058"/>
              <a:gd name="connsiteY2" fmla="*/ 176213 h 663451"/>
              <a:gd name="connsiteX3" fmla="*/ 389795 w 591058"/>
              <a:gd name="connsiteY3" fmla="*/ 222767 h 663451"/>
              <a:gd name="connsiteX4" fmla="*/ 425635 w 591058"/>
              <a:gd name="connsiteY4" fmla="*/ 13197 h 663451"/>
              <a:gd name="connsiteX5" fmla="*/ 591058 w 591058"/>
              <a:gd name="connsiteY5" fmla="*/ 663448 h 663451"/>
              <a:gd name="connsiteX0" fmla="*/ 0 w 591058"/>
              <a:gd name="connsiteY0" fmla="*/ 342575 h 666232"/>
              <a:gd name="connsiteX1" fmla="*/ 457313 w 591058"/>
              <a:gd name="connsiteY1" fmla="*/ 104460 h 666232"/>
              <a:gd name="connsiteX2" fmla="*/ 477288 w 591058"/>
              <a:gd name="connsiteY2" fmla="*/ 521031 h 666232"/>
              <a:gd name="connsiteX3" fmla="*/ 389795 w 591058"/>
              <a:gd name="connsiteY3" fmla="*/ 225548 h 666232"/>
              <a:gd name="connsiteX4" fmla="*/ 425635 w 591058"/>
              <a:gd name="connsiteY4" fmla="*/ 15978 h 666232"/>
              <a:gd name="connsiteX5" fmla="*/ 591058 w 591058"/>
              <a:gd name="connsiteY5" fmla="*/ 666229 h 666232"/>
              <a:gd name="connsiteX0" fmla="*/ 0 w 591058"/>
              <a:gd name="connsiteY0" fmla="*/ 327773 h 651430"/>
              <a:gd name="connsiteX1" fmla="*/ 457313 w 591058"/>
              <a:gd name="connsiteY1" fmla="*/ 89658 h 651430"/>
              <a:gd name="connsiteX2" fmla="*/ 477288 w 591058"/>
              <a:gd name="connsiteY2" fmla="*/ 506229 h 651430"/>
              <a:gd name="connsiteX3" fmla="*/ 341323 w 591058"/>
              <a:gd name="connsiteY3" fmla="*/ 491783 h 651430"/>
              <a:gd name="connsiteX4" fmla="*/ 425635 w 591058"/>
              <a:gd name="connsiteY4" fmla="*/ 1176 h 651430"/>
              <a:gd name="connsiteX5" fmla="*/ 591058 w 591058"/>
              <a:gd name="connsiteY5" fmla="*/ 651427 h 651430"/>
              <a:gd name="connsiteX0" fmla="*/ 0 w 591058"/>
              <a:gd name="connsiteY0" fmla="*/ 241463 h 565126"/>
              <a:gd name="connsiteX1" fmla="*/ 457313 w 591058"/>
              <a:gd name="connsiteY1" fmla="*/ 3348 h 565126"/>
              <a:gd name="connsiteX2" fmla="*/ 477288 w 591058"/>
              <a:gd name="connsiteY2" fmla="*/ 419919 h 565126"/>
              <a:gd name="connsiteX3" fmla="*/ 341323 w 591058"/>
              <a:gd name="connsiteY3" fmla="*/ 405473 h 565126"/>
              <a:gd name="connsiteX4" fmla="*/ 367395 w 591058"/>
              <a:gd name="connsiteY4" fmla="*/ 341022 h 565126"/>
              <a:gd name="connsiteX5" fmla="*/ 591058 w 591058"/>
              <a:gd name="connsiteY5" fmla="*/ 565117 h 565126"/>
              <a:gd name="connsiteX0" fmla="*/ 0 w 591058"/>
              <a:gd name="connsiteY0" fmla="*/ 57040 h 380703"/>
              <a:gd name="connsiteX1" fmla="*/ 291313 w 591058"/>
              <a:gd name="connsiteY1" fmla="*/ 34803 h 380703"/>
              <a:gd name="connsiteX2" fmla="*/ 477288 w 591058"/>
              <a:gd name="connsiteY2" fmla="*/ 235496 h 380703"/>
              <a:gd name="connsiteX3" fmla="*/ 341323 w 591058"/>
              <a:gd name="connsiteY3" fmla="*/ 221050 h 380703"/>
              <a:gd name="connsiteX4" fmla="*/ 367395 w 591058"/>
              <a:gd name="connsiteY4" fmla="*/ 156599 h 380703"/>
              <a:gd name="connsiteX5" fmla="*/ 591058 w 591058"/>
              <a:gd name="connsiteY5" fmla="*/ 380694 h 380703"/>
              <a:gd name="connsiteX0" fmla="*/ 0 w 591058"/>
              <a:gd name="connsiteY0" fmla="*/ 57040 h 433291"/>
              <a:gd name="connsiteX1" fmla="*/ 291313 w 591058"/>
              <a:gd name="connsiteY1" fmla="*/ 34803 h 433291"/>
              <a:gd name="connsiteX2" fmla="*/ 477288 w 591058"/>
              <a:gd name="connsiteY2" fmla="*/ 235496 h 433291"/>
              <a:gd name="connsiteX3" fmla="*/ 341323 w 591058"/>
              <a:gd name="connsiteY3" fmla="*/ 221050 h 433291"/>
              <a:gd name="connsiteX4" fmla="*/ 367395 w 591058"/>
              <a:gd name="connsiteY4" fmla="*/ 156599 h 433291"/>
              <a:gd name="connsiteX5" fmla="*/ 553133 w 591058"/>
              <a:gd name="connsiteY5" fmla="*/ 423435 h 433291"/>
              <a:gd name="connsiteX6" fmla="*/ 591058 w 591058"/>
              <a:gd name="connsiteY6" fmla="*/ 380694 h 433291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41323 w 591058"/>
              <a:gd name="connsiteY3" fmla="*/ 220902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44390 w 591058"/>
              <a:gd name="connsiteY4" fmla="*/ 17577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50800"/>
              <a:gd name="connsiteX1" fmla="*/ 291313 w 591058"/>
              <a:gd name="connsiteY1" fmla="*/ 34655 h 450800"/>
              <a:gd name="connsiteX2" fmla="*/ 410962 w 591058"/>
              <a:gd name="connsiteY2" fmla="*/ 232788 h 450800"/>
              <a:gd name="connsiteX3" fmla="*/ 359444 w 591058"/>
              <a:gd name="connsiteY3" fmla="*/ 274141 h 450800"/>
              <a:gd name="connsiteX4" fmla="*/ 344390 w 591058"/>
              <a:gd name="connsiteY4" fmla="*/ 175771 h 450800"/>
              <a:gd name="connsiteX5" fmla="*/ 525983 w 591058"/>
              <a:gd name="connsiteY5" fmla="*/ 442447 h 450800"/>
              <a:gd name="connsiteX6" fmla="*/ 591058 w 591058"/>
              <a:gd name="connsiteY6" fmla="*/ 380546 h 450800"/>
              <a:gd name="connsiteX0" fmla="*/ 0 w 557402"/>
              <a:gd name="connsiteY0" fmla="*/ 56892 h 455815"/>
              <a:gd name="connsiteX1" fmla="*/ 291313 w 557402"/>
              <a:gd name="connsiteY1" fmla="*/ 34655 h 455815"/>
              <a:gd name="connsiteX2" fmla="*/ 410962 w 557402"/>
              <a:gd name="connsiteY2" fmla="*/ 232788 h 455815"/>
              <a:gd name="connsiteX3" fmla="*/ 359444 w 557402"/>
              <a:gd name="connsiteY3" fmla="*/ 274141 h 455815"/>
              <a:gd name="connsiteX4" fmla="*/ 344390 w 557402"/>
              <a:gd name="connsiteY4" fmla="*/ 175771 h 455815"/>
              <a:gd name="connsiteX5" fmla="*/ 525983 w 557402"/>
              <a:gd name="connsiteY5" fmla="*/ 442447 h 455815"/>
              <a:gd name="connsiteX6" fmla="*/ 557402 w 557402"/>
              <a:gd name="connsiteY6" fmla="*/ 427745 h 455815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4390 w 565857"/>
              <a:gd name="connsiteY4" fmla="*/ 1757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54958 w 565857"/>
              <a:gd name="connsiteY4" fmla="*/ 1559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6421 w 565857"/>
              <a:gd name="connsiteY4" fmla="*/ 17989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5481 h 452166"/>
              <a:gd name="connsiteX1" fmla="*/ 291313 w 565857"/>
              <a:gd name="connsiteY1" fmla="*/ 33244 h 452166"/>
              <a:gd name="connsiteX2" fmla="*/ 398772 w 565857"/>
              <a:gd name="connsiteY2" fmla="*/ 206657 h 452166"/>
              <a:gd name="connsiteX3" fmla="*/ 359444 w 565857"/>
              <a:gd name="connsiteY3" fmla="*/ 272730 h 452166"/>
              <a:gd name="connsiteX4" fmla="*/ 346421 w 565857"/>
              <a:gd name="connsiteY4" fmla="*/ 178480 h 452166"/>
              <a:gd name="connsiteX5" fmla="*/ 525983 w 565857"/>
              <a:gd name="connsiteY5" fmla="*/ 441036 h 452166"/>
              <a:gd name="connsiteX6" fmla="*/ 565857 w 565857"/>
              <a:gd name="connsiteY6" fmla="*/ 410494 h 452166"/>
              <a:gd name="connsiteX0" fmla="*/ 0 w 525983"/>
              <a:gd name="connsiteY0" fmla="*/ 55481 h 441036"/>
              <a:gd name="connsiteX1" fmla="*/ 291313 w 525983"/>
              <a:gd name="connsiteY1" fmla="*/ 33244 h 441036"/>
              <a:gd name="connsiteX2" fmla="*/ 398772 w 525983"/>
              <a:gd name="connsiteY2" fmla="*/ 206657 h 441036"/>
              <a:gd name="connsiteX3" fmla="*/ 359444 w 525983"/>
              <a:gd name="connsiteY3" fmla="*/ 272730 h 441036"/>
              <a:gd name="connsiteX4" fmla="*/ 346421 w 525983"/>
              <a:gd name="connsiteY4" fmla="*/ 178480 h 441036"/>
              <a:gd name="connsiteX5" fmla="*/ 525983 w 525983"/>
              <a:gd name="connsiteY5" fmla="*/ 441036 h 441036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4" fmla="*/ 346421 w 401491"/>
              <a:gd name="connsiteY4" fmla="*/ 178480 h 273075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0" fmla="*/ 0 w 401491"/>
              <a:gd name="connsiteY0" fmla="*/ 55481 h 206657"/>
              <a:gd name="connsiteX1" fmla="*/ 291313 w 401491"/>
              <a:gd name="connsiteY1" fmla="*/ 33244 h 206657"/>
              <a:gd name="connsiteX2" fmla="*/ 398772 w 401491"/>
              <a:gd name="connsiteY2" fmla="*/ 206657 h 206657"/>
              <a:gd name="connsiteX0" fmla="*/ 0 w 431432"/>
              <a:gd name="connsiteY0" fmla="*/ 51352 h 126488"/>
              <a:gd name="connsiteX1" fmla="*/ 291313 w 431432"/>
              <a:gd name="connsiteY1" fmla="*/ 29115 h 126488"/>
              <a:gd name="connsiteX2" fmla="*/ 429422 w 431432"/>
              <a:gd name="connsiteY2" fmla="*/ 126488 h 126488"/>
              <a:gd name="connsiteX0" fmla="*/ 0 w 430894"/>
              <a:gd name="connsiteY0" fmla="*/ 65433 h 140569"/>
              <a:gd name="connsiteX1" fmla="*/ 255808 w 430894"/>
              <a:gd name="connsiteY1" fmla="*/ 14036 h 140569"/>
              <a:gd name="connsiteX2" fmla="*/ 429422 w 430894"/>
              <a:gd name="connsiteY2" fmla="*/ 140569 h 140569"/>
              <a:gd name="connsiteX0" fmla="*/ 0 w 444628"/>
              <a:gd name="connsiteY0" fmla="*/ 62149 h 89125"/>
              <a:gd name="connsiteX1" fmla="*/ 255808 w 444628"/>
              <a:gd name="connsiteY1" fmla="*/ 10752 h 89125"/>
              <a:gd name="connsiteX2" fmla="*/ 443275 w 444628"/>
              <a:gd name="connsiteY2" fmla="*/ 89125 h 89125"/>
              <a:gd name="connsiteX0" fmla="*/ 0 w 444530"/>
              <a:gd name="connsiteY0" fmla="*/ 43696 h 70672"/>
              <a:gd name="connsiteX1" fmla="*/ 244644 w 444530"/>
              <a:gd name="connsiteY1" fmla="*/ 37453 h 70672"/>
              <a:gd name="connsiteX2" fmla="*/ 443275 w 444530"/>
              <a:gd name="connsiteY2" fmla="*/ 70672 h 70672"/>
              <a:gd name="connsiteX0" fmla="*/ 4350 w 448853"/>
              <a:gd name="connsiteY0" fmla="*/ 32910 h 59886"/>
              <a:gd name="connsiteX1" fmla="*/ 25469 w 448853"/>
              <a:gd name="connsiteY1" fmla="*/ 44 h 59886"/>
              <a:gd name="connsiteX2" fmla="*/ 248994 w 448853"/>
              <a:gd name="connsiteY2" fmla="*/ 26667 h 59886"/>
              <a:gd name="connsiteX3" fmla="*/ 447625 w 448853"/>
              <a:gd name="connsiteY3" fmla="*/ 59886 h 59886"/>
              <a:gd name="connsiteX0" fmla="*/ 0 w 479669"/>
              <a:gd name="connsiteY0" fmla="*/ 31470 h 59886"/>
              <a:gd name="connsiteX1" fmla="*/ 56285 w 479669"/>
              <a:gd name="connsiteY1" fmla="*/ 44 h 59886"/>
              <a:gd name="connsiteX2" fmla="*/ 279810 w 479669"/>
              <a:gd name="connsiteY2" fmla="*/ 26667 h 59886"/>
              <a:gd name="connsiteX3" fmla="*/ 478441 w 479669"/>
              <a:gd name="connsiteY3" fmla="*/ 59886 h 59886"/>
              <a:gd name="connsiteX0" fmla="*/ 0 w 423384"/>
              <a:gd name="connsiteY0" fmla="*/ 44 h 59886"/>
              <a:gd name="connsiteX1" fmla="*/ 223525 w 423384"/>
              <a:gd name="connsiteY1" fmla="*/ 26667 h 59886"/>
              <a:gd name="connsiteX2" fmla="*/ 422156 w 423384"/>
              <a:gd name="connsiteY2" fmla="*/ 59886 h 59886"/>
              <a:gd name="connsiteX0" fmla="*/ 0 w 406833"/>
              <a:gd name="connsiteY0" fmla="*/ 42 h 51947"/>
              <a:gd name="connsiteX1" fmla="*/ 223525 w 406833"/>
              <a:gd name="connsiteY1" fmla="*/ 26665 h 51947"/>
              <a:gd name="connsiteX2" fmla="*/ 405486 w 406833"/>
              <a:gd name="connsiteY2" fmla="*/ 51947 h 51947"/>
              <a:gd name="connsiteX0" fmla="*/ 0 w 405486"/>
              <a:gd name="connsiteY0" fmla="*/ 42 h 58065"/>
              <a:gd name="connsiteX1" fmla="*/ 223525 w 405486"/>
              <a:gd name="connsiteY1" fmla="*/ 26665 h 58065"/>
              <a:gd name="connsiteX2" fmla="*/ 405486 w 405486"/>
              <a:gd name="connsiteY2" fmla="*/ 51947 h 58065"/>
              <a:gd name="connsiteX0" fmla="*/ 0 w 419341"/>
              <a:gd name="connsiteY0" fmla="*/ 43 h 65280"/>
              <a:gd name="connsiteX1" fmla="*/ 223525 w 419341"/>
              <a:gd name="connsiteY1" fmla="*/ 26666 h 65280"/>
              <a:gd name="connsiteX2" fmla="*/ 419341 w 419341"/>
              <a:gd name="connsiteY2" fmla="*/ 59847 h 6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41" h="65280">
                <a:moveTo>
                  <a:pt x="0" y="43"/>
                </a:moveTo>
                <a:cubicBezTo>
                  <a:pt x="40774" y="-997"/>
                  <a:pt x="153635" y="16699"/>
                  <a:pt x="223525" y="26666"/>
                </a:cubicBezTo>
                <a:cubicBezTo>
                  <a:pt x="293415" y="36633"/>
                  <a:pt x="355110" y="80424"/>
                  <a:pt x="419341" y="59847"/>
                </a:cubicBezTo>
              </a:path>
            </a:pathLst>
          </a:custGeom>
          <a:noFill/>
          <a:ln w="12700"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 rot="20836677">
            <a:off x="4057775" y="1716901"/>
            <a:ext cx="1145431" cy="53044"/>
          </a:xfrm>
          <a:custGeom>
            <a:avLst/>
            <a:gdLst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393307 h 393307"/>
              <a:gd name="connsiteX1" fmla="*/ 485775 w 1009650"/>
              <a:gd name="connsiteY1" fmla="*/ 117082 h 393307"/>
              <a:gd name="connsiteX2" fmla="*/ 685800 w 1009650"/>
              <a:gd name="connsiteY2" fmla="*/ 298057 h 393307"/>
              <a:gd name="connsiteX3" fmla="*/ 351634 w 1009650"/>
              <a:gd name="connsiteY3" fmla="*/ 61266 h 393307"/>
              <a:gd name="connsiteX4" fmla="*/ 609600 w 1009650"/>
              <a:gd name="connsiteY4" fmla="*/ 2782 h 393307"/>
              <a:gd name="connsiteX5" fmla="*/ 1009650 w 1009650"/>
              <a:gd name="connsiteY5" fmla="*/ 155182 h 393307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389795 w 1009650"/>
              <a:gd name="connsiteY2" fmla="*/ 277819 h 394846"/>
              <a:gd name="connsiteX3" fmla="*/ 351634 w 1009650"/>
              <a:gd name="connsiteY3" fmla="*/ 62805 h 394846"/>
              <a:gd name="connsiteX4" fmla="*/ 609600 w 1009650"/>
              <a:gd name="connsiteY4" fmla="*/ 4321 h 394846"/>
              <a:gd name="connsiteX5" fmla="*/ 1009650 w 1009650"/>
              <a:gd name="connsiteY5" fmla="*/ 156721 h 394846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516012 w 1009650"/>
              <a:gd name="connsiteY2" fmla="*/ 231265 h 394846"/>
              <a:gd name="connsiteX3" fmla="*/ 389795 w 1009650"/>
              <a:gd name="connsiteY3" fmla="*/ 277819 h 394846"/>
              <a:gd name="connsiteX4" fmla="*/ 351634 w 1009650"/>
              <a:gd name="connsiteY4" fmla="*/ 62805 h 394846"/>
              <a:gd name="connsiteX5" fmla="*/ 609600 w 1009650"/>
              <a:gd name="connsiteY5" fmla="*/ 4321 h 394846"/>
              <a:gd name="connsiteX6" fmla="*/ 1009650 w 1009650"/>
              <a:gd name="connsiteY6" fmla="*/ 156721 h 394846"/>
              <a:gd name="connsiteX0" fmla="*/ 0 w 1009650"/>
              <a:gd name="connsiteY0" fmla="*/ 394076 h 394076"/>
              <a:gd name="connsiteX1" fmla="*/ 485775 w 1009650"/>
              <a:gd name="connsiteY1" fmla="*/ 117851 h 394076"/>
              <a:gd name="connsiteX2" fmla="*/ 516012 w 1009650"/>
              <a:gd name="connsiteY2" fmla="*/ 230495 h 394076"/>
              <a:gd name="connsiteX3" fmla="*/ 389795 w 1009650"/>
              <a:gd name="connsiteY3" fmla="*/ 277049 h 394076"/>
              <a:gd name="connsiteX4" fmla="*/ 425635 w 1009650"/>
              <a:gd name="connsiteY4" fmla="*/ 67479 h 394076"/>
              <a:gd name="connsiteX5" fmla="*/ 609600 w 1009650"/>
              <a:gd name="connsiteY5" fmla="*/ 3551 h 394076"/>
              <a:gd name="connsiteX6" fmla="*/ 1009650 w 1009650"/>
              <a:gd name="connsiteY6" fmla="*/ 155951 h 39407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844571"/>
              <a:gd name="connsiteY0" fmla="*/ 366692 h 366692"/>
              <a:gd name="connsiteX1" fmla="*/ 485775 w 844571"/>
              <a:gd name="connsiteY1" fmla="*/ 90467 h 366692"/>
              <a:gd name="connsiteX2" fmla="*/ 516012 w 844571"/>
              <a:gd name="connsiteY2" fmla="*/ 203111 h 366692"/>
              <a:gd name="connsiteX3" fmla="*/ 389795 w 844571"/>
              <a:gd name="connsiteY3" fmla="*/ 249665 h 366692"/>
              <a:gd name="connsiteX4" fmla="*/ 425635 w 844571"/>
              <a:gd name="connsiteY4" fmla="*/ 40095 h 366692"/>
              <a:gd name="connsiteX5" fmla="*/ 734833 w 844571"/>
              <a:gd name="connsiteY5" fmla="*/ 8833 h 366692"/>
              <a:gd name="connsiteX6" fmla="*/ 844571 w 844571"/>
              <a:gd name="connsiteY6" fmla="*/ 30571 h 366692"/>
              <a:gd name="connsiteX0" fmla="*/ 0 w 734833"/>
              <a:gd name="connsiteY0" fmla="*/ 357993 h 357993"/>
              <a:gd name="connsiteX1" fmla="*/ 485775 w 734833"/>
              <a:gd name="connsiteY1" fmla="*/ 8176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734833"/>
              <a:gd name="connsiteY0" fmla="*/ 357993 h 357993"/>
              <a:gd name="connsiteX1" fmla="*/ 457313 w 734833"/>
              <a:gd name="connsiteY1" fmla="*/ 11987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591058"/>
              <a:gd name="connsiteY0" fmla="*/ 339794 h 663451"/>
              <a:gd name="connsiteX1" fmla="*/ 457313 w 591058"/>
              <a:gd name="connsiteY1" fmla="*/ 101679 h 663451"/>
              <a:gd name="connsiteX2" fmla="*/ 516012 w 591058"/>
              <a:gd name="connsiteY2" fmla="*/ 176213 h 663451"/>
              <a:gd name="connsiteX3" fmla="*/ 389795 w 591058"/>
              <a:gd name="connsiteY3" fmla="*/ 222767 h 663451"/>
              <a:gd name="connsiteX4" fmla="*/ 425635 w 591058"/>
              <a:gd name="connsiteY4" fmla="*/ 13197 h 663451"/>
              <a:gd name="connsiteX5" fmla="*/ 591058 w 591058"/>
              <a:gd name="connsiteY5" fmla="*/ 663448 h 663451"/>
              <a:gd name="connsiteX0" fmla="*/ 0 w 591058"/>
              <a:gd name="connsiteY0" fmla="*/ 342575 h 666232"/>
              <a:gd name="connsiteX1" fmla="*/ 457313 w 591058"/>
              <a:gd name="connsiteY1" fmla="*/ 104460 h 666232"/>
              <a:gd name="connsiteX2" fmla="*/ 477288 w 591058"/>
              <a:gd name="connsiteY2" fmla="*/ 521031 h 666232"/>
              <a:gd name="connsiteX3" fmla="*/ 389795 w 591058"/>
              <a:gd name="connsiteY3" fmla="*/ 225548 h 666232"/>
              <a:gd name="connsiteX4" fmla="*/ 425635 w 591058"/>
              <a:gd name="connsiteY4" fmla="*/ 15978 h 666232"/>
              <a:gd name="connsiteX5" fmla="*/ 591058 w 591058"/>
              <a:gd name="connsiteY5" fmla="*/ 666229 h 666232"/>
              <a:gd name="connsiteX0" fmla="*/ 0 w 591058"/>
              <a:gd name="connsiteY0" fmla="*/ 327773 h 651430"/>
              <a:gd name="connsiteX1" fmla="*/ 457313 w 591058"/>
              <a:gd name="connsiteY1" fmla="*/ 89658 h 651430"/>
              <a:gd name="connsiteX2" fmla="*/ 477288 w 591058"/>
              <a:gd name="connsiteY2" fmla="*/ 506229 h 651430"/>
              <a:gd name="connsiteX3" fmla="*/ 341323 w 591058"/>
              <a:gd name="connsiteY3" fmla="*/ 491783 h 651430"/>
              <a:gd name="connsiteX4" fmla="*/ 425635 w 591058"/>
              <a:gd name="connsiteY4" fmla="*/ 1176 h 651430"/>
              <a:gd name="connsiteX5" fmla="*/ 591058 w 591058"/>
              <a:gd name="connsiteY5" fmla="*/ 651427 h 651430"/>
              <a:gd name="connsiteX0" fmla="*/ 0 w 591058"/>
              <a:gd name="connsiteY0" fmla="*/ 241463 h 565126"/>
              <a:gd name="connsiteX1" fmla="*/ 457313 w 591058"/>
              <a:gd name="connsiteY1" fmla="*/ 3348 h 565126"/>
              <a:gd name="connsiteX2" fmla="*/ 477288 w 591058"/>
              <a:gd name="connsiteY2" fmla="*/ 419919 h 565126"/>
              <a:gd name="connsiteX3" fmla="*/ 341323 w 591058"/>
              <a:gd name="connsiteY3" fmla="*/ 405473 h 565126"/>
              <a:gd name="connsiteX4" fmla="*/ 367395 w 591058"/>
              <a:gd name="connsiteY4" fmla="*/ 341022 h 565126"/>
              <a:gd name="connsiteX5" fmla="*/ 591058 w 591058"/>
              <a:gd name="connsiteY5" fmla="*/ 565117 h 565126"/>
              <a:gd name="connsiteX0" fmla="*/ 0 w 591058"/>
              <a:gd name="connsiteY0" fmla="*/ 57040 h 380703"/>
              <a:gd name="connsiteX1" fmla="*/ 291313 w 591058"/>
              <a:gd name="connsiteY1" fmla="*/ 34803 h 380703"/>
              <a:gd name="connsiteX2" fmla="*/ 477288 w 591058"/>
              <a:gd name="connsiteY2" fmla="*/ 235496 h 380703"/>
              <a:gd name="connsiteX3" fmla="*/ 341323 w 591058"/>
              <a:gd name="connsiteY3" fmla="*/ 221050 h 380703"/>
              <a:gd name="connsiteX4" fmla="*/ 367395 w 591058"/>
              <a:gd name="connsiteY4" fmla="*/ 156599 h 380703"/>
              <a:gd name="connsiteX5" fmla="*/ 591058 w 591058"/>
              <a:gd name="connsiteY5" fmla="*/ 380694 h 380703"/>
              <a:gd name="connsiteX0" fmla="*/ 0 w 591058"/>
              <a:gd name="connsiteY0" fmla="*/ 57040 h 433291"/>
              <a:gd name="connsiteX1" fmla="*/ 291313 w 591058"/>
              <a:gd name="connsiteY1" fmla="*/ 34803 h 433291"/>
              <a:gd name="connsiteX2" fmla="*/ 477288 w 591058"/>
              <a:gd name="connsiteY2" fmla="*/ 235496 h 433291"/>
              <a:gd name="connsiteX3" fmla="*/ 341323 w 591058"/>
              <a:gd name="connsiteY3" fmla="*/ 221050 h 433291"/>
              <a:gd name="connsiteX4" fmla="*/ 367395 w 591058"/>
              <a:gd name="connsiteY4" fmla="*/ 156599 h 433291"/>
              <a:gd name="connsiteX5" fmla="*/ 553133 w 591058"/>
              <a:gd name="connsiteY5" fmla="*/ 423435 h 433291"/>
              <a:gd name="connsiteX6" fmla="*/ 591058 w 591058"/>
              <a:gd name="connsiteY6" fmla="*/ 380694 h 433291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41323 w 591058"/>
              <a:gd name="connsiteY3" fmla="*/ 220902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44390 w 591058"/>
              <a:gd name="connsiteY4" fmla="*/ 17577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50800"/>
              <a:gd name="connsiteX1" fmla="*/ 291313 w 591058"/>
              <a:gd name="connsiteY1" fmla="*/ 34655 h 450800"/>
              <a:gd name="connsiteX2" fmla="*/ 410962 w 591058"/>
              <a:gd name="connsiteY2" fmla="*/ 232788 h 450800"/>
              <a:gd name="connsiteX3" fmla="*/ 359444 w 591058"/>
              <a:gd name="connsiteY3" fmla="*/ 274141 h 450800"/>
              <a:gd name="connsiteX4" fmla="*/ 344390 w 591058"/>
              <a:gd name="connsiteY4" fmla="*/ 175771 h 450800"/>
              <a:gd name="connsiteX5" fmla="*/ 525983 w 591058"/>
              <a:gd name="connsiteY5" fmla="*/ 442447 h 450800"/>
              <a:gd name="connsiteX6" fmla="*/ 591058 w 591058"/>
              <a:gd name="connsiteY6" fmla="*/ 380546 h 450800"/>
              <a:gd name="connsiteX0" fmla="*/ 0 w 557402"/>
              <a:gd name="connsiteY0" fmla="*/ 56892 h 455815"/>
              <a:gd name="connsiteX1" fmla="*/ 291313 w 557402"/>
              <a:gd name="connsiteY1" fmla="*/ 34655 h 455815"/>
              <a:gd name="connsiteX2" fmla="*/ 410962 w 557402"/>
              <a:gd name="connsiteY2" fmla="*/ 232788 h 455815"/>
              <a:gd name="connsiteX3" fmla="*/ 359444 w 557402"/>
              <a:gd name="connsiteY3" fmla="*/ 274141 h 455815"/>
              <a:gd name="connsiteX4" fmla="*/ 344390 w 557402"/>
              <a:gd name="connsiteY4" fmla="*/ 175771 h 455815"/>
              <a:gd name="connsiteX5" fmla="*/ 525983 w 557402"/>
              <a:gd name="connsiteY5" fmla="*/ 442447 h 455815"/>
              <a:gd name="connsiteX6" fmla="*/ 557402 w 557402"/>
              <a:gd name="connsiteY6" fmla="*/ 427745 h 455815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4390 w 565857"/>
              <a:gd name="connsiteY4" fmla="*/ 1757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54958 w 565857"/>
              <a:gd name="connsiteY4" fmla="*/ 1559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6421 w 565857"/>
              <a:gd name="connsiteY4" fmla="*/ 17989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5481 h 452166"/>
              <a:gd name="connsiteX1" fmla="*/ 291313 w 565857"/>
              <a:gd name="connsiteY1" fmla="*/ 33244 h 452166"/>
              <a:gd name="connsiteX2" fmla="*/ 398772 w 565857"/>
              <a:gd name="connsiteY2" fmla="*/ 206657 h 452166"/>
              <a:gd name="connsiteX3" fmla="*/ 359444 w 565857"/>
              <a:gd name="connsiteY3" fmla="*/ 272730 h 452166"/>
              <a:gd name="connsiteX4" fmla="*/ 346421 w 565857"/>
              <a:gd name="connsiteY4" fmla="*/ 178480 h 452166"/>
              <a:gd name="connsiteX5" fmla="*/ 525983 w 565857"/>
              <a:gd name="connsiteY5" fmla="*/ 441036 h 452166"/>
              <a:gd name="connsiteX6" fmla="*/ 565857 w 565857"/>
              <a:gd name="connsiteY6" fmla="*/ 410494 h 452166"/>
              <a:gd name="connsiteX0" fmla="*/ 0 w 525983"/>
              <a:gd name="connsiteY0" fmla="*/ 55481 h 441036"/>
              <a:gd name="connsiteX1" fmla="*/ 291313 w 525983"/>
              <a:gd name="connsiteY1" fmla="*/ 33244 h 441036"/>
              <a:gd name="connsiteX2" fmla="*/ 398772 w 525983"/>
              <a:gd name="connsiteY2" fmla="*/ 206657 h 441036"/>
              <a:gd name="connsiteX3" fmla="*/ 359444 w 525983"/>
              <a:gd name="connsiteY3" fmla="*/ 272730 h 441036"/>
              <a:gd name="connsiteX4" fmla="*/ 346421 w 525983"/>
              <a:gd name="connsiteY4" fmla="*/ 178480 h 441036"/>
              <a:gd name="connsiteX5" fmla="*/ 525983 w 525983"/>
              <a:gd name="connsiteY5" fmla="*/ 441036 h 441036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4" fmla="*/ 346421 w 401491"/>
              <a:gd name="connsiteY4" fmla="*/ 178480 h 273075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0" fmla="*/ 0 w 401491"/>
              <a:gd name="connsiteY0" fmla="*/ 55481 h 206657"/>
              <a:gd name="connsiteX1" fmla="*/ 291313 w 401491"/>
              <a:gd name="connsiteY1" fmla="*/ 33244 h 206657"/>
              <a:gd name="connsiteX2" fmla="*/ 398772 w 401491"/>
              <a:gd name="connsiteY2" fmla="*/ 206657 h 206657"/>
              <a:gd name="connsiteX0" fmla="*/ 0 w 431432"/>
              <a:gd name="connsiteY0" fmla="*/ 51352 h 126488"/>
              <a:gd name="connsiteX1" fmla="*/ 291313 w 431432"/>
              <a:gd name="connsiteY1" fmla="*/ 29115 h 126488"/>
              <a:gd name="connsiteX2" fmla="*/ 429422 w 431432"/>
              <a:gd name="connsiteY2" fmla="*/ 126488 h 126488"/>
              <a:gd name="connsiteX0" fmla="*/ 0 w 430894"/>
              <a:gd name="connsiteY0" fmla="*/ 65433 h 140569"/>
              <a:gd name="connsiteX1" fmla="*/ 255808 w 430894"/>
              <a:gd name="connsiteY1" fmla="*/ 14036 h 140569"/>
              <a:gd name="connsiteX2" fmla="*/ 429422 w 430894"/>
              <a:gd name="connsiteY2" fmla="*/ 140569 h 140569"/>
              <a:gd name="connsiteX0" fmla="*/ 0 w 444628"/>
              <a:gd name="connsiteY0" fmla="*/ 62149 h 89125"/>
              <a:gd name="connsiteX1" fmla="*/ 255808 w 444628"/>
              <a:gd name="connsiteY1" fmla="*/ 10752 h 89125"/>
              <a:gd name="connsiteX2" fmla="*/ 443275 w 444628"/>
              <a:gd name="connsiteY2" fmla="*/ 89125 h 8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8" h="89125">
                <a:moveTo>
                  <a:pt x="0" y="62149"/>
                </a:moveTo>
                <a:cubicBezTo>
                  <a:pt x="161925" y="-29926"/>
                  <a:pt x="181929" y="6256"/>
                  <a:pt x="255808" y="10752"/>
                </a:cubicBezTo>
                <a:cubicBezTo>
                  <a:pt x="329687" y="15248"/>
                  <a:pt x="459272" y="62592"/>
                  <a:pt x="443275" y="89125"/>
                </a:cubicBezTo>
              </a:path>
            </a:pathLst>
          </a:custGeom>
          <a:noFill/>
          <a:ln w="12700"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5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DWC-2000 </a:t>
            </a:r>
            <a:r>
              <a:rPr lang="en-US" altLang="zh-TW" smtClean="0"/>
              <a:t>GUI Tips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50" y="1781820"/>
            <a:ext cx="5761815" cy="408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8313" y="4701916"/>
            <a:ext cx="99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cs typeface="AngsanaUPC" pitchFamily="18" charset="-34"/>
              </a:defRPr>
            </a:lvl1pPr>
          </a:lstStyle>
          <a:p>
            <a:r>
              <a:rPr lang="en-US" altLang="zh-TW" dirty="0" smtClean="0"/>
              <a:t>Status is highlighted in color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73906" y="4158084"/>
            <a:ext cx="229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cs typeface="AngsanaUPC" pitchFamily="18" charset="-34"/>
              </a:defRPr>
            </a:lvl1pPr>
          </a:lstStyle>
          <a:p>
            <a:r>
              <a:rPr lang="en-US" altLang="zh-TW" b="1" dirty="0">
                <a:solidFill>
                  <a:srgbClr val="FF0000"/>
                </a:solidFill>
              </a:rPr>
              <a:t>Right-click</a:t>
            </a:r>
            <a:r>
              <a:rPr lang="en-US" altLang="zh-TW" dirty="0"/>
              <a:t> on PC or </a:t>
            </a:r>
            <a:r>
              <a:rPr lang="en-US" altLang="zh-TW" b="1" dirty="0">
                <a:solidFill>
                  <a:srgbClr val="FF0000"/>
                </a:solidFill>
              </a:rPr>
              <a:t>long </a:t>
            </a:r>
            <a:r>
              <a:rPr lang="en-US" altLang="zh-TW" b="1" dirty="0" smtClean="0">
                <a:solidFill>
                  <a:srgbClr val="FF0000"/>
                </a:solidFill>
              </a:rPr>
              <a:t>tap</a:t>
            </a:r>
            <a:r>
              <a:rPr lang="en-US" altLang="zh-TW" dirty="0" smtClean="0"/>
              <a:t> </a:t>
            </a:r>
            <a:r>
              <a:rPr lang="en-US" altLang="zh-TW" dirty="0"/>
              <a:t>on touch panel on tablet to get a pop-out option list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73906" y="3315474"/>
            <a:ext cx="2298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cs typeface="AngsanaUPC" pitchFamily="18" charset="-34"/>
              </a:defRPr>
            </a:lvl1pPr>
          </a:lstStyle>
          <a:p>
            <a:r>
              <a:rPr lang="en-US" altLang="zh-TW" dirty="0"/>
              <a:t>Table content key word search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950106" y="3666579"/>
            <a:ext cx="1812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cs typeface="AngsanaUPC" pitchFamily="18" charset="-34"/>
              </a:defRPr>
            </a:lvl1pPr>
          </a:lstStyle>
          <a:p>
            <a:r>
              <a:rPr lang="en-US" altLang="zh-TW" dirty="0"/>
              <a:t>Sorting info by </a:t>
            </a:r>
            <a:r>
              <a:rPr lang="en-US" altLang="zh-TW" dirty="0" smtClean="0"/>
              <a:t>category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73906" y="2133054"/>
            <a:ext cx="2298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cs typeface="AngsanaUPC" pitchFamily="18" charset="-34"/>
              </a:defRPr>
            </a:lvl1pPr>
          </a:lstStyle>
          <a:p>
            <a:r>
              <a:rPr lang="en-US" altLang="zh-TW" dirty="0"/>
              <a:t>System function key word search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850157" y="5260144"/>
            <a:ext cx="721843" cy="607256"/>
          </a:xfrm>
          <a:prstGeom prst="rect">
            <a:avLst/>
          </a:prstGeom>
          <a:noFill/>
          <a:ln w="95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6435988" y="2087867"/>
            <a:ext cx="572715" cy="150384"/>
          </a:xfrm>
          <a:custGeom>
            <a:avLst/>
            <a:gdLst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393307 h 393307"/>
              <a:gd name="connsiteX1" fmla="*/ 485775 w 1009650"/>
              <a:gd name="connsiteY1" fmla="*/ 117082 h 393307"/>
              <a:gd name="connsiteX2" fmla="*/ 685800 w 1009650"/>
              <a:gd name="connsiteY2" fmla="*/ 298057 h 393307"/>
              <a:gd name="connsiteX3" fmla="*/ 351634 w 1009650"/>
              <a:gd name="connsiteY3" fmla="*/ 61266 h 393307"/>
              <a:gd name="connsiteX4" fmla="*/ 609600 w 1009650"/>
              <a:gd name="connsiteY4" fmla="*/ 2782 h 393307"/>
              <a:gd name="connsiteX5" fmla="*/ 1009650 w 1009650"/>
              <a:gd name="connsiteY5" fmla="*/ 155182 h 393307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389795 w 1009650"/>
              <a:gd name="connsiteY2" fmla="*/ 277819 h 394846"/>
              <a:gd name="connsiteX3" fmla="*/ 351634 w 1009650"/>
              <a:gd name="connsiteY3" fmla="*/ 62805 h 394846"/>
              <a:gd name="connsiteX4" fmla="*/ 609600 w 1009650"/>
              <a:gd name="connsiteY4" fmla="*/ 4321 h 394846"/>
              <a:gd name="connsiteX5" fmla="*/ 1009650 w 1009650"/>
              <a:gd name="connsiteY5" fmla="*/ 156721 h 394846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516012 w 1009650"/>
              <a:gd name="connsiteY2" fmla="*/ 231265 h 394846"/>
              <a:gd name="connsiteX3" fmla="*/ 389795 w 1009650"/>
              <a:gd name="connsiteY3" fmla="*/ 277819 h 394846"/>
              <a:gd name="connsiteX4" fmla="*/ 351634 w 1009650"/>
              <a:gd name="connsiteY4" fmla="*/ 62805 h 394846"/>
              <a:gd name="connsiteX5" fmla="*/ 609600 w 1009650"/>
              <a:gd name="connsiteY5" fmla="*/ 4321 h 394846"/>
              <a:gd name="connsiteX6" fmla="*/ 1009650 w 1009650"/>
              <a:gd name="connsiteY6" fmla="*/ 156721 h 394846"/>
              <a:gd name="connsiteX0" fmla="*/ 0 w 1009650"/>
              <a:gd name="connsiteY0" fmla="*/ 394076 h 394076"/>
              <a:gd name="connsiteX1" fmla="*/ 485775 w 1009650"/>
              <a:gd name="connsiteY1" fmla="*/ 117851 h 394076"/>
              <a:gd name="connsiteX2" fmla="*/ 516012 w 1009650"/>
              <a:gd name="connsiteY2" fmla="*/ 230495 h 394076"/>
              <a:gd name="connsiteX3" fmla="*/ 389795 w 1009650"/>
              <a:gd name="connsiteY3" fmla="*/ 277049 h 394076"/>
              <a:gd name="connsiteX4" fmla="*/ 425635 w 1009650"/>
              <a:gd name="connsiteY4" fmla="*/ 67479 h 394076"/>
              <a:gd name="connsiteX5" fmla="*/ 609600 w 1009650"/>
              <a:gd name="connsiteY5" fmla="*/ 3551 h 394076"/>
              <a:gd name="connsiteX6" fmla="*/ 1009650 w 1009650"/>
              <a:gd name="connsiteY6" fmla="*/ 155951 h 39407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844571"/>
              <a:gd name="connsiteY0" fmla="*/ 366692 h 366692"/>
              <a:gd name="connsiteX1" fmla="*/ 485775 w 844571"/>
              <a:gd name="connsiteY1" fmla="*/ 90467 h 366692"/>
              <a:gd name="connsiteX2" fmla="*/ 516012 w 844571"/>
              <a:gd name="connsiteY2" fmla="*/ 203111 h 366692"/>
              <a:gd name="connsiteX3" fmla="*/ 389795 w 844571"/>
              <a:gd name="connsiteY3" fmla="*/ 249665 h 366692"/>
              <a:gd name="connsiteX4" fmla="*/ 425635 w 844571"/>
              <a:gd name="connsiteY4" fmla="*/ 40095 h 366692"/>
              <a:gd name="connsiteX5" fmla="*/ 734833 w 844571"/>
              <a:gd name="connsiteY5" fmla="*/ 8833 h 366692"/>
              <a:gd name="connsiteX6" fmla="*/ 844571 w 844571"/>
              <a:gd name="connsiteY6" fmla="*/ 30571 h 366692"/>
              <a:gd name="connsiteX0" fmla="*/ 0 w 734833"/>
              <a:gd name="connsiteY0" fmla="*/ 357993 h 357993"/>
              <a:gd name="connsiteX1" fmla="*/ 485775 w 734833"/>
              <a:gd name="connsiteY1" fmla="*/ 8176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734833"/>
              <a:gd name="connsiteY0" fmla="*/ 357993 h 357993"/>
              <a:gd name="connsiteX1" fmla="*/ 457313 w 734833"/>
              <a:gd name="connsiteY1" fmla="*/ 11987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591058"/>
              <a:gd name="connsiteY0" fmla="*/ 339794 h 663451"/>
              <a:gd name="connsiteX1" fmla="*/ 457313 w 591058"/>
              <a:gd name="connsiteY1" fmla="*/ 101679 h 663451"/>
              <a:gd name="connsiteX2" fmla="*/ 516012 w 591058"/>
              <a:gd name="connsiteY2" fmla="*/ 176213 h 663451"/>
              <a:gd name="connsiteX3" fmla="*/ 389795 w 591058"/>
              <a:gd name="connsiteY3" fmla="*/ 222767 h 663451"/>
              <a:gd name="connsiteX4" fmla="*/ 425635 w 591058"/>
              <a:gd name="connsiteY4" fmla="*/ 13197 h 663451"/>
              <a:gd name="connsiteX5" fmla="*/ 591058 w 591058"/>
              <a:gd name="connsiteY5" fmla="*/ 663448 h 663451"/>
              <a:gd name="connsiteX0" fmla="*/ 0 w 591058"/>
              <a:gd name="connsiteY0" fmla="*/ 342575 h 666232"/>
              <a:gd name="connsiteX1" fmla="*/ 457313 w 591058"/>
              <a:gd name="connsiteY1" fmla="*/ 104460 h 666232"/>
              <a:gd name="connsiteX2" fmla="*/ 477288 w 591058"/>
              <a:gd name="connsiteY2" fmla="*/ 521031 h 666232"/>
              <a:gd name="connsiteX3" fmla="*/ 389795 w 591058"/>
              <a:gd name="connsiteY3" fmla="*/ 225548 h 666232"/>
              <a:gd name="connsiteX4" fmla="*/ 425635 w 591058"/>
              <a:gd name="connsiteY4" fmla="*/ 15978 h 666232"/>
              <a:gd name="connsiteX5" fmla="*/ 591058 w 591058"/>
              <a:gd name="connsiteY5" fmla="*/ 666229 h 666232"/>
              <a:gd name="connsiteX0" fmla="*/ 0 w 591058"/>
              <a:gd name="connsiteY0" fmla="*/ 327773 h 651430"/>
              <a:gd name="connsiteX1" fmla="*/ 457313 w 591058"/>
              <a:gd name="connsiteY1" fmla="*/ 89658 h 651430"/>
              <a:gd name="connsiteX2" fmla="*/ 477288 w 591058"/>
              <a:gd name="connsiteY2" fmla="*/ 506229 h 651430"/>
              <a:gd name="connsiteX3" fmla="*/ 341323 w 591058"/>
              <a:gd name="connsiteY3" fmla="*/ 491783 h 651430"/>
              <a:gd name="connsiteX4" fmla="*/ 425635 w 591058"/>
              <a:gd name="connsiteY4" fmla="*/ 1176 h 651430"/>
              <a:gd name="connsiteX5" fmla="*/ 591058 w 591058"/>
              <a:gd name="connsiteY5" fmla="*/ 651427 h 651430"/>
              <a:gd name="connsiteX0" fmla="*/ 0 w 591058"/>
              <a:gd name="connsiteY0" fmla="*/ 241463 h 565126"/>
              <a:gd name="connsiteX1" fmla="*/ 457313 w 591058"/>
              <a:gd name="connsiteY1" fmla="*/ 3348 h 565126"/>
              <a:gd name="connsiteX2" fmla="*/ 477288 w 591058"/>
              <a:gd name="connsiteY2" fmla="*/ 419919 h 565126"/>
              <a:gd name="connsiteX3" fmla="*/ 341323 w 591058"/>
              <a:gd name="connsiteY3" fmla="*/ 405473 h 565126"/>
              <a:gd name="connsiteX4" fmla="*/ 367395 w 591058"/>
              <a:gd name="connsiteY4" fmla="*/ 341022 h 565126"/>
              <a:gd name="connsiteX5" fmla="*/ 591058 w 591058"/>
              <a:gd name="connsiteY5" fmla="*/ 565117 h 565126"/>
              <a:gd name="connsiteX0" fmla="*/ 0 w 591058"/>
              <a:gd name="connsiteY0" fmla="*/ 57040 h 380703"/>
              <a:gd name="connsiteX1" fmla="*/ 291313 w 591058"/>
              <a:gd name="connsiteY1" fmla="*/ 34803 h 380703"/>
              <a:gd name="connsiteX2" fmla="*/ 477288 w 591058"/>
              <a:gd name="connsiteY2" fmla="*/ 235496 h 380703"/>
              <a:gd name="connsiteX3" fmla="*/ 341323 w 591058"/>
              <a:gd name="connsiteY3" fmla="*/ 221050 h 380703"/>
              <a:gd name="connsiteX4" fmla="*/ 367395 w 591058"/>
              <a:gd name="connsiteY4" fmla="*/ 156599 h 380703"/>
              <a:gd name="connsiteX5" fmla="*/ 591058 w 591058"/>
              <a:gd name="connsiteY5" fmla="*/ 380694 h 380703"/>
              <a:gd name="connsiteX0" fmla="*/ 0 w 591058"/>
              <a:gd name="connsiteY0" fmla="*/ 57040 h 433291"/>
              <a:gd name="connsiteX1" fmla="*/ 291313 w 591058"/>
              <a:gd name="connsiteY1" fmla="*/ 34803 h 433291"/>
              <a:gd name="connsiteX2" fmla="*/ 477288 w 591058"/>
              <a:gd name="connsiteY2" fmla="*/ 235496 h 433291"/>
              <a:gd name="connsiteX3" fmla="*/ 341323 w 591058"/>
              <a:gd name="connsiteY3" fmla="*/ 221050 h 433291"/>
              <a:gd name="connsiteX4" fmla="*/ 367395 w 591058"/>
              <a:gd name="connsiteY4" fmla="*/ 156599 h 433291"/>
              <a:gd name="connsiteX5" fmla="*/ 553133 w 591058"/>
              <a:gd name="connsiteY5" fmla="*/ 423435 h 433291"/>
              <a:gd name="connsiteX6" fmla="*/ 591058 w 591058"/>
              <a:gd name="connsiteY6" fmla="*/ 380694 h 433291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41323 w 591058"/>
              <a:gd name="connsiteY3" fmla="*/ 220902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44390 w 591058"/>
              <a:gd name="connsiteY4" fmla="*/ 17577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50800"/>
              <a:gd name="connsiteX1" fmla="*/ 291313 w 591058"/>
              <a:gd name="connsiteY1" fmla="*/ 34655 h 450800"/>
              <a:gd name="connsiteX2" fmla="*/ 410962 w 591058"/>
              <a:gd name="connsiteY2" fmla="*/ 232788 h 450800"/>
              <a:gd name="connsiteX3" fmla="*/ 359444 w 591058"/>
              <a:gd name="connsiteY3" fmla="*/ 274141 h 450800"/>
              <a:gd name="connsiteX4" fmla="*/ 344390 w 591058"/>
              <a:gd name="connsiteY4" fmla="*/ 175771 h 450800"/>
              <a:gd name="connsiteX5" fmla="*/ 525983 w 591058"/>
              <a:gd name="connsiteY5" fmla="*/ 442447 h 450800"/>
              <a:gd name="connsiteX6" fmla="*/ 591058 w 591058"/>
              <a:gd name="connsiteY6" fmla="*/ 380546 h 450800"/>
              <a:gd name="connsiteX0" fmla="*/ 0 w 557402"/>
              <a:gd name="connsiteY0" fmla="*/ 56892 h 455815"/>
              <a:gd name="connsiteX1" fmla="*/ 291313 w 557402"/>
              <a:gd name="connsiteY1" fmla="*/ 34655 h 455815"/>
              <a:gd name="connsiteX2" fmla="*/ 410962 w 557402"/>
              <a:gd name="connsiteY2" fmla="*/ 232788 h 455815"/>
              <a:gd name="connsiteX3" fmla="*/ 359444 w 557402"/>
              <a:gd name="connsiteY3" fmla="*/ 274141 h 455815"/>
              <a:gd name="connsiteX4" fmla="*/ 344390 w 557402"/>
              <a:gd name="connsiteY4" fmla="*/ 175771 h 455815"/>
              <a:gd name="connsiteX5" fmla="*/ 525983 w 557402"/>
              <a:gd name="connsiteY5" fmla="*/ 442447 h 455815"/>
              <a:gd name="connsiteX6" fmla="*/ 557402 w 557402"/>
              <a:gd name="connsiteY6" fmla="*/ 427745 h 455815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4390 w 565857"/>
              <a:gd name="connsiteY4" fmla="*/ 1757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54958 w 565857"/>
              <a:gd name="connsiteY4" fmla="*/ 1559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6421 w 565857"/>
              <a:gd name="connsiteY4" fmla="*/ 17989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5481 h 452166"/>
              <a:gd name="connsiteX1" fmla="*/ 291313 w 565857"/>
              <a:gd name="connsiteY1" fmla="*/ 33244 h 452166"/>
              <a:gd name="connsiteX2" fmla="*/ 398772 w 565857"/>
              <a:gd name="connsiteY2" fmla="*/ 206657 h 452166"/>
              <a:gd name="connsiteX3" fmla="*/ 359444 w 565857"/>
              <a:gd name="connsiteY3" fmla="*/ 272730 h 452166"/>
              <a:gd name="connsiteX4" fmla="*/ 346421 w 565857"/>
              <a:gd name="connsiteY4" fmla="*/ 178480 h 452166"/>
              <a:gd name="connsiteX5" fmla="*/ 525983 w 565857"/>
              <a:gd name="connsiteY5" fmla="*/ 441036 h 452166"/>
              <a:gd name="connsiteX6" fmla="*/ 565857 w 565857"/>
              <a:gd name="connsiteY6" fmla="*/ 410494 h 452166"/>
              <a:gd name="connsiteX0" fmla="*/ 0 w 525983"/>
              <a:gd name="connsiteY0" fmla="*/ 55481 h 441036"/>
              <a:gd name="connsiteX1" fmla="*/ 291313 w 525983"/>
              <a:gd name="connsiteY1" fmla="*/ 33244 h 441036"/>
              <a:gd name="connsiteX2" fmla="*/ 398772 w 525983"/>
              <a:gd name="connsiteY2" fmla="*/ 206657 h 441036"/>
              <a:gd name="connsiteX3" fmla="*/ 359444 w 525983"/>
              <a:gd name="connsiteY3" fmla="*/ 272730 h 441036"/>
              <a:gd name="connsiteX4" fmla="*/ 346421 w 525983"/>
              <a:gd name="connsiteY4" fmla="*/ 178480 h 441036"/>
              <a:gd name="connsiteX5" fmla="*/ 525983 w 525983"/>
              <a:gd name="connsiteY5" fmla="*/ 441036 h 441036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4" fmla="*/ 346421 w 401491"/>
              <a:gd name="connsiteY4" fmla="*/ 178480 h 273075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0" fmla="*/ 0 w 401491"/>
              <a:gd name="connsiteY0" fmla="*/ 55481 h 206657"/>
              <a:gd name="connsiteX1" fmla="*/ 291313 w 401491"/>
              <a:gd name="connsiteY1" fmla="*/ 33244 h 206657"/>
              <a:gd name="connsiteX2" fmla="*/ 398772 w 401491"/>
              <a:gd name="connsiteY2" fmla="*/ 206657 h 206657"/>
              <a:gd name="connsiteX0" fmla="*/ 0 w 431432"/>
              <a:gd name="connsiteY0" fmla="*/ 51352 h 126488"/>
              <a:gd name="connsiteX1" fmla="*/ 291313 w 431432"/>
              <a:gd name="connsiteY1" fmla="*/ 29115 h 126488"/>
              <a:gd name="connsiteX2" fmla="*/ 429422 w 431432"/>
              <a:gd name="connsiteY2" fmla="*/ 126488 h 126488"/>
              <a:gd name="connsiteX0" fmla="*/ 0 w 430894"/>
              <a:gd name="connsiteY0" fmla="*/ 65433 h 140569"/>
              <a:gd name="connsiteX1" fmla="*/ 255808 w 430894"/>
              <a:gd name="connsiteY1" fmla="*/ 14036 h 140569"/>
              <a:gd name="connsiteX2" fmla="*/ 429422 w 430894"/>
              <a:gd name="connsiteY2" fmla="*/ 140569 h 140569"/>
              <a:gd name="connsiteX0" fmla="*/ 0 w 444628"/>
              <a:gd name="connsiteY0" fmla="*/ 62149 h 89125"/>
              <a:gd name="connsiteX1" fmla="*/ 255808 w 444628"/>
              <a:gd name="connsiteY1" fmla="*/ 10752 h 89125"/>
              <a:gd name="connsiteX2" fmla="*/ 443275 w 444628"/>
              <a:gd name="connsiteY2" fmla="*/ 89125 h 89125"/>
              <a:gd name="connsiteX0" fmla="*/ 0 w 444628"/>
              <a:gd name="connsiteY0" fmla="*/ 71204 h 98180"/>
              <a:gd name="connsiteX1" fmla="*/ 255808 w 444628"/>
              <a:gd name="connsiteY1" fmla="*/ 5479 h 98180"/>
              <a:gd name="connsiteX2" fmla="*/ 443275 w 444628"/>
              <a:gd name="connsiteY2" fmla="*/ 98180 h 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8" h="98180">
                <a:moveTo>
                  <a:pt x="0" y="71204"/>
                </a:moveTo>
                <a:cubicBezTo>
                  <a:pt x="161925" y="-20871"/>
                  <a:pt x="181929" y="983"/>
                  <a:pt x="255808" y="5479"/>
                </a:cubicBezTo>
                <a:cubicBezTo>
                  <a:pt x="329687" y="9975"/>
                  <a:pt x="459272" y="71647"/>
                  <a:pt x="443275" y="98180"/>
                </a:cubicBezTo>
              </a:path>
            </a:pathLst>
          </a:custGeom>
          <a:noFill/>
          <a:ln w="12700"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 rot="20836677">
            <a:off x="6515686" y="3447612"/>
            <a:ext cx="457959" cy="74277"/>
          </a:xfrm>
          <a:custGeom>
            <a:avLst/>
            <a:gdLst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393307 h 393307"/>
              <a:gd name="connsiteX1" fmla="*/ 485775 w 1009650"/>
              <a:gd name="connsiteY1" fmla="*/ 117082 h 393307"/>
              <a:gd name="connsiteX2" fmla="*/ 685800 w 1009650"/>
              <a:gd name="connsiteY2" fmla="*/ 298057 h 393307"/>
              <a:gd name="connsiteX3" fmla="*/ 351634 w 1009650"/>
              <a:gd name="connsiteY3" fmla="*/ 61266 h 393307"/>
              <a:gd name="connsiteX4" fmla="*/ 609600 w 1009650"/>
              <a:gd name="connsiteY4" fmla="*/ 2782 h 393307"/>
              <a:gd name="connsiteX5" fmla="*/ 1009650 w 1009650"/>
              <a:gd name="connsiteY5" fmla="*/ 155182 h 393307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389795 w 1009650"/>
              <a:gd name="connsiteY2" fmla="*/ 277819 h 394846"/>
              <a:gd name="connsiteX3" fmla="*/ 351634 w 1009650"/>
              <a:gd name="connsiteY3" fmla="*/ 62805 h 394846"/>
              <a:gd name="connsiteX4" fmla="*/ 609600 w 1009650"/>
              <a:gd name="connsiteY4" fmla="*/ 4321 h 394846"/>
              <a:gd name="connsiteX5" fmla="*/ 1009650 w 1009650"/>
              <a:gd name="connsiteY5" fmla="*/ 156721 h 394846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516012 w 1009650"/>
              <a:gd name="connsiteY2" fmla="*/ 231265 h 394846"/>
              <a:gd name="connsiteX3" fmla="*/ 389795 w 1009650"/>
              <a:gd name="connsiteY3" fmla="*/ 277819 h 394846"/>
              <a:gd name="connsiteX4" fmla="*/ 351634 w 1009650"/>
              <a:gd name="connsiteY4" fmla="*/ 62805 h 394846"/>
              <a:gd name="connsiteX5" fmla="*/ 609600 w 1009650"/>
              <a:gd name="connsiteY5" fmla="*/ 4321 h 394846"/>
              <a:gd name="connsiteX6" fmla="*/ 1009650 w 1009650"/>
              <a:gd name="connsiteY6" fmla="*/ 156721 h 394846"/>
              <a:gd name="connsiteX0" fmla="*/ 0 w 1009650"/>
              <a:gd name="connsiteY0" fmla="*/ 394076 h 394076"/>
              <a:gd name="connsiteX1" fmla="*/ 485775 w 1009650"/>
              <a:gd name="connsiteY1" fmla="*/ 117851 h 394076"/>
              <a:gd name="connsiteX2" fmla="*/ 516012 w 1009650"/>
              <a:gd name="connsiteY2" fmla="*/ 230495 h 394076"/>
              <a:gd name="connsiteX3" fmla="*/ 389795 w 1009650"/>
              <a:gd name="connsiteY3" fmla="*/ 277049 h 394076"/>
              <a:gd name="connsiteX4" fmla="*/ 425635 w 1009650"/>
              <a:gd name="connsiteY4" fmla="*/ 67479 h 394076"/>
              <a:gd name="connsiteX5" fmla="*/ 609600 w 1009650"/>
              <a:gd name="connsiteY5" fmla="*/ 3551 h 394076"/>
              <a:gd name="connsiteX6" fmla="*/ 1009650 w 1009650"/>
              <a:gd name="connsiteY6" fmla="*/ 155951 h 39407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844571"/>
              <a:gd name="connsiteY0" fmla="*/ 366692 h 366692"/>
              <a:gd name="connsiteX1" fmla="*/ 485775 w 844571"/>
              <a:gd name="connsiteY1" fmla="*/ 90467 h 366692"/>
              <a:gd name="connsiteX2" fmla="*/ 516012 w 844571"/>
              <a:gd name="connsiteY2" fmla="*/ 203111 h 366692"/>
              <a:gd name="connsiteX3" fmla="*/ 389795 w 844571"/>
              <a:gd name="connsiteY3" fmla="*/ 249665 h 366692"/>
              <a:gd name="connsiteX4" fmla="*/ 425635 w 844571"/>
              <a:gd name="connsiteY4" fmla="*/ 40095 h 366692"/>
              <a:gd name="connsiteX5" fmla="*/ 734833 w 844571"/>
              <a:gd name="connsiteY5" fmla="*/ 8833 h 366692"/>
              <a:gd name="connsiteX6" fmla="*/ 844571 w 844571"/>
              <a:gd name="connsiteY6" fmla="*/ 30571 h 366692"/>
              <a:gd name="connsiteX0" fmla="*/ 0 w 734833"/>
              <a:gd name="connsiteY0" fmla="*/ 357993 h 357993"/>
              <a:gd name="connsiteX1" fmla="*/ 485775 w 734833"/>
              <a:gd name="connsiteY1" fmla="*/ 8176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734833"/>
              <a:gd name="connsiteY0" fmla="*/ 357993 h 357993"/>
              <a:gd name="connsiteX1" fmla="*/ 457313 w 734833"/>
              <a:gd name="connsiteY1" fmla="*/ 11987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591058"/>
              <a:gd name="connsiteY0" fmla="*/ 339794 h 663451"/>
              <a:gd name="connsiteX1" fmla="*/ 457313 w 591058"/>
              <a:gd name="connsiteY1" fmla="*/ 101679 h 663451"/>
              <a:gd name="connsiteX2" fmla="*/ 516012 w 591058"/>
              <a:gd name="connsiteY2" fmla="*/ 176213 h 663451"/>
              <a:gd name="connsiteX3" fmla="*/ 389795 w 591058"/>
              <a:gd name="connsiteY3" fmla="*/ 222767 h 663451"/>
              <a:gd name="connsiteX4" fmla="*/ 425635 w 591058"/>
              <a:gd name="connsiteY4" fmla="*/ 13197 h 663451"/>
              <a:gd name="connsiteX5" fmla="*/ 591058 w 591058"/>
              <a:gd name="connsiteY5" fmla="*/ 663448 h 663451"/>
              <a:gd name="connsiteX0" fmla="*/ 0 w 591058"/>
              <a:gd name="connsiteY0" fmla="*/ 342575 h 666232"/>
              <a:gd name="connsiteX1" fmla="*/ 457313 w 591058"/>
              <a:gd name="connsiteY1" fmla="*/ 104460 h 666232"/>
              <a:gd name="connsiteX2" fmla="*/ 477288 w 591058"/>
              <a:gd name="connsiteY2" fmla="*/ 521031 h 666232"/>
              <a:gd name="connsiteX3" fmla="*/ 389795 w 591058"/>
              <a:gd name="connsiteY3" fmla="*/ 225548 h 666232"/>
              <a:gd name="connsiteX4" fmla="*/ 425635 w 591058"/>
              <a:gd name="connsiteY4" fmla="*/ 15978 h 666232"/>
              <a:gd name="connsiteX5" fmla="*/ 591058 w 591058"/>
              <a:gd name="connsiteY5" fmla="*/ 666229 h 666232"/>
              <a:gd name="connsiteX0" fmla="*/ 0 w 591058"/>
              <a:gd name="connsiteY0" fmla="*/ 327773 h 651430"/>
              <a:gd name="connsiteX1" fmla="*/ 457313 w 591058"/>
              <a:gd name="connsiteY1" fmla="*/ 89658 h 651430"/>
              <a:gd name="connsiteX2" fmla="*/ 477288 w 591058"/>
              <a:gd name="connsiteY2" fmla="*/ 506229 h 651430"/>
              <a:gd name="connsiteX3" fmla="*/ 341323 w 591058"/>
              <a:gd name="connsiteY3" fmla="*/ 491783 h 651430"/>
              <a:gd name="connsiteX4" fmla="*/ 425635 w 591058"/>
              <a:gd name="connsiteY4" fmla="*/ 1176 h 651430"/>
              <a:gd name="connsiteX5" fmla="*/ 591058 w 591058"/>
              <a:gd name="connsiteY5" fmla="*/ 651427 h 651430"/>
              <a:gd name="connsiteX0" fmla="*/ 0 w 591058"/>
              <a:gd name="connsiteY0" fmla="*/ 241463 h 565126"/>
              <a:gd name="connsiteX1" fmla="*/ 457313 w 591058"/>
              <a:gd name="connsiteY1" fmla="*/ 3348 h 565126"/>
              <a:gd name="connsiteX2" fmla="*/ 477288 w 591058"/>
              <a:gd name="connsiteY2" fmla="*/ 419919 h 565126"/>
              <a:gd name="connsiteX3" fmla="*/ 341323 w 591058"/>
              <a:gd name="connsiteY3" fmla="*/ 405473 h 565126"/>
              <a:gd name="connsiteX4" fmla="*/ 367395 w 591058"/>
              <a:gd name="connsiteY4" fmla="*/ 341022 h 565126"/>
              <a:gd name="connsiteX5" fmla="*/ 591058 w 591058"/>
              <a:gd name="connsiteY5" fmla="*/ 565117 h 565126"/>
              <a:gd name="connsiteX0" fmla="*/ 0 w 591058"/>
              <a:gd name="connsiteY0" fmla="*/ 57040 h 380703"/>
              <a:gd name="connsiteX1" fmla="*/ 291313 w 591058"/>
              <a:gd name="connsiteY1" fmla="*/ 34803 h 380703"/>
              <a:gd name="connsiteX2" fmla="*/ 477288 w 591058"/>
              <a:gd name="connsiteY2" fmla="*/ 235496 h 380703"/>
              <a:gd name="connsiteX3" fmla="*/ 341323 w 591058"/>
              <a:gd name="connsiteY3" fmla="*/ 221050 h 380703"/>
              <a:gd name="connsiteX4" fmla="*/ 367395 w 591058"/>
              <a:gd name="connsiteY4" fmla="*/ 156599 h 380703"/>
              <a:gd name="connsiteX5" fmla="*/ 591058 w 591058"/>
              <a:gd name="connsiteY5" fmla="*/ 380694 h 380703"/>
              <a:gd name="connsiteX0" fmla="*/ 0 w 591058"/>
              <a:gd name="connsiteY0" fmla="*/ 57040 h 433291"/>
              <a:gd name="connsiteX1" fmla="*/ 291313 w 591058"/>
              <a:gd name="connsiteY1" fmla="*/ 34803 h 433291"/>
              <a:gd name="connsiteX2" fmla="*/ 477288 w 591058"/>
              <a:gd name="connsiteY2" fmla="*/ 235496 h 433291"/>
              <a:gd name="connsiteX3" fmla="*/ 341323 w 591058"/>
              <a:gd name="connsiteY3" fmla="*/ 221050 h 433291"/>
              <a:gd name="connsiteX4" fmla="*/ 367395 w 591058"/>
              <a:gd name="connsiteY4" fmla="*/ 156599 h 433291"/>
              <a:gd name="connsiteX5" fmla="*/ 553133 w 591058"/>
              <a:gd name="connsiteY5" fmla="*/ 423435 h 433291"/>
              <a:gd name="connsiteX6" fmla="*/ 591058 w 591058"/>
              <a:gd name="connsiteY6" fmla="*/ 380694 h 433291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41323 w 591058"/>
              <a:gd name="connsiteY3" fmla="*/ 220902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44390 w 591058"/>
              <a:gd name="connsiteY4" fmla="*/ 17577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50800"/>
              <a:gd name="connsiteX1" fmla="*/ 291313 w 591058"/>
              <a:gd name="connsiteY1" fmla="*/ 34655 h 450800"/>
              <a:gd name="connsiteX2" fmla="*/ 410962 w 591058"/>
              <a:gd name="connsiteY2" fmla="*/ 232788 h 450800"/>
              <a:gd name="connsiteX3" fmla="*/ 359444 w 591058"/>
              <a:gd name="connsiteY3" fmla="*/ 274141 h 450800"/>
              <a:gd name="connsiteX4" fmla="*/ 344390 w 591058"/>
              <a:gd name="connsiteY4" fmla="*/ 175771 h 450800"/>
              <a:gd name="connsiteX5" fmla="*/ 525983 w 591058"/>
              <a:gd name="connsiteY5" fmla="*/ 442447 h 450800"/>
              <a:gd name="connsiteX6" fmla="*/ 591058 w 591058"/>
              <a:gd name="connsiteY6" fmla="*/ 380546 h 450800"/>
              <a:gd name="connsiteX0" fmla="*/ 0 w 557402"/>
              <a:gd name="connsiteY0" fmla="*/ 56892 h 455815"/>
              <a:gd name="connsiteX1" fmla="*/ 291313 w 557402"/>
              <a:gd name="connsiteY1" fmla="*/ 34655 h 455815"/>
              <a:gd name="connsiteX2" fmla="*/ 410962 w 557402"/>
              <a:gd name="connsiteY2" fmla="*/ 232788 h 455815"/>
              <a:gd name="connsiteX3" fmla="*/ 359444 w 557402"/>
              <a:gd name="connsiteY3" fmla="*/ 274141 h 455815"/>
              <a:gd name="connsiteX4" fmla="*/ 344390 w 557402"/>
              <a:gd name="connsiteY4" fmla="*/ 175771 h 455815"/>
              <a:gd name="connsiteX5" fmla="*/ 525983 w 557402"/>
              <a:gd name="connsiteY5" fmla="*/ 442447 h 455815"/>
              <a:gd name="connsiteX6" fmla="*/ 557402 w 557402"/>
              <a:gd name="connsiteY6" fmla="*/ 427745 h 455815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4390 w 565857"/>
              <a:gd name="connsiteY4" fmla="*/ 1757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54958 w 565857"/>
              <a:gd name="connsiteY4" fmla="*/ 1559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6421 w 565857"/>
              <a:gd name="connsiteY4" fmla="*/ 17989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5481 h 452166"/>
              <a:gd name="connsiteX1" fmla="*/ 291313 w 565857"/>
              <a:gd name="connsiteY1" fmla="*/ 33244 h 452166"/>
              <a:gd name="connsiteX2" fmla="*/ 398772 w 565857"/>
              <a:gd name="connsiteY2" fmla="*/ 206657 h 452166"/>
              <a:gd name="connsiteX3" fmla="*/ 359444 w 565857"/>
              <a:gd name="connsiteY3" fmla="*/ 272730 h 452166"/>
              <a:gd name="connsiteX4" fmla="*/ 346421 w 565857"/>
              <a:gd name="connsiteY4" fmla="*/ 178480 h 452166"/>
              <a:gd name="connsiteX5" fmla="*/ 525983 w 565857"/>
              <a:gd name="connsiteY5" fmla="*/ 441036 h 452166"/>
              <a:gd name="connsiteX6" fmla="*/ 565857 w 565857"/>
              <a:gd name="connsiteY6" fmla="*/ 410494 h 452166"/>
              <a:gd name="connsiteX0" fmla="*/ 0 w 525983"/>
              <a:gd name="connsiteY0" fmla="*/ 55481 h 441036"/>
              <a:gd name="connsiteX1" fmla="*/ 291313 w 525983"/>
              <a:gd name="connsiteY1" fmla="*/ 33244 h 441036"/>
              <a:gd name="connsiteX2" fmla="*/ 398772 w 525983"/>
              <a:gd name="connsiteY2" fmla="*/ 206657 h 441036"/>
              <a:gd name="connsiteX3" fmla="*/ 359444 w 525983"/>
              <a:gd name="connsiteY3" fmla="*/ 272730 h 441036"/>
              <a:gd name="connsiteX4" fmla="*/ 346421 w 525983"/>
              <a:gd name="connsiteY4" fmla="*/ 178480 h 441036"/>
              <a:gd name="connsiteX5" fmla="*/ 525983 w 525983"/>
              <a:gd name="connsiteY5" fmla="*/ 441036 h 441036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4" fmla="*/ 346421 w 401491"/>
              <a:gd name="connsiteY4" fmla="*/ 178480 h 273075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0" fmla="*/ 0 w 401491"/>
              <a:gd name="connsiteY0" fmla="*/ 55481 h 206657"/>
              <a:gd name="connsiteX1" fmla="*/ 291313 w 401491"/>
              <a:gd name="connsiteY1" fmla="*/ 33244 h 206657"/>
              <a:gd name="connsiteX2" fmla="*/ 398772 w 401491"/>
              <a:gd name="connsiteY2" fmla="*/ 206657 h 206657"/>
              <a:gd name="connsiteX0" fmla="*/ 0 w 431432"/>
              <a:gd name="connsiteY0" fmla="*/ 51352 h 126488"/>
              <a:gd name="connsiteX1" fmla="*/ 291313 w 431432"/>
              <a:gd name="connsiteY1" fmla="*/ 29115 h 126488"/>
              <a:gd name="connsiteX2" fmla="*/ 429422 w 431432"/>
              <a:gd name="connsiteY2" fmla="*/ 126488 h 126488"/>
              <a:gd name="connsiteX0" fmla="*/ 0 w 430894"/>
              <a:gd name="connsiteY0" fmla="*/ 65433 h 140569"/>
              <a:gd name="connsiteX1" fmla="*/ 255808 w 430894"/>
              <a:gd name="connsiteY1" fmla="*/ 14036 h 140569"/>
              <a:gd name="connsiteX2" fmla="*/ 429422 w 430894"/>
              <a:gd name="connsiteY2" fmla="*/ 140569 h 140569"/>
              <a:gd name="connsiteX0" fmla="*/ 0 w 444628"/>
              <a:gd name="connsiteY0" fmla="*/ 62149 h 89125"/>
              <a:gd name="connsiteX1" fmla="*/ 255808 w 444628"/>
              <a:gd name="connsiteY1" fmla="*/ 10752 h 89125"/>
              <a:gd name="connsiteX2" fmla="*/ 443275 w 444628"/>
              <a:gd name="connsiteY2" fmla="*/ 89125 h 8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8" h="89125">
                <a:moveTo>
                  <a:pt x="0" y="62149"/>
                </a:moveTo>
                <a:cubicBezTo>
                  <a:pt x="161925" y="-29926"/>
                  <a:pt x="181929" y="6256"/>
                  <a:pt x="255808" y="10752"/>
                </a:cubicBezTo>
                <a:cubicBezTo>
                  <a:pt x="329687" y="15248"/>
                  <a:pt x="459272" y="62592"/>
                  <a:pt x="443275" y="89125"/>
                </a:cubicBezTo>
              </a:path>
            </a:pathLst>
          </a:custGeom>
          <a:noFill/>
          <a:ln w="12700"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 rot="20200458">
            <a:off x="4362197" y="4560224"/>
            <a:ext cx="2638389" cy="268461"/>
          </a:xfrm>
          <a:custGeom>
            <a:avLst/>
            <a:gdLst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393307 h 393307"/>
              <a:gd name="connsiteX1" fmla="*/ 485775 w 1009650"/>
              <a:gd name="connsiteY1" fmla="*/ 117082 h 393307"/>
              <a:gd name="connsiteX2" fmla="*/ 685800 w 1009650"/>
              <a:gd name="connsiteY2" fmla="*/ 298057 h 393307"/>
              <a:gd name="connsiteX3" fmla="*/ 351634 w 1009650"/>
              <a:gd name="connsiteY3" fmla="*/ 61266 h 393307"/>
              <a:gd name="connsiteX4" fmla="*/ 609600 w 1009650"/>
              <a:gd name="connsiteY4" fmla="*/ 2782 h 393307"/>
              <a:gd name="connsiteX5" fmla="*/ 1009650 w 1009650"/>
              <a:gd name="connsiteY5" fmla="*/ 155182 h 393307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389795 w 1009650"/>
              <a:gd name="connsiteY2" fmla="*/ 277819 h 394846"/>
              <a:gd name="connsiteX3" fmla="*/ 351634 w 1009650"/>
              <a:gd name="connsiteY3" fmla="*/ 62805 h 394846"/>
              <a:gd name="connsiteX4" fmla="*/ 609600 w 1009650"/>
              <a:gd name="connsiteY4" fmla="*/ 4321 h 394846"/>
              <a:gd name="connsiteX5" fmla="*/ 1009650 w 1009650"/>
              <a:gd name="connsiteY5" fmla="*/ 156721 h 394846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516012 w 1009650"/>
              <a:gd name="connsiteY2" fmla="*/ 231265 h 394846"/>
              <a:gd name="connsiteX3" fmla="*/ 389795 w 1009650"/>
              <a:gd name="connsiteY3" fmla="*/ 277819 h 394846"/>
              <a:gd name="connsiteX4" fmla="*/ 351634 w 1009650"/>
              <a:gd name="connsiteY4" fmla="*/ 62805 h 394846"/>
              <a:gd name="connsiteX5" fmla="*/ 609600 w 1009650"/>
              <a:gd name="connsiteY5" fmla="*/ 4321 h 394846"/>
              <a:gd name="connsiteX6" fmla="*/ 1009650 w 1009650"/>
              <a:gd name="connsiteY6" fmla="*/ 156721 h 394846"/>
              <a:gd name="connsiteX0" fmla="*/ 0 w 1009650"/>
              <a:gd name="connsiteY0" fmla="*/ 394076 h 394076"/>
              <a:gd name="connsiteX1" fmla="*/ 485775 w 1009650"/>
              <a:gd name="connsiteY1" fmla="*/ 117851 h 394076"/>
              <a:gd name="connsiteX2" fmla="*/ 516012 w 1009650"/>
              <a:gd name="connsiteY2" fmla="*/ 230495 h 394076"/>
              <a:gd name="connsiteX3" fmla="*/ 389795 w 1009650"/>
              <a:gd name="connsiteY3" fmla="*/ 277049 h 394076"/>
              <a:gd name="connsiteX4" fmla="*/ 425635 w 1009650"/>
              <a:gd name="connsiteY4" fmla="*/ 67479 h 394076"/>
              <a:gd name="connsiteX5" fmla="*/ 609600 w 1009650"/>
              <a:gd name="connsiteY5" fmla="*/ 3551 h 394076"/>
              <a:gd name="connsiteX6" fmla="*/ 1009650 w 1009650"/>
              <a:gd name="connsiteY6" fmla="*/ 155951 h 39407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844571"/>
              <a:gd name="connsiteY0" fmla="*/ 366692 h 366692"/>
              <a:gd name="connsiteX1" fmla="*/ 485775 w 844571"/>
              <a:gd name="connsiteY1" fmla="*/ 90467 h 366692"/>
              <a:gd name="connsiteX2" fmla="*/ 516012 w 844571"/>
              <a:gd name="connsiteY2" fmla="*/ 203111 h 366692"/>
              <a:gd name="connsiteX3" fmla="*/ 389795 w 844571"/>
              <a:gd name="connsiteY3" fmla="*/ 249665 h 366692"/>
              <a:gd name="connsiteX4" fmla="*/ 425635 w 844571"/>
              <a:gd name="connsiteY4" fmla="*/ 40095 h 366692"/>
              <a:gd name="connsiteX5" fmla="*/ 734833 w 844571"/>
              <a:gd name="connsiteY5" fmla="*/ 8833 h 366692"/>
              <a:gd name="connsiteX6" fmla="*/ 844571 w 844571"/>
              <a:gd name="connsiteY6" fmla="*/ 30571 h 366692"/>
              <a:gd name="connsiteX0" fmla="*/ 0 w 734833"/>
              <a:gd name="connsiteY0" fmla="*/ 357993 h 357993"/>
              <a:gd name="connsiteX1" fmla="*/ 485775 w 734833"/>
              <a:gd name="connsiteY1" fmla="*/ 8176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734833"/>
              <a:gd name="connsiteY0" fmla="*/ 357993 h 357993"/>
              <a:gd name="connsiteX1" fmla="*/ 457313 w 734833"/>
              <a:gd name="connsiteY1" fmla="*/ 11987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591058"/>
              <a:gd name="connsiteY0" fmla="*/ 339794 h 663451"/>
              <a:gd name="connsiteX1" fmla="*/ 457313 w 591058"/>
              <a:gd name="connsiteY1" fmla="*/ 101679 h 663451"/>
              <a:gd name="connsiteX2" fmla="*/ 516012 w 591058"/>
              <a:gd name="connsiteY2" fmla="*/ 176213 h 663451"/>
              <a:gd name="connsiteX3" fmla="*/ 389795 w 591058"/>
              <a:gd name="connsiteY3" fmla="*/ 222767 h 663451"/>
              <a:gd name="connsiteX4" fmla="*/ 425635 w 591058"/>
              <a:gd name="connsiteY4" fmla="*/ 13197 h 663451"/>
              <a:gd name="connsiteX5" fmla="*/ 591058 w 591058"/>
              <a:gd name="connsiteY5" fmla="*/ 663448 h 663451"/>
              <a:gd name="connsiteX0" fmla="*/ 0 w 591058"/>
              <a:gd name="connsiteY0" fmla="*/ 342575 h 666232"/>
              <a:gd name="connsiteX1" fmla="*/ 457313 w 591058"/>
              <a:gd name="connsiteY1" fmla="*/ 104460 h 666232"/>
              <a:gd name="connsiteX2" fmla="*/ 477288 w 591058"/>
              <a:gd name="connsiteY2" fmla="*/ 521031 h 666232"/>
              <a:gd name="connsiteX3" fmla="*/ 389795 w 591058"/>
              <a:gd name="connsiteY3" fmla="*/ 225548 h 666232"/>
              <a:gd name="connsiteX4" fmla="*/ 425635 w 591058"/>
              <a:gd name="connsiteY4" fmla="*/ 15978 h 666232"/>
              <a:gd name="connsiteX5" fmla="*/ 591058 w 591058"/>
              <a:gd name="connsiteY5" fmla="*/ 666229 h 666232"/>
              <a:gd name="connsiteX0" fmla="*/ 0 w 591058"/>
              <a:gd name="connsiteY0" fmla="*/ 327773 h 651430"/>
              <a:gd name="connsiteX1" fmla="*/ 457313 w 591058"/>
              <a:gd name="connsiteY1" fmla="*/ 89658 h 651430"/>
              <a:gd name="connsiteX2" fmla="*/ 477288 w 591058"/>
              <a:gd name="connsiteY2" fmla="*/ 506229 h 651430"/>
              <a:gd name="connsiteX3" fmla="*/ 341323 w 591058"/>
              <a:gd name="connsiteY3" fmla="*/ 491783 h 651430"/>
              <a:gd name="connsiteX4" fmla="*/ 425635 w 591058"/>
              <a:gd name="connsiteY4" fmla="*/ 1176 h 651430"/>
              <a:gd name="connsiteX5" fmla="*/ 591058 w 591058"/>
              <a:gd name="connsiteY5" fmla="*/ 651427 h 651430"/>
              <a:gd name="connsiteX0" fmla="*/ 0 w 591058"/>
              <a:gd name="connsiteY0" fmla="*/ 241463 h 565126"/>
              <a:gd name="connsiteX1" fmla="*/ 457313 w 591058"/>
              <a:gd name="connsiteY1" fmla="*/ 3348 h 565126"/>
              <a:gd name="connsiteX2" fmla="*/ 477288 w 591058"/>
              <a:gd name="connsiteY2" fmla="*/ 419919 h 565126"/>
              <a:gd name="connsiteX3" fmla="*/ 341323 w 591058"/>
              <a:gd name="connsiteY3" fmla="*/ 405473 h 565126"/>
              <a:gd name="connsiteX4" fmla="*/ 367395 w 591058"/>
              <a:gd name="connsiteY4" fmla="*/ 341022 h 565126"/>
              <a:gd name="connsiteX5" fmla="*/ 591058 w 591058"/>
              <a:gd name="connsiteY5" fmla="*/ 565117 h 565126"/>
              <a:gd name="connsiteX0" fmla="*/ 0 w 591058"/>
              <a:gd name="connsiteY0" fmla="*/ 57040 h 380703"/>
              <a:gd name="connsiteX1" fmla="*/ 291313 w 591058"/>
              <a:gd name="connsiteY1" fmla="*/ 34803 h 380703"/>
              <a:gd name="connsiteX2" fmla="*/ 477288 w 591058"/>
              <a:gd name="connsiteY2" fmla="*/ 235496 h 380703"/>
              <a:gd name="connsiteX3" fmla="*/ 341323 w 591058"/>
              <a:gd name="connsiteY3" fmla="*/ 221050 h 380703"/>
              <a:gd name="connsiteX4" fmla="*/ 367395 w 591058"/>
              <a:gd name="connsiteY4" fmla="*/ 156599 h 380703"/>
              <a:gd name="connsiteX5" fmla="*/ 591058 w 591058"/>
              <a:gd name="connsiteY5" fmla="*/ 380694 h 380703"/>
              <a:gd name="connsiteX0" fmla="*/ 0 w 591058"/>
              <a:gd name="connsiteY0" fmla="*/ 57040 h 433291"/>
              <a:gd name="connsiteX1" fmla="*/ 291313 w 591058"/>
              <a:gd name="connsiteY1" fmla="*/ 34803 h 433291"/>
              <a:gd name="connsiteX2" fmla="*/ 477288 w 591058"/>
              <a:gd name="connsiteY2" fmla="*/ 235496 h 433291"/>
              <a:gd name="connsiteX3" fmla="*/ 341323 w 591058"/>
              <a:gd name="connsiteY3" fmla="*/ 221050 h 433291"/>
              <a:gd name="connsiteX4" fmla="*/ 367395 w 591058"/>
              <a:gd name="connsiteY4" fmla="*/ 156599 h 433291"/>
              <a:gd name="connsiteX5" fmla="*/ 553133 w 591058"/>
              <a:gd name="connsiteY5" fmla="*/ 423435 h 433291"/>
              <a:gd name="connsiteX6" fmla="*/ 591058 w 591058"/>
              <a:gd name="connsiteY6" fmla="*/ 380694 h 433291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41323 w 591058"/>
              <a:gd name="connsiteY3" fmla="*/ 220902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44390 w 591058"/>
              <a:gd name="connsiteY4" fmla="*/ 17577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50800"/>
              <a:gd name="connsiteX1" fmla="*/ 291313 w 591058"/>
              <a:gd name="connsiteY1" fmla="*/ 34655 h 450800"/>
              <a:gd name="connsiteX2" fmla="*/ 410962 w 591058"/>
              <a:gd name="connsiteY2" fmla="*/ 232788 h 450800"/>
              <a:gd name="connsiteX3" fmla="*/ 359444 w 591058"/>
              <a:gd name="connsiteY3" fmla="*/ 274141 h 450800"/>
              <a:gd name="connsiteX4" fmla="*/ 344390 w 591058"/>
              <a:gd name="connsiteY4" fmla="*/ 175771 h 450800"/>
              <a:gd name="connsiteX5" fmla="*/ 525983 w 591058"/>
              <a:gd name="connsiteY5" fmla="*/ 442447 h 450800"/>
              <a:gd name="connsiteX6" fmla="*/ 591058 w 591058"/>
              <a:gd name="connsiteY6" fmla="*/ 380546 h 450800"/>
              <a:gd name="connsiteX0" fmla="*/ 0 w 557402"/>
              <a:gd name="connsiteY0" fmla="*/ 56892 h 455815"/>
              <a:gd name="connsiteX1" fmla="*/ 291313 w 557402"/>
              <a:gd name="connsiteY1" fmla="*/ 34655 h 455815"/>
              <a:gd name="connsiteX2" fmla="*/ 410962 w 557402"/>
              <a:gd name="connsiteY2" fmla="*/ 232788 h 455815"/>
              <a:gd name="connsiteX3" fmla="*/ 359444 w 557402"/>
              <a:gd name="connsiteY3" fmla="*/ 274141 h 455815"/>
              <a:gd name="connsiteX4" fmla="*/ 344390 w 557402"/>
              <a:gd name="connsiteY4" fmla="*/ 175771 h 455815"/>
              <a:gd name="connsiteX5" fmla="*/ 525983 w 557402"/>
              <a:gd name="connsiteY5" fmla="*/ 442447 h 455815"/>
              <a:gd name="connsiteX6" fmla="*/ 557402 w 557402"/>
              <a:gd name="connsiteY6" fmla="*/ 427745 h 455815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4390 w 565857"/>
              <a:gd name="connsiteY4" fmla="*/ 1757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54958 w 565857"/>
              <a:gd name="connsiteY4" fmla="*/ 1559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6421 w 565857"/>
              <a:gd name="connsiteY4" fmla="*/ 17989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5481 h 452166"/>
              <a:gd name="connsiteX1" fmla="*/ 291313 w 565857"/>
              <a:gd name="connsiteY1" fmla="*/ 33244 h 452166"/>
              <a:gd name="connsiteX2" fmla="*/ 398772 w 565857"/>
              <a:gd name="connsiteY2" fmla="*/ 206657 h 452166"/>
              <a:gd name="connsiteX3" fmla="*/ 359444 w 565857"/>
              <a:gd name="connsiteY3" fmla="*/ 272730 h 452166"/>
              <a:gd name="connsiteX4" fmla="*/ 346421 w 565857"/>
              <a:gd name="connsiteY4" fmla="*/ 178480 h 452166"/>
              <a:gd name="connsiteX5" fmla="*/ 525983 w 565857"/>
              <a:gd name="connsiteY5" fmla="*/ 441036 h 452166"/>
              <a:gd name="connsiteX6" fmla="*/ 565857 w 565857"/>
              <a:gd name="connsiteY6" fmla="*/ 410494 h 452166"/>
              <a:gd name="connsiteX0" fmla="*/ 0 w 525983"/>
              <a:gd name="connsiteY0" fmla="*/ 55481 h 441036"/>
              <a:gd name="connsiteX1" fmla="*/ 291313 w 525983"/>
              <a:gd name="connsiteY1" fmla="*/ 33244 h 441036"/>
              <a:gd name="connsiteX2" fmla="*/ 398772 w 525983"/>
              <a:gd name="connsiteY2" fmla="*/ 206657 h 441036"/>
              <a:gd name="connsiteX3" fmla="*/ 359444 w 525983"/>
              <a:gd name="connsiteY3" fmla="*/ 272730 h 441036"/>
              <a:gd name="connsiteX4" fmla="*/ 346421 w 525983"/>
              <a:gd name="connsiteY4" fmla="*/ 178480 h 441036"/>
              <a:gd name="connsiteX5" fmla="*/ 525983 w 525983"/>
              <a:gd name="connsiteY5" fmla="*/ 441036 h 441036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4" fmla="*/ 346421 w 401491"/>
              <a:gd name="connsiteY4" fmla="*/ 178480 h 273075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0" fmla="*/ 0 w 401491"/>
              <a:gd name="connsiteY0" fmla="*/ 55481 h 206657"/>
              <a:gd name="connsiteX1" fmla="*/ 291313 w 401491"/>
              <a:gd name="connsiteY1" fmla="*/ 33244 h 206657"/>
              <a:gd name="connsiteX2" fmla="*/ 398772 w 401491"/>
              <a:gd name="connsiteY2" fmla="*/ 206657 h 206657"/>
              <a:gd name="connsiteX0" fmla="*/ 0 w 431432"/>
              <a:gd name="connsiteY0" fmla="*/ 51352 h 126488"/>
              <a:gd name="connsiteX1" fmla="*/ 291313 w 431432"/>
              <a:gd name="connsiteY1" fmla="*/ 29115 h 126488"/>
              <a:gd name="connsiteX2" fmla="*/ 429422 w 431432"/>
              <a:gd name="connsiteY2" fmla="*/ 126488 h 126488"/>
              <a:gd name="connsiteX0" fmla="*/ 0 w 430894"/>
              <a:gd name="connsiteY0" fmla="*/ 65433 h 140569"/>
              <a:gd name="connsiteX1" fmla="*/ 255808 w 430894"/>
              <a:gd name="connsiteY1" fmla="*/ 14036 h 140569"/>
              <a:gd name="connsiteX2" fmla="*/ 429422 w 430894"/>
              <a:gd name="connsiteY2" fmla="*/ 140569 h 140569"/>
              <a:gd name="connsiteX0" fmla="*/ 0 w 444628"/>
              <a:gd name="connsiteY0" fmla="*/ 62149 h 89125"/>
              <a:gd name="connsiteX1" fmla="*/ 255808 w 444628"/>
              <a:gd name="connsiteY1" fmla="*/ 10752 h 89125"/>
              <a:gd name="connsiteX2" fmla="*/ 443275 w 444628"/>
              <a:gd name="connsiteY2" fmla="*/ 89125 h 89125"/>
              <a:gd name="connsiteX0" fmla="*/ 0 w 444628"/>
              <a:gd name="connsiteY0" fmla="*/ 71963 h 98939"/>
              <a:gd name="connsiteX1" fmla="*/ 255808 w 444628"/>
              <a:gd name="connsiteY1" fmla="*/ 5170 h 98939"/>
              <a:gd name="connsiteX2" fmla="*/ 443275 w 444628"/>
              <a:gd name="connsiteY2" fmla="*/ 98939 h 98939"/>
              <a:gd name="connsiteX0" fmla="*/ 0 w 444628"/>
              <a:gd name="connsiteY0" fmla="*/ 96179 h 96179"/>
              <a:gd name="connsiteX1" fmla="*/ 255808 w 444628"/>
              <a:gd name="connsiteY1" fmla="*/ 2 h 96179"/>
              <a:gd name="connsiteX2" fmla="*/ 443275 w 444628"/>
              <a:gd name="connsiteY2" fmla="*/ 93771 h 96179"/>
              <a:gd name="connsiteX0" fmla="*/ 0 w 444628"/>
              <a:gd name="connsiteY0" fmla="*/ 96554 h 96554"/>
              <a:gd name="connsiteX1" fmla="*/ 255808 w 444628"/>
              <a:gd name="connsiteY1" fmla="*/ 377 h 96554"/>
              <a:gd name="connsiteX2" fmla="*/ 443275 w 444628"/>
              <a:gd name="connsiteY2" fmla="*/ 94146 h 96554"/>
              <a:gd name="connsiteX0" fmla="*/ 0 w 432655"/>
              <a:gd name="connsiteY0" fmla="*/ 96259 h 96259"/>
              <a:gd name="connsiteX1" fmla="*/ 255808 w 432655"/>
              <a:gd name="connsiteY1" fmla="*/ 82 h 96259"/>
              <a:gd name="connsiteX2" fmla="*/ 431199 w 432655"/>
              <a:gd name="connsiteY2" fmla="*/ 81053 h 96259"/>
              <a:gd name="connsiteX0" fmla="*/ 0 w 431199"/>
              <a:gd name="connsiteY0" fmla="*/ 98383 h 98383"/>
              <a:gd name="connsiteX1" fmla="*/ 255808 w 431199"/>
              <a:gd name="connsiteY1" fmla="*/ 2206 h 98383"/>
              <a:gd name="connsiteX2" fmla="*/ 431199 w 431199"/>
              <a:gd name="connsiteY2" fmla="*/ 83177 h 98383"/>
              <a:gd name="connsiteX0" fmla="*/ 0 w 431199"/>
              <a:gd name="connsiteY0" fmla="*/ 108426 h 108426"/>
              <a:gd name="connsiteX1" fmla="*/ 214846 w 431199"/>
              <a:gd name="connsiteY1" fmla="*/ 837 h 108426"/>
              <a:gd name="connsiteX2" fmla="*/ 431199 w 431199"/>
              <a:gd name="connsiteY2" fmla="*/ 93220 h 108426"/>
              <a:gd name="connsiteX0" fmla="*/ 0 w 431199"/>
              <a:gd name="connsiteY0" fmla="*/ 107834 h 107834"/>
              <a:gd name="connsiteX1" fmla="*/ 214846 w 431199"/>
              <a:gd name="connsiteY1" fmla="*/ 245 h 107834"/>
              <a:gd name="connsiteX2" fmla="*/ 431199 w 431199"/>
              <a:gd name="connsiteY2" fmla="*/ 92628 h 10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199" h="107834">
                <a:moveTo>
                  <a:pt x="0" y="107834"/>
                </a:moveTo>
                <a:cubicBezTo>
                  <a:pt x="113562" y="-1871"/>
                  <a:pt x="142980" y="2779"/>
                  <a:pt x="214846" y="245"/>
                </a:cubicBezTo>
                <a:cubicBezTo>
                  <a:pt x="286712" y="-2289"/>
                  <a:pt x="358704" y="13913"/>
                  <a:pt x="431199" y="92628"/>
                </a:cubicBezTo>
              </a:path>
            </a:pathLst>
          </a:custGeom>
          <a:noFill/>
          <a:ln w="12700"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 rot="2929269" flipH="1">
            <a:off x="770154" y="4999852"/>
            <a:ext cx="485645" cy="99993"/>
          </a:xfrm>
          <a:custGeom>
            <a:avLst/>
            <a:gdLst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393307 h 393307"/>
              <a:gd name="connsiteX1" fmla="*/ 485775 w 1009650"/>
              <a:gd name="connsiteY1" fmla="*/ 117082 h 393307"/>
              <a:gd name="connsiteX2" fmla="*/ 685800 w 1009650"/>
              <a:gd name="connsiteY2" fmla="*/ 298057 h 393307"/>
              <a:gd name="connsiteX3" fmla="*/ 351634 w 1009650"/>
              <a:gd name="connsiteY3" fmla="*/ 61266 h 393307"/>
              <a:gd name="connsiteX4" fmla="*/ 609600 w 1009650"/>
              <a:gd name="connsiteY4" fmla="*/ 2782 h 393307"/>
              <a:gd name="connsiteX5" fmla="*/ 1009650 w 1009650"/>
              <a:gd name="connsiteY5" fmla="*/ 155182 h 393307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389795 w 1009650"/>
              <a:gd name="connsiteY2" fmla="*/ 277819 h 394846"/>
              <a:gd name="connsiteX3" fmla="*/ 351634 w 1009650"/>
              <a:gd name="connsiteY3" fmla="*/ 62805 h 394846"/>
              <a:gd name="connsiteX4" fmla="*/ 609600 w 1009650"/>
              <a:gd name="connsiteY4" fmla="*/ 4321 h 394846"/>
              <a:gd name="connsiteX5" fmla="*/ 1009650 w 1009650"/>
              <a:gd name="connsiteY5" fmla="*/ 156721 h 394846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516012 w 1009650"/>
              <a:gd name="connsiteY2" fmla="*/ 231265 h 394846"/>
              <a:gd name="connsiteX3" fmla="*/ 389795 w 1009650"/>
              <a:gd name="connsiteY3" fmla="*/ 277819 h 394846"/>
              <a:gd name="connsiteX4" fmla="*/ 351634 w 1009650"/>
              <a:gd name="connsiteY4" fmla="*/ 62805 h 394846"/>
              <a:gd name="connsiteX5" fmla="*/ 609600 w 1009650"/>
              <a:gd name="connsiteY5" fmla="*/ 4321 h 394846"/>
              <a:gd name="connsiteX6" fmla="*/ 1009650 w 1009650"/>
              <a:gd name="connsiteY6" fmla="*/ 156721 h 394846"/>
              <a:gd name="connsiteX0" fmla="*/ 0 w 1009650"/>
              <a:gd name="connsiteY0" fmla="*/ 394076 h 394076"/>
              <a:gd name="connsiteX1" fmla="*/ 485775 w 1009650"/>
              <a:gd name="connsiteY1" fmla="*/ 117851 h 394076"/>
              <a:gd name="connsiteX2" fmla="*/ 516012 w 1009650"/>
              <a:gd name="connsiteY2" fmla="*/ 230495 h 394076"/>
              <a:gd name="connsiteX3" fmla="*/ 389795 w 1009650"/>
              <a:gd name="connsiteY3" fmla="*/ 277049 h 394076"/>
              <a:gd name="connsiteX4" fmla="*/ 425635 w 1009650"/>
              <a:gd name="connsiteY4" fmla="*/ 67479 h 394076"/>
              <a:gd name="connsiteX5" fmla="*/ 609600 w 1009650"/>
              <a:gd name="connsiteY5" fmla="*/ 3551 h 394076"/>
              <a:gd name="connsiteX6" fmla="*/ 1009650 w 1009650"/>
              <a:gd name="connsiteY6" fmla="*/ 155951 h 39407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844571"/>
              <a:gd name="connsiteY0" fmla="*/ 366692 h 366692"/>
              <a:gd name="connsiteX1" fmla="*/ 485775 w 844571"/>
              <a:gd name="connsiteY1" fmla="*/ 90467 h 366692"/>
              <a:gd name="connsiteX2" fmla="*/ 516012 w 844571"/>
              <a:gd name="connsiteY2" fmla="*/ 203111 h 366692"/>
              <a:gd name="connsiteX3" fmla="*/ 389795 w 844571"/>
              <a:gd name="connsiteY3" fmla="*/ 249665 h 366692"/>
              <a:gd name="connsiteX4" fmla="*/ 425635 w 844571"/>
              <a:gd name="connsiteY4" fmla="*/ 40095 h 366692"/>
              <a:gd name="connsiteX5" fmla="*/ 734833 w 844571"/>
              <a:gd name="connsiteY5" fmla="*/ 8833 h 366692"/>
              <a:gd name="connsiteX6" fmla="*/ 844571 w 844571"/>
              <a:gd name="connsiteY6" fmla="*/ 30571 h 366692"/>
              <a:gd name="connsiteX0" fmla="*/ 0 w 734833"/>
              <a:gd name="connsiteY0" fmla="*/ 357993 h 357993"/>
              <a:gd name="connsiteX1" fmla="*/ 485775 w 734833"/>
              <a:gd name="connsiteY1" fmla="*/ 8176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734833"/>
              <a:gd name="connsiteY0" fmla="*/ 357993 h 357993"/>
              <a:gd name="connsiteX1" fmla="*/ 457313 w 734833"/>
              <a:gd name="connsiteY1" fmla="*/ 11987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591058"/>
              <a:gd name="connsiteY0" fmla="*/ 339794 h 663451"/>
              <a:gd name="connsiteX1" fmla="*/ 457313 w 591058"/>
              <a:gd name="connsiteY1" fmla="*/ 101679 h 663451"/>
              <a:gd name="connsiteX2" fmla="*/ 516012 w 591058"/>
              <a:gd name="connsiteY2" fmla="*/ 176213 h 663451"/>
              <a:gd name="connsiteX3" fmla="*/ 389795 w 591058"/>
              <a:gd name="connsiteY3" fmla="*/ 222767 h 663451"/>
              <a:gd name="connsiteX4" fmla="*/ 425635 w 591058"/>
              <a:gd name="connsiteY4" fmla="*/ 13197 h 663451"/>
              <a:gd name="connsiteX5" fmla="*/ 591058 w 591058"/>
              <a:gd name="connsiteY5" fmla="*/ 663448 h 663451"/>
              <a:gd name="connsiteX0" fmla="*/ 0 w 591058"/>
              <a:gd name="connsiteY0" fmla="*/ 342575 h 666232"/>
              <a:gd name="connsiteX1" fmla="*/ 457313 w 591058"/>
              <a:gd name="connsiteY1" fmla="*/ 104460 h 666232"/>
              <a:gd name="connsiteX2" fmla="*/ 477288 w 591058"/>
              <a:gd name="connsiteY2" fmla="*/ 521031 h 666232"/>
              <a:gd name="connsiteX3" fmla="*/ 389795 w 591058"/>
              <a:gd name="connsiteY3" fmla="*/ 225548 h 666232"/>
              <a:gd name="connsiteX4" fmla="*/ 425635 w 591058"/>
              <a:gd name="connsiteY4" fmla="*/ 15978 h 666232"/>
              <a:gd name="connsiteX5" fmla="*/ 591058 w 591058"/>
              <a:gd name="connsiteY5" fmla="*/ 666229 h 666232"/>
              <a:gd name="connsiteX0" fmla="*/ 0 w 591058"/>
              <a:gd name="connsiteY0" fmla="*/ 327773 h 651430"/>
              <a:gd name="connsiteX1" fmla="*/ 457313 w 591058"/>
              <a:gd name="connsiteY1" fmla="*/ 89658 h 651430"/>
              <a:gd name="connsiteX2" fmla="*/ 477288 w 591058"/>
              <a:gd name="connsiteY2" fmla="*/ 506229 h 651430"/>
              <a:gd name="connsiteX3" fmla="*/ 341323 w 591058"/>
              <a:gd name="connsiteY3" fmla="*/ 491783 h 651430"/>
              <a:gd name="connsiteX4" fmla="*/ 425635 w 591058"/>
              <a:gd name="connsiteY4" fmla="*/ 1176 h 651430"/>
              <a:gd name="connsiteX5" fmla="*/ 591058 w 591058"/>
              <a:gd name="connsiteY5" fmla="*/ 651427 h 651430"/>
              <a:gd name="connsiteX0" fmla="*/ 0 w 591058"/>
              <a:gd name="connsiteY0" fmla="*/ 241463 h 565126"/>
              <a:gd name="connsiteX1" fmla="*/ 457313 w 591058"/>
              <a:gd name="connsiteY1" fmla="*/ 3348 h 565126"/>
              <a:gd name="connsiteX2" fmla="*/ 477288 w 591058"/>
              <a:gd name="connsiteY2" fmla="*/ 419919 h 565126"/>
              <a:gd name="connsiteX3" fmla="*/ 341323 w 591058"/>
              <a:gd name="connsiteY3" fmla="*/ 405473 h 565126"/>
              <a:gd name="connsiteX4" fmla="*/ 367395 w 591058"/>
              <a:gd name="connsiteY4" fmla="*/ 341022 h 565126"/>
              <a:gd name="connsiteX5" fmla="*/ 591058 w 591058"/>
              <a:gd name="connsiteY5" fmla="*/ 565117 h 565126"/>
              <a:gd name="connsiteX0" fmla="*/ 0 w 591058"/>
              <a:gd name="connsiteY0" fmla="*/ 57040 h 380703"/>
              <a:gd name="connsiteX1" fmla="*/ 291313 w 591058"/>
              <a:gd name="connsiteY1" fmla="*/ 34803 h 380703"/>
              <a:gd name="connsiteX2" fmla="*/ 477288 w 591058"/>
              <a:gd name="connsiteY2" fmla="*/ 235496 h 380703"/>
              <a:gd name="connsiteX3" fmla="*/ 341323 w 591058"/>
              <a:gd name="connsiteY3" fmla="*/ 221050 h 380703"/>
              <a:gd name="connsiteX4" fmla="*/ 367395 w 591058"/>
              <a:gd name="connsiteY4" fmla="*/ 156599 h 380703"/>
              <a:gd name="connsiteX5" fmla="*/ 591058 w 591058"/>
              <a:gd name="connsiteY5" fmla="*/ 380694 h 380703"/>
              <a:gd name="connsiteX0" fmla="*/ 0 w 591058"/>
              <a:gd name="connsiteY0" fmla="*/ 57040 h 433291"/>
              <a:gd name="connsiteX1" fmla="*/ 291313 w 591058"/>
              <a:gd name="connsiteY1" fmla="*/ 34803 h 433291"/>
              <a:gd name="connsiteX2" fmla="*/ 477288 w 591058"/>
              <a:gd name="connsiteY2" fmla="*/ 235496 h 433291"/>
              <a:gd name="connsiteX3" fmla="*/ 341323 w 591058"/>
              <a:gd name="connsiteY3" fmla="*/ 221050 h 433291"/>
              <a:gd name="connsiteX4" fmla="*/ 367395 w 591058"/>
              <a:gd name="connsiteY4" fmla="*/ 156599 h 433291"/>
              <a:gd name="connsiteX5" fmla="*/ 553133 w 591058"/>
              <a:gd name="connsiteY5" fmla="*/ 423435 h 433291"/>
              <a:gd name="connsiteX6" fmla="*/ 591058 w 591058"/>
              <a:gd name="connsiteY6" fmla="*/ 380694 h 433291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41323 w 591058"/>
              <a:gd name="connsiteY3" fmla="*/ 220902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44390 w 591058"/>
              <a:gd name="connsiteY4" fmla="*/ 17577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50800"/>
              <a:gd name="connsiteX1" fmla="*/ 291313 w 591058"/>
              <a:gd name="connsiteY1" fmla="*/ 34655 h 450800"/>
              <a:gd name="connsiteX2" fmla="*/ 410962 w 591058"/>
              <a:gd name="connsiteY2" fmla="*/ 232788 h 450800"/>
              <a:gd name="connsiteX3" fmla="*/ 359444 w 591058"/>
              <a:gd name="connsiteY3" fmla="*/ 274141 h 450800"/>
              <a:gd name="connsiteX4" fmla="*/ 344390 w 591058"/>
              <a:gd name="connsiteY4" fmla="*/ 175771 h 450800"/>
              <a:gd name="connsiteX5" fmla="*/ 525983 w 591058"/>
              <a:gd name="connsiteY5" fmla="*/ 442447 h 450800"/>
              <a:gd name="connsiteX6" fmla="*/ 591058 w 591058"/>
              <a:gd name="connsiteY6" fmla="*/ 380546 h 450800"/>
              <a:gd name="connsiteX0" fmla="*/ 0 w 557402"/>
              <a:gd name="connsiteY0" fmla="*/ 56892 h 455815"/>
              <a:gd name="connsiteX1" fmla="*/ 291313 w 557402"/>
              <a:gd name="connsiteY1" fmla="*/ 34655 h 455815"/>
              <a:gd name="connsiteX2" fmla="*/ 410962 w 557402"/>
              <a:gd name="connsiteY2" fmla="*/ 232788 h 455815"/>
              <a:gd name="connsiteX3" fmla="*/ 359444 w 557402"/>
              <a:gd name="connsiteY3" fmla="*/ 274141 h 455815"/>
              <a:gd name="connsiteX4" fmla="*/ 344390 w 557402"/>
              <a:gd name="connsiteY4" fmla="*/ 175771 h 455815"/>
              <a:gd name="connsiteX5" fmla="*/ 525983 w 557402"/>
              <a:gd name="connsiteY5" fmla="*/ 442447 h 455815"/>
              <a:gd name="connsiteX6" fmla="*/ 557402 w 557402"/>
              <a:gd name="connsiteY6" fmla="*/ 427745 h 455815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4390 w 565857"/>
              <a:gd name="connsiteY4" fmla="*/ 1757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54958 w 565857"/>
              <a:gd name="connsiteY4" fmla="*/ 1559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6421 w 565857"/>
              <a:gd name="connsiteY4" fmla="*/ 17989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5481 h 452166"/>
              <a:gd name="connsiteX1" fmla="*/ 291313 w 565857"/>
              <a:gd name="connsiteY1" fmla="*/ 33244 h 452166"/>
              <a:gd name="connsiteX2" fmla="*/ 398772 w 565857"/>
              <a:gd name="connsiteY2" fmla="*/ 206657 h 452166"/>
              <a:gd name="connsiteX3" fmla="*/ 359444 w 565857"/>
              <a:gd name="connsiteY3" fmla="*/ 272730 h 452166"/>
              <a:gd name="connsiteX4" fmla="*/ 346421 w 565857"/>
              <a:gd name="connsiteY4" fmla="*/ 178480 h 452166"/>
              <a:gd name="connsiteX5" fmla="*/ 525983 w 565857"/>
              <a:gd name="connsiteY5" fmla="*/ 441036 h 452166"/>
              <a:gd name="connsiteX6" fmla="*/ 565857 w 565857"/>
              <a:gd name="connsiteY6" fmla="*/ 410494 h 452166"/>
              <a:gd name="connsiteX0" fmla="*/ 0 w 525983"/>
              <a:gd name="connsiteY0" fmla="*/ 55481 h 441036"/>
              <a:gd name="connsiteX1" fmla="*/ 291313 w 525983"/>
              <a:gd name="connsiteY1" fmla="*/ 33244 h 441036"/>
              <a:gd name="connsiteX2" fmla="*/ 398772 w 525983"/>
              <a:gd name="connsiteY2" fmla="*/ 206657 h 441036"/>
              <a:gd name="connsiteX3" fmla="*/ 359444 w 525983"/>
              <a:gd name="connsiteY3" fmla="*/ 272730 h 441036"/>
              <a:gd name="connsiteX4" fmla="*/ 346421 w 525983"/>
              <a:gd name="connsiteY4" fmla="*/ 178480 h 441036"/>
              <a:gd name="connsiteX5" fmla="*/ 525983 w 525983"/>
              <a:gd name="connsiteY5" fmla="*/ 441036 h 441036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4" fmla="*/ 346421 w 401491"/>
              <a:gd name="connsiteY4" fmla="*/ 178480 h 273075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0" fmla="*/ 0 w 401491"/>
              <a:gd name="connsiteY0" fmla="*/ 55481 h 206657"/>
              <a:gd name="connsiteX1" fmla="*/ 291313 w 401491"/>
              <a:gd name="connsiteY1" fmla="*/ 33244 h 206657"/>
              <a:gd name="connsiteX2" fmla="*/ 398772 w 401491"/>
              <a:gd name="connsiteY2" fmla="*/ 206657 h 206657"/>
              <a:gd name="connsiteX0" fmla="*/ 0 w 431432"/>
              <a:gd name="connsiteY0" fmla="*/ 51352 h 126488"/>
              <a:gd name="connsiteX1" fmla="*/ 291313 w 431432"/>
              <a:gd name="connsiteY1" fmla="*/ 29115 h 126488"/>
              <a:gd name="connsiteX2" fmla="*/ 429422 w 431432"/>
              <a:gd name="connsiteY2" fmla="*/ 126488 h 126488"/>
              <a:gd name="connsiteX0" fmla="*/ 0 w 430894"/>
              <a:gd name="connsiteY0" fmla="*/ 65433 h 140569"/>
              <a:gd name="connsiteX1" fmla="*/ 255808 w 430894"/>
              <a:gd name="connsiteY1" fmla="*/ 14036 h 140569"/>
              <a:gd name="connsiteX2" fmla="*/ 429422 w 430894"/>
              <a:gd name="connsiteY2" fmla="*/ 140569 h 140569"/>
              <a:gd name="connsiteX0" fmla="*/ 0 w 444628"/>
              <a:gd name="connsiteY0" fmla="*/ 62149 h 89125"/>
              <a:gd name="connsiteX1" fmla="*/ 255808 w 444628"/>
              <a:gd name="connsiteY1" fmla="*/ 10752 h 89125"/>
              <a:gd name="connsiteX2" fmla="*/ 443275 w 444628"/>
              <a:gd name="connsiteY2" fmla="*/ 89125 h 8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8" h="89125">
                <a:moveTo>
                  <a:pt x="0" y="62149"/>
                </a:moveTo>
                <a:cubicBezTo>
                  <a:pt x="161925" y="-29926"/>
                  <a:pt x="181929" y="6256"/>
                  <a:pt x="255808" y="10752"/>
                </a:cubicBezTo>
                <a:cubicBezTo>
                  <a:pt x="329687" y="15248"/>
                  <a:pt x="459272" y="62592"/>
                  <a:pt x="443275" y="89125"/>
                </a:cubicBezTo>
              </a:path>
            </a:pathLst>
          </a:custGeom>
          <a:noFill/>
          <a:ln w="12700"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513128" y="3700597"/>
            <a:ext cx="152400" cy="172041"/>
          </a:xfrm>
          <a:prstGeom prst="rect">
            <a:avLst/>
          </a:prstGeom>
          <a:noFill/>
          <a:ln w="95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868144" y="3700597"/>
            <a:ext cx="152400" cy="172041"/>
          </a:xfrm>
          <a:prstGeom prst="rect">
            <a:avLst/>
          </a:prstGeom>
          <a:noFill/>
          <a:ln w="95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4635624" y="3700597"/>
            <a:ext cx="152400" cy="172041"/>
          </a:xfrm>
          <a:prstGeom prst="rect">
            <a:avLst/>
          </a:prstGeom>
          <a:noFill/>
          <a:ln w="95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006231" y="3700597"/>
            <a:ext cx="152400" cy="172041"/>
          </a:xfrm>
          <a:prstGeom prst="rect">
            <a:avLst/>
          </a:prstGeom>
          <a:noFill/>
          <a:ln w="95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763416" y="3700597"/>
            <a:ext cx="152400" cy="172041"/>
          </a:xfrm>
          <a:prstGeom prst="rect">
            <a:avLst/>
          </a:prstGeom>
          <a:noFill/>
          <a:ln w="95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1908393" y="3700597"/>
            <a:ext cx="152400" cy="172041"/>
          </a:xfrm>
          <a:prstGeom prst="rect">
            <a:avLst/>
          </a:prstGeom>
          <a:noFill/>
          <a:ln w="95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 rot="20836677">
            <a:off x="6675268" y="3758951"/>
            <a:ext cx="328148" cy="71994"/>
          </a:xfrm>
          <a:custGeom>
            <a:avLst/>
            <a:gdLst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390525 h 390525"/>
              <a:gd name="connsiteX1" fmla="*/ 485775 w 1009650"/>
              <a:gd name="connsiteY1" fmla="*/ 114300 h 390525"/>
              <a:gd name="connsiteX2" fmla="*/ 685800 w 1009650"/>
              <a:gd name="connsiteY2" fmla="*/ 295275 h 390525"/>
              <a:gd name="connsiteX3" fmla="*/ 152400 w 1009650"/>
              <a:gd name="connsiteY3" fmla="*/ 161925 h 390525"/>
              <a:gd name="connsiteX4" fmla="*/ 609600 w 1009650"/>
              <a:gd name="connsiteY4" fmla="*/ 0 h 390525"/>
              <a:gd name="connsiteX5" fmla="*/ 1009650 w 1009650"/>
              <a:gd name="connsiteY5" fmla="*/ 152400 h 39052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401745 h 401745"/>
              <a:gd name="connsiteX1" fmla="*/ 485775 w 1009650"/>
              <a:gd name="connsiteY1" fmla="*/ 125520 h 401745"/>
              <a:gd name="connsiteX2" fmla="*/ 685800 w 1009650"/>
              <a:gd name="connsiteY2" fmla="*/ 306495 h 401745"/>
              <a:gd name="connsiteX3" fmla="*/ 152400 w 1009650"/>
              <a:gd name="connsiteY3" fmla="*/ 173145 h 401745"/>
              <a:gd name="connsiteX4" fmla="*/ 609600 w 1009650"/>
              <a:gd name="connsiteY4" fmla="*/ 11220 h 401745"/>
              <a:gd name="connsiteX5" fmla="*/ 1009650 w 1009650"/>
              <a:gd name="connsiteY5" fmla="*/ 163620 h 401745"/>
              <a:gd name="connsiteX0" fmla="*/ 0 w 1009650"/>
              <a:gd name="connsiteY0" fmla="*/ 393307 h 393307"/>
              <a:gd name="connsiteX1" fmla="*/ 485775 w 1009650"/>
              <a:gd name="connsiteY1" fmla="*/ 117082 h 393307"/>
              <a:gd name="connsiteX2" fmla="*/ 685800 w 1009650"/>
              <a:gd name="connsiteY2" fmla="*/ 298057 h 393307"/>
              <a:gd name="connsiteX3" fmla="*/ 351634 w 1009650"/>
              <a:gd name="connsiteY3" fmla="*/ 61266 h 393307"/>
              <a:gd name="connsiteX4" fmla="*/ 609600 w 1009650"/>
              <a:gd name="connsiteY4" fmla="*/ 2782 h 393307"/>
              <a:gd name="connsiteX5" fmla="*/ 1009650 w 1009650"/>
              <a:gd name="connsiteY5" fmla="*/ 155182 h 393307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389795 w 1009650"/>
              <a:gd name="connsiteY2" fmla="*/ 277819 h 394846"/>
              <a:gd name="connsiteX3" fmla="*/ 351634 w 1009650"/>
              <a:gd name="connsiteY3" fmla="*/ 62805 h 394846"/>
              <a:gd name="connsiteX4" fmla="*/ 609600 w 1009650"/>
              <a:gd name="connsiteY4" fmla="*/ 4321 h 394846"/>
              <a:gd name="connsiteX5" fmla="*/ 1009650 w 1009650"/>
              <a:gd name="connsiteY5" fmla="*/ 156721 h 394846"/>
              <a:gd name="connsiteX0" fmla="*/ 0 w 1009650"/>
              <a:gd name="connsiteY0" fmla="*/ 394846 h 394846"/>
              <a:gd name="connsiteX1" fmla="*/ 485775 w 1009650"/>
              <a:gd name="connsiteY1" fmla="*/ 118621 h 394846"/>
              <a:gd name="connsiteX2" fmla="*/ 516012 w 1009650"/>
              <a:gd name="connsiteY2" fmla="*/ 231265 h 394846"/>
              <a:gd name="connsiteX3" fmla="*/ 389795 w 1009650"/>
              <a:gd name="connsiteY3" fmla="*/ 277819 h 394846"/>
              <a:gd name="connsiteX4" fmla="*/ 351634 w 1009650"/>
              <a:gd name="connsiteY4" fmla="*/ 62805 h 394846"/>
              <a:gd name="connsiteX5" fmla="*/ 609600 w 1009650"/>
              <a:gd name="connsiteY5" fmla="*/ 4321 h 394846"/>
              <a:gd name="connsiteX6" fmla="*/ 1009650 w 1009650"/>
              <a:gd name="connsiteY6" fmla="*/ 156721 h 394846"/>
              <a:gd name="connsiteX0" fmla="*/ 0 w 1009650"/>
              <a:gd name="connsiteY0" fmla="*/ 394076 h 394076"/>
              <a:gd name="connsiteX1" fmla="*/ 485775 w 1009650"/>
              <a:gd name="connsiteY1" fmla="*/ 117851 h 394076"/>
              <a:gd name="connsiteX2" fmla="*/ 516012 w 1009650"/>
              <a:gd name="connsiteY2" fmla="*/ 230495 h 394076"/>
              <a:gd name="connsiteX3" fmla="*/ 389795 w 1009650"/>
              <a:gd name="connsiteY3" fmla="*/ 277049 h 394076"/>
              <a:gd name="connsiteX4" fmla="*/ 425635 w 1009650"/>
              <a:gd name="connsiteY4" fmla="*/ 67479 h 394076"/>
              <a:gd name="connsiteX5" fmla="*/ 609600 w 1009650"/>
              <a:gd name="connsiteY5" fmla="*/ 3551 h 394076"/>
              <a:gd name="connsiteX6" fmla="*/ 1009650 w 1009650"/>
              <a:gd name="connsiteY6" fmla="*/ 155951 h 39407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1009650"/>
              <a:gd name="connsiteY0" fmla="*/ 365236 h 365236"/>
              <a:gd name="connsiteX1" fmla="*/ 485775 w 1009650"/>
              <a:gd name="connsiteY1" fmla="*/ 89011 h 365236"/>
              <a:gd name="connsiteX2" fmla="*/ 516012 w 1009650"/>
              <a:gd name="connsiteY2" fmla="*/ 201655 h 365236"/>
              <a:gd name="connsiteX3" fmla="*/ 389795 w 1009650"/>
              <a:gd name="connsiteY3" fmla="*/ 248209 h 365236"/>
              <a:gd name="connsiteX4" fmla="*/ 425635 w 1009650"/>
              <a:gd name="connsiteY4" fmla="*/ 38639 h 365236"/>
              <a:gd name="connsiteX5" fmla="*/ 734833 w 1009650"/>
              <a:gd name="connsiteY5" fmla="*/ 7377 h 365236"/>
              <a:gd name="connsiteX6" fmla="*/ 1009650 w 1009650"/>
              <a:gd name="connsiteY6" fmla="*/ 127111 h 365236"/>
              <a:gd name="connsiteX0" fmla="*/ 0 w 844571"/>
              <a:gd name="connsiteY0" fmla="*/ 366692 h 366692"/>
              <a:gd name="connsiteX1" fmla="*/ 485775 w 844571"/>
              <a:gd name="connsiteY1" fmla="*/ 90467 h 366692"/>
              <a:gd name="connsiteX2" fmla="*/ 516012 w 844571"/>
              <a:gd name="connsiteY2" fmla="*/ 203111 h 366692"/>
              <a:gd name="connsiteX3" fmla="*/ 389795 w 844571"/>
              <a:gd name="connsiteY3" fmla="*/ 249665 h 366692"/>
              <a:gd name="connsiteX4" fmla="*/ 425635 w 844571"/>
              <a:gd name="connsiteY4" fmla="*/ 40095 h 366692"/>
              <a:gd name="connsiteX5" fmla="*/ 734833 w 844571"/>
              <a:gd name="connsiteY5" fmla="*/ 8833 h 366692"/>
              <a:gd name="connsiteX6" fmla="*/ 844571 w 844571"/>
              <a:gd name="connsiteY6" fmla="*/ 30571 h 366692"/>
              <a:gd name="connsiteX0" fmla="*/ 0 w 734833"/>
              <a:gd name="connsiteY0" fmla="*/ 357993 h 357993"/>
              <a:gd name="connsiteX1" fmla="*/ 485775 w 734833"/>
              <a:gd name="connsiteY1" fmla="*/ 8176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734833"/>
              <a:gd name="connsiteY0" fmla="*/ 357993 h 357993"/>
              <a:gd name="connsiteX1" fmla="*/ 457313 w 734833"/>
              <a:gd name="connsiteY1" fmla="*/ 119878 h 357993"/>
              <a:gd name="connsiteX2" fmla="*/ 516012 w 734833"/>
              <a:gd name="connsiteY2" fmla="*/ 194412 h 357993"/>
              <a:gd name="connsiteX3" fmla="*/ 389795 w 734833"/>
              <a:gd name="connsiteY3" fmla="*/ 240966 h 357993"/>
              <a:gd name="connsiteX4" fmla="*/ 425635 w 734833"/>
              <a:gd name="connsiteY4" fmla="*/ 31396 h 357993"/>
              <a:gd name="connsiteX5" fmla="*/ 734833 w 734833"/>
              <a:gd name="connsiteY5" fmla="*/ 134 h 357993"/>
              <a:gd name="connsiteX0" fmla="*/ 0 w 591058"/>
              <a:gd name="connsiteY0" fmla="*/ 339794 h 663451"/>
              <a:gd name="connsiteX1" fmla="*/ 457313 w 591058"/>
              <a:gd name="connsiteY1" fmla="*/ 101679 h 663451"/>
              <a:gd name="connsiteX2" fmla="*/ 516012 w 591058"/>
              <a:gd name="connsiteY2" fmla="*/ 176213 h 663451"/>
              <a:gd name="connsiteX3" fmla="*/ 389795 w 591058"/>
              <a:gd name="connsiteY3" fmla="*/ 222767 h 663451"/>
              <a:gd name="connsiteX4" fmla="*/ 425635 w 591058"/>
              <a:gd name="connsiteY4" fmla="*/ 13197 h 663451"/>
              <a:gd name="connsiteX5" fmla="*/ 591058 w 591058"/>
              <a:gd name="connsiteY5" fmla="*/ 663448 h 663451"/>
              <a:gd name="connsiteX0" fmla="*/ 0 w 591058"/>
              <a:gd name="connsiteY0" fmla="*/ 342575 h 666232"/>
              <a:gd name="connsiteX1" fmla="*/ 457313 w 591058"/>
              <a:gd name="connsiteY1" fmla="*/ 104460 h 666232"/>
              <a:gd name="connsiteX2" fmla="*/ 477288 w 591058"/>
              <a:gd name="connsiteY2" fmla="*/ 521031 h 666232"/>
              <a:gd name="connsiteX3" fmla="*/ 389795 w 591058"/>
              <a:gd name="connsiteY3" fmla="*/ 225548 h 666232"/>
              <a:gd name="connsiteX4" fmla="*/ 425635 w 591058"/>
              <a:gd name="connsiteY4" fmla="*/ 15978 h 666232"/>
              <a:gd name="connsiteX5" fmla="*/ 591058 w 591058"/>
              <a:gd name="connsiteY5" fmla="*/ 666229 h 666232"/>
              <a:gd name="connsiteX0" fmla="*/ 0 w 591058"/>
              <a:gd name="connsiteY0" fmla="*/ 327773 h 651430"/>
              <a:gd name="connsiteX1" fmla="*/ 457313 w 591058"/>
              <a:gd name="connsiteY1" fmla="*/ 89658 h 651430"/>
              <a:gd name="connsiteX2" fmla="*/ 477288 w 591058"/>
              <a:gd name="connsiteY2" fmla="*/ 506229 h 651430"/>
              <a:gd name="connsiteX3" fmla="*/ 341323 w 591058"/>
              <a:gd name="connsiteY3" fmla="*/ 491783 h 651430"/>
              <a:gd name="connsiteX4" fmla="*/ 425635 w 591058"/>
              <a:gd name="connsiteY4" fmla="*/ 1176 h 651430"/>
              <a:gd name="connsiteX5" fmla="*/ 591058 w 591058"/>
              <a:gd name="connsiteY5" fmla="*/ 651427 h 651430"/>
              <a:gd name="connsiteX0" fmla="*/ 0 w 591058"/>
              <a:gd name="connsiteY0" fmla="*/ 241463 h 565126"/>
              <a:gd name="connsiteX1" fmla="*/ 457313 w 591058"/>
              <a:gd name="connsiteY1" fmla="*/ 3348 h 565126"/>
              <a:gd name="connsiteX2" fmla="*/ 477288 w 591058"/>
              <a:gd name="connsiteY2" fmla="*/ 419919 h 565126"/>
              <a:gd name="connsiteX3" fmla="*/ 341323 w 591058"/>
              <a:gd name="connsiteY3" fmla="*/ 405473 h 565126"/>
              <a:gd name="connsiteX4" fmla="*/ 367395 w 591058"/>
              <a:gd name="connsiteY4" fmla="*/ 341022 h 565126"/>
              <a:gd name="connsiteX5" fmla="*/ 591058 w 591058"/>
              <a:gd name="connsiteY5" fmla="*/ 565117 h 565126"/>
              <a:gd name="connsiteX0" fmla="*/ 0 w 591058"/>
              <a:gd name="connsiteY0" fmla="*/ 57040 h 380703"/>
              <a:gd name="connsiteX1" fmla="*/ 291313 w 591058"/>
              <a:gd name="connsiteY1" fmla="*/ 34803 h 380703"/>
              <a:gd name="connsiteX2" fmla="*/ 477288 w 591058"/>
              <a:gd name="connsiteY2" fmla="*/ 235496 h 380703"/>
              <a:gd name="connsiteX3" fmla="*/ 341323 w 591058"/>
              <a:gd name="connsiteY3" fmla="*/ 221050 h 380703"/>
              <a:gd name="connsiteX4" fmla="*/ 367395 w 591058"/>
              <a:gd name="connsiteY4" fmla="*/ 156599 h 380703"/>
              <a:gd name="connsiteX5" fmla="*/ 591058 w 591058"/>
              <a:gd name="connsiteY5" fmla="*/ 380694 h 380703"/>
              <a:gd name="connsiteX0" fmla="*/ 0 w 591058"/>
              <a:gd name="connsiteY0" fmla="*/ 57040 h 433291"/>
              <a:gd name="connsiteX1" fmla="*/ 291313 w 591058"/>
              <a:gd name="connsiteY1" fmla="*/ 34803 h 433291"/>
              <a:gd name="connsiteX2" fmla="*/ 477288 w 591058"/>
              <a:gd name="connsiteY2" fmla="*/ 235496 h 433291"/>
              <a:gd name="connsiteX3" fmla="*/ 341323 w 591058"/>
              <a:gd name="connsiteY3" fmla="*/ 221050 h 433291"/>
              <a:gd name="connsiteX4" fmla="*/ 367395 w 591058"/>
              <a:gd name="connsiteY4" fmla="*/ 156599 h 433291"/>
              <a:gd name="connsiteX5" fmla="*/ 553133 w 591058"/>
              <a:gd name="connsiteY5" fmla="*/ 423435 h 433291"/>
              <a:gd name="connsiteX6" fmla="*/ 591058 w 591058"/>
              <a:gd name="connsiteY6" fmla="*/ 380694 h 433291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41323 w 591058"/>
              <a:gd name="connsiteY3" fmla="*/ 220902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67395 w 591058"/>
              <a:gd name="connsiteY4" fmla="*/ 15645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33143"/>
              <a:gd name="connsiteX1" fmla="*/ 291313 w 591058"/>
              <a:gd name="connsiteY1" fmla="*/ 34655 h 433143"/>
              <a:gd name="connsiteX2" fmla="*/ 410962 w 591058"/>
              <a:gd name="connsiteY2" fmla="*/ 232788 h 433143"/>
              <a:gd name="connsiteX3" fmla="*/ 359444 w 591058"/>
              <a:gd name="connsiteY3" fmla="*/ 274141 h 433143"/>
              <a:gd name="connsiteX4" fmla="*/ 344390 w 591058"/>
              <a:gd name="connsiteY4" fmla="*/ 175771 h 433143"/>
              <a:gd name="connsiteX5" fmla="*/ 553133 w 591058"/>
              <a:gd name="connsiteY5" fmla="*/ 423287 h 433143"/>
              <a:gd name="connsiteX6" fmla="*/ 591058 w 591058"/>
              <a:gd name="connsiteY6" fmla="*/ 380546 h 433143"/>
              <a:gd name="connsiteX0" fmla="*/ 0 w 591058"/>
              <a:gd name="connsiteY0" fmla="*/ 56892 h 450800"/>
              <a:gd name="connsiteX1" fmla="*/ 291313 w 591058"/>
              <a:gd name="connsiteY1" fmla="*/ 34655 h 450800"/>
              <a:gd name="connsiteX2" fmla="*/ 410962 w 591058"/>
              <a:gd name="connsiteY2" fmla="*/ 232788 h 450800"/>
              <a:gd name="connsiteX3" fmla="*/ 359444 w 591058"/>
              <a:gd name="connsiteY3" fmla="*/ 274141 h 450800"/>
              <a:gd name="connsiteX4" fmla="*/ 344390 w 591058"/>
              <a:gd name="connsiteY4" fmla="*/ 175771 h 450800"/>
              <a:gd name="connsiteX5" fmla="*/ 525983 w 591058"/>
              <a:gd name="connsiteY5" fmla="*/ 442447 h 450800"/>
              <a:gd name="connsiteX6" fmla="*/ 591058 w 591058"/>
              <a:gd name="connsiteY6" fmla="*/ 380546 h 450800"/>
              <a:gd name="connsiteX0" fmla="*/ 0 w 557402"/>
              <a:gd name="connsiteY0" fmla="*/ 56892 h 455815"/>
              <a:gd name="connsiteX1" fmla="*/ 291313 w 557402"/>
              <a:gd name="connsiteY1" fmla="*/ 34655 h 455815"/>
              <a:gd name="connsiteX2" fmla="*/ 410962 w 557402"/>
              <a:gd name="connsiteY2" fmla="*/ 232788 h 455815"/>
              <a:gd name="connsiteX3" fmla="*/ 359444 w 557402"/>
              <a:gd name="connsiteY3" fmla="*/ 274141 h 455815"/>
              <a:gd name="connsiteX4" fmla="*/ 344390 w 557402"/>
              <a:gd name="connsiteY4" fmla="*/ 175771 h 455815"/>
              <a:gd name="connsiteX5" fmla="*/ 525983 w 557402"/>
              <a:gd name="connsiteY5" fmla="*/ 442447 h 455815"/>
              <a:gd name="connsiteX6" fmla="*/ 557402 w 557402"/>
              <a:gd name="connsiteY6" fmla="*/ 427745 h 455815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4390 w 565857"/>
              <a:gd name="connsiteY4" fmla="*/ 1757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54958 w 565857"/>
              <a:gd name="connsiteY4" fmla="*/ 15597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6892 h 453577"/>
              <a:gd name="connsiteX1" fmla="*/ 291313 w 565857"/>
              <a:gd name="connsiteY1" fmla="*/ 34655 h 453577"/>
              <a:gd name="connsiteX2" fmla="*/ 410962 w 565857"/>
              <a:gd name="connsiteY2" fmla="*/ 232788 h 453577"/>
              <a:gd name="connsiteX3" fmla="*/ 359444 w 565857"/>
              <a:gd name="connsiteY3" fmla="*/ 274141 h 453577"/>
              <a:gd name="connsiteX4" fmla="*/ 346421 w 565857"/>
              <a:gd name="connsiteY4" fmla="*/ 179891 h 453577"/>
              <a:gd name="connsiteX5" fmla="*/ 525983 w 565857"/>
              <a:gd name="connsiteY5" fmla="*/ 442447 h 453577"/>
              <a:gd name="connsiteX6" fmla="*/ 565857 w 565857"/>
              <a:gd name="connsiteY6" fmla="*/ 411905 h 453577"/>
              <a:gd name="connsiteX0" fmla="*/ 0 w 565857"/>
              <a:gd name="connsiteY0" fmla="*/ 55481 h 452166"/>
              <a:gd name="connsiteX1" fmla="*/ 291313 w 565857"/>
              <a:gd name="connsiteY1" fmla="*/ 33244 h 452166"/>
              <a:gd name="connsiteX2" fmla="*/ 398772 w 565857"/>
              <a:gd name="connsiteY2" fmla="*/ 206657 h 452166"/>
              <a:gd name="connsiteX3" fmla="*/ 359444 w 565857"/>
              <a:gd name="connsiteY3" fmla="*/ 272730 h 452166"/>
              <a:gd name="connsiteX4" fmla="*/ 346421 w 565857"/>
              <a:gd name="connsiteY4" fmla="*/ 178480 h 452166"/>
              <a:gd name="connsiteX5" fmla="*/ 525983 w 565857"/>
              <a:gd name="connsiteY5" fmla="*/ 441036 h 452166"/>
              <a:gd name="connsiteX6" fmla="*/ 565857 w 565857"/>
              <a:gd name="connsiteY6" fmla="*/ 410494 h 452166"/>
              <a:gd name="connsiteX0" fmla="*/ 0 w 525983"/>
              <a:gd name="connsiteY0" fmla="*/ 55481 h 441036"/>
              <a:gd name="connsiteX1" fmla="*/ 291313 w 525983"/>
              <a:gd name="connsiteY1" fmla="*/ 33244 h 441036"/>
              <a:gd name="connsiteX2" fmla="*/ 398772 w 525983"/>
              <a:gd name="connsiteY2" fmla="*/ 206657 h 441036"/>
              <a:gd name="connsiteX3" fmla="*/ 359444 w 525983"/>
              <a:gd name="connsiteY3" fmla="*/ 272730 h 441036"/>
              <a:gd name="connsiteX4" fmla="*/ 346421 w 525983"/>
              <a:gd name="connsiteY4" fmla="*/ 178480 h 441036"/>
              <a:gd name="connsiteX5" fmla="*/ 525983 w 525983"/>
              <a:gd name="connsiteY5" fmla="*/ 441036 h 441036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4" fmla="*/ 346421 w 401491"/>
              <a:gd name="connsiteY4" fmla="*/ 178480 h 273075"/>
              <a:gd name="connsiteX0" fmla="*/ 0 w 401491"/>
              <a:gd name="connsiteY0" fmla="*/ 55481 h 273075"/>
              <a:gd name="connsiteX1" fmla="*/ 291313 w 401491"/>
              <a:gd name="connsiteY1" fmla="*/ 33244 h 273075"/>
              <a:gd name="connsiteX2" fmla="*/ 398772 w 401491"/>
              <a:gd name="connsiteY2" fmla="*/ 206657 h 273075"/>
              <a:gd name="connsiteX3" fmla="*/ 359444 w 401491"/>
              <a:gd name="connsiteY3" fmla="*/ 272730 h 273075"/>
              <a:gd name="connsiteX0" fmla="*/ 0 w 401491"/>
              <a:gd name="connsiteY0" fmla="*/ 55481 h 206657"/>
              <a:gd name="connsiteX1" fmla="*/ 291313 w 401491"/>
              <a:gd name="connsiteY1" fmla="*/ 33244 h 206657"/>
              <a:gd name="connsiteX2" fmla="*/ 398772 w 401491"/>
              <a:gd name="connsiteY2" fmla="*/ 206657 h 206657"/>
              <a:gd name="connsiteX0" fmla="*/ 0 w 431432"/>
              <a:gd name="connsiteY0" fmla="*/ 51352 h 126488"/>
              <a:gd name="connsiteX1" fmla="*/ 291313 w 431432"/>
              <a:gd name="connsiteY1" fmla="*/ 29115 h 126488"/>
              <a:gd name="connsiteX2" fmla="*/ 429422 w 431432"/>
              <a:gd name="connsiteY2" fmla="*/ 126488 h 126488"/>
              <a:gd name="connsiteX0" fmla="*/ 0 w 430894"/>
              <a:gd name="connsiteY0" fmla="*/ 65433 h 140569"/>
              <a:gd name="connsiteX1" fmla="*/ 255808 w 430894"/>
              <a:gd name="connsiteY1" fmla="*/ 14036 h 140569"/>
              <a:gd name="connsiteX2" fmla="*/ 429422 w 430894"/>
              <a:gd name="connsiteY2" fmla="*/ 140569 h 140569"/>
              <a:gd name="connsiteX0" fmla="*/ 0 w 444628"/>
              <a:gd name="connsiteY0" fmla="*/ 62149 h 89125"/>
              <a:gd name="connsiteX1" fmla="*/ 255808 w 444628"/>
              <a:gd name="connsiteY1" fmla="*/ 10752 h 89125"/>
              <a:gd name="connsiteX2" fmla="*/ 443275 w 444628"/>
              <a:gd name="connsiteY2" fmla="*/ 89125 h 89125"/>
              <a:gd name="connsiteX0" fmla="*/ 0 w 443275"/>
              <a:gd name="connsiteY0" fmla="*/ 0 h 26976"/>
              <a:gd name="connsiteX1" fmla="*/ 443275 w 443275"/>
              <a:gd name="connsiteY1" fmla="*/ 26976 h 26976"/>
              <a:gd name="connsiteX0" fmla="*/ 0 w 312125"/>
              <a:gd name="connsiteY0" fmla="*/ 0 h 35684"/>
              <a:gd name="connsiteX1" fmla="*/ 312125 w 312125"/>
              <a:gd name="connsiteY1" fmla="*/ 35684 h 3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125" h="35684">
                <a:moveTo>
                  <a:pt x="0" y="0"/>
                </a:moveTo>
                <a:lnTo>
                  <a:pt x="312125" y="35684"/>
                </a:lnTo>
              </a:path>
            </a:pathLst>
          </a:custGeom>
          <a:noFill/>
          <a:ln w="12700"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9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DWC-2000 GUI Tips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51520" y="1371600"/>
            <a:ext cx="8568952" cy="4525963"/>
          </a:xfrm>
        </p:spPr>
        <p:txBody>
          <a:bodyPr/>
          <a:lstStyle/>
          <a:p>
            <a:r>
              <a:rPr lang="en-US" dirty="0" smtClean="0"/>
              <a:t>Always think of “search” and “right-click” when you get lost.</a:t>
            </a:r>
            <a:endParaRPr lang="en-US" dirty="0"/>
          </a:p>
        </p:txBody>
      </p:sp>
      <p:pic>
        <p:nvPicPr>
          <p:cNvPr id="2050" name="Picture 2" descr="https://lh5.googleusercontent.com/bf6iXt7ZlKxRvxR8BBU36bW3tkyexWzmQVdSyq6iFxyK2EtO5J0y7Ejv9KXsaIFiGEO1Yy_flkkUB9kDSQxMyC0-R1w0DjTL0hq9v-ZJ5ByCa02RdWJc5Cf8m-Ub_7eu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8" y="1895474"/>
            <a:ext cx="299085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5mCT-pELmsjk52o-l2EfnJkT3d-P4RJiAPO2867j-EnYHOMaj6pOpYpR-0pxxSc97L2IjYRrZvwry1sBwPQ8lHm9mCToiEefRy_5O6Bz-F1IZ_xZE7ch_frOB9Ii_9m7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52964"/>
            <a:ext cx="5167727" cy="7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EbljAmx2XBFRNb6GuqRU0JM6TlXboKj8m0B38UPlKDlHfo0UNKOT386dq662ikaKLQykPMHhl-CEefEN1S9ddxvqG34mU4-kh66buEld-_e3DuyLz1sRkOgbDWFQgPe1t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8999"/>
            <a:ext cx="5167727" cy="19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0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jumping into configuration directly without a proper plan.</a:t>
            </a:r>
          </a:p>
          <a:p>
            <a:r>
              <a:rPr lang="en-US" dirty="0" smtClean="0"/>
              <a:t>Before starting configuration, make sure the following information is ready:</a:t>
            </a:r>
          </a:p>
          <a:p>
            <a:pPr lvl="1"/>
            <a:r>
              <a:rPr lang="en-US" dirty="0" smtClean="0"/>
              <a:t>IP plan</a:t>
            </a:r>
          </a:p>
          <a:p>
            <a:pPr lvl="1"/>
            <a:r>
              <a:rPr lang="en-US" dirty="0" smtClean="0"/>
              <a:t>VLAN plan</a:t>
            </a:r>
          </a:p>
          <a:p>
            <a:pPr lvl="1"/>
            <a:r>
              <a:rPr lang="en-US" dirty="0" smtClean="0"/>
              <a:t>Network topology</a:t>
            </a:r>
          </a:p>
          <a:p>
            <a:pPr lvl="1"/>
            <a:r>
              <a:rPr lang="en-US" dirty="0" smtClean="0"/>
              <a:t>Wireless features you would like to configure, including</a:t>
            </a:r>
          </a:p>
          <a:p>
            <a:pPr lvl="2"/>
            <a:r>
              <a:rPr lang="en-US" dirty="0" smtClean="0"/>
              <a:t>Country</a:t>
            </a:r>
          </a:p>
          <a:p>
            <a:pPr lvl="2"/>
            <a:r>
              <a:rPr lang="en-US" dirty="0" smtClean="0"/>
              <a:t>SSID</a:t>
            </a:r>
          </a:p>
          <a:p>
            <a:pPr lvl="2"/>
            <a:r>
              <a:rPr lang="en-US" dirty="0" smtClean="0"/>
              <a:t>Radio</a:t>
            </a:r>
          </a:p>
          <a:p>
            <a:pPr lvl="2"/>
            <a:r>
              <a:rPr lang="en-US" dirty="0" smtClean="0"/>
              <a:t>Wireless security</a:t>
            </a:r>
          </a:p>
          <a:p>
            <a:pPr marL="914400" lvl="2" indent="0">
              <a:buNone/>
            </a:pPr>
            <a:r>
              <a:rPr lang="en-US" dirty="0" smtClean="0"/>
              <a:t>…more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Configure LAN Settings</a:t>
            </a:r>
            <a:endParaRPr lang="en-US" dirty="0"/>
          </a:p>
        </p:txBody>
      </p:sp>
      <p:pic>
        <p:nvPicPr>
          <p:cNvPr id="5122" name="Picture 2" descr="https://lh4.googleusercontent.com/TjtG2odLG4lOaQa74wHJ0rejYMY7wTiXkxB5rPyeY9OU3CDivJUE1UwoPt221lGtZOAuK0enXiRv5Uk70VN1N2A_aAR3nF4S19HPXG7e3R5cvquknMLvJszcTlR03jpH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19200"/>
            <a:ext cx="7467600" cy="4903224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D-Link Unified Wireless Solution</a:t>
            </a:r>
            <a:endParaRPr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controller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Unified switch</a:t>
            </a:r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66800" y="2977515"/>
            <a:ext cx="29075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u="sng" dirty="0" smtClean="0">
                <a:latin typeface="Calibri" pitchFamily="34" charset="0"/>
                <a:cs typeface="Arial" pitchFamily="34" charset="0"/>
              </a:rPr>
              <a:t>DWC-1000</a:t>
            </a:r>
            <a:endParaRPr lang="en-US" altLang="zh-TW" sz="1400" dirty="0" smtClean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altLang="zh-TW" sz="1400" dirty="0" smtClean="0">
                <a:latin typeface="Calibri" pitchFamily="34" charset="0"/>
                <a:cs typeface="Arial" pitchFamily="34" charset="0"/>
              </a:rPr>
              <a:t>Support 6~24 APs per device</a:t>
            </a:r>
          </a:p>
          <a:p>
            <a:pPr algn="ctr"/>
            <a:r>
              <a:rPr lang="en-US" altLang="zh-TW" sz="1400" dirty="0" smtClean="0">
                <a:latin typeface="Calibri" pitchFamily="34" charset="0"/>
                <a:cs typeface="Arial" pitchFamily="34" charset="0"/>
              </a:rPr>
              <a:t>Support 24~96 APs per peer group</a:t>
            </a:r>
          </a:p>
        </p:txBody>
      </p:sp>
      <p:pic>
        <p:nvPicPr>
          <p:cNvPr id="6" name="Picture 1" descr="C:\Documents and Settings\07269\桌面\DWC-1000\product image\DWC-1000_A1_Image L(Side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9970" y="2275498"/>
            <a:ext cx="1567130" cy="702017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236250" y="5415915"/>
            <a:ext cx="27940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u="sng" dirty="0" smtClean="0">
                <a:latin typeface="Calibri" pitchFamily="34" charset="0"/>
                <a:cs typeface="Arial" pitchFamily="34" charset="0"/>
              </a:rPr>
              <a:t>DWS-4026</a:t>
            </a:r>
            <a:endParaRPr lang="en-US" altLang="zh-TW" sz="1400" dirty="0" smtClean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altLang="zh-TW" sz="1400" dirty="0" smtClean="0">
                <a:latin typeface="Calibri" pitchFamily="34" charset="0"/>
                <a:cs typeface="Arial" pitchFamily="34" charset="0"/>
              </a:rPr>
              <a:t>Support 64 APs per device</a:t>
            </a:r>
          </a:p>
          <a:p>
            <a:pPr algn="ctr"/>
            <a:r>
              <a:rPr lang="en-US" altLang="zh-TW" sz="1400" dirty="0" smtClean="0">
                <a:latin typeface="Calibri" pitchFamily="34" charset="0"/>
                <a:cs typeface="Arial" pitchFamily="34" charset="0"/>
              </a:rPr>
              <a:t>Support 256 APs per peer group</a:t>
            </a:r>
          </a:p>
        </p:txBody>
      </p:sp>
      <p:pic>
        <p:nvPicPr>
          <p:cNvPr id="8" name="Picture 32" descr="C:\Documents and Settings\07101\桌面\DWS-4026_A1_Image_L(Front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290" y="4679895"/>
            <a:ext cx="2010308" cy="64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4957896" y="5415915"/>
            <a:ext cx="28145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u="sng" dirty="0" smtClean="0">
                <a:latin typeface="Calibri" pitchFamily="34" charset="0"/>
                <a:cs typeface="Arial" pitchFamily="34" charset="0"/>
              </a:rPr>
              <a:t>DWS-3160</a:t>
            </a:r>
            <a:endParaRPr lang="en-US" altLang="zh-TW" sz="1400" dirty="0" smtClean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altLang="zh-TW" sz="1400" dirty="0" smtClean="0">
                <a:latin typeface="Calibri" pitchFamily="34" charset="0"/>
                <a:cs typeface="Arial" pitchFamily="34" charset="0"/>
              </a:rPr>
              <a:t>Support 12</a:t>
            </a:r>
            <a:r>
              <a:rPr lang="en-US" altLang="zh-TW" sz="1400" dirty="0">
                <a:latin typeface="Calibri" pitchFamily="34" charset="0"/>
                <a:cs typeface="Arial" pitchFamily="34" charset="0"/>
              </a:rPr>
              <a:t>~</a:t>
            </a:r>
            <a:r>
              <a:rPr lang="en-US" altLang="zh-TW" sz="1400" dirty="0" smtClean="0">
                <a:latin typeface="Calibri" pitchFamily="34" charset="0"/>
                <a:cs typeface="Arial" pitchFamily="34" charset="0"/>
              </a:rPr>
              <a:t>48 APs per device</a:t>
            </a:r>
          </a:p>
          <a:p>
            <a:pPr algn="ctr"/>
            <a:r>
              <a:rPr lang="en-US" altLang="zh-TW" sz="1400" dirty="0" smtClean="0">
                <a:latin typeface="Calibri" pitchFamily="34" charset="0"/>
                <a:cs typeface="Arial" pitchFamily="34" charset="0"/>
              </a:rPr>
              <a:t>Support 48~192 APs per peer group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9828" y="4384520"/>
            <a:ext cx="2010759" cy="99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5" b="89831" l="3134" r="96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56" y="2331387"/>
            <a:ext cx="1708474" cy="57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4712165" y="2977515"/>
            <a:ext cx="31955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u="sng" dirty="0" smtClean="0">
                <a:latin typeface="Calibri" pitchFamily="34" charset="0"/>
                <a:cs typeface="Arial" pitchFamily="34" charset="0"/>
              </a:rPr>
              <a:t>DWC-2000</a:t>
            </a:r>
            <a:endParaRPr lang="en-US" altLang="zh-TW" sz="1400" dirty="0" smtClean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altLang="zh-TW" sz="1400" dirty="0" smtClean="0">
                <a:latin typeface="Calibri" pitchFamily="34" charset="0"/>
                <a:cs typeface="Arial" pitchFamily="34" charset="0"/>
              </a:rPr>
              <a:t>Support 64~256 APs per device</a:t>
            </a:r>
          </a:p>
          <a:p>
            <a:pPr algn="ctr"/>
            <a:r>
              <a:rPr lang="en-US" altLang="zh-TW" sz="1400" dirty="0" smtClean="0">
                <a:latin typeface="Calibri" pitchFamily="34" charset="0"/>
                <a:cs typeface="Arial" pitchFamily="34" charset="0"/>
              </a:rPr>
              <a:t>Support 256~1024 APs per peer group</a:t>
            </a:r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auto">
          <a:xfrm rot="1595909">
            <a:off x="6865580" y="2141395"/>
            <a:ext cx="606425" cy="360362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TW" sz="1000" dirty="0" smtClean="0"/>
              <a:t>NEW</a:t>
            </a:r>
            <a:endParaRPr kumimoji="0"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924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 Access Points(1/2)</a:t>
            </a:r>
            <a:endParaRPr lang="en-US" dirty="0"/>
          </a:p>
        </p:txBody>
      </p:sp>
      <p:pic>
        <p:nvPicPr>
          <p:cNvPr id="6146" name="Picture 2" descr="https://lh5.googleusercontent.com/4Q-IukPuwf5n5XHzgWgB5St9UaXqTUtHHzcTsDfwFH6LH1Y7Wtlg8e6uh6LXOy8IjSBf4fmHhukkdc1I5COdjUJU9K7pcJnpTRM4L6HSQ_qZzck6_tVK4PrsHBZvR2Nt-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139914" cy="2427891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4.googleusercontent.com/28voVaa7vMuBXxzLECKq1MhZW7C_jBTufxqlN6INAGDF48udc-I7TrVe7u7ONUq3l7wwqFpNXoyiaTGmV3oO_dx18GD7Cpm_rDCfQcWGnfGwDUb2pUFa3wsalDwEkWDxY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19865"/>
            <a:ext cx="7139914" cy="2452335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" y="3216084"/>
            <a:ext cx="8905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5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 Access Points(2/2)</a:t>
            </a:r>
            <a:endParaRPr lang="en-US" dirty="0"/>
          </a:p>
        </p:txBody>
      </p:sp>
      <p:pic>
        <p:nvPicPr>
          <p:cNvPr id="7170" name="Picture 2" descr="https://lh4.googleusercontent.com/Dq3HOKoAh7i-REJyphy3WqYiFfWgHJkO1-0M6o1YmCQMjZpMc2EJKu8DtySENbLOo-WZhXxscKqm1YmV8mfvGHjYnk_T-3vuayssJ2f2rL-grgBrjy2eb0azj9fSTgUq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85874"/>
            <a:ext cx="8420100" cy="5191126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 Access Points(1/6)</a:t>
            </a:r>
            <a:endParaRPr lang="en-US" dirty="0"/>
          </a:p>
        </p:txBody>
      </p:sp>
      <p:pic>
        <p:nvPicPr>
          <p:cNvPr id="8194" name="Picture 2" descr="https://lh4.googleusercontent.com/bh1Z6tOeaiGqRqLmWtDGDP4eqxa4cUNNviwuQgyQA3FSoTojHaBm6ulTcV6IAsNsOn9UJKWsf6QvXSq6oaTlFfQvxlkReCFcKchCKz5OImF_Wgh8vzJlQRunEKemiSVA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458075" cy="3505200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26793"/>
            <a:ext cx="8905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 Access Points</a:t>
            </a:r>
            <a:r>
              <a:rPr lang="en-US" altLang="zh-TW" dirty="0" smtClean="0"/>
              <a:t>(2/6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12290" name="Picture 2" descr="https://lh3.googleusercontent.com/R0RuSSpiEZmWtBOMMxFwOT-ywcEVpV7yaHFazs_R0FhJ9jMyGtDNl5hdjDJSKxRHEZMpkO1IrReCCEFOUGi7MSoJYpRLuJkEzBBoCYc8cU-5fymfDd5D-s9uM_V7cQ2Y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95401"/>
            <a:ext cx="6705600" cy="3017896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lh6.googleusercontent.com/k97ri66t9__hVAu12oZOgmo4_l2xupzhK7YTlu8cVT_Qg_pJ4oL88a_a0Po8QtP3f7hxK7idJlun8s6NbAVKiLgz8fhZvRUiJuA62bf_h3k98X45OT6AKp3-ULJ_hgRVv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" b="4466"/>
          <a:stretch/>
        </p:blipFill>
        <p:spPr bwMode="auto">
          <a:xfrm>
            <a:off x="1400504" y="3481552"/>
            <a:ext cx="7591096" cy="3224048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2290"/>
            <a:ext cx="8905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5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 Access Points</a:t>
            </a:r>
            <a:r>
              <a:rPr lang="en-US" altLang="zh-TW" dirty="0" smtClean="0"/>
              <a:t>(3/6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11266" name="Picture 2" descr="https://lh6.googleusercontent.com/F7xrCXjMEpYFsvSj94fTjWxu1UyF-f79Ltk3aNco4US2qBV4GS_1OMBpH9A-orrpPM-dUWiL0R_PoWWe2YyRR_e2OIsLdPrFVZvyTthhb4dFDBdgmQKoYP2AS_oIvAra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05000"/>
            <a:ext cx="8439150" cy="3571875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 Access Points</a:t>
            </a:r>
            <a:r>
              <a:rPr lang="en-US" altLang="zh-TW" dirty="0" smtClean="0"/>
              <a:t>(4/6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10244" name="Picture 4" descr="https://lh3.googleusercontent.com/TFYezBuNgRbTpMDYeYBO5WyulyM0tc2FqhhOGPyNt4fWlOi5Qz4e-WEnCZgrhwCEbXYmLn1oPscyVNIUXfPx64TfAvYDAbpm80scYJl2CcegwcshXFw2c1-MnSiurbfH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2938"/>
            <a:ext cx="3905250" cy="2990850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h4.googleusercontent.com/bq0_6Fkb8Ir-fKqDcg9RFxQcdrlefnaAq-1LOwI1d7Ja9SkFE8vR3wrK1YWlhb2z9G0R5zrKWVKh7FCFFJIQMRbOLzZklrDEw3TxEtq6Euf_S3CojA078bNQXqTrwKFjF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22938"/>
            <a:ext cx="4614135" cy="2990850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 Access Points</a:t>
            </a:r>
            <a:r>
              <a:rPr lang="en-US" altLang="zh-TW" dirty="0" smtClean="0"/>
              <a:t>(5/6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17410" name="Picture 2" descr="https://lh4.googleusercontent.com/wGa72OM-4O3hO-11segWsi9k0k-to1lXeierkQ_A6pQdFxyqG4YPUMt41Z1cisfPoXzF0jZwNLDqvqkRj75GAcBERz7XdDoh-7x8dAY3z_xx9l12mxI0XIvLS6eu3Mnn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467600" cy="2638426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lh3.googleusercontent.com/ZQHvbmIe7O3I8WmLbv8vdEY0wHM55cQEefLn-iFfVIKuPY1D-xiL65u16hZ4qH-xFoz9D4LTiUZakdFpuN3tiHximYMxMbizJuOgkwZCy-avcq5OB7-TTQNtYDzZhTfi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733800"/>
            <a:ext cx="7467601" cy="2934607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 Access Points</a:t>
            </a:r>
            <a:r>
              <a:rPr lang="en-US" altLang="zh-TW" dirty="0" smtClean="0"/>
              <a:t>(6/6</a:t>
            </a:r>
            <a:r>
              <a:rPr lang="en-US" altLang="zh-TW" dirty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power of search</a:t>
            </a:r>
            <a:endParaRPr lang="en-US" dirty="0"/>
          </a:p>
        </p:txBody>
      </p:sp>
      <p:pic>
        <p:nvPicPr>
          <p:cNvPr id="18434" name="Picture 2" descr="https://lh6.googleusercontent.com/3ES2J42pAACxeIZkpZa6vxzsWDZiSBJr_Qo3AaL9F9veMl0TjbLDud7l3bn0uVPDFKZfvfJnXH_cG770E1AwUbpBbOcGNRpzKeVbHqcs5dchDtYi6URtnwIGtPTtyZl3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10575" cy="2590800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lh3.googleusercontent.com/_eMwoCIY3GBVLKbKRybMUmPmIN0nuzSvjHLBQLA89t9oZL20YVnZKFz2hj4lpT84IuiTdjfZq_ahX_7W9X9tRpS3pvnLdMR6WKV3bL2un4FTLdzVgZfECBClx1QpdiLB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9" y="4114800"/>
            <a:ext cx="8324850" cy="2400301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8905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an AP Profile</a:t>
            </a:r>
            <a:r>
              <a:rPr lang="en-US" altLang="zh-TW" dirty="0"/>
              <a:t>(1/5)</a:t>
            </a:r>
            <a:endParaRPr lang="en-US" dirty="0"/>
          </a:p>
        </p:txBody>
      </p:sp>
      <p:pic>
        <p:nvPicPr>
          <p:cNvPr id="9218" name="Picture 2" descr="https://lh6.googleusercontent.com/uLfIZEt9kyRivyRYYugcXClshFYu8FtV9CSaF3ju-nZ82O1FFyGNSId-rikTRqdh3wcr4pxS-IHVCn6jXe1Hua2ErKJhZJtburSIy22jJ_QW0WD2s57N1T8pz6yzq784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10575" cy="3695701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an AP Profile</a:t>
            </a:r>
            <a:r>
              <a:rPr lang="en-US" altLang="zh-TW" dirty="0" smtClean="0"/>
              <a:t>(2/5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13314" name="Picture 2" descr="https://lh5.googleusercontent.com/IkbciINW9JOLomElVaIMAL5aOeePcKd3XHwLBDVmbS6HmOYpqaH7vw9nGOAj1mJkrJThE4sAZg_yFoj0Jh__IymjEKe2nCenho85Wwa3pYGOWNk3OChiRbSt5wbi8h-L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9745"/>
            <a:ext cx="8477250" cy="3790950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Unified Wireless Solution Comparison</a:t>
            </a:r>
            <a:endParaRPr lang="en-US" dirty="0"/>
          </a:p>
        </p:txBody>
      </p:sp>
      <p:graphicFrame>
        <p:nvGraphicFramePr>
          <p:cNvPr id="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709800"/>
              </p:ext>
            </p:extLst>
          </p:nvPr>
        </p:nvGraphicFramePr>
        <p:xfrm>
          <a:off x="250825" y="1583784"/>
          <a:ext cx="8785671" cy="4221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895"/>
                <a:gridCol w="1746194"/>
                <a:gridCol w="1746194"/>
                <a:gridCol w="1746194"/>
                <a:gridCol w="1746194"/>
              </a:tblGrid>
              <a:tr h="370840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DWC-1000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DWS-3160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DWS-4026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DWC-2000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Port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4LAN+</a:t>
                      </a:r>
                      <a:r>
                        <a:rPr lang="en-US" altLang="zh-TW" sz="1200" baseline="0" dirty="0" smtClean="0"/>
                        <a:t> </a:t>
                      </a:r>
                      <a:r>
                        <a:rPr lang="en-US" altLang="zh-TW" sz="1200" dirty="0" smtClean="0"/>
                        <a:t>2Option 10/100/1000Based-T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TW" sz="1200" dirty="0" smtClean="0"/>
                        <a:t>20 10/100/1000Base-T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TW" sz="1200" dirty="0" smtClean="0"/>
                        <a:t>4 </a:t>
                      </a:r>
                      <a:r>
                        <a:rPr lang="fr-FR" altLang="zh-TW" sz="1200" smtClean="0"/>
                        <a:t>Combo 1000</a:t>
                      </a:r>
                      <a:r>
                        <a:rPr lang="fr-FR" altLang="zh-TW" sz="1200" baseline="0" smtClean="0"/>
                        <a:t> </a:t>
                      </a:r>
                      <a:r>
                        <a:rPr lang="fr-FR" altLang="zh-TW" sz="1200" smtClean="0"/>
                        <a:t>Base-T/SFP</a:t>
                      </a:r>
                      <a:endParaRPr lang="zh-TW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zh-TW" sz="1200" dirty="0" smtClean="0"/>
                        <a:t>24 10/100/1000Base-T</a:t>
                      </a:r>
                    </a:p>
                    <a:p>
                      <a:r>
                        <a:rPr lang="fr-FR" altLang="zh-TW" sz="1200" dirty="0" smtClean="0"/>
                        <a:t>4 Combo 1000 Base-T/SFP</a:t>
                      </a:r>
                    </a:p>
                    <a:p>
                      <a:r>
                        <a:rPr lang="fr-FR" altLang="zh-TW" sz="1200" dirty="0" smtClean="0"/>
                        <a:t>2 10G</a:t>
                      </a:r>
                      <a:r>
                        <a:rPr lang="fr-FR" altLang="zh-TW" sz="1200" baseline="0" dirty="0" smtClean="0"/>
                        <a:t> (module/ optional)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zh-TW" sz="1200" dirty="0" smtClean="0"/>
                        <a:t>4 10/100/1000Base-T</a:t>
                      </a:r>
                    </a:p>
                    <a:p>
                      <a:r>
                        <a:rPr lang="fr-FR" altLang="zh-TW" sz="1200" dirty="0" smtClean="0"/>
                        <a:t>4 Combo</a:t>
                      </a:r>
                      <a:r>
                        <a:rPr lang="fr-FR" altLang="zh-TW" sz="1200" baseline="0" dirty="0" smtClean="0"/>
                        <a:t> </a:t>
                      </a:r>
                      <a:r>
                        <a:rPr lang="fr-FR" altLang="zh-TW" sz="1200" dirty="0" smtClean="0"/>
                        <a:t>100/1000 Base-T/SFP</a:t>
                      </a:r>
                      <a:endParaRPr lang="en-US" altLang="zh-TW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 err="1" smtClean="0"/>
                        <a:t>PoE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No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Yes (PC</a:t>
                      </a:r>
                      <a:r>
                        <a:rPr lang="en-US" altLang="zh-TW" sz="1200" baseline="0" dirty="0" smtClean="0"/>
                        <a:t> model)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Yes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No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# mgmt. AP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6 to 24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12</a:t>
                      </a:r>
                      <a:r>
                        <a:rPr lang="en-US" altLang="zh-TW" sz="1200" baseline="0" dirty="0" smtClean="0"/>
                        <a:t> to 48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64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64 to 256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Max. # mgmt. AP</a:t>
                      </a:r>
                      <a:r>
                        <a:rPr lang="en-US" altLang="zh-TW" sz="1200" baseline="0" dirty="0" smtClean="0"/>
                        <a:t>/ peer group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96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192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256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1,024</a:t>
                      </a:r>
                      <a:endParaRPr lang="zh-TW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# </a:t>
                      </a:r>
                      <a:r>
                        <a:rPr lang="en-US" altLang="zh-TW" sz="1200" baseline="0" dirty="0" smtClean="0"/>
                        <a:t>clustering </a:t>
                      </a:r>
                      <a:r>
                        <a:rPr lang="en-US" altLang="zh-TW" sz="1200" dirty="0" smtClean="0"/>
                        <a:t>controller/</a:t>
                      </a:r>
                      <a:r>
                        <a:rPr lang="en-US" altLang="zh-TW" sz="1200" baseline="0" dirty="0" smtClean="0"/>
                        <a:t> peer group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8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8</a:t>
                      </a:r>
                      <a:endParaRPr lang="zh-TW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Redundancy</a:t>
                      </a:r>
                      <a:r>
                        <a:rPr lang="en-US" altLang="zh-TW" sz="1200" baseline="0" dirty="0" smtClean="0"/>
                        <a:t> while full AP capacity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No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No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Yes (4+4)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Yes (4+4)</a:t>
                      </a:r>
                      <a:endParaRPr lang="zh-TW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Additional VPN/</a:t>
                      </a:r>
                      <a:r>
                        <a:rPr lang="en-US" altLang="zh-TW" sz="1200" baseline="0" dirty="0" smtClean="0"/>
                        <a:t> Firewall/ WCF license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Yes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No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No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No</a:t>
                      </a:r>
                      <a:endParaRPr lang="zh-TW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Additional</a:t>
                      </a:r>
                      <a:r>
                        <a:rPr lang="en-US" altLang="zh-TW" sz="1200" baseline="0" dirty="0" smtClean="0"/>
                        <a:t> AP license increments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12</a:t>
                      </a:r>
                      <a:r>
                        <a:rPr lang="en-US" altLang="zh-TW" sz="1200" baseline="0" dirty="0" smtClean="0"/>
                        <a:t> or 24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No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32 or 64 or 128</a:t>
                      </a:r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8305800" y="2983832"/>
            <a:ext cx="2617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zh-TW" alt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05800" y="3377625"/>
            <a:ext cx="2617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zh-TW" alt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34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an AP Profile</a:t>
            </a:r>
            <a:r>
              <a:rPr lang="en-US" altLang="zh-TW" dirty="0" smtClean="0"/>
              <a:t>(3/5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16386" name="Picture 2" descr="https://lh6.googleusercontent.com/6gqMEDpXXJHhUYhJKSWDH_AOwRJz7xxa9L2vuAVlQXVTfsyCBmLJKxfSl19cmd_YE8bnr-5TvMieVjGAFyAIv42VOS_AzuVbjJqFFvaWIP9l6e05AJAtW_lNUAjs-uBP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0624"/>
            <a:ext cx="4857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lh5.googleusercontent.com/o7zyXGST-uq4QGcB1vg1zIAnPSMM0DN4qIDe7tSahDTZnKNAOdkGmPw3FkboWQfLSuTsPYQ-3qjuWePTceQTGw6WPYyyOMGhe_SAG32_Aw19Gt9pJ6enjMak_73tM_TQ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48024"/>
            <a:ext cx="49149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334000" y="15240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Turn on 5GHz radio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Select  radio mode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Turn on auto-channel and auto-power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Remember to click “Save”</a:t>
            </a:r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3400" y="5410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Please note that  values need to be given to all blank field.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an AP Profile</a:t>
            </a:r>
            <a:r>
              <a:rPr lang="en-US" altLang="zh-TW" dirty="0" smtClean="0"/>
              <a:t>(4/5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3" name="Picture 2" descr="https://lh6.googleusercontent.com/o8UOCZ7j2JpaJZkc_QzwJWpYbf6zSh06sryVPLtmMCMc4d5NZ2usLLGt7l7tlAidWqpzJaWHcn8uVknZGKmkPkf1XdMmgyDx7NPvSJQOUSlxmPq0tikVfVzepiFA15W6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477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5575" y="1371600"/>
            <a:ext cx="731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newly created profile  shows up in the “AP Profiles” 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an AP Profile</a:t>
            </a:r>
            <a:r>
              <a:rPr lang="en-US" altLang="zh-TW" dirty="0" smtClean="0"/>
              <a:t>(5/5)</a:t>
            </a:r>
            <a:endParaRPr lang="en-US" dirty="0"/>
          </a:p>
        </p:txBody>
      </p:sp>
      <p:pic>
        <p:nvPicPr>
          <p:cNvPr id="20482" name="Picture 2" descr="https://lh5.googleusercontent.com/j0SEyB71zrkslcCLODtGJrHGEuMYs2PcMvhbpCsnrr1u3sk8stYWer-2Y0Tri8RpHwUEcAzLY9_2PJTGfAdCx1SkpkzNJ4KjcOt-dmZ9ddAs3xjrH0lvIUWd2iiSn8d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3600"/>
            <a:ext cx="85248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5575" y="1371600"/>
            <a:ext cx="731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the profile is created, it will show up in the profile list  where it can be applied.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1: Use DWC-2000 to Manage APs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1349"/>
            <a:ext cx="8568952" cy="49180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LAB Objectives: </a:t>
            </a:r>
            <a:r>
              <a:rPr lang="en-US" dirty="0" smtClean="0"/>
              <a:t>at the end of the lab, you will be able to use DWC-2000 to manage access points by applying a customized profile.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Tasks:</a:t>
            </a:r>
          </a:p>
          <a:p>
            <a:r>
              <a:rPr lang="en-US" dirty="0" smtClean="0"/>
              <a:t>Configure the controller</a:t>
            </a:r>
          </a:p>
          <a:p>
            <a:r>
              <a:rPr lang="en-US" dirty="0" smtClean="0"/>
              <a:t>Discover access points</a:t>
            </a:r>
          </a:p>
          <a:p>
            <a:r>
              <a:rPr lang="en-US" dirty="0" smtClean="0"/>
              <a:t>Manage access points</a:t>
            </a:r>
          </a:p>
          <a:p>
            <a:r>
              <a:rPr lang="en-US" dirty="0" smtClean="0"/>
              <a:t>Create an AP profile</a:t>
            </a:r>
          </a:p>
          <a:p>
            <a:r>
              <a:rPr lang="en-US" dirty="0" smtClean="0"/>
              <a:t>Create a SSID named DEU-0x, where x stands for the group number. Use WPA2-personal, passcode: </a:t>
            </a:r>
            <a:r>
              <a:rPr lang="en-US" i="1" dirty="0" smtClean="0"/>
              <a:t>dlink123</a:t>
            </a:r>
            <a:r>
              <a:rPr lang="en-US" dirty="0" smtClean="0"/>
              <a:t> as the security profile</a:t>
            </a:r>
          </a:p>
          <a:p>
            <a:r>
              <a:rPr lang="en-US" dirty="0" smtClean="0"/>
              <a:t>Apply the AP profile to the access point</a:t>
            </a:r>
          </a:p>
          <a:p>
            <a:r>
              <a:rPr lang="en-US" dirty="0" smtClean="0"/>
              <a:t>Associate to the SSID using your wireless clients</a:t>
            </a:r>
          </a:p>
          <a:p>
            <a:r>
              <a:rPr lang="en-US" dirty="0" smtClean="0"/>
              <a:t>Raise your hand and tell me to verify it.</a:t>
            </a:r>
          </a:p>
          <a:p>
            <a:endParaRPr lang="en-US" dirty="0"/>
          </a:p>
        </p:txBody>
      </p:sp>
      <p:pic>
        <p:nvPicPr>
          <p:cNvPr id="6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3341790" cy="11269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5257800" y="38100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DWC-2000 IP: 192.168.10.5/24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0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Profile SSID Setting</a:t>
            </a:r>
            <a:r>
              <a:rPr lang="en-US" altLang="zh-TW" dirty="0" smtClean="0"/>
              <a:t>(1/7)</a:t>
            </a:r>
            <a:endParaRPr lang="en-US" dirty="0"/>
          </a:p>
        </p:txBody>
      </p:sp>
      <p:pic>
        <p:nvPicPr>
          <p:cNvPr id="25602" name="Picture 2" descr="https://lh5.googleusercontent.com/BM1CdJLhDdNyQu5RikMc1Vdis0DqsN-fr2JbUsir-qEOiPD1UmNZeyuFdmF93R6RkylSKZN1iXnb8QEp3kbMRo-4HZ6ltti-oG9qMu05k-s6g_NSxHhMamemV3LBj_ew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6711"/>
            <a:ext cx="6019800" cy="5067027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400800" y="1494472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can select option to add a new SSID profile or modify the default SSID from the SSID profile list.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8905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6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Profile SSID Setting</a:t>
            </a:r>
            <a:r>
              <a:rPr lang="en-US" altLang="zh-TW" dirty="0" smtClean="0"/>
              <a:t>(2/7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24580" name="Picture 4" descr="https://lh4.googleusercontent.com/_MSEIR4KY0RK3F5zNyXB1qrKNo8GKvqff9AMEZAgcQ5f7AHqZamYXbn5L4URT-hjOJ_pBaRrOkfOFEc86zRlEmM4-V2zMHMF37aBs_nXmqbc5Ip_ek_pdUOKhInFzMNG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41057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0375" y="1219200"/>
            <a:ext cx="731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Right click any  of the 16 default SSIDs you would like to edit.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99" y="3962400"/>
            <a:ext cx="8905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5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Profile SSID Setting</a:t>
            </a:r>
            <a:r>
              <a:rPr lang="en-US" altLang="zh-TW" dirty="0" smtClean="0"/>
              <a:t>(3/7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23554" name="Picture 2" descr="https://lh5.googleusercontent.com/KB0zGVv8leUoKTzhRP9FCMlpw-hlBsQ4MFKfywX7FcShZFSysgCKvDb97EDhRS-sIpsJI7Aof8BcjPkFzs_ElkRI3n1MLpDihn-2I4bVj98r5XmOkSUcAW4ec-wztMpf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3437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lh6.googleusercontent.com/y58KOsNd2oLhvlm-wULn8xUeve3VliPkf5wE75hiqcqEg1XWkc_cNYlZJ83owxsg9yCteUD15SqJuWWIb60r0Hg-2f9GJxvd4IIy0FAAXgkumosgBeCnP6KEno9yQnKh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9348"/>
            <a:ext cx="83915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Profile SSID Setting</a:t>
            </a:r>
            <a:r>
              <a:rPr lang="en-US" altLang="zh-TW" dirty="0" smtClean="0"/>
              <a:t>(4/7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22530" name="Picture 2" descr="https://lh5.googleusercontent.com/wYCUVCCRCYUdtX7TeiIZTa8UaCygH2ZLLVYeXJa3hInY6TMGgSFPlR2BlV0ns3pkwMuZMl9ZlUo-hFR3Ltpf22jJ-421nn54g8pJCxCjlSuqsWdHAF7h94mDeMdqos2K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19200"/>
            <a:ext cx="84582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lh6.googleusercontent.com/Sf_SLc0ycUhr5a5nx8jnhRiB-fylXKdDBRHn8cIuQPQUG94sLXGF5hQRBzj2suuERfLygkT5TTuqbX3A1O1CYA9jkNyLAJCa-S04BXpapJLRjZpO8PnJ50xgJPVp9WK5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953000"/>
            <a:ext cx="84010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2725" y="4419600"/>
            <a:ext cx="731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 you can experience the power of search again!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81600"/>
            <a:ext cx="8905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5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Profile SSID Setting</a:t>
            </a:r>
            <a:r>
              <a:rPr lang="en-US" altLang="zh-TW" dirty="0" smtClean="0"/>
              <a:t>(5/7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21506" name="Picture 2" descr="https://lh3.googleusercontent.com/cuqyK947xPTNb06n9Xr1pBAmeR4HsjZGhMORHFCH78m_I0vsdlNr0d6JCu-7kWb09ITKfUExM7nntqFcZW7WwMURMOaWRmBRzySjvze1PJ4c86DERZsYjNURLLs2lpUr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400"/>
            <a:ext cx="8410575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Profile SSID Setting</a:t>
            </a:r>
            <a:r>
              <a:rPr lang="en-US" altLang="zh-TW" dirty="0" smtClean="0"/>
              <a:t>(6/7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30722" name="Picture 2" descr="https://lh3.googleusercontent.com/Vo50OhQS1N7PPVIe-2lswqn8XFFXPQP2CYxWFeUR29eQvjmuQtUj-00pF1AZJ0gX45_6zeQtOfTwL7C8iCP4QM5m9llSaa1XKUQBb6iytK41AmInccbbmbgu_zfH1ADk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399"/>
            <a:ext cx="49530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lh6.googleusercontent.com/arWU_let9ETuTgCOUIiOeUWd9MbOKSFzKiQes1q8WTA5GeVebhA0_ZWG3E8XnC0z4wL6G9CIb67Fjzii0OsXHYinxturE0_M6wyWm3YRbkPWXqbirE1mNAmXGWoj2PsNw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58769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81" y="5766451"/>
            <a:ext cx="8905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6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Wireless Controller License Options</a:t>
            </a:r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2977" y="1506121"/>
            <a:ext cx="119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u="sng" dirty="0" smtClean="0"/>
              <a:t>DWC-1000</a:t>
            </a:r>
            <a:endParaRPr lang="zh-TW" altLang="en-US" u="sng" dirty="0"/>
          </a:p>
        </p:txBody>
      </p:sp>
      <p:sp>
        <p:nvSpPr>
          <p:cNvPr id="6" name="矩形 5"/>
          <p:cNvSpPr/>
          <p:nvPr/>
        </p:nvSpPr>
        <p:spPr>
          <a:xfrm>
            <a:off x="7774737" y="3195303"/>
            <a:ext cx="759663" cy="759663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bg1"/>
                </a:solidFill>
                <a:latin typeface="Calibri" pitchFamily="34" charset="0"/>
              </a:rPr>
              <a:t>DLMS*</a:t>
            </a:r>
            <a:r>
              <a:rPr lang="zh-TW" alt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zh-TW" sz="1400" dirty="0" smtClean="0">
                <a:solidFill>
                  <a:schemeClr val="bg1"/>
                </a:solidFill>
                <a:latin typeface="Calibri" pitchFamily="34" charset="0"/>
              </a:rPr>
              <a:t>Virtual</a:t>
            </a:r>
            <a:r>
              <a:rPr lang="zh-TW" alt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zh-TW" sz="1400" dirty="0" smtClean="0">
                <a:solidFill>
                  <a:schemeClr val="bg1"/>
                </a:solidFill>
                <a:latin typeface="Calibri" pitchFamily="34" charset="0"/>
              </a:rPr>
              <a:t>Pack</a:t>
            </a:r>
            <a:endParaRPr lang="zh-TW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95303"/>
            <a:ext cx="854766" cy="7670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24"/>
          <p:cNvSpPr txBox="1"/>
          <p:nvPr/>
        </p:nvSpPr>
        <p:spPr>
          <a:xfrm>
            <a:off x="762000" y="5638800"/>
            <a:ext cx="79293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latin typeface="Calibri" pitchFamily="34" charset="0"/>
              </a:rPr>
              <a:t>*</a:t>
            </a:r>
            <a:r>
              <a:rPr lang="en-US" altLang="zh-TW" sz="1100" dirty="0" smtClean="0">
                <a:latin typeface="Calibri" pitchFamily="34" charset="0"/>
              </a:rPr>
              <a:t>Remark:</a:t>
            </a:r>
          </a:p>
          <a:p>
            <a:r>
              <a:rPr lang="en-US" altLang="zh-TW" sz="1100" dirty="0" smtClean="0">
                <a:latin typeface="Calibri" pitchFamily="34" charset="0"/>
              </a:rPr>
              <a:t>DLMS, D-Link License Management System , an on-line system delivering virtual package of appliance’s add-on services, instead of physical one.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62977" y="3821668"/>
            <a:ext cx="119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u="sng" dirty="0" smtClean="0"/>
              <a:t>DWC-2000</a:t>
            </a:r>
            <a:endParaRPr lang="zh-TW" altLang="en-US" u="sng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909851" y="1778675"/>
            <a:ext cx="5275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AP License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To activate an additional 6 access points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TW" dirty="0" smtClean="0"/>
              <a:t>DWC-1000-AP6/ </a:t>
            </a:r>
            <a:r>
              <a:rPr lang="en-US" altLang="zh-TW" dirty="0"/>
              <a:t>DWC-1000-AP6-LIC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Feature license (</a:t>
            </a:r>
            <a:r>
              <a:rPr lang="en-US" altLang="zh-TW" dirty="0"/>
              <a:t>DWC-1000-VPN-LIC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TW" dirty="0" smtClean="0">
                <a:latin typeface="Calibri" pitchFamily="34" charset="0"/>
                <a:cs typeface="Arial" pitchFamily="34" charset="0"/>
              </a:rPr>
              <a:t>To activate VPN, firewall and advanced routing features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TW" dirty="0" smtClean="0"/>
              <a:t>DWC-1000-VPN/ </a:t>
            </a:r>
            <a:r>
              <a:rPr lang="en-US" altLang="zh-TW" dirty="0"/>
              <a:t>DWC-1000-VPN-LIC</a:t>
            </a:r>
            <a:endParaRPr lang="zh-TW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61820" y="4161472"/>
            <a:ext cx="5275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AP License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To activate additional access point support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DWC-2000-AP32/ DWC-2000-AP32-LIC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DWC-2000-AP64/ DWC-2000-AP64-LIC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DWC-2000-AP128/ </a:t>
            </a:r>
            <a:r>
              <a:rPr lang="en-US" dirty="0" smtClean="0"/>
              <a:t>DWC-2000-AP128-LIC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Profile SSID Setting</a:t>
            </a:r>
            <a:r>
              <a:rPr lang="en-US" altLang="zh-TW" dirty="0" smtClean="0"/>
              <a:t>(7/7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29698" name="Picture 2" descr="https://lh5.googleusercontent.com/lPrizf_USLdCILd2oSTBN1rpT5JXUkR4Lo0F10aMONWJVX3qZ3Cv-R2YH28-d1DYEtK-SNiGfbsWDJ3J2WRWpPu1OCWH6kZQgwIToW15p4x-SHnTxOHvsYAH7tvdt5rw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09700"/>
            <a:ext cx="48101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s://lh3.googleusercontent.com/frbFsNkIM16jVgiFQTqvuiydIgNdJogm1cXInLj3JFQgoglIKq1JlvZvTB3ca_L5mXm1LzZJabiMAvf2wA7B0qPubfMnWzkrVGA3qs-NRUffsnG1T76gPtIzGcrUaV1GX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76750"/>
            <a:ext cx="49434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lh3.googleusercontent.com/RxEmjLc9GnvVSXTdb1z4D-mj8zcbncXgIDDe6TqpXg0rVrYwwushta0bCCtPnqigYYjrR7JVcQBxupJsTVmQTxyVCZCoBK0_JGDd6353kR8J_Bj5rYnpIHpPDrb-khp1A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00374"/>
            <a:ext cx="47720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Associated Wireless Clients</a:t>
            </a:r>
            <a:endParaRPr lang="en-US" dirty="0"/>
          </a:p>
        </p:txBody>
      </p:sp>
      <p:pic>
        <p:nvPicPr>
          <p:cNvPr id="28674" name="Picture 2" descr="https://lh4.googleusercontent.com/jmGynReaKO9H509jXxnoNHxTIUNBAa516IqvrWNHh0NeiAQhsgYgC-a2CueoUimDbjGfE79LbYFaxbwMFClUroQ4zdQnP5NKXoR2evZf3WX5_ZQ6P9mY6q8PExC_vwgz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3" y="3581400"/>
            <a:ext cx="84201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43025"/>
            <a:ext cx="22669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88" y="1295400"/>
            <a:ext cx="221789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69782" y="1494472"/>
            <a:ext cx="2883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iPhone and the laptop wireless clients connect to GOA-1 SSID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Right click client to view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Associated Wireless Clients Actions</a:t>
            </a:r>
            <a:endParaRPr lang="en-US" dirty="0"/>
          </a:p>
        </p:txBody>
      </p:sp>
      <p:pic>
        <p:nvPicPr>
          <p:cNvPr id="31746" name="Picture 2" descr="https://lh5.googleusercontent.com/iYwVVEGPvguhM8Kz9qPJyxV5FA9Xo7wRbb5_FCxBvGL9YCqGfu7LXBQleI-1zMD14vNsKvEJyMLWCFjwIZKXIQsWenEAgZZJULI2x6qtSJi7lSfHg-iMrGXaaNqoR000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5000"/>
            <a:ext cx="8458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09365"/>
            <a:ext cx="8905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3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Scenario: separate and grant different privileges to company and personal devices</a:t>
            </a:r>
            <a:endParaRPr 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1349"/>
            <a:ext cx="8568952" cy="4994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Description</a:t>
            </a:r>
            <a:r>
              <a:rPr lang="en-US" dirty="0" smtClean="0"/>
              <a:t>: Nowadays it’s very common for people to have multiple wireless devices, which are carried by employees to their company. A common policy of company IT team: your own device could only connect to the Internet whereas company devices could connect to both the Internet and the company resource.</a:t>
            </a:r>
          </a:p>
          <a:p>
            <a:pPr marL="0" indent="0">
              <a:buNone/>
            </a:pPr>
            <a:r>
              <a:rPr lang="en-US" b="1" dirty="0" smtClean="0"/>
              <a:t>Tasks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Configure network infrastructure</a:t>
            </a:r>
          </a:p>
          <a:p>
            <a:r>
              <a:rPr lang="en-US" dirty="0" smtClean="0"/>
              <a:t>Create company and BYOD VLANs</a:t>
            </a:r>
          </a:p>
          <a:p>
            <a:r>
              <a:rPr lang="en-US" dirty="0" smtClean="0"/>
              <a:t>Create AP profiles and SSIDs</a:t>
            </a:r>
          </a:p>
          <a:p>
            <a:r>
              <a:rPr lang="en-US" altLang="zh-TW" dirty="0"/>
              <a:t>Configure captive portal </a:t>
            </a:r>
            <a:r>
              <a:rPr lang="en-US" altLang="zh-TW" dirty="0" smtClean="0"/>
              <a:t>for SSIDs</a:t>
            </a:r>
          </a:p>
          <a:p>
            <a:r>
              <a:rPr lang="en-US" altLang="zh-TW" dirty="0" smtClean="0"/>
              <a:t>Create company user accounts</a:t>
            </a:r>
          </a:p>
          <a:p>
            <a:r>
              <a:rPr lang="en-US" altLang="zh-TW" dirty="0" smtClean="0"/>
              <a:t>Add company device’s MAC address</a:t>
            </a:r>
            <a:endParaRPr lang="en-US" altLang="zh-TW" dirty="0"/>
          </a:p>
          <a:p>
            <a:r>
              <a:rPr lang="en-US" dirty="0" smtClean="0"/>
              <a:t>Change AP’s profile to BYOD profile</a:t>
            </a:r>
          </a:p>
          <a:p>
            <a:r>
              <a:rPr lang="en-US" dirty="0" smtClean="0"/>
              <a:t>Create and customize login profiles</a:t>
            </a:r>
          </a:p>
          <a:p>
            <a:r>
              <a:rPr lang="en-US" dirty="0" smtClean="0"/>
              <a:t>Create captive portal accounts</a:t>
            </a:r>
          </a:p>
          <a:p>
            <a:r>
              <a:rPr lang="en-US" dirty="0" smtClean="0"/>
              <a:t>Connect to both SSIDs</a:t>
            </a:r>
          </a:p>
          <a:p>
            <a:r>
              <a:rPr lang="en-US" dirty="0" smtClean="0"/>
              <a:t>Verify the result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5271353" y="3075801"/>
            <a:ext cx="3872647" cy="3033785"/>
            <a:chOff x="5271353" y="3075801"/>
            <a:chExt cx="3872647" cy="3033785"/>
          </a:xfrm>
        </p:grpSpPr>
        <p:grpSp>
          <p:nvGrpSpPr>
            <p:cNvPr id="7" name="群組 6"/>
            <p:cNvGrpSpPr/>
            <p:nvPr/>
          </p:nvGrpSpPr>
          <p:grpSpPr>
            <a:xfrm>
              <a:off x="6629400" y="3075801"/>
              <a:ext cx="1344515" cy="875733"/>
              <a:chOff x="3886200" y="1881340"/>
              <a:chExt cx="1447800" cy="1032748"/>
            </a:xfrm>
          </p:grpSpPr>
          <p:pic>
            <p:nvPicPr>
              <p:cNvPr id="8" name="Picture 11" descr="D:\Tools\Dlink\D-Link Icon Library\Multimedia\Cloud_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59" t="18465" r="7903" b="23834"/>
              <a:stretch>
                <a:fillRect/>
              </a:stretch>
            </p:blipFill>
            <p:spPr bwMode="auto">
              <a:xfrm>
                <a:off x="3886200" y="1881340"/>
                <a:ext cx="1447800" cy="1032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文字方塊 8"/>
              <p:cNvSpPr txBox="1"/>
              <p:nvPr/>
            </p:nvSpPr>
            <p:spPr>
              <a:xfrm>
                <a:off x="4041674" y="2268986"/>
                <a:ext cx="1066800" cy="38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Internet</a:t>
                </a:r>
                <a:endParaRPr lang="en-US" sz="1600" b="1" dirty="0"/>
              </a:p>
            </p:txBody>
          </p:sp>
        </p:grpSp>
        <p:sp>
          <p:nvSpPr>
            <p:cNvPr id="10" name="橢圓 9"/>
            <p:cNvSpPr/>
            <p:nvPr/>
          </p:nvSpPr>
          <p:spPr>
            <a:xfrm>
              <a:off x="6889323" y="5029200"/>
              <a:ext cx="1568877" cy="9557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Company devices</a:t>
              </a:r>
              <a:endParaRPr lang="en-US" dirty="0"/>
            </a:p>
          </p:txBody>
        </p:sp>
        <p:pic>
          <p:nvPicPr>
            <p:cNvPr id="12" name="Picture 2" descr="D:\Tools\D-Link\D-Link Icon Library\Multimedia\Cloud_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0" t="22810" r="11508" b="22980"/>
            <a:stretch>
              <a:fillRect/>
            </a:stretch>
          </p:blipFill>
          <p:spPr bwMode="auto">
            <a:xfrm>
              <a:off x="7785142" y="3951534"/>
              <a:ext cx="1358858" cy="68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7986792" y="4011367"/>
              <a:ext cx="990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Company</a:t>
              </a:r>
              <a:br>
                <a:rPr lang="en-US" sz="1600" b="1" dirty="0" smtClean="0"/>
              </a:br>
              <a:r>
                <a:rPr lang="en-US" sz="1600" b="1" dirty="0" smtClean="0"/>
                <a:t>Resource</a:t>
              </a:r>
              <a:endParaRPr lang="en-US" sz="1600" b="1" dirty="0"/>
            </a:p>
          </p:txBody>
        </p:sp>
        <p:cxnSp>
          <p:nvCxnSpPr>
            <p:cNvPr id="14" name="直線接點 13"/>
            <p:cNvCxnSpPr/>
            <p:nvPr/>
          </p:nvCxnSpPr>
          <p:spPr>
            <a:xfrm flipV="1">
              <a:off x="6889323" y="3951535"/>
              <a:ext cx="190118" cy="550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358" y="4021489"/>
              <a:ext cx="394542" cy="394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直線接點 15"/>
            <p:cNvCxnSpPr/>
            <p:nvPr/>
          </p:nvCxnSpPr>
          <p:spPr>
            <a:xfrm flipV="1">
              <a:off x="6861197" y="4416031"/>
              <a:ext cx="1112718" cy="171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6553200" y="4605449"/>
              <a:ext cx="220583" cy="423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6858000" y="4703346"/>
              <a:ext cx="411130" cy="381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89" b="14758"/>
            <a:stretch>
              <a:fillRect/>
            </a:stretch>
          </p:blipFill>
          <p:spPr bwMode="auto">
            <a:xfrm>
              <a:off x="6449915" y="4409372"/>
              <a:ext cx="789085" cy="39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文字方塊 20"/>
            <p:cNvSpPr txBox="1"/>
            <p:nvPr/>
          </p:nvSpPr>
          <p:spPr>
            <a:xfrm>
              <a:off x="7162800" y="5832587"/>
              <a:ext cx="1050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Full</a:t>
              </a:r>
              <a:endParaRPr lang="en-US" sz="12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502984" y="5562600"/>
              <a:ext cx="1050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Internet only</a:t>
              </a:r>
              <a:endParaRPr lang="en-US" sz="1200" dirty="0"/>
            </a:p>
          </p:txBody>
        </p:sp>
        <p:sp>
          <p:nvSpPr>
            <p:cNvPr id="5" name="橢圓 4"/>
            <p:cNvSpPr/>
            <p:nvPr/>
          </p:nvSpPr>
          <p:spPr>
            <a:xfrm>
              <a:off x="5271353" y="4724400"/>
              <a:ext cx="1434247" cy="95578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YOD</a:t>
              </a:r>
              <a:br>
                <a:rPr lang="en-US" dirty="0" smtClean="0"/>
              </a:br>
              <a:r>
                <a:rPr lang="en-US" sz="1400" dirty="0" smtClean="0"/>
                <a:t>(Your Own </a:t>
              </a:r>
              <a:r>
                <a:rPr lang="en-US" sz="1400" dirty="0"/>
                <a:t>D</a:t>
              </a:r>
              <a:r>
                <a:rPr lang="en-US" sz="1400" dirty="0" smtClean="0"/>
                <a:t>evice)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91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Configure switches and gateway</a:t>
            </a:r>
            <a:endParaRPr lang="en-US" dirty="0"/>
          </a:p>
        </p:txBody>
      </p:sp>
      <p:pic>
        <p:nvPicPr>
          <p:cNvPr id="7" name="Picture 8" descr="D:\Tools\Dlink\D-Link Icon Library\Switch\1_Swit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9" b="14758"/>
          <a:stretch>
            <a:fillRect/>
          </a:stretch>
        </p:blipFill>
        <p:spPr bwMode="auto">
          <a:xfrm>
            <a:off x="1352629" y="2459226"/>
            <a:ext cx="1246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:\Tools\Dlink\D-Link Icon Library\Router\Access Poi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r="7576" b="11966"/>
          <a:stretch>
            <a:fillRect/>
          </a:stretch>
        </p:blipFill>
        <p:spPr bwMode="auto">
          <a:xfrm>
            <a:off x="2895600" y="3206353"/>
            <a:ext cx="752371" cy="76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1303417" y="1864645"/>
            <a:ext cx="1344515" cy="875733"/>
            <a:chOff x="3886200" y="1881340"/>
            <a:chExt cx="1447800" cy="1032748"/>
          </a:xfrm>
        </p:grpSpPr>
        <p:pic>
          <p:nvPicPr>
            <p:cNvPr id="12" name="Picture 11" descr="D:\Tools\Dlink\D-Link Icon Library\Multimedia\Cloud_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9" t="18465" r="7903" b="23834"/>
            <a:stretch>
              <a:fillRect/>
            </a:stretch>
          </p:blipFill>
          <p:spPr bwMode="auto">
            <a:xfrm>
              <a:off x="3886200" y="1881340"/>
              <a:ext cx="1447800" cy="103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4041674" y="2268986"/>
              <a:ext cx="1066800" cy="38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Internet</a:t>
              </a:r>
              <a:endParaRPr lang="en-US" sz="1600" b="1" dirty="0"/>
            </a:p>
          </p:txBody>
        </p:sp>
      </p:grpSp>
      <p:cxnSp>
        <p:nvCxnSpPr>
          <p:cNvPr id="14" name="直線接點 13"/>
          <p:cNvCxnSpPr/>
          <p:nvPr/>
        </p:nvCxnSpPr>
        <p:spPr>
          <a:xfrm>
            <a:off x="990600" y="3730978"/>
            <a:ext cx="19892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070894" y="2964906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Tools\Dlink\D-Link Icon Library\PC\Lapto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9" r="18034" b="12859"/>
          <a:stretch>
            <a:fillRect/>
          </a:stretch>
        </p:blipFill>
        <p:spPr bwMode="auto">
          <a:xfrm>
            <a:off x="1621007" y="4139656"/>
            <a:ext cx="728401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:\Tools\Dlink\D-Link Icon Library\Switch\1_Swit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9" b="14758"/>
          <a:stretch>
            <a:fillRect/>
          </a:stretch>
        </p:blipFill>
        <p:spPr bwMode="auto">
          <a:xfrm>
            <a:off x="1447800" y="3426178"/>
            <a:ext cx="1246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D:\Tools\Dlink\D-Link Icon Library\Router\Wireless_Wave_R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6284" r="13051" b="14503"/>
          <a:stretch>
            <a:fillRect/>
          </a:stretch>
        </p:blipFill>
        <p:spPr bwMode="auto">
          <a:xfrm>
            <a:off x="3487842" y="3876350"/>
            <a:ext cx="550758" cy="52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Tools\Dlink\D-Link Icon Library\Multimedia\Mobi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24554" b="25307"/>
          <a:stretch>
            <a:fillRect/>
          </a:stretch>
        </p:blipFill>
        <p:spPr bwMode="auto">
          <a:xfrm>
            <a:off x="4038600" y="4488906"/>
            <a:ext cx="712715" cy="38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4394957" y="3589446"/>
            <a:ext cx="307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SSID1: </a:t>
            </a:r>
            <a:r>
              <a:rPr lang="en-US" b="1" dirty="0" smtClean="0"/>
              <a:t>company0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US" dirty="0" smtClean="0"/>
              <a:t>SSID2: </a:t>
            </a:r>
            <a:r>
              <a:rPr lang="en-US" b="1" dirty="0" smtClean="0"/>
              <a:t>byod0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stands for the group number</a:t>
            </a:r>
            <a:endParaRPr lang="en-US" dirty="0"/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113846"/>
              </p:ext>
            </p:extLst>
          </p:nvPr>
        </p:nvGraphicFramePr>
        <p:xfrm>
          <a:off x="3271785" y="1295400"/>
          <a:ext cx="56187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683"/>
                <a:gridCol w="1038532"/>
                <a:gridCol w="1600200"/>
                <a:gridCol w="15753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 (DSR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 (DWC-2000)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192.168.10.1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192.168.10.5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192.168.3.5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7" descr="D:\Tools\Dlink\D-Link Icon Library\Router\Wireless Controll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10464" r="5611" b="15506"/>
          <a:stretch>
            <a:fillRect/>
          </a:stretch>
        </p:blipFill>
        <p:spPr bwMode="auto">
          <a:xfrm>
            <a:off x="214391" y="3345906"/>
            <a:ext cx="930274" cy="77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2014703" y="2914115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748003" y="3206353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324703" y="3417616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514582" y="340478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133600" y="389786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028700" y="374546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14391" y="5029200"/>
            <a:ext cx="4662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Port 1/trunk/ VLAN 1, 2, 3 </a:t>
            </a:r>
          </a:p>
          <a:p>
            <a:r>
              <a:rPr lang="en-US" dirty="0" smtClean="0"/>
              <a:t>b. </a:t>
            </a:r>
            <a:r>
              <a:rPr lang="en-US" altLang="zh-TW" dirty="0"/>
              <a:t>Port </a:t>
            </a:r>
            <a:r>
              <a:rPr lang="en-US" altLang="zh-TW" dirty="0" smtClean="0"/>
              <a:t>1/Tagged, VLAN </a:t>
            </a:r>
            <a:r>
              <a:rPr lang="en-US" altLang="zh-TW" dirty="0"/>
              <a:t>2, </a:t>
            </a:r>
            <a:r>
              <a:rPr lang="en-US" altLang="zh-TW" dirty="0" smtClean="0"/>
              <a:t>3 /untagged VLAN1 </a:t>
            </a:r>
            <a:endParaRPr lang="en-US" dirty="0" smtClean="0"/>
          </a:p>
          <a:p>
            <a:r>
              <a:rPr lang="en-US" dirty="0" smtClean="0"/>
              <a:t>c. </a:t>
            </a:r>
            <a:r>
              <a:rPr lang="en-US" altLang="zh-TW" dirty="0"/>
              <a:t>Port </a:t>
            </a:r>
            <a:r>
              <a:rPr lang="en-US" altLang="zh-TW" dirty="0" smtClean="0"/>
              <a:t>2/Tagged, VLAN </a:t>
            </a:r>
            <a:r>
              <a:rPr lang="en-US" altLang="zh-TW" dirty="0"/>
              <a:t>2, 3 /untagged VLAN1 </a:t>
            </a:r>
            <a:endParaRPr lang="en-US" dirty="0" smtClean="0"/>
          </a:p>
          <a:p>
            <a:r>
              <a:rPr lang="en-US" dirty="0" smtClean="0"/>
              <a:t>d. </a:t>
            </a:r>
            <a:r>
              <a:rPr lang="en-US" altLang="zh-TW" dirty="0"/>
              <a:t>Port </a:t>
            </a:r>
            <a:r>
              <a:rPr lang="en-US" altLang="zh-TW" dirty="0" smtClean="0"/>
              <a:t>3/Tagged, VLAN 2</a:t>
            </a:r>
            <a:r>
              <a:rPr lang="en-US" altLang="zh-TW" dirty="0"/>
              <a:t>, 3 /untagged VLAN1 </a:t>
            </a:r>
            <a:endParaRPr lang="en-US" dirty="0" smtClean="0"/>
          </a:p>
          <a:p>
            <a:r>
              <a:rPr lang="en-US" dirty="0" smtClean="0"/>
              <a:t>e. </a:t>
            </a:r>
            <a:r>
              <a:rPr lang="en-US" altLang="zh-TW" dirty="0"/>
              <a:t>Port </a:t>
            </a:r>
            <a:r>
              <a:rPr lang="en-US" altLang="zh-TW" dirty="0" smtClean="0"/>
              <a:t>10/untagged/ </a:t>
            </a:r>
            <a:r>
              <a:rPr lang="en-US" altLang="zh-TW" dirty="0"/>
              <a:t>VLAN 2</a:t>
            </a:r>
            <a:r>
              <a:rPr lang="en-US" altLang="zh-TW" dirty="0" smtClean="0"/>
              <a:t> </a:t>
            </a:r>
            <a:endParaRPr lang="en-US" dirty="0" smtClean="0"/>
          </a:p>
          <a:p>
            <a:r>
              <a:rPr lang="en-US" dirty="0" smtClean="0"/>
              <a:t>f.  </a:t>
            </a:r>
            <a:r>
              <a:rPr lang="en-US" altLang="zh-TW" dirty="0" smtClean="0"/>
              <a:t>Port 4/Trunk/ </a:t>
            </a:r>
            <a:r>
              <a:rPr lang="en-US" altLang="zh-TW" dirty="0"/>
              <a:t>VLAN 1, 2, 3 </a:t>
            </a:r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438150" y="4066401"/>
            <a:ext cx="62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DWC</a:t>
            </a:r>
            <a:endParaRPr lang="en-US" sz="1200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066800" y="2618601"/>
            <a:ext cx="62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DSR</a:t>
            </a:r>
            <a:endParaRPr lang="en-US" sz="1200" b="1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524000" y="3810000"/>
            <a:ext cx="62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DGS</a:t>
            </a:r>
            <a:endParaRPr lang="en-US" sz="1200" b="1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763221" y="6414194"/>
            <a:ext cx="307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Disable DSR wireless if 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VLANs on DWC(1/3)</a:t>
            </a:r>
            <a:endParaRPr lang="en-US" dirty="0"/>
          </a:p>
        </p:txBody>
      </p:sp>
      <p:pic>
        <p:nvPicPr>
          <p:cNvPr id="1026" name="Picture 2" descr="https://lh4.googleusercontent.com/mv5LqjC8pHWU5qV196mhUn9hdzLKdOUgSpiiRYfK_dc02BL9ZoZ-FO-5pR-v9YF-7RCKFe0rTx-rln6hzvPo65lMs5I5FGMRGVXU0vf1UvcIq6W4vuQnUvQjAhB3UC0Op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382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0375" y="1459468"/>
            <a:ext cx="731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Add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" y="1102517"/>
            <a:ext cx="5010462" cy="329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Create VLANs on </a:t>
            </a:r>
            <a:r>
              <a:rPr lang="en-US" altLang="zh-TW" dirty="0" smtClean="0"/>
              <a:t>DWC(2/3)</a:t>
            </a:r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410200" y="1892476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are allowed to configure IP address during VLAN creation in new GUI.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42" y="2997992"/>
            <a:ext cx="8905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09600" y="5181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are also allowed to configure DHCP on the same page in the new GUI.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3288"/>
            <a:ext cx="4953000" cy="32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48400"/>
            <a:ext cx="685800" cy="66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5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Create VLANs on </a:t>
            </a:r>
            <a:r>
              <a:rPr lang="en-US" altLang="zh-TW" dirty="0" smtClean="0"/>
              <a:t>DWC(3/3)</a:t>
            </a:r>
            <a:endParaRPr lang="en-US" dirty="0"/>
          </a:p>
        </p:txBody>
      </p:sp>
      <p:pic>
        <p:nvPicPr>
          <p:cNvPr id="4100" name="Picture 4" descr="https://lh4.googleusercontent.com/MMsFtfu6Pyy2YQZ0DXqCD6yQ1Pcxq2OoS25GJmJQ-cA5r7JHm9RIzeOA_b8t_Jr7JHxM3zD2rSbv5WFXUPEewFRicVDTBoevXn_oXu06g1qjClcrLCHP3i7TndFXaANv2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15174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0375" y="1459468"/>
            <a:ext cx="731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Verify your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Configure Port Property as Trunk</a:t>
            </a:r>
            <a:endParaRPr lang="en-US" dirty="0"/>
          </a:p>
        </p:txBody>
      </p:sp>
      <p:pic>
        <p:nvPicPr>
          <p:cNvPr id="5126" name="Picture 6" descr="https://lh3.googleusercontent.com/9hWE74uEK-Lxfy3VvTq3X7VOLIU_I40SafqwMbNZihQnDY_IA1aQHt808AaRzzLODhwiysz70bON_4a-iwNL5y3xMYUSDF335W3s1L8ZqC-rhNTSMqfFUJxrf5qEcY09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4" y="1143000"/>
            <a:ext cx="62769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h3.googleusercontent.com/2a3FcVm0Cx_DSE4drHdWVPZt7PCPx_7q4OhExT32CN4LUHqbOwmOSiEw69ShVTvrySiIhkrJjSInklGjxd-l5psakzrDM5zgENmCbJu3_5LyCkML1-E46a5Ac6hVR3cR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69" y="3492900"/>
            <a:ext cx="6629400" cy="29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lh3.googleusercontent.com/nhYau9Nljxmka5I03Za3_RVJpqJdxCIecZSsJzkIT4K1BaZ0pBu95hNlFa44jlrHW_1H0XWVc5XuvT4LhrzWUXCjPQD2M_mx35E94Lss5mvFZOZwdWjUxJ5g_6j-Myxn8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4" y="4983955"/>
            <a:ext cx="6248400" cy="18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3819"/>
            <a:ext cx="8905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5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SSIDs(1/2)</a:t>
            </a:r>
            <a:endParaRPr lang="en-US" dirty="0"/>
          </a:p>
        </p:txBody>
      </p:sp>
      <p:pic>
        <p:nvPicPr>
          <p:cNvPr id="6148" name="Picture 4" descr="https://lh4.googleusercontent.com/FT94zj6SlaYIQfz9baSyEozzY7b9C3TdwSx2g6QeNcTWzDumMMoSkKbv9pApIV4lP_BLRycTcAzsSW73cLM6M9jFwDOqeebhvyN-lBwmiKCeXjvnPV1hHtunKwiPxNnZ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53530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4.googleusercontent.com/Pi3qt2SfWTW8hXCPjXC3eRhvBN3MmxVviUYjJXpkF4msoujFca0AiC_qbehE037CV39kymWpove4GIu5ASupwVfKahzkLFncjC4W2lWTmXjS0yIdOLAn2XFX2WO4x1-J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428015"/>
            <a:ext cx="53530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638800" y="14478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2 SSIDs: company0x and byod01 where x stands for group number.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MAC authentication is required for company0x SSID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174145"/>
              </p:ext>
            </p:extLst>
          </p:nvPr>
        </p:nvGraphicFramePr>
        <p:xfrm>
          <a:off x="76200" y="4953000"/>
          <a:ext cx="3429000" cy="1588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</a:tblGrid>
              <a:tr h="474133">
                <a:tc>
                  <a:txBody>
                    <a:bodyPr/>
                    <a:lstStyle/>
                    <a:p>
                      <a:r>
                        <a:rPr lang="en-US" dirty="0" smtClean="0"/>
                        <a:t>SSID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company0x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byod0x</a:t>
                      </a:r>
                      <a:endParaRPr lang="en-US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dirty="0" smtClean="0"/>
                        <a:t>VLAN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dirty="0" smtClean="0"/>
                        <a:t>MAC </a:t>
                      </a:r>
                      <a:r>
                        <a:rPr lang="en-US" dirty="0" err="1" smtClean="0"/>
                        <a:t>Auth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42" y="5137752"/>
            <a:ext cx="574505" cy="55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6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Wireless Access Point</a:t>
            </a:r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9600" y="2681678"/>
            <a:ext cx="21111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u="sng" dirty="0" smtClean="0">
                <a:latin typeface="Calibri" pitchFamily="34" charset="0"/>
                <a:cs typeface="Arial" pitchFamily="34" charset="0"/>
              </a:rPr>
              <a:t>DWL-8600AP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11n concurrent dual band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2 x 2 antennas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802.3af </a:t>
            </a:r>
            <a:r>
              <a:rPr lang="en-US" altLang="zh-TW" sz="1200" dirty="0" err="1" smtClean="0">
                <a:latin typeface="Calibri" pitchFamily="34" charset="0"/>
                <a:cs typeface="Arial" pitchFamily="34" charset="0"/>
              </a:rPr>
              <a:t>PoE</a:t>
            </a:r>
            <a:endParaRPr lang="en-US" altLang="zh-TW" sz="12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8400" y="2681678"/>
            <a:ext cx="230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u="sng" dirty="0" smtClean="0">
                <a:latin typeface="Calibri" pitchFamily="34" charset="0"/>
                <a:cs typeface="Arial" pitchFamily="34" charset="0"/>
              </a:rPr>
              <a:t>DWL-6600AP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11n concurrent dual band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Internal PIFA antennas w/ external antenna connectors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802.3af </a:t>
            </a:r>
            <a:r>
              <a:rPr lang="en-US" altLang="zh-TW" sz="1200" dirty="0" err="1" smtClean="0">
                <a:latin typeface="Calibri" pitchFamily="34" charset="0"/>
                <a:cs typeface="Arial" pitchFamily="34" charset="0"/>
              </a:rPr>
              <a:t>PoE</a:t>
            </a:r>
            <a:endParaRPr lang="zh-TW" altLang="en-US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94458" y="2688848"/>
            <a:ext cx="21111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u="sng" dirty="0" smtClean="0">
                <a:latin typeface="Calibri" pitchFamily="34" charset="0"/>
                <a:cs typeface="Arial" pitchFamily="34" charset="0"/>
              </a:rPr>
              <a:t>DWL-3600AP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11n 2.4GHz single band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Internal 2 x 2 antennas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802.3af </a:t>
            </a:r>
            <a:r>
              <a:rPr lang="en-US" altLang="zh-TW" sz="1200" dirty="0" err="1" smtClean="0">
                <a:latin typeface="Calibri" pitchFamily="34" charset="0"/>
                <a:cs typeface="Arial" pitchFamily="34" charset="0"/>
              </a:rPr>
              <a:t>PoE</a:t>
            </a:r>
            <a:endParaRPr lang="en-US" altLang="zh-TW" sz="1200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圖片 8" descr="DWL-8600_A1_Image_L(Side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765" y="1524000"/>
            <a:ext cx="1590291" cy="134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7408" y="1566495"/>
            <a:ext cx="1273220" cy="1419971"/>
          </a:xfrm>
          <a:prstGeom prst="rect">
            <a:avLst/>
          </a:prstGeom>
          <a:noFill/>
        </p:spPr>
      </p:pic>
      <p:pic>
        <p:nvPicPr>
          <p:cNvPr id="10" name="圖片 9" descr="DWL-6600AP_A1_Image L(Side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2280" y="1822530"/>
            <a:ext cx="1129561" cy="98871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03458" y="5289017"/>
            <a:ext cx="21111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u="sng" dirty="0" smtClean="0">
                <a:latin typeface="Calibri" pitchFamily="34" charset="0"/>
                <a:cs typeface="Arial" pitchFamily="34" charset="0"/>
              </a:rPr>
              <a:t>DWL-8610AP</a:t>
            </a:r>
          </a:p>
          <a:p>
            <a:pPr algn="ctr"/>
            <a:r>
              <a:rPr lang="en-US" altLang="zh-TW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11ac</a:t>
            </a:r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 concurrent dual band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Internal 3 x 3 antennas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802.3at </a:t>
            </a:r>
            <a:r>
              <a:rPr lang="en-US" altLang="zh-TW" sz="1200" dirty="0" err="1" smtClean="0">
                <a:latin typeface="Calibri" pitchFamily="34" charset="0"/>
                <a:cs typeface="Arial" pitchFamily="34" charset="0"/>
              </a:rPr>
              <a:t>PoE</a:t>
            </a:r>
            <a:endParaRPr lang="en-US" altLang="zh-TW" sz="12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23258" y="2681678"/>
            <a:ext cx="21111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u="sng" dirty="0" smtClean="0">
                <a:latin typeface="Calibri" pitchFamily="34" charset="0"/>
                <a:cs typeface="Arial" pitchFamily="34" charset="0"/>
              </a:rPr>
              <a:t>DWL-2600AP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11n 2.4GHz single band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Internal 2 x 2 antennas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802.3af </a:t>
            </a:r>
            <a:r>
              <a:rPr lang="en-US" altLang="zh-TW" sz="1200" dirty="0" err="1" smtClean="0">
                <a:latin typeface="Calibri" pitchFamily="34" charset="0"/>
                <a:cs typeface="Arial" pitchFamily="34" charset="0"/>
              </a:rPr>
              <a:t>PoE</a:t>
            </a:r>
            <a:endParaRPr lang="en-US" altLang="zh-TW" sz="1200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43" l="0" r="99629">
                        <a14:foregroundMark x1="27228" y1="6977" x2="27228" y2="6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35" y="2074546"/>
            <a:ext cx="950507" cy="60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619" l="844" r="99297">
                        <a14:foregroundMark x1="79606" y1="12821" x2="79606" y2="12821"/>
                        <a14:foregroundMark x1="96343" y1="39842" x2="96343" y2="39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06" y="4493085"/>
            <a:ext cx="1208947" cy="86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2743200" y="5279648"/>
            <a:ext cx="2300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u="sng" dirty="0" smtClean="0">
                <a:latin typeface="Calibri" pitchFamily="34" charset="0"/>
                <a:cs typeface="Arial" pitchFamily="34" charset="0"/>
              </a:rPr>
              <a:t>DWL-6610AP</a:t>
            </a:r>
          </a:p>
          <a:p>
            <a:pPr algn="ctr"/>
            <a:r>
              <a:rPr lang="en-US" altLang="zh-TW" sz="12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11ac</a:t>
            </a:r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 concurrent dual band</a:t>
            </a:r>
            <a:br>
              <a:rPr lang="en-US" altLang="zh-TW" sz="1200" dirty="0" smtClean="0">
                <a:latin typeface="Calibri" pitchFamily="34" charset="0"/>
                <a:cs typeface="Arial" pitchFamily="34" charset="0"/>
              </a:rPr>
            </a:br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internal 2x2 antennas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802.3at </a:t>
            </a:r>
            <a:r>
              <a:rPr lang="en-US" altLang="zh-TW" sz="1200" dirty="0" err="1" smtClean="0">
                <a:latin typeface="Calibri" pitchFamily="34" charset="0"/>
                <a:cs typeface="Arial" pitchFamily="34" charset="0"/>
              </a:rPr>
              <a:t>PoE</a:t>
            </a:r>
            <a:endParaRPr lang="zh-TW" altLang="en-US" sz="12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9" name="圖片 18" descr="DWL-6600AP_A1_Image L(Side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7080" y="4419600"/>
            <a:ext cx="1129561" cy="988711"/>
          </a:xfrm>
          <a:prstGeom prst="rect">
            <a:avLst/>
          </a:prstGeom>
        </p:spPr>
      </p:pic>
      <p:cxnSp>
        <p:nvCxnSpPr>
          <p:cNvPr id="22" name="直線單箭頭接點 21"/>
          <p:cNvCxnSpPr/>
          <p:nvPr/>
        </p:nvCxnSpPr>
        <p:spPr>
          <a:xfrm>
            <a:off x="3733800" y="3758896"/>
            <a:ext cx="0" cy="734189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3" b="89844" l="9028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33" y="4259705"/>
            <a:ext cx="6286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57"/>
          <p:cNvSpPr>
            <a:spLocks noChangeArrowheads="1"/>
          </p:cNvSpPr>
          <p:nvPr/>
        </p:nvSpPr>
        <p:spPr bwMode="auto">
          <a:xfrm rot="1595909">
            <a:off x="6694422" y="4087020"/>
            <a:ext cx="606425" cy="360362"/>
          </a:xfrm>
          <a:prstGeom prst="star24">
            <a:avLst>
              <a:gd name="adj" fmla="val 37500"/>
            </a:avLst>
          </a:prstGeom>
          <a:solidFill>
            <a:srgbClr val="92D05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endParaRPr kumimoji="0" lang="en-US" altLang="zh-TW" sz="1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775997" y="4495800"/>
            <a:ext cx="230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u="sng" dirty="0" smtClean="0">
                <a:latin typeface="Calibri" pitchFamily="34" charset="0"/>
                <a:cs typeface="Arial" pitchFamily="34" charset="0"/>
              </a:rPr>
              <a:t>DWL-6700AP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Outdoor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11n </a:t>
            </a:r>
            <a:r>
              <a:rPr lang="en-US" altLang="zh-TW" sz="1200" dirty="0">
                <a:latin typeface="Calibri" pitchFamily="34" charset="0"/>
                <a:cs typeface="Arial" pitchFamily="34" charset="0"/>
              </a:rPr>
              <a:t>concurrent dual band</a:t>
            </a:r>
          </a:p>
          <a:p>
            <a:pPr algn="ctr"/>
            <a:r>
              <a:rPr lang="en-US" altLang="zh-TW" sz="1200" dirty="0">
                <a:latin typeface="Calibri" pitchFamily="34" charset="0"/>
                <a:cs typeface="Arial" pitchFamily="34" charset="0"/>
              </a:rPr>
              <a:t>2 x 2 </a:t>
            </a:r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antennas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5GHz high gain directional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2.4GHz </a:t>
            </a:r>
            <a:r>
              <a:rPr lang="en-US" altLang="zh-TW" sz="1200" dirty="0" err="1" smtClean="0">
                <a:latin typeface="Calibri" pitchFamily="34" charset="0"/>
                <a:cs typeface="Arial" pitchFamily="34" charset="0"/>
              </a:rPr>
              <a:t>omni</a:t>
            </a:r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-directional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Non-standard </a:t>
            </a:r>
            <a:r>
              <a:rPr lang="en-US" altLang="zh-TW" sz="1200" dirty="0" err="1" smtClean="0">
                <a:latin typeface="Calibri" pitchFamily="34" charset="0"/>
                <a:cs typeface="Arial" pitchFamily="34" charset="0"/>
              </a:rPr>
              <a:t>PoE</a:t>
            </a:r>
            <a:endParaRPr lang="en-US" altLang="zh-TW" sz="1200" dirty="0" smtClean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IP65 rated</a:t>
            </a:r>
            <a:endParaRPr lang="en-US" altLang="zh-TW" sz="12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Create </a:t>
            </a:r>
            <a:r>
              <a:rPr lang="en-US" altLang="zh-TW" dirty="0" smtClean="0"/>
              <a:t>SSIDs(2/2)</a:t>
            </a:r>
            <a:endParaRPr lang="en-US" dirty="0"/>
          </a:p>
        </p:txBody>
      </p:sp>
      <p:pic>
        <p:nvPicPr>
          <p:cNvPr id="7172" name="Picture 4" descr="https://lh6.googleusercontent.com/9-15-RCF4TmfvxQyNg_rDERDM_tVlaSegKsL0U_qeGd86W9SBZnjKlG_o2iUOzYUBioAuKEORhimBAuXey2Mco3h4dly4HLNvT9BDgkdKRnqG0mKD9VQ_w39S7uepxqy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5" y="2057400"/>
            <a:ext cx="84772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0375" y="1459468"/>
            <a:ext cx="731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Verify your settings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29735"/>
            <a:ext cx="609600" cy="59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an AP Profile(1/2)</a:t>
            </a:r>
            <a:endParaRPr lang="en-US" dirty="0"/>
          </a:p>
        </p:txBody>
      </p:sp>
      <p:pic>
        <p:nvPicPr>
          <p:cNvPr id="8194" name="Picture 2" descr="https://lh6.googleusercontent.com/RkXJQi3ATkkCAzX8eFRl1H5hvSxTMZxX2qp6oQ7rB_Y43BTbs-Hs1UCwinRSxyWzUusGsme0aZyRh2S3zJBnIjKX_26f_FzN-SG3GHysZjX0QjVAQLiACmJkfklpMFKU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5334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4.googleusercontent.com/QBEW4DE4RHE_0xqvEoyF2LQhlhfpvAFbY6cu3VrF4IwMRlTmiJ0PWotrORDDVoBQqsNeFpK28BRnsFJn6kRShxejjQxkjtHF24kL3OnMwJkXe-f8ffGDxfRjoveJDC2_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68" y="3962400"/>
            <a:ext cx="56388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769632" y="2124670"/>
            <a:ext cx="2993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an AP profile named BYOD, accepting any AP hardware type.</a:t>
            </a:r>
          </a:p>
        </p:txBody>
      </p:sp>
    </p:spTree>
    <p:extLst>
      <p:ext uri="{BB962C8B-B14F-4D97-AF65-F5344CB8AC3E}">
        <p14:creationId xmlns:p14="http://schemas.microsoft.com/office/powerpoint/2010/main" val="26610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Create </a:t>
            </a:r>
            <a:r>
              <a:rPr lang="en-US" altLang="zh-TW" dirty="0"/>
              <a:t>an AP </a:t>
            </a:r>
            <a:r>
              <a:rPr lang="en-US" altLang="zh-TW" dirty="0" smtClean="0"/>
              <a:t>Profile(2/2)</a:t>
            </a:r>
            <a:endParaRPr lang="en-US" dirty="0"/>
          </a:p>
        </p:txBody>
      </p:sp>
      <p:pic>
        <p:nvPicPr>
          <p:cNvPr id="9218" name="Picture 2" descr="https://lh5.googleusercontent.com/rT_GJjKJYQh-L4L8Azu__lXg7C0aT2NUh12cPIgA67abWEtVPDVHVWqRwEWemn27X-GPYF20cSSxowt-k-LezkViT7pW7uoRXRPBHIKk4xRvnML2M6YHkH0fDbhd3Wer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7" y="2228850"/>
            <a:ext cx="85344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0375" y="1459468"/>
            <a:ext cx="731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profile SSID setting for both radios.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Remember to enable the 2</a:t>
            </a:r>
            <a:r>
              <a:rPr lang="en-US" baseline="30000" dirty="0" smtClean="0"/>
              <a:t>nd</a:t>
            </a:r>
            <a:r>
              <a:rPr lang="en-US" dirty="0" smtClean="0"/>
              <a:t> SSID.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Apply AP Profile to the AP</a:t>
            </a:r>
            <a:endParaRPr lang="en-US" dirty="0"/>
          </a:p>
        </p:txBody>
      </p:sp>
      <p:pic>
        <p:nvPicPr>
          <p:cNvPr id="9220" name="Picture 4" descr="https://lh4.googleusercontent.com/ETy3N9gy4EYOSXfqL3LLMHRmQJpuZ4IE4D8_Wwn2IK1wnwr6oBmY_Du6qO72tR5hc-5WmYo54RZTQQJivelygO55Ps0jgz711xpTJrYXQ9pENF_BghZK1H26O01mHlXP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5911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lh5.googleusercontent.com/CJTANizeLBpz4Aa19J1YC065w4qSrLKJhbz1a8y8f62rYD8Mh_iM3KmHM0G40MLWJ-Cchi_hyZUHIeVFz-h09yDUZf0sUItl4CSR5jEehLAmmkmxZlRtK-hEtpuI7Xxk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84486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845832" y="1371600"/>
            <a:ext cx="2993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Apply the profile to the selected AP in Valid AP list</a:t>
            </a:r>
            <a:r>
              <a:rPr lang="en-US" dirty="0"/>
              <a:t> </a:t>
            </a:r>
            <a:r>
              <a:rPr lang="en-US" dirty="0" smtClean="0"/>
              <a:t>if the access point is managed.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access points are not managed, discover and manage them. You can assign the AP profile during AP management process.</a:t>
            </a:r>
          </a:p>
        </p:txBody>
      </p:sp>
    </p:spTree>
    <p:extLst>
      <p:ext uri="{BB962C8B-B14F-4D97-AF65-F5344CB8AC3E}">
        <p14:creationId xmlns:p14="http://schemas.microsoft.com/office/powerpoint/2010/main" val="42793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CP User Account(1/2)</a:t>
            </a:r>
            <a:endParaRPr lang="en-US" dirty="0"/>
          </a:p>
        </p:txBody>
      </p:sp>
      <p:pic>
        <p:nvPicPr>
          <p:cNvPr id="10242" name="Picture 2" descr="https://lh6.googleusercontent.com/L2f-9T-f7ffraKcioTkL5xLA_ZEvWIQQBgajbUFMXdCpk9F1whkbsAFWv8sY8wB1PjjsJYJlDSgu-aN4fef25HUWUk84SAWeoO6PKL8rpqrF6i_PFZ-HFe2UEujChwc3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495425"/>
            <a:ext cx="64484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5.googleusercontent.com/LiAOLwixSJfj4VjwHCh0p99kv2VzzNz2I4MtS7EqhEEKNt8nvdaL4SLJ4Dmtcg8p8zHxIuERxaG6l1MTx4_NL8CqF6sbN872ioLfnjWc_aAwRfGvVda0reW2ysr0PJPs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010025"/>
            <a:ext cx="55816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8275">
            <a:off x="5279565" y="2918171"/>
            <a:ext cx="445294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5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Create </a:t>
            </a:r>
            <a:r>
              <a:rPr lang="en-US" altLang="zh-TW" dirty="0"/>
              <a:t>CP </a:t>
            </a:r>
            <a:r>
              <a:rPr lang="en-US" altLang="zh-TW" smtClean="0"/>
              <a:t>User Account(2/2)</a:t>
            </a:r>
            <a:endParaRPr lang="en-US" dirty="0"/>
          </a:p>
        </p:txBody>
      </p:sp>
      <p:pic>
        <p:nvPicPr>
          <p:cNvPr id="11266" name="Picture 2" descr="https://lh4.googleusercontent.com/dxKQAIJPYBtRr8I5zQPQhyXplpYMZk7TCuCw20lloIYOc5n2bnYGmViGk2WSizll1u3dAdEENpo4bvEpr14zBtAi2AI53iTnqHcgDcObhvSGysKmIpinRDrN2OyxyO_z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47800"/>
            <a:ext cx="48291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lh4.googleusercontent.com/S5VN348v0HHCo0mg0sivfwr1ixVaJJ0ED-Vt_oUkQyqQ9mV954b5iNcKrEtOmm-_vhO9-hk_MkSVjlf96JOWxBlawa3UU3z9di40k9PxqtAE8rW5pG_LKPxfKpkGKAa0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61626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769632" y="2124670"/>
            <a:ext cx="2993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a user name “user01” with a password “user01”</a:t>
            </a:r>
          </a:p>
        </p:txBody>
      </p:sp>
    </p:spTree>
    <p:extLst>
      <p:ext uri="{BB962C8B-B14F-4D97-AF65-F5344CB8AC3E}">
        <p14:creationId xmlns:p14="http://schemas.microsoft.com/office/powerpoint/2010/main" val="2993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</a:t>
            </a:r>
            <a:r>
              <a:rPr lang="en-US" dirty="0"/>
              <a:t>C</a:t>
            </a:r>
            <a:r>
              <a:rPr lang="en-US" dirty="0" smtClean="0"/>
              <a:t>ompany Device MAC</a:t>
            </a:r>
            <a:endParaRPr lang="en-US" dirty="0"/>
          </a:p>
        </p:txBody>
      </p:sp>
      <p:pic>
        <p:nvPicPr>
          <p:cNvPr id="12290" name="Picture 2" descr="https://lh6.googleusercontent.com/wEmdrH6cKF3vcKFWdfIzD8FMGKWDQ1z21-xM1ycM1QltI_0oAzARsJEN0wIht7ipxic1ZVFToUNNGmPqpHopJghxVUeAJYQP8EsQEx-fSsQOjXvneemGiG4g6oVK4n5n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219200"/>
            <a:ext cx="445263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lh3.googleusercontent.com/P_nVeTRr0vraJNDU3XUFRUsYEpEnL5i9A2J1ZrwlWIN08UZrxw1uQ8kIT1_v2N2EzSDJ4-2zQdlU1zdHWbF7RW2rbilMQ-xOCu_Pk-wEIB8ecPtNC2ShdE5Epc8kab1O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44" y="4251136"/>
            <a:ext cx="4435539" cy="25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lh5.googleusercontent.com/o-dLCloOlfezZIbnRgPjoEFVsvqhVPpGYo-mdjssebcVwAONpqSr76svxNKzYHSqGilxnCtjTLP8tQ2LkhwQlXeR6_MQdih92JQBh4peWJkveNgPqQWPxHFlvTfR1Kn4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200400"/>
            <a:ext cx="458152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 Devices(1/3)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3352800"/>
            <a:ext cx="3552497" cy="315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3360682"/>
            <a:ext cx="4446992" cy="314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2168744"/>
            <a:ext cx="5514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378372" y="1295400"/>
            <a:ext cx="7394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Connect company-owned devices to the company01.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Typing any valid IP, you will be redirected to company device portal.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Your own device could not connect to this SSID.</a:t>
            </a:r>
          </a:p>
        </p:txBody>
      </p:sp>
    </p:spTree>
    <p:extLst>
      <p:ext uri="{BB962C8B-B14F-4D97-AF65-F5344CB8AC3E}">
        <p14:creationId xmlns:p14="http://schemas.microsoft.com/office/powerpoint/2010/main" val="10537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Connect </a:t>
            </a:r>
            <a:r>
              <a:rPr lang="en-US" altLang="zh-TW" dirty="0" smtClean="0"/>
              <a:t>Devices(2/3)</a:t>
            </a:r>
            <a:endParaRPr lang="en-US" dirty="0"/>
          </a:p>
        </p:txBody>
      </p:sp>
      <p:pic>
        <p:nvPicPr>
          <p:cNvPr id="15362" name="Picture 2" descr="https://lh6.googleusercontent.com/uFlsr7JCN4gJutLx0vUM69j0YNzBSk0JHyy7dIhAtx-G-283FBr1XPZMRpsMm1u1-JuNlukovuA1w5p1Rbwi0NlMVSJoFZhajgjC91WEQQlRoEfW8vQKJBR1ZTsn2a9j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7357"/>
            <a:ext cx="3654425" cy="32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lh5.googleusercontent.com/bMhW-OsijbYXy9NyCwwh4uGpzjENGCpBMehduMatYYBa-3Ij0sp_MzMjHe6kRzNejW4FmDIBWrJk5nx-K7GJCwjLNcQ7csBlnm_SnfBpP9g85RN707TipgfGELVj2F-ua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433633"/>
            <a:ext cx="4295775" cy="32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8372" y="1438273"/>
            <a:ext cx="670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Your own device could only connect to byod01 SSID.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is only allowed to connect to the Internet</a:t>
            </a:r>
          </a:p>
        </p:txBody>
      </p:sp>
    </p:spTree>
    <p:extLst>
      <p:ext uri="{BB962C8B-B14F-4D97-AF65-F5344CB8AC3E}">
        <p14:creationId xmlns:p14="http://schemas.microsoft.com/office/powerpoint/2010/main" val="42918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Connect </a:t>
            </a:r>
            <a:r>
              <a:rPr lang="en-US" altLang="zh-TW" dirty="0" smtClean="0"/>
              <a:t>Devices(3/3)</a:t>
            </a:r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6972" y="1563469"/>
            <a:ext cx="670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can verify the captive portal session from the “Captive Portal Session List” under Status </a:t>
            </a:r>
            <a:r>
              <a:rPr lang="en-US" dirty="0" smtClean="0">
                <a:sym typeface="Wingdings" pitchFamily="2" charset="2"/>
              </a:rPr>
              <a:t> Network Information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715316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8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DWL-6700 Outdoor AP</a:t>
            </a:r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47A148-ACDA-42BD-B79F-6C72AE71A02D}" type="slidenum">
              <a:rPr lang="en-US" smtClean="0"/>
              <a:t>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025"/>
            <a:ext cx="346162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6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LAB: </a:t>
            </a:r>
            <a:r>
              <a:rPr lang="en-US" sz="2800" dirty="0"/>
              <a:t>separate and grant different privileges to company and personal devices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time: 40 minutes</a:t>
            </a:r>
          </a:p>
          <a:p>
            <a:r>
              <a:rPr lang="en-US" dirty="0" smtClean="0"/>
              <a:t>You need to finish all the tasks in</a:t>
            </a:r>
            <a:br>
              <a:rPr lang="en-US" dirty="0" smtClean="0"/>
            </a:br>
            <a:r>
              <a:rPr lang="en-US" dirty="0" smtClean="0"/>
              <a:t>order to </a:t>
            </a:r>
            <a:r>
              <a:rPr lang="en-US" altLang="zh-TW" dirty="0"/>
              <a:t>separate </a:t>
            </a:r>
            <a:r>
              <a:rPr lang="en-US" altLang="zh-TW" dirty="0" smtClean="0"/>
              <a:t>company </a:t>
            </a:r>
            <a:r>
              <a:rPr lang="en-US" altLang="zh-TW" dirty="0"/>
              <a:t>and personal </a:t>
            </a:r>
            <a:r>
              <a:rPr lang="en-US" altLang="zh-TW" dirty="0" smtClean="0"/>
              <a:t>devices</a:t>
            </a:r>
            <a:br>
              <a:rPr lang="en-US" altLang="zh-TW" dirty="0" smtClean="0"/>
            </a:br>
            <a:r>
              <a:rPr lang="en-US" altLang="zh-TW" dirty="0"/>
              <a:t>and </a:t>
            </a:r>
            <a:r>
              <a:rPr lang="en-US" altLang="zh-TW" dirty="0" smtClean="0"/>
              <a:t>grant </a:t>
            </a:r>
            <a:r>
              <a:rPr lang="en-US" altLang="zh-TW" dirty="0"/>
              <a:t>different </a:t>
            </a:r>
            <a:r>
              <a:rPr lang="en-US" altLang="zh-TW" dirty="0" smtClean="0"/>
              <a:t>privileges</a:t>
            </a:r>
            <a:br>
              <a:rPr lang="en-US" altLang="zh-TW" dirty="0" smtClean="0"/>
            </a:br>
            <a:r>
              <a:rPr lang="en-US" altLang="zh-TW" dirty="0" smtClean="0"/>
              <a:t>to those devices</a:t>
            </a:r>
            <a:endParaRPr 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4876800" y="2895600"/>
            <a:ext cx="3872647" cy="3033785"/>
            <a:chOff x="5271353" y="3075801"/>
            <a:chExt cx="3872647" cy="3033785"/>
          </a:xfrm>
        </p:grpSpPr>
        <p:grpSp>
          <p:nvGrpSpPr>
            <p:cNvPr id="20" name="群組 19"/>
            <p:cNvGrpSpPr/>
            <p:nvPr/>
          </p:nvGrpSpPr>
          <p:grpSpPr>
            <a:xfrm>
              <a:off x="6629400" y="3075801"/>
              <a:ext cx="1344515" cy="875733"/>
              <a:chOff x="3886200" y="1881340"/>
              <a:chExt cx="1447800" cy="1032748"/>
            </a:xfrm>
          </p:grpSpPr>
          <p:pic>
            <p:nvPicPr>
              <p:cNvPr id="33" name="Picture 11" descr="D:\Tools\Dlink\D-Link Icon Library\Multimedia\Cloud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59" t="18465" r="7903" b="23834"/>
              <a:stretch>
                <a:fillRect/>
              </a:stretch>
            </p:blipFill>
            <p:spPr bwMode="auto">
              <a:xfrm>
                <a:off x="3886200" y="1881340"/>
                <a:ext cx="1447800" cy="1032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文字方塊 33"/>
              <p:cNvSpPr txBox="1"/>
              <p:nvPr/>
            </p:nvSpPr>
            <p:spPr>
              <a:xfrm>
                <a:off x="4041674" y="2268986"/>
                <a:ext cx="1066800" cy="38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Internet</a:t>
                </a:r>
                <a:endParaRPr lang="en-US" sz="1600" b="1" dirty="0"/>
              </a:p>
            </p:txBody>
          </p:sp>
        </p:grpSp>
        <p:sp>
          <p:nvSpPr>
            <p:cNvPr id="21" name="橢圓 20"/>
            <p:cNvSpPr/>
            <p:nvPr/>
          </p:nvSpPr>
          <p:spPr>
            <a:xfrm>
              <a:off x="6889323" y="5029200"/>
              <a:ext cx="1568877" cy="9557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Company devices</a:t>
              </a:r>
              <a:endParaRPr lang="en-US" dirty="0"/>
            </a:p>
          </p:txBody>
        </p:sp>
        <p:pic>
          <p:nvPicPr>
            <p:cNvPr id="22" name="Picture 2" descr="D:\Tools\D-Link\D-Link Icon Library\Multimedia\Cloud_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0" t="22810" r="11508" b="22980"/>
            <a:stretch>
              <a:fillRect/>
            </a:stretch>
          </p:blipFill>
          <p:spPr bwMode="auto">
            <a:xfrm>
              <a:off x="7785142" y="3951534"/>
              <a:ext cx="1358858" cy="68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字方塊 22"/>
            <p:cNvSpPr txBox="1"/>
            <p:nvPr/>
          </p:nvSpPr>
          <p:spPr>
            <a:xfrm>
              <a:off x="7986792" y="4011367"/>
              <a:ext cx="990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Company</a:t>
              </a:r>
              <a:br>
                <a:rPr lang="en-US" sz="1600" b="1" dirty="0" smtClean="0"/>
              </a:br>
              <a:r>
                <a:rPr lang="en-US" sz="1600" b="1" dirty="0" smtClean="0"/>
                <a:t>Resource</a:t>
              </a:r>
              <a:endParaRPr lang="en-US" sz="1600" b="1" dirty="0"/>
            </a:p>
          </p:txBody>
        </p:sp>
        <p:cxnSp>
          <p:nvCxnSpPr>
            <p:cNvPr id="24" name="直線接點 23"/>
            <p:cNvCxnSpPr/>
            <p:nvPr/>
          </p:nvCxnSpPr>
          <p:spPr>
            <a:xfrm flipV="1">
              <a:off x="6889323" y="3951535"/>
              <a:ext cx="190118" cy="550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358" y="4021489"/>
              <a:ext cx="394542" cy="394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直線接點 25"/>
            <p:cNvCxnSpPr/>
            <p:nvPr/>
          </p:nvCxnSpPr>
          <p:spPr>
            <a:xfrm flipV="1">
              <a:off x="6861197" y="4416031"/>
              <a:ext cx="1112718" cy="171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V="1">
              <a:off x="6553200" y="4605449"/>
              <a:ext cx="220583" cy="423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6858000" y="4703346"/>
              <a:ext cx="411130" cy="381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89" b="14758"/>
            <a:stretch>
              <a:fillRect/>
            </a:stretch>
          </p:blipFill>
          <p:spPr bwMode="auto">
            <a:xfrm>
              <a:off x="6449915" y="4409372"/>
              <a:ext cx="789085" cy="39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字方塊 29"/>
            <p:cNvSpPr txBox="1"/>
            <p:nvPr/>
          </p:nvSpPr>
          <p:spPr>
            <a:xfrm>
              <a:off x="7162800" y="5832587"/>
              <a:ext cx="1050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Full</a:t>
              </a:r>
              <a:endParaRPr lang="en-US" sz="12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5502984" y="5562600"/>
              <a:ext cx="1050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Internet only</a:t>
              </a:r>
              <a:endParaRPr lang="en-US" sz="1200" dirty="0"/>
            </a:p>
          </p:txBody>
        </p:sp>
        <p:sp>
          <p:nvSpPr>
            <p:cNvPr id="32" name="橢圓 31"/>
            <p:cNvSpPr/>
            <p:nvPr/>
          </p:nvSpPr>
          <p:spPr>
            <a:xfrm>
              <a:off x="5271353" y="4724400"/>
              <a:ext cx="1434247" cy="95578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YOD</a:t>
              </a:r>
              <a:br>
                <a:rPr lang="en-US" dirty="0" smtClean="0"/>
              </a:br>
              <a:r>
                <a:rPr lang="en-US" sz="1400" dirty="0" smtClean="0"/>
                <a:t>(Your Own </a:t>
              </a:r>
              <a:r>
                <a:rPr lang="en-US" sz="1400" dirty="0"/>
                <a:t>D</a:t>
              </a:r>
              <a:r>
                <a:rPr lang="en-US" sz="1400" dirty="0" smtClean="0"/>
                <a:t>evice)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9996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Scenario: Guest Management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Description</a:t>
            </a:r>
            <a:r>
              <a:rPr lang="en-US" dirty="0" smtClean="0"/>
              <a:t>: Nowadays it’s very common for company receptionists, hotspot managers, hotel front desk staff…etc. to manage visitors’ network access. This requirement can be carried out through DWC-2000 guest management function.</a:t>
            </a:r>
          </a:p>
          <a:p>
            <a:pPr marL="0" indent="0">
              <a:buNone/>
            </a:pPr>
            <a:r>
              <a:rPr lang="en-US" b="1" dirty="0" smtClean="0"/>
              <a:t>Tasks</a:t>
            </a:r>
            <a:r>
              <a:rPr lang="en-US" dirty="0" smtClean="0"/>
              <a:t>:</a:t>
            </a:r>
          </a:p>
          <a:p>
            <a:r>
              <a:rPr lang="en-US" altLang="zh-TW" dirty="0" smtClean="0"/>
              <a:t>Create guest SSIDs</a:t>
            </a:r>
          </a:p>
          <a:p>
            <a:r>
              <a:rPr lang="en-US" altLang="zh-TW" dirty="0" smtClean="0"/>
              <a:t>Create a front desk user</a:t>
            </a:r>
          </a:p>
          <a:p>
            <a:r>
              <a:rPr lang="en-US" altLang="zh-TW" dirty="0" smtClean="0"/>
              <a:t>Create billing profile(s)</a:t>
            </a:r>
          </a:p>
          <a:p>
            <a:r>
              <a:rPr lang="en-US" altLang="zh-TW" dirty="0" smtClean="0"/>
              <a:t>Login as a front desk and </a:t>
            </a:r>
            <a:br>
              <a:rPr lang="en-US" altLang="zh-TW" dirty="0" smtClean="0"/>
            </a:br>
            <a:r>
              <a:rPr lang="en-US" altLang="zh-TW" dirty="0" smtClean="0"/>
              <a:t>generate guest accounts</a:t>
            </a:r>
          </a:p>
          <a:p>
            <a:r>
              <a:rPr lang="en-US" altLang="zh-TW" dirty="0" smtClean="0"/>
              <a:t>Test generated accounts</a:t>
            </a:r>
            <a:endParaRPr lang="en-US" altLang="zh-TW" dirty="0"/>
          </a:p>
        </p:txBody>
      </p:sp>
      <p:grpSp>
        <p:nvGrpSpPr>
          <p:cNvPr id="4" name="群組 3"/>
          <p:cNvGrpSpPr/>
          <p:nvPr/>
        </p:nvGrpSpPr>
        <p:grpSpPr>
          <a:xfrm>
            <a:off x="4633991" y="3352800"/>
            <a:ext cx="4357784" cy="2409921"/>
            <a:chOff x="4633991" y="3352800"/>
            <a:chExt cx="4357784" cy="2409921"/>
          </a:xfrm>
        </p:grpSpPr>
        <p:cxnSp>
          <p:nvCxnSpPr>
            <p:cNvPr id="5" name="直線接點 4"/>
            <p:cNvCxnSpPr/>
            <p:nvPr/>
          </p:nvCxnSpPr>
          <p:spPr>
            <a:xfrm>
              <a:off x="5410200" y="3877425"/>
              <a:ext cx="19892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89" b="14758"/>
            <a:stretch>
              <a:fillRect/>
            </a:stretch>
          </p:blipFill>
          <p:spPr bwMode="auto">
            <a:xfrm>
              <a:off x="5867400" y="3572625"/>
              <a:ext cx="1246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D:\Tools\Dlink\D-Link Icon Library\Router\Wireless_Wave_R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8" t="16284" r="13051" b="14503"/>
            <a:stretch>
              <a:fillRect/>
            </a:stretch>
          </p:blipFill>
          <p:spPr bwMode="auto">
            <a:xfrm>
              <a:off x="7907442" y="4022797"/>
              <a:ext cx="550758" cy="526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D:\Tools\Dlink\D-Link Icon Library\Multimedia\Mobi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9" t="24554" b="25307"/>
            <a:stretch>
              <a:fillRect/>
            </a:stretch>
          </p:blipFill>
          <p:spPr bwMode="auto">
            <a:xfrm>
              <a:off x="8458200" y="4378105"/>
              <a:ext cx="381175" cy="20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D:\Tools\Dlink\D-Link Icon Library\Router\Wireless Controll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" t="10464" r="5611" b="15506"/>
            <a:stretch>
              <a:fillRect/>
            </a:stretch>
          </p:blipFill>
          <p:spPr bwMode="auto">
            <a:xfrm>
              <a:off x="4633991" y="3492353"/>
              <a:ext cx="930274" cy="77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D:\Tools\Dlink\D-Link Icon Library\Router\Access Poin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7" r="7576" b="11966"/>
            <a:stretch>
              <a:fillRect/>
            </a:stretch>
          </p:blipFill>
          <p:spPr bwMode="auto">
            <a:xfrm>
              <a:off x="7234792" y="3352800"/>
              <a:ext cx="752371" cy="76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D:\Tools\Dlink\D-Link Icon Library\People\Female with Desktop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34" b="21979"/>
            <a:stretch>
              <a:fillRect/>
            </a:stretch>
          </p:blipFill>
          <p:spPr bwMode="auto">
            <a:xfrm>
              <a:off x="5529288" y="4549408"/>
              <a:ext cx="1300163" cy="77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D:\Tools\Dlink\D-Link Icon Library\Multimedia\Mobi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9" t="24554" b="25307"/>
            <a:stretch>
              <a:fillRect/>
            </a:stretch>
          </p:blipFill>
          <p:spPr bwMode="auto">
            <a:xfrm>
              <a:off x="8610600" y="4530505"/>
              <a:ext cx="381175" cy="20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 descr="D:\Tools\Dlink\D-Link Icon Library\Multimedia\Mobi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9" t="24554" b="25307"/>
            <a:stretch>
              <a:fillRect/>
            </a:stretch>
          </p:blipFill>
          <p:spPr bwMode="auto">
            <a:xfrm>
              <a:off x="8305800" y="4572000"/>
              <a:ext cx="381175" cy="20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線接點 20"/>
            <p:cNvCxnSpPr/>
            <p:nvPr/>
          </p:nvCxnSpPr>
          <p:spPr>
            <a:xfrm flipV="1">
              <a:off x="6179369" y="4022797"/>
              <a:ext cx="225439" cy="7151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417" y="4895019"/>
              <a:ext cx="1524000" cy="867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18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Guest </a:t>
            </a:r>
            <a:r>
              <a:rPr lang="en-US" altLang="zh-TW" dirty="0"/>
              <a:t>Management</a:t>
            </a:r>
            <a:endParaRPr lang="en-US" dirty="0"/>
          </a:p>
        </p:txBody>
      </p:sp>
      <p:pic>
        <p:nvPicPr>
          <p:cNvPr id="1026" name="Picture 2" descr="https://lh4.googleusercontent.com/qtD3PJDDi29J_QJn19mXMmDwXf2HxC4_WpQZicPC5Ic2fUscPk8qeMW_ns_nBpZXaK90QTAN_WAxGY-pXaX833cCtRDeAyzaLCbT8LnyUk2sUTBDcZGON4g5H2nLkOO4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4486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8372" y="1438273"/>
            <a:ext cx="670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a SSID for hotel guests</a:t>
            </a:r>
          </a:p>
        </p:txBody>
      </p:sp>
      <p:pic>
        <p:nvPicPr>
          <p:cNvPr id="1028" name="Picture 4" descr="https://lh4.googleusercontent.com/uy9trFoU17R_gHs3yfH1ZStckesj2v4ne4T6fiFjvV6Ca9971Hp8ayGRGTS0O1lisYM3gtVTyfqKCh11yM85wPeXrSfMvHKHw9mjU47b4mfr_7ysJ3xVizmIEx5_PTu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876800"/>
            <a:ext cx="7591425" cy="1762126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Guest </a:t>
            </a:r>
            <a:r>
              <a:rPr lang="en-US" altLang="zh-TW" dirty="0"/>
              <a:t>Management</a:t>
            </a:r>
            <a:endParaRPr lang="en-US" dirty="0"/>
          </a:p>
        </p:txBody>
      </p:sp>
      <p:pic>
        <p:nvPicPr>
          <p:cNvPr id="2050" name="Picture 2" descr="https://lh6.googleusercontent.com/5mzZf0gEEHDswTpn47-5VQvdz01IHV3zbg96kkRzpwOgJgHri3EW_fC2UdK2VUmgBELqU8JXeZUbEPITZgn01Zj-byioFeFevlhs4qLMY-urRSoh8vVaNhgM8W1vj66Y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8519"/>
            <a:ext cx="85534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34780" y="1524000"/>
            <a:ext cx="6172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Apply the SSID to both of the radios to the existing AP profile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551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Guest </a:t>
            </a:r>
            <a:r>
              <a:rPr lang="en-US" altLang="zh-TW" dirty="0"/>
              <a:t>Management</a:t>
            </a:r>
            <a:endParaRPr lang="en-US" dirty="0"/>
          </a:p>
        </p:txBody>
      </p:sp>
      <p:pic>
        <p:nvPicPr>
          <p:cNvPr id="3074" name="Picture 2" descr="https://lh6.googleusercontent.com/dnuNO7ha2VkUdZhzQSN2i_7Vo-Pt8sr7diPGIgqpRV0Fvo7JEaK3vKbxywZoKMu2imeodj0XyuB41LvvaMp8ksirCTvcr-iYqa9ooc7Gc5uFyfpN-_Iml4zeEUhcNdL0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" y="1159240"/>
            <a:ext cx="49720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43OCflE0Pjl61RJUfDSoerUhTpLhtDKCv2ryuItLyoM8KoqcrLvpZXaaKH6yXN7lZxju3C44a-yL--xG0hw70BU30zyQABnAepeogo7oqhqL4pEndL7sDg_TTNfZf99ta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1"/>
          <a:stretch/>
        </p:blipFill>
        <p:spPr bwMode="auto">
          <a:xfrm>
            <a:off x="3686643" y="3749884"/>
            <a:ext cx="545735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0" y="1631724"/>
            <a:ext cx="3379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Enable the SSID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Reapply the AP profile to access points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30" y="6096000"/>
            <a:ext cx="543591" cy="5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0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Guest Management</a:t>
            </a:r>
            <a:endParaRPr lang="en-US" dirty="0"/>
          </a:p>
        </p:txBody>
      </p:sp>
      <p:pic>
        <p:nvPicPr>
          <p:cNvPr id="17410" name="Picture 2" descr="https://lh4.googleusercontent.com/tfCk3KN51zgkuWriXKeTTKu-HhiG5xXciDvaZ3GuSvq_HpCNjG1vAL4i_01CLrOVNbgKo6zxTtva2JGeHGMdA8_Xhx1yojpvDLtVb0B2avrbUuFRobcA06xvoL4QqvJQ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" y="1247775"/>
            <a:ext cx="5579957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lh6.googleusercontent.com/rQgVsjS_ksHI7eGAhawTpInjz5yfnv-7ncxr3I4oILUf8kvokfer1QLjOfjZ2r31MwNBnHEpWwoVdymGeRJvGbRTk5-6yozIkaHgO6mn5d34nK0EBWbwzRgTKZZAED4Z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790950"/>
            <a:ext cx="51911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43601" y="1676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front desk accounts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a group for the front desk account in the first place.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81000" y="4572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Select “Front Desk” as the user type </a:t>
            </a:r>
          </a:p>
        </p:txBody>
      </p:sp>
    </p:spTree>
    <p:extLst>
      <p:ext uri="{BB962C8B-B14F-4D97-AF65-F5344CB8AC3E}">
        <p14:creationId xmlns:p14="http://schemas.microsoft.com/office/powerpoint/2010/main" val="28634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Guest Management</a:t>
            </a:r>
            <a:endParaRPr lang="en-US" dirty="0"/>
          </a:p>
        </p:txBody>
      </p:sp>
      <p:pic>
        <p:nvPicPr>
          <p:cNvPr id="19458" name="Picture 2" descr="https://lh6.googleusercontent.com/TPuf-b0UWrHCivVN1zhJ6KTU7jfTiBLLufSaZkW8Mfta8myPoLc-6QNaNA54OqR1BjUFKcxJocwWUiyRc_sbLfX8zc4KKhw7vo61KbF0HreQlioBfMMZSVULbKm-q7kT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752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lh6.googleusercontent.com/wAsDdYbgN6DFJvQi3Iw5V-sfZ8VgH0FZb2HUQQsuE8Tpl5-FSmKQtJpeKKsjbc28K-2zJxoq-OUSuGNWrAEa4vpce4DPnQgNFKmgIo-bvDjL5dHL3FuTzwzqZoZadYDi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5143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410200" y="186681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accounts for the guest management group.</a:t>
            </a:r>
          </a:p>
        </p:txBody>
      </p:sp>
    </p:spTree>
    <p:extLst>
      <p:ext uri="{BB962C8B-B14F-4D97-AF65-F5344CB8AC3E}">
        <p14:creationId xmlns:p14="http://schemas.microsoft.com/office/powerpoint/2010/main" val="40513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Guest Management</a:t>
            </a:r>
            <a:endParaRPr lang="en-US" dirty="0"/>
          </a:p>
        </p:txBody>
      </p:sp>
      <p:pic>
        <p:nvPicPr>
          <p:cNvPr id="4098" name="Picture 2" descr="https://lh3.googleusercontent.com/2NO03omCft7ZnqnmJXhamLPHiDc3qG6DlNPvA34vVKAWjdA7OkO9mv4peHNm1vmJfC6VRcnbl4B488abiYejlxpxL5chaK_wE5I8mPtY8dCOdyrZj6O8ilFEV8SgqW2s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0" y="2121655"/>
            <a:ext cx="85534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81000" y="1453373"/>
            <a:ext cx="835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a billing profile for passcode generation. </a:t>
            </a:r>
          </a:p>
        </p:txBody>
      </p:sp>
    </p:spTree>
    <p:extLst>
      <p:ext uri="{BB962C8B-B14F-4D97-AF65-F5344CB8AC3E}">
        <p14:creationId xmlns:p14="http://schemas.microsoft.com/office/powerpoint/2010/main" val="6009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dirty="0" smtClean="0"/>
              <a:t>Hotel Scenario(1/9)</a:t>
            </a:r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410200" y="1524000"/>
            <a:ext cx="297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usage scenario: </a:t>
            </a:r>
            <a:br>
              <a:rPr lang="en-US" dirty="0" smtClean="0"/>
            </a:br>
            <a:r>
              <a:rPr lang="en-US" dirty="0" smtClean="0"/>
              <a:t>One of our hotel customer would like to have their front desk staff to generate temporary Internet access accounts for their hotel guests.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front desk staff is able to generate 10 codes at once.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hotel gives their guests 24 hours complimentary wireless access for 2 devices after their first login. </a:t>
            </a:r>
          </a:p>
        </p:txBody>
      </p:sp>
      <p:pic>
        <p:nvPicPr>
          <p:cNvPr id="7182" name="Picture 14" descr="https://lh3.googleusercontent.com/_ZQFgWB3RLnTMO62g4dgagWQ7bn-nhfahRULEFE7YIBntiuNovumWli0miedIsEvcKZhhw_y3EIwgiPD9Yx_gb4BNX1ZFwQ2M8RvIpXAMZpKCREwF7JgSiWEBNOyjxjD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3" y="1501611"/>
            <a:ext cx="4838648" cy="29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3" y="4516440"/>
            <a:ext cx="4838648" cy="234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altLang="zh-TW" dirty="0"/>
              <a:t>Hotel </a:t>
            </a:r>
            <a:r>
              <a:rPr lang="en-US" altLang="zh-TW" dirty="0" smtClean="0"/>
              <a:t>Scenario(2/9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8196" name="Picture 4" descr="https://lh3.googleusercontent.com/7abFtYIxWkWfRUTGXWUkjxY_qaduypBCF2i6VIMKIYmtFAMiOP0414AmtlEj4YQwg6kM6jOAnAWbWH1MPv2yk18OIO8FV2VLXU4a64KrUNEYxIojTACPcZutfkaXlstK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5" y="2514600"/>
            <a:ext cx="8382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41295" y="14527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Sign in as a front desk to manage guest pass codes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5" y="1556106"/>
            <a:ext cx="2895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Unified Wireless Access Point</a:t>
            </a:r>
            <a:br>
              <a:rPr lang="en-US" dirty="0" smtClean="0"/>
            </a:br>
            <a:r>
              <a:rPr lang="en-US" dirty="0" smtClean="0"/>
              <a:t>802.11ac AP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unified AP 802.11ac model.</a:t>
            </a:r>
          </a:p>
          <a:p>
            <a:r>
              <a:rPr lang="en-US" dirty="0"/>
              <a:t>3x3 MIMO with 3 spatial streams, providing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 </a:t>
            </a:r>
            <a:r>
              <a:rPr lang="en-US" dirty="0"/>
              <a:t>to 1300 Mbps PHY data rate on the </a:t>
            </a:r>
            <a:r>
              <a:rPr lang="en-US" dirty="0" smtClean="0"/>
              <a:t>5GHz</a:t>
            </a:r>
            <a:br>
              <a:rPr lang="en-US" dirty="0" smtClean="0"/>
            </a:br>
            <a:r>
              <a:rPr lang="en-US" dirty="0" smtClean="0"/>
              <a:t>interface</a:t>
            </a:r>
            <a:endParaRPr lang="en-US" dirty="0"/>
          </a:p>
          <a:p>
            <a:r>
              <a:rPr lang="en-US" dirty="0" smtClean="0"/>
              <a:t>POE: IEEE 802.3at</a:t>
            </a:r>
          </a:p>
          <a:p>
            <a:r>
              <a:rPr lang="en-US" dirty="0" err="1" smtClean="0"/>
              <a:t>Bandsteering</a:t>
            </a:r>
            <a:endParaRPr lang="en-US" dirty="0" smtClean="0"/>
          </a:p>
          <a:p>
            <a:r>
              <a:rPr lang="en-US" dirty="0" err="1" smtClean="0"/>
              <a:t>Beamforming</a:t>
            </a:r>
            <a:r>
              <a:rPr lang="en-US" dirty="0" smtClean="0"/>
              <a:t> technology</a:t>
            </a:r>
            <a:br>
              <a:rPr lang="en-US" dirty="0" smtClean="0"/>
            </a:br>
            <a:r>
              <a:rPr lang="en-US" dirty="0" smtClean="0"/>
              <a:t>enables </a:t>
            </a:r>
            <a:r>
              <a:rPr lang="en-US" dirty="0"/>
              <a:t>longer reach, thus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covering </a:t>
            </a:r>
            <a:r>
              <a:rPr lang="en-US" dirty="0"/>
              <a:t>more area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 </a:t>
            </a:r>
            <a:r>
              <a:rPr lang="en-US" dirty="0"/>
              <a:t>devices</a:t>
            </a:r>
          </a:p>
          <a:p>
            <a:r>
              <a:rPr lang="en-US" altLang="zh-TW" dirty="0"/>
              <a:t>16 VAPs</a:t>
            </a:r>
          </a:p>
          <a:p>
            <a:r>
              <a:rPr lang="en-US" altLang="zh-TW" dirty="0" smtClean="0"/>
              <a:t>AP Clustering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774752" y="2359044"/>
            <a:ext cx="21111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u="sng" dirty="0" smtClean="0">
                <a:latin typeface="Calibri" pitchFamily="34" charset="0"/>
                <a:cs typeface="Arial" pitchFamily="34" charset="0"/>
              </a:rPr>
              <a:t>DWL-8610AP</a:t>
            </a:r>
          </a:p>
          <a:p>
            <a:pPr algn="ctr"/>
            <a:r>
              <a:rPr lang="en-US" altLang="zh-TW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11ac</a:t>
            </a:r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 concurrent dual band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Internal 3 x 3 antennas</a:t>
            </a:r>
          </a:p>
          <a:p>
            <a:pPr algn="ctr"/>
            <a:r>
              <a:rPr lang="en-US" altLang="zh-TW" sz="1200" dirty="0" smtClean="0">
                <a:latin typeface="Calibri" pitchFamily="34" charset="0"/>
                <a:cs typeface="Arial" pitchFamily="34" charset="0"/>
              </a:rPr>
              <a:t>802.3af </a:t>
            </a:r>
            <a:r>
              <a:rPr lang="en-US" altLang="zh-TW" sz="1200" dirty="0" err="1" smtClean="0">
                <a:latin typeface="Calibri" pitchFamily="34" charset="0"/>
                <a:cs typeface="Arial" pitchFamily="34" charset="0"/>
              </a:rPr>
              <a:t>PoE</a:t>
            </a:r>
            <a:endParaRPr lang="en-US" altLang="zh-TW" sz="1200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19" l="844" r="99297">
                        <a14:foregroundMark x1="79606" y1="12821" x2="79606" y2="12821"/>
                        <a14:foregroundMark x1="96343" y1="39842" x2="96343" y2="39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63112"/>
            <a:ext cx="1208947" cy="86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57"/>
          <p:cNvSpPr>
            <a:spLocks noChangeArrowheads="1"/>
          </p:cNvSpPr>
          <p:nvPr/>
        </p:nvSpPr>
        <p:spPr bwMode="auto">
          <a:xfrm rot="1595909">
            <a:off x="8018426" y="1301517"/>
            <a:ext cx="606425" cy="360362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TW" sz="1000" dirty="0" smtClean="0"/>
              <a:t>NEW</a:t>
            </a:r>
            <a:endParaRPr kumimoji="0" lang="en-US" altLang="zh-TW" sz="1000" dirty="0"/>
          </a:p>
        </p:txBody>
      </p:sp>
      <p:graphicFrame>
        <p:nvGraphicFramePr>
          <p:cNvPr id="27" name="資料庫圖表 26"/>
          <p:cNvGraphicFramePr/>
          <p:nvPr>
            <p:extLst>
              <p:ext uri="{D42A27DB-BD31-4B8C-83A1-F6EECF244321}">
                <p14:modId xmlns:p14="http://schemas.microsoft.com/office/powerpoint/2010/main" val="752712671"/>
              </p:ext>
            </p:extLst>
          </p:nvPr>
        </p:nvGraphicFramePr>
        <p:xfrm>
          <a:off x="3733800" y="2886763"/>
          <a:ext cx="5355212" cy="332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8" name="群組 27"/>
          <p:cNvGrpSpPr/>
          <p:nvPr/>
        </p:nvGrpSpPr>
        <p:grpSpPr>
          <a:xfrm>
            <a:off x="3948457" y="3251596"/>
            <a:ext cx="4916938" cy="2632082"/>
            <a:chOff x="1658633" y="1819678"/>
            <a:chExt cx="5906194" cy="4064000"/>
          </a:xfrm>
        </p:grpSpPr>
        <p:sp>
          <p:nvSpPr>
            <p:cNvPr id="29" name="圖案 28"/>
            <p:cNvSpPr/>
            <p:nvPr/>
          </p:nvSpPr>
          <p:spPr>
            <a:xfrm flipH="1">
              <a:off x="1658633" y="1819678"/>
              <a:ext cx="5906194" cy="4064000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橢圓 29"/>
            <p:cNvSpPr/>
            <p:nvPr/>
          </p:nvSpPr>
          <p:spPr>
            <a:xfrm>
              <a:off x="6222141" y="4257339"/>
              <a:ext cx="169062" cy="169062"/>
            </a:xfrm>
            <a:prstGeom prst="ellipse">
              <a:avLst/>
            </a:prstGeom>
            <a:solidFill>
              <a:srgbClr val="CCFF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手繪多邊形 30"/>
            <p:cNvSpPr/>
            <p:nvPr/>
          </p:nvSpPr>
          <p:spPr>
            <a:xfrm>
              <a:off x="6101945" y="4464287"/>
              <a:ext cx="1052977" cy="1174496"/>
            </a:xfrm>
            <a:custGeom>
              <a:avLst/>
              <a:gdLst>
                <a:gd name="connsiteX0" fmla="*/ 0 w 1515059"/>
                <a:gd name="connsiteY0" fmla="*/ 0 h 1174496"/>
                <a:gd name="connsiteX1" fmla="*/ 1515059 w 1515059"/>
                <a:gd name="connsiteY1" fmla="*/ 0 h 1174496"/>
                <a:gd name="connsiteX2" fmla="*/ 1515059 w 1515059"/>
                <a:gd name="connsiteY2" fmla="*/ 1174496 h 1174496"/>
                <a:gd name="connsiteX3" fmla="*/ 0 w 1515059"/>
                <a:gd name="connsiteY3" fmla="*/ 1174496 h 1174496"/>
                <a:gd name="connsiteX4" fmla="*/ 0 w 1515059"/>
                <a:gd name="connsiteY4" fmla="*/ 0 h 117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059" h="1174496">
                  <a:moveTo>
                    <a:pt x="0" y="0"/>
                  </a:moveTo>
                  <a:lnTo>
                    <a:pt x="1515059" y="0"/>
                  </a:lnTo>
                  <a:lnTo>
                    <a:pt x="1515059" y="1174496"/>
                  </a:lnTo>
                  <a:lnTo>
                    <a:pt x="0" y="11744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583" tIns="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/>
                <a:t>300 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/>
                <a:t>Mbps</a:t>
              </a:r>
              <a:endParaRPr lang="zh-TW" altLang="en-US" sz="2400" kern="1200" dirty="0"/>
            </a:p>
          </p:txBody>
        </p:sp>
        <p:sp>
          <p:nvSpPr>
            <p:cNvPr id="32" name="橢圓 31"/>
            <p:cNvSpPr/>
            <p:nvPr/>
          </p:nvSpPr>
          <p:spPr>
            <a:xfrm>
              <a:off x="4704610" y="3289620"/>
              <a:ext cx="305612" cy="305612"/>
            </a:xfrm>
            <a:prstGeom prst="ellipse">
              <a:avLst/>
            </a:prstGeom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手繪多邊形 32"/>
            <p:cNvSpPr/>
            <p:nvPr/>
          </p:nvSpPr>
          <p:spPr>
            <a:xfrm>
              <a:off x="4461990" y="3672861"/>
              <a:ext cx="1560576" cy="1597410"/>
            </a:xfrm>
            <a:custGeom>
              <a:avLst/>
              <a:gdLst>
                <a:gd name="connsiteX0" fmla="*/ 0 w 1560576"/>
                <a:gd name="connsiteY0" fmla="*/ 0 h 2210816"/>
                <a:gd name="connsiteX1" fmla="*/ 1560576 w 1560576"/>
                <a:gd name="connsiteY1" fmla="*/ 0 h 2210816"/>
                <a:gd name="connsiteX2" fmla="*/ 1560576 w 1560576"/>
                <a:gd name="connsiteY2" fmla="*/ 2210816 h 2210816"/>
                <a:gd name="connsiteX3" fmla="*/ 0 w 1560576"/>
                <a:gd name="connsiteY3" fmla="*/ 2210816 h 2210816"/>
                <a:gd name="connsiteX4" fmla="*/ 0 w 1560576"/>
                <a:gd name="connsiteY4" fmla="*/ 0 h 221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576" h="2210816">
                  <a:moveTo>
                    <a:pt x="0" y="0"/>
                  </a:moveTo>
                  <a:lnTo>
                    <a:pt x="1560576" y="0"/>
                  </a:lnTo>
                  <a:lnTo>
                    <a:pt x="1560576" y="2210816"/>
                  </a:lnTo>
                  <a:lnTo>
                    <a:pt x="0" y="22108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938" tIns="0" rIns="0" bIns="0" numCol="1" spcCol="1270" anchor="t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800" kern="1200" dirty="0" smtClean="0"/>
                <a:t>450 Mbps</a:t>
              </a:r>
              <a:endParaRPr lang="zh-TW" altLang="en-US" sz="2800" kern="1200" dirty="0"/>
            </a:p>
          </p:txBody>
        </p:sp>
        <p:sp>
          <p:nvSpPr>
            <p:cNvPr id="34" name="橢圓 33"/>
            <p:cNvSpPr/>
            <p:nvPr/>
          </p:nvSpPr>
          <p:spPr>
            <a:xfrm>
              <a:off x="2425916" y="2628511"/>
              <a:ext cx="422656" cy="422656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手繪多邊形 34"/>
            <p:cNvSpPr/>
            <p:nvPr/>
          </p:nvSpPr>
          <p:spPr>
            <a:xfrm>
              <a:off x="2446179" y="3040697"/>
              <a:ext cx="1560576" cy="2824480"/>
            </a:xfrm>
            <a:custGeom>
              <a:avLst/>
              <a:gdLst>
                <a:gd name="connsiteX0" fmla="*/ 0 w 1560576"/>
                <a:gd name="connsiteY0" fmla="*/ 0 h 2824480"/>
                <a:gd name="connsiteX1" fmla="*/ 1560576 w 1560576"/>
                <a:gd name="connsiteY1" fmla="*/ 0 h 2824480"/>
                <a:gd name="connsiteX2" fmla="*/ 1560576 w 1560576"/>
                <a:gd name="connsiteY2" fmla="*/ 2824480 h 2824480"/>
                <a:gd name="connsiteX3" fmla="*/ 0 w 1560576"/>
                <a:gd name="connsiteY3" fmla="*/ 2824480 h 2824480"/>
                <a:gd name="connsiteX4" fmla="*/ 0 w 1560576"/>
                <a:gd name="connsiteY4" fmla="*/ 0 h 282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576" h="2824480">
                  <a:moveTo>
                    <a:pt x="0" y="0"/>
                  </a:moveTo>
                  <a:lnTo>
                    <a:pt x="1560576" y="0"/>
                  </a:lnTo>
                  <a:lnTo>
                    <a:pt x="1560576" y="2824480"/>
                  </a:lnTo>
                  <a:lnTo>
                    <a:pt x="0" y="28244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3957" tIns="0" rIns="0" bIns="0" numCol="1" spcCol="1270" anchor="t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800" kern="1200" dirty="0" smtClean="0"/>
                <a:t>1300</a:t>
              </a:r>
              <a:br>
                <a:rPr lang="en-US" altLang="zh-TW" sz="2800" kern="1200" dirty="0" smtClean="0"/>
              </a:br>
              <a:r>
                <a:rPr lang="en-US" altLang="zh-TW" sz="2800" kern="1200" dirty="0" smtClean="0"/>
                <a:t>Mbps</a:t>
              </a:r>
              <a:endParaRPr lang="zh-TW" alt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94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altLang="zh-TW" dirty="0"/>
              <a:t>Hotel </a:t>
            </a:r>
            <a:r>
              <a:rPr lang="en-US" altLang="zh-TW" dirty="0" smtClean="0"/>
              <a:t>Scenario(3/9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9218" name="Picture 2" descr="https://lh3.googleusercontent.com/HNnp9JCbKslW7FjNqZpJvb41-P8nc1nVzAyQ8k6WQXDEPLwXiJXfozT7k3IQ157DoEmuZcZ_amCiLfIm0KEEgZn54oxl5PHDtWkUoAlGGIB-pNlsqNdsT22Wjp4tFU6U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41937"/>
            <a:ext cx="6781800" cy="4030263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219200" y="1524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From here, the front desk staff could generate codes and view  codes information.</a:t>
            </a:r>
          </a:p>
        </p:txBody>
      </p:sp>
    </p:spTree>
    <p:extLst>
      <p:ext uri="{BB962C8B-B14F-4D97-AF65-F5344CB8AC3E}">
        <p14:creationId xmlns:p14="http://schemas.microsoft.com/office/powerpoint/2010/main" val="3717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altLang="zh-TW" dirty="0"/>
              <a:t>Hotel </a:t>
            </a:r>
            <a:r>
              <a:rPr lang="en-US" altLang="zh-TW" dirty="0" smtClean="0"/>
              <a:t>Scenario(4/9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10242" name="Picture 2" descr="https://lh5.googleusercontent.com/eQdNMc3L9-br4Atn1Es1XYpXLOWOyXCj2g_aYi9Yr4sgHHoVIjCXYHsKvWFondIuTjWKSudUX_zhCJFTHET3LAIr0Z6O4c1_i9sJPkSO5NaPPprBCxihJEyP_1uiCKgT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8349"/>
            <a:ext cx="84582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4.googleusercontent.com/-MX-WQ2fTp4htMBZ7bQPxYteNf-4lyJpxaQqG_3CRGFcLIzVIxtsLBv_ESQTs6lkMr_GlRvN0pmeF5zn5o_jO1bHjUah2C_zxRfZVfkk6kEEtHP1qc2kUrBCJvtzS9c5B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09999"/>
            <a:ext cx="58388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52400" y="139201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One code is generate; the front desk staff could print it.</a:t>
            </a:r>
          </a:p>
        </p:txBody>
      </p:sp>
    </p:spTree>
    <p:extLst>
      <p:ext uri="{BB962C8B-B14F-4D97-AF65-F5344CB8AC3E}">
        <p14:creationId xmlns:p14="http://schemas.microsoft.com/office/powerpoint/2010/main" val="28457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altLang="zh-TW" dirty="0"/>
              <a:t>Hotel </a:t>
            </a:r>
            <a:r>
              <a:rPr lang="en-US" altLang="zh-TW" dirty="0" smtClean="0"/>
              <a:t>Scenario(5/9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11268" name="Picture 4" descr="https://lh4.googleusercontent.com/QNsidbUpLSlrDeh_9_8jlYrD0i1PQDwGfgkr933ceTHSnc1NFec5zCQtd0WtetXhpwOg6yxB0WFf9nro3xz148AHnrDGlJgc8kyyB9AQY3rWdVLWmVdyO6j0YIJVUQGB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0200"/>
            <a:ext cx="84201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lh3.googleusercontent.com/K9L5hNJMOAKejunhWcRm7GfX5O_Qh7Y6YP2n2Ok2c1zFWgMURLBDx7KbX71-iXOsE5POJP2UT44fIAHYGmc40jWr5OLE6Q0E7PbjVowlItJ_fPd2CM7oO9hOZ1-RqeRO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2" y="4648200"/>
            <a:ext cx="58674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52400" y="1219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front desk can extend the time and view code details.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15" b="89503" l="9626" r="9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08065"/>
            <a:ext cx="533400" cy="51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altLang="zh-TW" dirty="0"/>
              <a:t>Hotel </a:t>
            </a:r>
            <a:r>
              <a:rPr lang="en-US" altLang="zh-TW" dirty="0" smtClean="0"/>
              <a:t>Scenario(6/9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52400" y="1392018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However, our customer would like its staff to generate multiple accounts at once. How could that be achieved?</a:t>
            </a:r>
          </a:p>
        </p:txBody>
      </p:sp>
      <p:pic>
        <p:nvPicPr>
          <p:cNvPr id="12292" name="Picture 4" descr="https://lh6.googleusercontent.com/a4GRif_-Bfuac49gAcC7IhORTLZxBnQrY2jL3bKSP-bK3erF8Lej2xXOz34kUOiw8AY6gChGaXaORPg3vS7QitjuDHQrAKSAoaZMlaYeirVE8zoMgcxipsUaN1heT9fr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28850"/>
            <a:ext cx="54102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lh6.googleusercontent.com/SJvoYXzTX5uv2KbBpGv-zMk2U6kh-KuFnRWU0_9E6pr1rWnsXRDIyRmd72lDS9e61EJ1y5HVgItv3K7ln4_-YlnsLFXxg_i_rM3Md3LKGIYUs8k3oh5OO-J5_Wxy4I2x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10701"/>
            <a:ext cx="4991100" cy="269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altLang="zh-TW" dirty="0"/>
              <a:t>Hotel </a:t>
            </a:r>
            <a:r>
              <a:rPr lang="en-US" altLang="zh-TW" dirty="0" smtClean="0"/>
              <a:t>Scenario(7/9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13314" name="Picture 2" descr="https://lh5.googleusercontent.com/w5YtaCax2da5XT-VtF57lufH4_gV44Y6YeLvgN1IBo6dZ1wq0rY3WE8QiXvAwOkivsAkeBxqhMgPkyxaFlEqxKBaTop7e09kSW-ARVgZvm7Tr1RO2p0hp8cvkq999H4q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0" y="1435307"/>
            <a:ext cx="7162800" cy="46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altLang="zh-TW" dirty="0"/>
              <a:t>Hotel </a:t>
            </a:r>
            <a:r>
              <a:rPr lang="en-US" altLang="zh-TW" dirty="0" smtClean="0"/>
              <a:t>Scenario(8/9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14338" name="Picture 2" descr="https://lh3.googleusercontent.com/qik3fugMay3KYbNNmAC5oE6lSb-bqFYOSLXnoVe3RSKbaAz-aRLRS5FVoE3eSQ5wdDpJ4W7oO5KtfpUMtZLVjvnybD5DV5e5h8x8ssoxG95Ej4onIUhZLGAM1ZPBQWO6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9716"/>
            <a:ext cx="2562225" cy="3676651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lh5.googleusercontent.com/nv-mnjZgYK-L1pSDMNmEWTV1GWooZKfJmB8BF8JwjKnfQbtRxK9nbRe_AusOnbWzKv3MkbeTWPEKwMNtypR21agQPTdxzcS0JrxbEBrod9dCYtZoQyUsZxHciLov1Ihm_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30215"/>
            <a:ext cx="4981575" cy="3295651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52400" y="139201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one of the codes to sig in the portal </a:t>
            </a:r>
          </a:p>
        </p:txBody>
      </p:sp>
    </p:spTree>
    <p:extLst>
      <p:ext uri="{BB962C8B-B14F-4D97-AF65-F5344CB8AC3E}">
        <p14:creationId xmlns:p14="http://schemas.microsoft.com/office/powerpoint/2010/main" val="33216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r>
              <a:rPr lang="en-US" dirty="0"/>
              <a:t/>
            </a:r>
            <a:br>
              <a:rPr lang="en-US" dirty="0"/>
            </a:br>
            <a:r>
              <a:rPr lang="en-US" altLang="zh-TW" dirty="0"/>
              <a:t>Hotel </a:t>
            </a:r>
            <a:r>
              <a:rPr lang="en-US" altLang="zh-TW" dirty="0" smtClean="0"/>
              <a:t>Scenario(9/9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15362" name="Picture 2" descr="https://lh3.googleusercontent.com/nEPezjSUUXRQj24UoXPFlz4UMK6ZMJ5E9hmQLedxAJXVNLGDkl20f_g7JGMQtYu7ss8RrcgGvQahe4Mxis0lsIu8nA3ECRo5BHWIzuayPKeI6eznZSthwTcECSNaG5sgq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68336"/>
            <a:ext cx="3965273" cy="2832339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lh3.googleusercontent.com/WSn54SrvSBCvxgfqQJ8-kjuV9XKgoCSgmUOnKDSGHjRz0PZG6LBap30ADe862twmD6pBNq_JG8DiE_zTv016fmlOxPBlcLLxo4I2ZKPeSqJyZpq8i8rEct07Qkl9lFdk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568336"/>
            <a:ext cx="4405859" cy="2832339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52400" y="139201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successful signing in, you are bring to the following message boxes. </a:t>
            </a:r>
          </a:p>
        </p:txBody>
      </p:sp>
    </p:spTree>
    <p:extLst>
      <p:ext uri="{BB962C8B-B14F-4D97-AF65-F5344CB8AC3E}">
        <p14:creationId xmlns:p14="http://schemas.microsoft.com/office/powerpoint/2010/main" val="35972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Guest Management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Usage scenario: coffee shop</a:t>
            </a:r>
          </a:p>
          <a:p>
            <a:r>
              <a:rPr lang="en-US" dirty="0" smtClean="0"/>
              <a:t>Requirement:</a:t>
            </a:r>
          </a:p>
          <a:p>
            <a:pPr lvl="1"/>
            <a:r>
              <a:rPr lang="en-US" dirty="0" smtClean="0"/>
              <a:t>Shop clerks could generate and manage their guest Internet access codes.</a:t>
            </a:r>
          </a:p>
          <a:p>
            <a:pPr lvl="1"/>
            <a:r>
              <a:rPr lang="en-US" dirty="0" smtClean="0"/>
              <a:t>Policy: the code could be only used by one device and is valid for 2 hour. The shop clerk could extend the time per request.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Usage scenario: hotspot or business lobby</a:t>
            </a:r>
          </a:p>
          <a:p>
            <a:r>
              <a:rPr lang="en-US" dirty="0" smtClean="0"/>
              <a:t>Requirement:</a:t>
            </a:r>
          </a:p>
          <a:p>
            <a:pPr lvl="1"/>
            <a:r>
              <a:rPr lang="en-US" dirty="0" smtClean="0"/>
              <a:t>Receptionists could generate and manage </a:t>
            </a:r>
            <a:r>
              <a:rPr lang="en-US" altLang="zh-TW" dirty="0"/>
              <a:t>their guest Internet access </a:t>
            </a:r>
            <a:r>
              <a:rPr lang="en-US" altLang="zh-TW" dirty="0" smtClean="0"/>
              <a:t>codes</a:t>
            </a:r>
            <a:r>
              <a:rPr lang="en-US" altLang="zh-TW" dirty="0"/>
              <a:t> </a:t>
            </a:r>
            <a:r>
              <a:rPr lang="en-US" altLang="zh-TW" dirty="0" smtClean="0"/>
              <a:t>and usage</a:t>
            </a:r>
            <a:endParaRPr lang="en-US" dirty="0" smtClean="0"/>
          </a:p>
          <a:p>
            <a:pPr lvl="1"/>
            <a:r>
              <a:rPr lang="en-US" dirty="0" smtClean="0"/>
              <a:t>Policy: two types of codes will be issued:</a:t>
            </a:r>
          </a:p>
          <a:p>
            <a:pPr lvl="2"/>
            <a:r>
              <a:rPr lang="en-US" dirty="0" smtClean="0"/>
              <a:t>3-hour code</a:t>
            </a:r>
          </a:p>
          <a:p>
            <a:pPr lvl="2"/>
            <a:r>
              <a:rPr lang="en-US" dirty="0" smtClean="0"/>
              <a:t>100 MB code</a:t>
            </a:r>
          </a:p>
          <a:p>
            <a:pPr marL="914400" lvl="2" indent="0">
              <a:buNone/>
            </a:pPr>
            <a:r>
              <a:rPr lang="en-US" dirty="0" smtClean="0"/>
              <a:t>Users could consume time and traffic volume from multiple devices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13173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dirty="0" smtClean="0"/>
              <a:t>Coffee Shop Scenario(1/2)</a:t>
            </a:r>
            <a:endParaRPr lang="en-US" dirty="0"/>
          </a:p>
        </p:txBody>
      </p:sp>
      <p:pic>
        <p:nvPicPr>
          <p:cNvPr id="16386" name="Picture 2" descr="https://lh5.googleusercontent.com/6OsmDmdD-YdXIAFubiQNaCGiTbe0wvbId_rwJEm5P0HIf2FQR775kQJRS0vBSkwgi0COQzQktMf_4irvUPrVCyPU8MM3dr3APD14F4sq4Cd-HFg1ZQZPJph7eG_E7-wV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5" y="1295400"/>
            <a:ext cx="5362575" cy="3171826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lh4.googleusercontent.com/38GBje6qLgLAQXsiPsT4eyEkl350nXLDIynvX2es6d2ebmq-t9JMxUqzdODY6UHYUJTMbt3iVtQb7jgnYE956Si6xaWeXsDNhG2wW96Gt5dDAWoKg1MhLH6f8LE4hGw7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57" y="1900238"/>
            <a:ext cx="4467225" cy="1962150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99357"/>
            <a:ext cx="8159725" cy="2458643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dirty="0" smtClean="0"/>
              <a:t>Coffee Shop Scenario(2/2)</a:t>
            </a:r>
            <a:endParaRPr lang="en-US" dirty="0"/>
          </a:p>
        </p:txBody>
      </p:sp>
      <p:pic>
        <p:nvPicPr>
          <p:cNvPr id="17410" name="Picture 2" descr="https://lh4.googleusercontent.com/XcNrIBbqe_Zqcg-oU1pMtr7OnTvKRbdtCI_DHKyzyOe47TeX8fOTW16MV_aXtcX7OPiScRLnMhgLoFFHgh3XWxy9B8q21WSn09pbkZkw67hueVL6Z5p_LfNeCBA7eC66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" y="1204912"/>
            <a:ext cx="6429375" cy="3552825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lh3.googleusercontent.com/YK4MINX5CdjabkLTQqfE8Sm7WBumHFtjlWhbK9xbnlMmWWBsdHqrNU__6YOTKm48Nwus1N59aDmG5Mvc6UCMA1HRkdsDqIdz0E7QFGWlXw_984-uCk1RXgP5fdFRgqNv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40" y="3286125"/>
            <a:ext cx="4438650" cy="3419475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DWC-2000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dirty="0" smtClean="0"/>
              <a:t>Hotspot Scenario(1/9)</a:t>
            </a:r>
            <a:endParaRPr lang="en-US" dirty="0"/>
          </a:p>
        </p:txBody>
      </p:sp>
      <p:pic>
        <p:nvPicPr>
          <p:cNvPr id="18438" name="Picture 6" descr="https://lh4.googleusercontent.com/U1Dbr2ICLk6JuQteFt6_Ao2oZIHOcam24furHUVcHFvtwNUve6Ay5EoXXkFah27KEJI5J1rDMNjzAM3YEhD8IEzVvl0sNL99SoShMqOp1XqFAj0KJ0kkBjmRX1k_sYtI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4499"/>
            <a:ext cx="5295900" cy="4838701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24600" y="1981200"/>
            <a:ext cx="251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Usage by time</a:t>
            </a:r>
          </a:p>
        </p:txBody>
      </p:sp>
    </p:spTree>
    <p:extLst>
      <p:ext uri="{BB962C8B-B14F-4D97-AF65-F5344CB8AC3E}">
        <p14:creationId xmlns:p14="http://schemas.microsoft.com/office/powerpoint/2010/main" val="22595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dirty="0" smtClean="0"/>
              <a:t>Hotspot </a:t>
            </a:r>
            <a:r>
              <a:rPr lang="en-US" altLang="zh-TW" dirty="0" smtClean="0"/>
              <a:t>Scenario(2/9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19458" name="Picture 2" descr="https://lh5.googleusercontent.com/Rvvc7Ez-isFvyPXm48v-JD5xdPzNa0jVSlcQgaS3qXu_Xve_lfKJMolBdgUe5vsOxSjZ7G7vIWvI2GpmYMRV_pBQp85kVtvZ8fapSFtD086LkdKUggymRoKMavSTRJrl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5438775" cy="4981575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24600" y="1981200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Usage by traffic volume</a:t>
            </a:r>
          </a:p>
        </p:txBody>
      </p:sp>
    </p:spTree>
    <p:extLst>
      <p:ext uri="{BB962C8B-B14F-4D97-AF65-F5344CB8AC3E}">
        <p14:creationId xmlns:p14="http://schemas.microsoft.com/office/powerpoint/2010/main" val="13659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dirty="0" smtClean="0"/>
              <a:t>Hotspot </a:t>
            </a:r>
            <a:r>
              <a:rPr lang="en-US" altLang="zh-TW" dirty="0" smtClean="0"/>
              <a:t>Scenario(3/9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20482" name="Picture 2" descr="https://lh5.googleusercontent.com/G3jF0nMibrDjAmLK1sfOuu25Ti0tn9-NRqTEpHtNy4iceaimKA0mjfuoJe-sjk_QVrUqTC66Xd5YzyxgzX4p5s83w_TK9BBJN07OWUDln69GfJjWJmd6Pbpqm3wv0qJa2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7200900" cy="2743201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23900" y="176135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Verify the billing profiles you created</a:t>
            </a:r>
          </a:p>
        </p:txBody>
      </p:sp>
    </p:spTree>
    <p:extLst>
      <p:ext uri="{BB962C8B-B14F-4D97-AF65-F5344CB8AC3E}">
        <p14:creationId xmlns:p14="http://schemas.microsoft.com/office/powerpoint/2010/main" val="24911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dirty="0" smtClean="0"/>
              <a:t>Hotspot </a:t>
            </a:r>
            <a:r>
              <a:rPr lang="en-US" altLang="zh-TW" dirty="0" smtClean="0"/>
              <a:t>Scenario(4/9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21506" name="Picture 2" descr="https://lh3.googleusercontent.com/-xwgbFL8rRBlOehdIFFPFrPqgZRE7V075clH-S7idu_AZGz7URkiINS5c-aNbsFRT88jPXZy7m6Hi0Kue7Zw_tt2p02Kp4JiWDmtOroTwGKdIj7R-SQMCyWMA2LjtgxeQ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62200"/>
            <a:ext cx="4724400" cy="2752725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lh4.googleusercontent.com/QPLohvTwqVD9w1Rwf_CqCHT7h_gwFAiQV6FTLs24o-Zgv49aZgR8Y7JXO0d5l49hyXTFyv2OWwLra2ZGQhQq4TBu2kmN-sedcz1psvwb-UTlgpBPGRRaXSDciWlJV738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47874"/>
            <a:ext cx="3771900" cy="3381375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28600" y="1524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Generate time-based codes. </a:t>
            </a:r>
          </a:p>
        </p:txBody>
      </p:sp>
    </p:spTree>
    <p:extLst>
      <p:ext uri="{BB962C8B-B14F-4D97-AF65-F5344CB8AC3E}">
        <p14:creationId xmlns:p14="http://schemas.microsoft.com/office/powerpoint/2010/main" val="11908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dirty="0" smtClean="0"/>
              <a:t>Hotspot </a:t>
            </a:r>
            <a:r>
              <a:rPr lang="en-US" altLang="zh-TW" dirty="0" smtClean="0"/>
              <a:t>Scenario(5/9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22530" name="Picture 2" descr="https://lh5.googleusercontent.com/OulQ1qWn4FfPnMBTpiOh3Dl-g89Nalt7bI82nLYVEzIlyiIpboyysRBNETAzFrSKjWmfO971fv0x2rP4PZfFK5vEB9PKhUAYFS1eJke3booTg9RIqI5S3H7SCFLznZ8O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4962525" cy="4572000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53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dirty="0" smtClean="0"/>
              <a:t>Hotspot </a:t>
            </a:r>
            <a:r>
              <a:rPr lang="en-US" altLang="zh-TW" dirty="0" smtClean="0"/>
              <a:t>Scenario(6/9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23554" name="Picture 2" descr="https://lh4.googleusercontent.com/klFsOzpZTuzOmP3GsEOz9pbpVIMiS6Vq9iReUAKP2eNEKPYaO3cfcpDVkhIjsCIARbrWa2yFaol8NF6kBthFmh-715OmwuwbnP1WMvxTkJBP819pvaAc_UrX-hC6vLzf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876800" cy="2809876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lh3.googleusercontent.com/93EFf1UNE4rkLJpnq7I9P4DIPHpcVJ5nAZJgb2tdJRGCmxbW3qroQ_nTiiQ7unmh42rIoxDdmn2mznZD7ouMqPRB3GP0jT75ZY3e_mfToEknunHzBIdPTAnvMaOQY7UGV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43125"/>
            <a:ext cx="3638550" cy="3400426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28600" y="1524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Generate volume-based codes. </a:t>
            </a:r>
          </a:p>
        </p:txBody>
      </p:sp>
    </p:spTree>
    <p:extLst>
      <p:ext uri="{BB962C8B-B14F-4D97-AF65-F5344CB8AC3E}">
        <p14:creationId xmlns:p14="http://schemas.microsoft.com/office/powerpoint/2010/main" val="14019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dirty="0" smtClean="0"/>
              <a:t>Hotspot </a:t>
            </a:r>
            <a:r>
              <a:rPr lang="en-US" altLang="zh-TW" dirty="0" smtClean="0"/>
              <a:t>Scenario(7/9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24578" name="Picture 2" descr="https://lh4.googleusercontent.com/WFmEMEHHm3IfbX2U9GsOMWX8u1elNajxFdqpsqLBUgPY3ZyLxeH05fS62Ar-WOzv719cS_S3jXHe27l_s-WyDR5LqnBqlD4cyaqlVfLTPnhZdcI5u1807NbuHEtM3e5O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581900" cy="4162426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dirty="0" smtClean="0"/>
              <a:t>Hotspot </a:t>
            </a:r>
            <a:r>
              <a:rPr lang="en-US" altLang="zh-TW" dirty="0" smtClean="0"/>
              <a:t>Scenario(8/9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34820" name="Picture 4" descr="https://lh4.googleusercontent.com/sfhP9EGv0kxisJhEnG9EsZYNkJMuu7lfVJ0zbEQDQf0oq_upnGaKG_8pVqPYemyXBKKBwgOdC0v47esQagK3VDiqEg7s3_5W5LKF8PDfNPlvM9ipSjDhFBg-qEmaoYWJ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" y="1752600"/>
            <a:ext cx="4038600" cy="2508703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https://lh4.googleusercontent.com/O0FdSroYWJFWmnTnexzHkd7bRUApMx27UIUdzZfcy7KwdAAgLTsNs5PhjIWsH3w-cqImsK-BTTHCh970LWiD2hIRz815lIwvnYYX9r_T-pOZwGWRjJsfnlcL3rVAuqf45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4867"/>
            <a:ext cx="5563927" cy="3005472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3591" y="1893332"/>
            <a:ext cx="4178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Sign in with a time-based code.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Observe from front desk management page. </a:t>
            </a:r>
          </a:p>
        </p:txBody>
      </p:sp>
    </p:spTree>
    <p:extLst>
      <p:ext uri="{BB962C8B-B14F-4D97-AF65-F5344CB8AC3E}">
        <p14:creationId xmlns:p14="http://schemas.microsoft.com/office/powerpoint/2010/main" val="34990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Management</a:t>
            </a:r>
            <a:br>
              <a:rPr lang="en-US" dirty="0" smtClean="0"/>
            </a:br>
            <a:r>
              <a:rPr lang="en-US" dirty="0" smtClean="0"/>
              <a:t>Hotspot </a:t>
            </a:r>
            <a:r>
              <a:rPr lang="en-US" altLang="zh-TW" dirty="0" smtClean="0"/>
              <a:t>Scenario(9/9</a:t>
            </a:r>
            <a:r>
              <a:rPr lang="en-US" altLang="zh-TW" dirty="0"/>
              <a:t>)</a:t>
            </a:r>
            <a:endParaRPr lang="en-US" dirty="0"/>
          </a:p>
        </p:txBody>
      </p:sp>
      <p:pic>
        <p:nvPicPr>
          <p:cNvPr id="26628" name="Picture 4" descr="https://lh5.googleusercontent.com/d7vGDHZaIbOZvyCd6At5XBFGl3433GeB4TP7X1z6nfz1oGLBREBERp5an7lr-990QQNKnKrTW8OlLrhvAwBxr5IVurRIVdUvcqYJeuLW76qk4he-DxNITfSEAsIjGUqV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895725" cy="2351835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lh4.googleusercontent.com/s0fnVAekx49w_79AfXHtzCoDBLrqAk5bKVKUnwJJMf-7_8pLBgDXzHhGkr7fbqcGFXyY9x8bZLYenuqQAaUjMevg6OWZBl9U6DvDneRJ6aF4qh_Rn5OftqwyogIzqpum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09999"/>
            <a:ext cx="7581900" cy="2286001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3591" y="1893332"/>
            <a:ext cx="4178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Sign in with a volume-based code.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Generate traffic and </a:t>
            </a:r>
            <a:r>
              <a:rPr lang="en-US" dirty="0"/>
              <a:t>o</a:t>
            </a:r>
            <a:r>
              <a:rPr lang="en-US" dirty="0" smtClean="0"/>
              <a:t>bserve from front desk management page. </a:t>
            </a:r>
          </a:p>
        </p:txBody>
      </p:sp>
    </p:spTree>
    <p:extLst>
      <p:ext uri="{BB962C8B-B14F-4D97-AF65-F5344CB8AC3E}">
        <p14:creationId xmlns:p14="http://schemas.microsoft.com/office/powerpoint/2010/main" val="1813775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Guest Management</a:t>
            </a:r>
            <a:r>
              <a:rPr lang="en-US" dirty="0"/>
              <a:t> </a:t>
            </a:r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LAB time: 30 minutes</a:t>
            </a:r>
          </a:p>
          <a:p>
            <a:pPr marL="0" indent="0">
              <a:buNone/>
            </a:pPr>
            <a:r>
              <a:rPr lang="en-US" dirty="0" smtClean="0"/>
              <a:t>You need to practice the 3 Scenarios</a:t>
            </a:r>
          </a:p>
          <a:p>
            <a:r>
              <a:rPr lang="en-US" dirty="0" smtClean="0"/>
              <a:t>Hotel</a:t>
            </a:r>
          </a:p>
          <a:p>
            <a:r>
              <a:rPr lang="en-US" dirty="0" smtClean="0"/>
              <a:t>Coffee shop</a:t>
            </a:r>
          </a:p>
          <a:p>
            <a:r>
              <a:rPr lang="en-US" dirty="0" smtClean="0"/>
              <a:t>Hotspot or lobby</a:t>
            </a:r>
            <a:endParaRPr 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4495800" y="3352800"/>
            <a:ext cx="4357784" cy="2409921"/>
            <a:chOff x="4633991" y="3352800"/>
            <a:chExt cx="4357784" cy="2409921"/>
          </a:xfrm>
        </p:grpSpPr>
        <p:cxnSp>
          <p:nvCxnSpPr>
            <p:cNvPr id="8" name="直線接點 7"/>
            <p:cNvCxnSpPr/>
            <p:nvPr/>
          </p:nvCxnSpPr>
          <p:spPr>
            <a:xfrm>
              <a:off x="5410200" y="3877425"/>
              <a:ext cx="19892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D:\Tools\Dlink\D-Link Icon Library\Switch\1_Switc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89" b="14758"/>
            <a:stretch>
              <a:fillRect/>
            </a:stretch>
          </p:blipFill>
          <p:spPr bwMode="auto">
            <a:xfrm>
              <a:off x="5867400" y="3572625"/>
              <a:ext cx="1246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D:\Tools\Dlink\D-Link Icon Library\Router\Wireless_Wave_R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8" t="16284" r="13051" b="14503"/>
            <a:stretch>
              <a:fillRect/>
            </a:stretch>
          </p:blipFill>
          <p:spPr bwMode="auto">
            <a:xfrm>
              <a:off x="7907442" y="4022797"/>
              <a:ext cx="550758" cy="526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D:\Tools\Dlink\D-Link Icon Library\Multimedia\Mobi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9" t="24554" b="25307"/>
            <a:stretch>
              <a:fillRect/>
            </a:stretch>
          </p:blipFill>
          <p:spPr bwMode="auto">
            <a:xfrm>
              <a:off x="8458200" y="4378105"/>
              <a:ext cx="381175" cy="20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D:\Tools\Dlink\D-Link Icon Library\Router\Wireless Controll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" t="10464" r="5611" b="15506"/>
            <a:stretch>
              <a:fillRect/>
            </a:stretch>
          </p:blipFill>
          <p:spPr bwMode="auto">
            <a:xfrm>
              <a:off x="4633991" y="3492353"/>
              <a:ext cx="930274" cy="77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D:\Tools\Dlink\D-Link Icon Library\Router\Access Poin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7" r="7576" b="11966"/>
            <a:stretch>
              <a:fillRect/>
            </a:stretch>
          </p:blipFill>
          <p:spPr bwMode="auto">
            <a:xfrm>
              <a:off x="7234792" y="3352800"/>
              <a:ext cx="752371" cy="76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D:\Tools\Dlink\D-Link Icon Library\People\Female with Desktop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34" b="21979"/>
            <a:stretch>
              <a:fillRect/>
            </a:stretch>
          </p:blipFill>
          <p:spPr bwMode="auto">
            <a:xfrm>
              <a:off x="5529288" y="4549408"/>
              <a:ext cx="1300163" cy="77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:\Tools\Dlink\D-Link Icon Library\Multimedia\Mobi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9" t="24554" b="25307"/>
            <a:stretch>
              <a:fillRect/>
            </a:stretch>
          </p:blipFill>
          <p:spPr bwMode="auto">
            <a:xfrm>
              <a:off x="8610600" y="4530505"/>
              <a:ext cx="381175" cy="20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 descr="D:\Tools\Dlink\D-Link Icon Library\Multimedia\Mobi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9" t="24554" b="25307"/>
            <a:stretch>
              <a:fillRect/>
            </a:stretch>
          </p:blipFill>
          <p:spPr bwMode="auto">
            <a:xfrm>
              <a:off x="8305800" y="4572000"/>
              <a:ext cx="381175" cy="20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直線接點 16"/>
            <p:cNvCxnSpPr/>
            <p:nvPr/>
          </p:nvCxnSpPr>
          <p:spPr>
            <a:xfrm flipV="1">
              <a:off x="6179369" y="4022797"/>
              <a:ext cx="225439" cy="7151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417" y="4895019"/>
              <a:ext cx="1524000" cy="867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3220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DWC-2000 Form Factor</a:t>
            </a:r>
            <a:endParaRPr 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30549"/>
              </p:ext>
            </p:extLst>
          </p:nvPr>
        </p:nvGraphicFramePr>
        <p:xfrm>
          <a:off x="205407" y="4742688"/>
          <a:ext cx="3528393" cy="1962912"/>
        </p:xfrm>
        <a:graphic>
          <a:graphicData uri="http://schemas.openxmlformats.org/drawingml/2006/table">
            <a:tbl>
              <a:tblPr firstCol="1" bandRow="1">
                <a:tableStyleId>{D27102A9-8310-4765-A935-A1911B00CA55}</a:tableStyleId>
              </a:tblPr>
              <a:tblGrid>
                <a:gridCol w="720081"/>
                <a:gridCol w="2808312"/>
              </a:tblGrid>
              <a:tr h="24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Reset button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Power LED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Fan LED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USB Ports (1-2)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E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Hard Disk Drive Module Slot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F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Gigabit LAN </a:t>
                      </a:r>
                      <a:r>
                        <a:rPr lang="en-US" sz="1400" kern="100" dirty="0" smtClean="0">
                          <a:effectLst/>
                        </a:rPr>
                        <a:t>SFP </a:t>
                      </a:r>
                      <a:r>
                        <a:rPr lang="en-US" sz="1400" kern="100" dirty="0">
                          <a:effectLst/>
                        </a:rPr>
                        <a:t>ports (1-4)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G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Gigabit LAN RJ-45 ports (1-4)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H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Console Port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46013" y="4431268"/>
            <a:ext cx="10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Interface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913190" y="1981200"/>
            <a:ext cx="6971178" cy="2509110"/>
            <a:chOff x="913190" y="1340768"/>
            <a:chExt cx="6971178" cy="250911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340768"/>
              <a:ext cx="6768752" cy="2274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直線接點 10"/>
            <p:cNvCxnSpPr/>
            <p:nvPr/>
          </p:nvCxnSpPr>
          <p:spPr>
            <a:xfrm flipH="1">
              <a:off x="1115616" y="3159960"/>
              <a:ext cx="5213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1386688" y="2780928"/>
              <a:ext cx="50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1547664" y="3212976"/>
              <a:ext cx="0" cy="402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1679338" y="3212976"/>
              <a:ext cx="0" cy="402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1854903" y="3212976"/>
              <a:ext cx="0" cy="402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2761988" y="3212976"/>
              <a:ext cx="0" cy="402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7326673" y="3212976"/>
              <a:ext cx="0" cy="402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6919003" y="3414163"/>
              <a:ext cx="0" cy="201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6804248" y="3212976"/>
              <a:ext cx="0" cy="201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7031019" y="3212976"/>
              <a:ext cx="0" cy="201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6804248" y="3414163"/>
              <a:ext cx="226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6377678" y="3414163"/>
              <a:ext cx="0" cy="201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6262923" y="3212976"/>
              <a:ext cx="0" cy="201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6489694" y="3212976"/>
              <a:ext cx="0" cy="201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6262923" y="3414163"/>
              <a:ext cx="2267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1417246" y="357287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A</a:t>
              </a:r>
              <a:endParaRPr lang="zh-TW" altLang="en-US" sz="1200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913190" y="303657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B</a:t>
              </a:r>
              <a:endParaRPr lang="zh-TW" altLang="en-US" sz="12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563550" y="3572879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C</a:t>
              </a:r>
              <a:endParaRPr lang="zh-TW" altLang="en-US" sz="12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717169" y="3572879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D</a:t>
              </a:r>
              <a:endParaRPr lang="zh-TW" altLang="en-US" sz="12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624254" y="3572879"/>
              <a:ext cx="260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E</a:t>
              </a:r>
              <a:endParaRPr lang="zh-TW" altLang="en-US" sz="12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252593" y="3572879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F</a:t>
              </a:r>
              <a:endParaRPr lang="zh-TW" altLang="en-US" sz="12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793918" y="3572879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G</a:t>
              </a:r>
              <a:endParaRPr lang="zh-TW" altLang="en-US" sz="12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7188938" y="3572879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H</a:t>
              </a:r>
              <a:endParaRPr lang="zh-TW" altLang="en-US" sz="1200" dirty="0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7886824" y="3383632"/>
            <a:ext cx="133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Link Aggregation</a:t>
            </a:r>
          </a:p>
          <a:p>
            <a:r>
              <a:rPr lang="en-US" sz="1200" b="1" dirty="0" smtClean="0"/>
              <a:t>LACP</a:t>
            </a:r>
            <a:endParaRPr lang="en-US" sz="1200" b="1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7239000" y="3607767"/>
            <a:ext cx="6216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resentation Template Low Res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Slid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 Presentation Template Low Res (1)</Template>
  <TotalTime>37688</TotalTime>
  <Words>2455</Words>
  <Application>Microsoft Office PowerPoint</Application>
  <PresentationFormat>On-screen Show (4:3)</PresentationFormat>
  <Paragraphs>592</Paragraphs>
  <Slides>89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89</vt:i4>
      </vt:variant>
    </vt:vector>
  </HeadingPairs>
  <TitlesOfParts>
    <vt:vector size="102" baseType="lpstr">
      <vt:lpstr>AngsanaUPC</vt:lpstr>
      <vt:lpstr>Arial</vt:lpstr>
      <vt:lpstr>Calibri</vt:lpstr>
      <vt:lpstr>Century Gothic</vt:lpstr>
      <vt:lpstr>ＭＳ Ｐゴシック</vt:lpstr>
      <vt:lpstr>新細明體</vt:lpstr>
      <vt:lpstr>Times New Roman</vt:lpstr>
      <vt:lpstr>Verdana</vt:lpstr>
      <vt:lpstr>Wingdings</vt:lpstr>
      <vt:lpstr>Corporate Presentation Template Low Res (1)</vt:lpstr>
      <vt:lpstr>Custom Design</vt:lpstr>
      <vt:lpstr>Section Slide 1</vt:lpstr>
      <vt:lpstr>Section Slide 2</vt:lpstr>
      <vt:lpstr>PowerPoint Presentation</vt:lpstr>
      <vt:lpstr>D-Link Unified Wireless Solution</vt:lpstr>
      <vt:lpstr>Unified Wireless Solution Comparison</vt:lpstr>
      <vt:lpstr>Wireless Controller License Options</vt:lpstr>
      <vt:lpstr>Unified Wireless Access Point</vt:lpstr>
      <vt:lpstr>DWL-6700 Outdoor AP</vt:lpstr>
      <vt:lpstr>Unified Wireless Access Point 802.11ac AP</vt:lpstr>
      <vt:lpstr>PowerPoint Presentation</vt:lpstr>
      <vt:lpstr>DWC-2000 Form Factor</vt:lpstr>
      <vt:lpstr>DWC-2000 vs. DWC-1000</vt:lpstr>
      <vt:lpstr>DWC-2000 Highlight</vt:lpstr>
      <vt:lpstr>Hotspot Application Guest Management</vt:lpstr>
      <vt:lpstr>Hotspot Application Payment Gateway</vt:lpstr>
      <vt:lpstr>Hotspot Application Multiple Login Pages</vt:lpstr>
      <vt:lpstr>DWC-2000 User Interface</vt:lpstr>
      <vt:lpstr>DWC-2000 GUI Tips</vt:lpstr>
      <vt:lpstr>DWC-2000 GUI Tips</vt:lpstr>
      <vt:lpstr>Getting Start</vt:lpstr>
      <vt:lpstr>Configure LAN Settings</vt:lpstr>
      <vt:lpstr>Discover Access Points(1/2)</vt:lpstr>
      <vt:lpstr>Discover Access Points(2/2)</vt:lpstr>
      <vt:lpstr>Manage Access Points(1/6)</vt:lpstr>
      <vt:lpstr>Manage Access Points(2/6)</vt:lpstr>
      <vt:lpstr>Manage Access Points(3/6)</vt:lpstr>
      <vt:lpstr>Manage Access Points(4/6)</vt:lpstr>
      <vt:lpstr>Manage Access Points(5/6)</vt:lpstr>
      <vt:lpstr>Manage Access Points(6/6) The power of search</vt:lpstr>
      <vt:lpstr>Add an AP Profile(1/5)</vt:lpstr>
      <vt:lpstr>Add an AP Profile(2/5)</vt:lpstr>
      <vt:lpstr>Add an AP Profile(3/5)</vt:lpstr>
      <vt:lpstr>Add an AP Profile(4/5)</vt:lpstr>
      <vt:lpstr>Add an AP Profile(5/5)</vt:lpstr>
      <vt:lpstr>LAB 1: Use DWC-2000 to Manage APs</vt:lpstr>
      <vt:lpstr>AP Profile SSID Setting(1/7)</vt:lpstr>
      <vt:lpstr>AP Profile SSID Setting(2/7)</vt:lpstr>
      <vt:lpstr>AP Profile SSID Setting(3/7)</vt:lpstr>
      <vt:lpstr>AP Profile SSID Setting(4/7)</vt:lpstr>
      <vt:lpstr>AP Profile SSID Setting(5/7)</vt:lpstr>
      <vt:lpstr>AP Profile SSID Setting(6/7)</vt:lpstr>
      <vt:lpstr>AP Profile SSID Setting(7/7)</vt:lpstr>
      <vt:lpstr>Associated Wireless Clients</vt:lpstr>
      <vt:lpstr>Associated Wireless Clients Actions</vt:lpstr>
      <vt:lpstr>Scenario: separate and grant different privileges to company and personal devices</vt:lpstr>
      <vt:lpstr>Configure switches and gateway</vt:lpstr>
      <vt:lpstr>Create VLANs on DWC(1/3)</vt:lpstr>
      <vt:lpstr>Create VLANs on DWC(2/3)</vt:lpstr>
      <vt:lpstr>Create VLANs on DWC(3/3)</vt:lpstr>
      <vt:lpstr>Configure Port Property as Trunk</vt:lpstr>
      <vt:lpstr>Create SSIDs(1/2)</vt:lpstr>
      <vt:lpstr>Create SSIDs(2/2)</vt:lpstr>
      <vt:lpstr>Create an AP Profile(1/2)</vt:lpstr>
      <vt:lpstr>Create an AP Profile(2/2)</vt:lpstr>
      <vt:lpstr>Apply AP Profile to the AP</vt:lpstr>
      <vt:lpstr>Create CP User Account(1/2)</vt:lpstr>
      <vt:lpstr>Create CP User Account(2/2)</vt:lpstr>
      <vt:lpstr>Add Company Device MAC</vt:lpstr>
      <vt:lpstr>Connect Devices(1/3)</vt:lpstr>
      <vt:lpstr>Connect Devices(2/3)</vt:lpstr>
      <vt:lpstr>Connect Devices(3/3)</vt:lpstr>
      <vt:lpstr>LAB: separate and grant different privileges to company and personal devices</vt:lpstr>
      <vt:lpstr>Scenario: Guest Management</vt:lpstr>
      <vt:lpstr>Guest Management</vt:lpstr>
      <vt:lpstr>Guest Management</vt:lpstr>
      <vt:lpstr>Guest Management</vt:lpstr>
      <vt:lpstr>Guest Management</vt:lpstr>
      <vt:lpstr>Guest Management</vt:lpstr>
      <vt:lpstr>Guest Management</vt:lpstr>
      <vt:lpstr>Guest Management Hotel Scenario(1/9)</vt:lpstr>
      <vt:lpstr>Guest Management Hotel Scenario(2/9)</vt:lpstr>
      <vt:lpstr>Guest Management Hotel Scenario(3/9)</vt:lpstr>
      <vt:lpstr>Guest Management Hotel Scenario(4/9)</vt:lpstr>
      <vt:lpstr>Guest Management Hotel Scenario(5/9)</vt:lpstr>
      <vt:lpstr>Guest Management Hotel Scenario(6/9)</vt:lpstr>
      <vt:lpstr>Guest Management Hotel Scenario(7/9)</vt:lpstr>
      <vt:lpstr>Guest Management Hotel Scenario(8/9)</vt:lpstr>
      <vt:lpstr>Guest Management Hotel Scenario(9/9)</vt:lpstr>
      <vt:lpstr>Guest Management</vt:lpstr>
      <vt:lpstr>Guest Management Coffee Shop Scenario(1/2)</vt:lpstr>
      <vt:lpstr>Guest Management Coffee Shop Scenario(2/2)</vt:lpstr>
      <vt:lpstr>Guest Management Hotspot Scenario(1/9)</vt:lpstr>
      <vt:lpstr>Guest Management Hotspot Scenario(2/9)</vt:lpstr>
      <vt:lpstr>Guest Management Hotspot Scenario(3/9)</vt:lpstr>
      <vt:lpstr>Guest Management Hotspot Scenario(4/9)</vt:lpstr>
      <vt:lpstr>Guest Management Hotspot Scenario(5/9)</vt:lpstr>
      <vt:lpstr>Guest Management Hotspot Scenario(6/9)</vt:lpstr>
      <vt:lpstr>Guest Management Hotspot Scenario(7/9)</vt:lpstr>
      <vt:lpstr>Guest Management Hotspot Scenario(8/9)</vt:lpstr>
      <vt:lpstr>Guest Management Hotspot Scenario(9/9)</vt:lpstr>
      <vt:lpstr>Guest Management LAB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D-Link Academy</dc:title>
  <dc:creator>Karl_Hsieh@dlink.com.tw</dc:creator>
  <cp:lastModifiedBy>pandaleon joseph</cp:lastModifiedBy>
  <cp:revision>588</cp:revision>
  <cp:lastPrinted>2014-05-01T13:49:32Z</cp:lastPrinted>
  <dcterms:created xsi:type="dcterms:W3CDTF">2012-04-13T17:50:26Z</dcterms:created>
  <dcterms:modified xsi:type="dcterms:W3CDTF">2015-11-15T05:51:18Z</dcterms:modified>
</cp:coreProperties>
</file>