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88" r:id="rId2"/>
    <p:sldId id="260" r:id="rId3"/>
    <p:sldId id="261" r:id="rId4"/>
    <p:sldId id="363" r:id="rId5"/>
    <p:sldId id="362" r:id="rId6"/>
    <p:sldId id="392" r:id="rId7"/>
    <p:sldId id="390" r:id="rId8"/>
    <p:sldId id="292" r:id="rId9"/>
    <p:sldId id="366" r:id="rId10"/>
    <p:sldId id="382" r:id="rId11"/>
    <p:sldId id="293" r:id="rId12"/>
    <p:sldId id="356" r:id="rId13"/>
    <p:sldId id="291" r:id="rId14"/>
    <p:sldId id="323" r:id="rId15"/>
    <p:sldId id="321" r:id="rId16"/>
    <p:sldId id="368" r:id="rId17"/>
    <p:sldId id="367" r:id="rId18"/>
    <p:sldId id="369" r:id="rId19"/>
    <p:sldId id="343" r:id="rId20"/>
    <p:sldId id="381" r:id="rId21"/>
    <p:sldId id="357" r:id="rId22"/>
    <p:sldId id="358" r:id="rId23"/>
    <p:sldId id="359" r:id="rId24"/>
    <p:sldId id="360" r:id="rId25"/>
    <p:sldId id="361" r:id="rId26"/>
    <p:sldId id="370" r:id="rId27"/>
    <p:sldId id="371" r:id="rId28"/>
    <p:sldId id="372" r:id="rId29"/>
    <p:sldId id="374" r:id="rId30"/>
    <p:sldId id="375" r:id="rId31"/>
    <p:sldId id="376" r:id="rId32"/>
    <p:sldId id="379" r:id="rId33"/>
    <p:sldId id="386" r:id="rId34"/>
    <p:sldId id="383" r:id="rId35"/>
    <p:sldId id="377" r:id="rId36"/>
    <p:sldId id="378" r:id="rId37"/>
    <p:sldId id="387" r:id="rId38"/>
    <p:sldId id="295" r:id="rId39"/>
    <p:sldId id="364" r:id="rId40"/>
    <p:sldId id="380" r:id="rId41"/>
    <p:sldId id="406" r:id="rId42"/>
    <p:sldId id="407" r:id="rId43"/>
    <p:sldId id="409" r:id="rId44"/>
    <p:sldId id="408" r:id="rId45"/>
    <p:sldId id="411" r:id="rId46"/>
    <p:sldId id="412" r:id="rId47"/>
    <p:sldId id="403" r:id="rId48"/>
    <p:sldId id="400" r:id="rId49"/>
    <p:sldId id="401" r:id="rId50"/>
    <p:sldId id="402" r:id="rId51"/>
    <p:sldId id="397" r:id="rId52"/>
    <p:sldId id="398" r:id="rId53"/>
    <p:sldId id="410" r:id="rId54"/>
    <p:sldId id="399" r:id="rId55"/>
    <p:sldId id="342" r:id="rId5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nchenqiang" initials="p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4C4E"/>
    <a:srgbClr val="CC66FF"/>
    <a:srgbClr val="1B8CCE"/>
    <a:srgbClr val="FFFFFF"/>
    <a:srgbClr val="7F7F7F"/>
    <a:srgbClr val="000000"/>
    <a:srgbClr val="2289C2"/>
    <a:srgbClr val="41719C"/>
    <a:srgbClr val="2E8DC2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3515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37B713-8F3A-4965-84B0-4142E92CD621}" type="doc">
      <dgm:prSet loTypeId="urn:microsoft.com/office/officeart/2005/8/layout/radial2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46C76C2E-2C3E-428F-8941-A66ADCC8F781}">
      <dgm:prSet phldrT="[文本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n-US" altLang="zh-CN" dirty="0" smtClean="0"/>
            <a:t>802.1X</a:t>
          </a:r>
          <a:endParaRPr lang="zh-CN" altLang="en-US" dirty="0"/>
        </a:p>
      </dgm:t>
    </dgm:pt>
    <dgm:pt modelId="{60697E2D-086A-4D81-B58A-0F8E752322D6}" type="parTrans" cxnId="{E224C0C2-AAE4-4CEC-B709-BBA1880F66FC}">
      <dgm:prSet/>
      <dgm:spPr>
        <a:ln>
          <a:solidFill>
            <a:schemeClr val="tx1"/>
          </a:solidFill>
        </a:ln>
      </dgm:spPr>
      <dgm:t>
        <a:bodyPr/>
        <a:lstStyle/>
        <a:p>
          <a:endParaRPr lang="zh-CN" altLang="en-US"/>
        </a:p>
      </dgm:t>
    </dgm:pt>
    <dgm:pt modelId="{FE173B4A-4430-4D42-83E1-BD23738E2C2E}" type="sibTrans" cxnId="{E224C0C2-AAE4-4CEC-B709-BBA1880F66FC}">
      <dgm:prSet/>
      <dgm:spPr/>
      <dgm:t>
        <a:bodyPr/>
        <a:lstStyle/>
        <a:p>
          <a:endParaRPr lang="zh-CN" altLang="en-US"/>
        </a:p>
      </dgm:t>
    </dgm:pt>
    <dgm:pt modelId="{A202C165-8A3B-4108-9086-E601F696E100}">
      <dgm:prSet phldrT="[文本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n-US" altLang="zh-CN" dirty="0" smtClean="0"/>
            <a:t>RTSP</a:t>
          </a:r>
          <a:endParaRPr lang="zh-CN" altLang="en-US" dirty="0"/>
        </a:p>
      </dgm:t>
    </dgm:pt>
    <dgm:pt modelId="{D29119D9-F997-48AC-AB49-68E5AC0355C7}" type="parTrans" cxnId="{30D3EB0C-FAE8-4227-9526-7E888EF599A2}">
      <dgm:prSet/>
      <dgm:spPr>
        <a:ln>
          <a:solidFill>
            <a:schemeClr val="tx1"/>
          </a:solidFill>
        </a:ln>
      </dgm:spPr>
      <dgm:t>
        <a:bodyPr/>
        <a:lstStyle/>
        <a:p>
          <a:endParaRPr lang="zh-CN" altLang="en-US"/>
        </a:p>
      </dgm:t>
    </dgm:pt>
    <dgm:pt modelId="{F2E76856-545F-46E3-9633-4DCF977F9FA4}" type="sibTrans" cxnId="{30D3EB0C-FAE8-4227-9526-7E888EF599A2}">
      <dgm:prSet/>
      <dgm:spPr/>
      <dgm:t>
        <a:bodyPr/>
        <a:lstStyle/>
        <a:p>
          <a:endParaRPr lang="zh-CN" altLang="en-US"/>
        </a:p>
      </dgm:t>
    </dgm:pt>
    <dgm:pt modelId="{A8698FD0-096B-4F60-ADA3-F7D10B7D1954}">
      <dgm:prSet phldrT="[文本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CN" dirty="0" smtClean="0"/>
            <a:t>ONVIF</a:t>
          </a:r>
          <a:endParaRPr lang="zh-CN" altLang="en-US" dirty="0"/>
        </a:p>
      </dgm:t>
    </dgm:pt>
    <dgm:pt modelId="{7C8323A6-1D09-480A-BA71-BF2ED7CD74B4}" type="parTrans" cxnId="{CC8F915F-4A51-43D4-A954-DB2055B2127D}">
      <dgm:prSet/>
      <dgm:spPr>
        <a:ln>
          <a:solidFill>
            <a:schemeClr val="tx1"/>
          </a:solidFill>
        </a:ln>
      </dgm:spPr>
      <dgm:t>
        <a:bodyPr/>
        <a:lstStyle/>
        <a:p>
          <a:endParaRPr lang="zh-CN" altLang="en-US"/>
        </a:p>
      </dgm:t>
    </dgm:pt>
    <dgm:pt modelId="{5EDB6BFE-CE5E-432D-BDF1-0DEE5939A21F}" type="sibTrans" cxnId="{CC8F915F-4A51-43D4-A954-DB2055B2127D}">
      <dgm:prSet/>
      <dgm:spPr/>
      <dgm:t>
        <a:bodyPr/>
        <a:lstStyle/>
        <a:p>
          <a:endParaRPr lang="zh-CN" altLang="en-US"/>
        </a:p>
      </dgm:t>
    </dgm:pt>
    <dgm:pt modelId="{A4F5DFFE-A777-4A6F-9A57-705FD56FB269}" type="pres">
      <dgm:prSet presAssocID="{1A37B713-8F3A-4965-84B0-4142E92CD621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EC833F8B-B182-4614-A5E4-2CA9C65321C2}" type="pres">
      <dgm:prSet presAssocID="{1A37B713-8F3A-4965-84B0-4142E92CD621}" presName="cycle" presStyleCnt="0"/>
      <dgm:spPr/>
    </dgm:pt>
    <dgm:pt modelId="{5B4C7CF2-51C3-4E7F-80DE-246818892F29}" type="pres">
      <dgm:prSet presAssocID="{1A37B713-8F3A-4965-84B0-4142E92CD621}" presName="centerShape" presStyleCnt="0"/>
      <dgm:spPr/>
    </dgm:pt>
    <dgm:pt modelId="{F510FCAE-2214-4C89-97FD-52E42DA12962}" type="pres">
      <dgm:prSet presAssocID="{1A37B713-8F3A-4965-84B0-4142E92CD621}" presName="connSite" presStyleLbl="node1" presStyleIdx="0" presStyleCnt="4"/>
      <dgm:spPr/>
    </dgm:pt>
    <dgm:pt modelId="{8C09BCEE-3DFB-43CD-AE4D-736742A41517}" type="pres">
      <dgm:prSet presAssocID="{1A37B713-8F3A-4965-84B0-4142E92CD621}" presName="visible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CD82184-4996-46E2-820F-524C0145E87D}" type="pres">
      <dgm:prSet presAssocID="{60697E2D-086A-4D81-B58A-0F8E752322D6}" presName="Name25" presStyleLbl="parChTrans1D1" presStyleIdx="0" presStyleCnt="3"/>
      <dgm:spPr/>
      <dgm:t>
        <a:bodyPr/>
        <a:lstStyle/>
        <a:p>
          <a:endParaRPr lang="zh-CN" altLang="en-US"/>
        </a:p>
      </dgm:t>
    </dgm:pt>
    <dgm:pt modelId="{FF5A1653-D6C0-4D61-A808-98B1ECB3F9DC}" type="pres">
      <dgm:prSet presAssocID="{46C76C2E-2C3E-428F-8941-A66ADCC8F781}" presName="node" presStyleCnt="0"/>
      <dgm:spPr/>
    </dgm:pt>
    <dgm:pt modelId="{9E91CE4A-2C5F-4C50-84CC-AFBAB0083613}" type="pres">
      <dgm:prSet presAssocID="{46C76C2E-2C3E-428F-8941-A66ADCC8F781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6033121-71D9-4CE3-AC6D-971B0DECC4AD}" type="pres">
      <dgm:prSet presAssocID="{46C76C2E-2C3E-428F-8941-A66ADCC8F781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0E72CCE-3640-460F-8DFB-371D76911A3A}" type="pres">
      <dgm:prSet presAssocID="{D29119D9-F997-48AC-AB49-68E5AC0355C7}" presName="Name25" presStyleLbl="parChTrans1D1" presStyleIdx="1" presStyleCnt="3"/>
      <dgm:spPr/>
      <dgm:t>
        <a:bodyPr/>
        <a:lstStyle/>
        <a:p>
          <a:endParaRPr lang="zh-CN" altLang="en-US"/>
        </a:p>
      </dgm:t>
    </dgm:pt>
    <dgm:pt modelId="{9CFFFC25-44C1-44A7-965F-F6AC6AB1E372}" type="pres">
      <dgm:prSet presAssocID="{A202C165-8A3B-4108-9086-E601F696E100}" presName="node" presStyleCnt="0"/>
      <dgm:spPr/>
    </dgm:pt>
    <dgm:pt modelId="{8CA34D1D-0CF3-4FA5-BD9A-B6BDF06A78B5}" type="pres">
      <dgm:prSet presAssocID="{A202C165-8A3B-4108-9086-E601F696E100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5EF4C8A-9083-4359-AEC4-CEBB872F9863}" type="pres">
      <dgm:prSet presAssocID="{A202C165-8A3B-4108-9086-E601F696E100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49A439F-BBB5-4FE5-A162-ED149FFB4F19}" type="pres">
      <dgm:prSet presAssocID="{7C8323A6-1D09-480A-BA71-BF2ED7CD74B4}" presName="Name25" presStyleLbl="parChTrans1D1" presStyleIdx="2" presStyleCnt="3"/>
      <dgm:spPr/>
      <dgm:t>
        <a:bodyPr/>
        <a:lstStyle/>
        <a:p>
          <a:endParaRPr lang="zh-CN" altLang="en-US"/>
        </a:p>
      </dgm:t>
    </dgm:pt>
    <dgm:pt modelId="{333E37F8-F83C-447F-8282-6F5A48AE903C}" type="pres">
      <dgm:prSet presAssocID="{A8698FD0-096B-4F60-ADA3-F7D10B7D1954}" presName="node" presStyleCnt="0"/>
      <dgm:spPr/>
    </dgm:pt>
    <dgm:pt modelId="{56B13199-3525-4F18-B0D9-9203F1BEA215}" type="pres">
      <dgm:prSet presAssocID="{A8698FD0-096B-4F60-ADA3-F7D10B7D1954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1258BFD-F90F-4180-B120-F6EA6C64A344}" type="pres">
      <dgm:prSet presAssocID="{A8698FD0-096B-4F60-ADA3-F7D10B7D1954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414FFF21-5AF3-4333-998F-1979587D05A0}" type="presOf" srcId="{A8698FD0-096B-4F60-ADA3-F7D10B7D1954}" destId="{56B13199-3525-4F18-B0D9-9203F1BEA215}" srcOrd="0" destOrd="0" presId="urn:microsoft.com/office/officeart/2005/8/layout/radial2"/>
    <dgm:cxn modelId="{6D0AA147-23DB-4476-9D2B-949C5CC0236A}" type="presOf" srcId="{1A37B713-8F3A-4965-84B0-4142E92CD621}" destId="{A4F5DFFE-A777-4A6F-9A57-705FD56FB269}" srcOrd="0" destOrd="0" presId="urn:microsoft.com/office/officeart/2005/8/layout/radial2"/>
    <dgm:cxn modelId="{3E4A648F-7A49-4300-8F77-13946C8A77FD}" type="presOf" srcId="{A202C165-8A3B-4108-9086-E601F696E100}" destId="{8CA34D1D-0CF3-4FA5-BD9A-B6BDF06A78B5}" srcOrd="0" destOrd="0" presId="urn:microsoft.com/office/officeart/2005/8/layout/radial2"/>
    <dgm:cxn modelId="{912A1C39-A9A6-4D59-BF3B-4828FACDD669}" type="presOf" srcId="{60697E2D-086A-4D81-B58A-0F8E752322D6}" destId="{CCD82184-4996-46E2-820F-524C0145E87D}" srcOrd="0" destOrd="0" presId="urn:microsoft.com/office/officeart/2005/8/layout/radial2"/>
    <dgm:cxn modelId="{3A27195C-5D63-41FF-AE5D-1FF513A6DCCF}" type="presOf" srcId="{D29119D9-F997-48AC-AB49-68E5AC0355C7}" destId="{60E72CCE-3640-460F-8DFB-371D76911A3A}" srcOrd="0" destOrd="0" presId="urn:microsoft.com/office/officeart/2005/8/layout/radial2"/>
    <dgm:cxn modelId="{E224C0C2-AAE4-4CEC-B709-BBA1880F66FC}" srcId="{1A37B713-8F3A-4965-84B0-4142E92CD621}" destId="{46C76C2E-2C3E-428F-8941-A66ADCC8F781}" srcOrd="0" destOrd="0" parTransId="{60697E2D-086A-4D81-B58A-0F8E752322D6}" sibTransId="{FE173B4A-4430-4D42-83E1-BD23738E2C2E}"/>
    <dgm:cxn modelId="{30D3EB0C-FAE8-4227-9526-7E888EF599A2}" srcId="{1A37B713-8F3A-4965-84B0-4142E92CD621}" destId="{A202C165-8A3B-4108-9086-E601F696E100}" srcOrd="1" destOrd="0" parTransId="{D29119D9-F997-48AC-AB49-68E5AC0355C7}" sibTransId="{F2E76856-545F-46E3-9633-4DCF977F9FA4}"/>
    <dgm:cxn modelId="{CC8F915F-4A51-43D4-A954-DB2055B2127D}" srcId="{1A37B713-8F3A-4965-84B0-4142E92CD621}" destId="{A8698FD0-096B-4F60-ADA3-F7D10B7D1954}" srcOrd="2" destOrd="0" parTransId="{7C8323A6-1D09-480A-BA71-BF2ED7CD74B4}" sibTransId="{5EDB6BFE-CE5E-432D-BDF1-0DEE5939A21F}"/>
    <dgm:cxn modelId="{E2C60A19-ADFE-443B-9A8A-62E8EF4FD812}" type="presOf" srcId="{7C8323A6-1D09-480A-BA71-BF2ED7CD74B4}" destId="{049A439F-BBB5-4FE5-A162-ED149FFB4F19}" srcOrd="0" destOrd="0" presId="urn:microsoft.com/office/officeart/2005/8/layout/radial2"/>
    <dgm:cxn modelId="{B9D7BCCA-2911-47B8-879A-52AC404D4886}" type="presOf" srcId="{46C76C2E-2C3E-428F-8941-A66ADCC8F781}" destId="{9E91CE4A-2C5F-4C50-84CC-AFBAB0083613}" srcOrd="0" destOrd="0" presId="urn:microsoft.com/office/officeart/2005/8/layout/radial2"/>
    <dgm:cxn modelId="{9EA32FA6-6037-45D9-9FFF-33BB91BAEBDB}" type="presParOf" srcId="{A4F5DFFE-A777-4A6F-9A57-705FD56FB269}" destId="{EC833F8B-B182-4614-A5E4-2CA9C65321C2}" srcOrd="0" destOrd="0" presId="urn:microsoft.com/office/officeart/2005/8/layout/radial2"/>
    <dgm:cxn modelId="{D92C67A3-D539-40C9-91EA-9690174F6353}" type="presParOf" srcId="{EC833F8B-B182-4614-A5E4-2CA9C65321C2}" destId="{5B4C7CF2-51C3-4E7F-80DE-246818892F29}" srcOrd="0" destOrd="0" presId="urn:microsoft.com/office/officeart/2005/8/layout/radial2"/>
    <dgm:cxn modelId="{6BA9DDA0-1D2A-4864-B573-88E044D5EF3E}" type="presParOf" srcId="{5B4C7CF2-51C3-4E7F-80DE-246818892F29}" destId="{F510FCAE-2214-4C89-97FD-52E42DA12962}" srcOrd="0" destOrd="0" presId="urn:microsoft.com/office/officeart/2005/8/layout/radial2"/>
    <dgm:cxn modelId="{4B91DD6F-BDE5-4358-82C4-451E4F057F85}" type="presParOf" srcId="{5B4C7CF2-51C3-4E7F-80DE-246818892F29}" destId="{8C09BCEE-3DFB-43CD-AE4D-736742A41517}" srcOrd="1" destOrd="0" presId="urn:microsoft.com/office/officeart/2005/8/layout/radial2"/>
    <dgm:cxn modelId="{369FD0E9-62EB-43AA-AB6F-E34010E4A62C}" type="presParOf" srcId="{EC833F8B-B182-4614-A5E4-2CA9C65321C2}" destId="{CCD82184-4996-46E2-820F-524C0145E87D}" srcOrd="1" destOrd="0" presId="urn:microsoft.com/office/officeart/2005/8/layout/radial2"/>
    <dgm:cxn modelId="{A55B87E2-CB08-4616-B2CC-AAB8A8CF41D5}" type="presParOf" srcId="{EC833F8B-B182-4614-A5E4-2CA9C65321C2}" destId="{FF5A1653-D6C0-4D61-A808-98B1ECB3F9DC}" srcOrd="2" destOrd="0" presId="urn:microsoft.com/office/officeart/2005/8/layout/radial2"/>
    <dgm:cxn modelId="{4D7C65C8-AEA6-43B0-9DF1-746FD41E4806}" type="presParOf" srcId="{FF5A1653-D6C0-4D61-A808-98B1ECB3F9DC}" destId="{9E91CE4A-2C5F-4C50-84CC-AFBAB0083613}" srcOrd="0" destOrd="0" presId="urn:microsoft.com/office/officeart/2005/8/layout/radial2"/>
    <dgm:cxn modelId="{45BA8E99-F991-4F43-A89E-0BC28313DC22}" type="presParOf" srcId="{FF5A1653-D6C0-4D61-A808-98B1ECB3F9DC}" destId="{06033121-71D9-4CE3-AC6D-971B0DECC4AD}" srcOrd="1" destOrd="0" presId="urn:microsoft.com/office/officeart/2005/8/layout/radial2"/>
    <dgm:cxn modelId="{F040D7DA-FC26-4270-B58D-B99E5244DA10}" type="presParOf" srcId="{EC833F8B-B182-4614-A5E4-2CA9C65321C2}" destId="{60E72CCE-3640-460F-8DFB-371D76911A3A}" srcOrd="3" destOrd="0" presId="urn:microsoft.com/office/officeart/2005/8/layout/radial2"/>
    <dgm:cxn modelId="{58EDFE92-BEA2-40B8-A733-8CB6AB46CE17}" type="presParOf" srcId="{EC833F8B-B182-4614-A5E4-2CA9C65321C2}" destId="{9CFFFC25-44C1-44A7-965F-F6AC6AB1E372}" srcOrd="4" destOrd="0" presId="urn:microsoft.com/office/officeart/2005/8/layout/radial2"/>
    <dgm:cxn modelId="{1AA04621-5ECD-45F0-921A-455A119797C1}" type="presParOf" srcId="{9CFFFC25-44C1-44A7-965F-F6AC6AB1E372}" destId="{8CA34D1D-0CF3-4FA5-BD9A-B6BDF06A78B5}" srcOrd="0" destOrd="0" presId="urn:microsoft.com/office/officeart/2005/8/layout/radial2"/>
    <dgm:cxn modelId="{5777C892-43C2-48CE-A202-C0DD6FA587D6}" type="presParOf" srcId="{9CFFFC25-44C1-44A7-965F-F6AC6AB1E372}" destId="{E5EF4C8A-9083-4359-AEC4-CEBB872F9863}" srcOrd="1" destOrd="0" presId="urn:microsoft.com/office/officeart/2005/8/layout/radial2"/>
    <dgm:cxn modelId="{C1C6BADD-887A-445C-88B5-BA819D564EA6}" type="presParOf" srcId="{EC833F8B-B182-4614-A5E4-2CA9C65321C2}" destId="{049A439F-BBB5-4FE5-A162-ED149FFB4F19}" srcOrd="5" destOrd="0" presId="urn:microsoft.com/office/officeart/2005/8/layout/radial2"/>
    <dgm:cxn modelId="{EF393DFC-7DE2-4965-9117-709163C38EF6}" type="presParOf" srcId="{EC833F8B-B182-4614-A5E4-2CA9C65321C2}" destId="{333E37F8-F83C-447F-8282-6F5A48AE903C}" srcOrd="6" destOrd="0" presId="urn:microsoft.com/office/officeart/2005/8/layout/radial2"/>
    <dgm:cxn modelId="{F4D46A9B-1F0D-48BB-A946-0E3413DE0290}" type="presParOf" srcId="{333E37F8-F83C-447F-8282-6F5A48AE903C}" destId="{56B13199-3525-4F18-B0D9-9203F1BEA215}" srcOrd="0" destOrd="0" presId="urn:microsoft.com/office/officeart/2005/8/layout/radial2"/>
    <dgm:cxn modelId="{3ED5F8DF-9FBD-4445-93F2-3D0DA73B70FC}" type="presParOf" srcId="{333E37F8-F83C-447F-8282-6F5A48AE903C}" destId="{11258BFD-F90F-4180-B120-F6EA6C64A344}" srcOrd="1" destOrd="0" presId="urn:microsoft.com/office/officeart/2005/8/layout/radial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5DC85-343A-4616-BA40-7D7E1DCEA8D0}" type="datetimeFigureOut">
              <a:rPr lang="zh-CN" altLang="en-US" smtClean="0"/>
              <a:pPr/>
              <a:t>2019/9/15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EA6F4-2279-4BD7-94D7-3B2F6CF66C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531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A6F4-2279-4BD7-94D7-3B2F6CF66C3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10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（</a:t>
            </a:r>
            <a:r>
              <a:rPr lang="en-US" altLang="zh-CN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zh-C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）</a:t>
            </a:r>
            <a:r>
              <a:rPr lang="en-US" altLang="zh-CN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Various authentications to identify credible client to access.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（</a:t>
            </a: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）</a:t>
            </a: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Input wrong password 5 times will trigger illegal login alarm. The device will be locked for 10 minutes to prevent illegal login attempts.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（</a:t>
            </a:r>
            <a:r>
              <a:rPr lang="en-US" altLang="zh-CN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zh-C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）</a:t>
            </a:r>
            <a:r>
              <a:rPr lang="en-US" altLang="zh-CN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Different password security level between LAN and WAN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（</a:t>
            </a:r>
            <a:r>
              <a:rPr lang="en-US" altLang="zh-CN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zh-C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）</a:t>
            </a:r>
            <a:r>
              <a:rPr lang="en-US" altLang="zh-CN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Black/white list can be configured to forbid or allow some clients to access device.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（</a:t>
            </a: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）</a:t>
            </a: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Watermarks can be used to verify the authenticity or integrity of the video or to show the identity of its owners</a:t>
            </a:r>
            <a:endParaRPr lang="zh-CN" alt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A6F4-2279-4BD7-94D7-3B2F6CF66C3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246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A6F4-2279-4BD7-94D7-3B2F6CF66C3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395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A6F4-2279-4BD7-94D7-3B2F6CF66C3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182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A6F4-2279-4BD7-94D7-3B2F6CF66C34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420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A6F4-2279-4BD7-94D7-3B2F6CF66C34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758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A6F4-2279-4BD7-94D7-3B2F6CF66C34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904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A6F4-2279-4BD7-94D7-3B2F6CF66C34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46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A6F4-2279-4BD7-94D7-3B2F6CF66C34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7087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A6F4-2279-4BD7-94D7-3B2F6CF66C34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14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A6F4-2279-4BD7-94D7-3B2F6CF66C34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950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A6F4-2279-4BD7-94D7-3B2F6CF66C3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950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A6F4-2279-4BD7-94D7-3B2F6CF66C34}" type="slidenum">
              <a:rPr lang="zh-CN" altLang="en-US" smtClean="0"/>
              <a:pPr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0152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A6F4-2279-4BD7-94D7-3B2F6CF66C34}" type="slidenum">
              <a:rPr lang="zh-CN" altLang="en-US" smtClean="0"/>
              <a:pPr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4851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A6F4-2279-4BD7-94D7-3B2F6CF66C34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172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135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A6F4-2279-4BD7-94D7-3B2F6CF66C3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506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A6F4-2279-4BD7-94D7-3B2F6CF66C3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206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A6F4-2279-4BD7-94D7-3B2F6CF66C3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749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A6F4-2279-4BD7-94D7-3B2F6CF66C3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738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A6F4-2279-4BD7-94D7-3B2F6CF66C3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779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A6F4-2279-4BD7-94D7-3B2F6CF66C3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765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72"/>
            <a:ext cx="12205562" cy="685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361" y="210"/>
            <a:ext cx="3787775" cy="32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9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424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448" y="0"/>
            <a:ext cx="1749552" cy="53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3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361" y="210"/>
            <a:ext cx="3787775" cy="32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4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361" y="210"/>
            <a:ext cx="3787775" cy="32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1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7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294" y="0"/>
            <a:ext cx="3787775" cy="3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1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xmlns="" id="{F6C2FCDC-0BF1-4743-8006-97A494C2F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CEC19-65E6-4656-A07A-165266F60150}" type="datetimeFigureOut">
              <a:rPr lang="zh-CN" altLang="en-US"/>
              <a:pPr>
                <a:defRPr/>
              </a:pPr>
              <a:t>2019/9/15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xmlns="" id="{E493E908-A669-4B1D-8CDF-ABCDE9D41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xmlns="" id="{6688F942-A28E-4F7A-92EE-861E89587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DAC55-ED05-4344-A4BA-D5197185F4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408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755" y="0"/>
            <a:ext cx="4178960" cy="35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92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CD3D4-BCA6-4A48-9ED4-8CB3146B489D}" type="datetimeFigureOut">
              <a:rPr lang="zh-CN" altLang="en-US" smtClean="0"/>
              <a:pPr/>
              <a:t>2019/9/15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9FCE4-F346-486E-9E13-757EA77880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01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6" r:id="rId2"/>
    <p:sldLayoutId id="2147483657" r:id="rId3"/>
    <p:sldLayoutId id="2147483650" r:id="rId4"/>
    <p:sldLayoutId id="2147483655" r:id="rId5"/>
    <p:sldLayoutId id="2147483653" r:id="rId6"/>
    <p:sldLayoutId id="2147483654" r:id="rId7"/>
    <p:sldLayoutId id="2147483658" r:id="rId8"/>
    <p:sldLayoutId id="2147483659" r:id="rId9"/>
    <p:sldLayoutId id="2147483660" r:id="rId10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23.jpeg"/><Relationship Id="rId18" Type="http://schemas.openxmlformats.org/officeDocument/2006/relationships/image" Target="../media/image28.pn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notesSlide" Target="../notesSlides/notesSlide7.xml"/><Relationship Id="rId17" Type="http://schemas.openxmlformats.org/officeDocument/2006/relationships/image" Target="../media/image27.jpeg"/><Relationship Id="rId2" Type="http://schemas.openxmlformats.org/officeDocument/2006/relationships/tags" Target="../tags/tag11.xml"/><Relationship Id="rId16" Type="http://schemas.openxmlformats.org/officeDocument/2006/relationships/image" Target="../media/image26.jpe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15" Type="http://schemas.openxmlformats.org/officeDocument/2006/relationships/image" Target="../media/image25.jpeg"/><Relationship Id="rId10" Type="http://schemas.openxmlformats.org/officeDocument/2006/relationships/tags" Target="../tags/tag19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image" Target="../media/image17.jpe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notesSlide" Target="../notesSlides/notesSlide9.xml"/><Relationship Id="rId2" Type="http://schemas.openxmlformats.org/officeDocument/2006/relationships/tags" Target="../tags/tag22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10" Type="http://schemas.openxmlformats.org/officeDocument/2006/relationships/tags" Target="../tags/tag30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9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3.png"/><Relationship Id="rId5" Type="http://schemas.openxmlformats.org/officeDocument/2006/relationships/diagramData" Target="../diagrams/data1.xml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microsoft.com/office/2007/relationships/diagramDrawing" Target="../diagrams/drawin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emf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microsoft.com/office/2007/relationships/hdphoto" Target="../media/hdphoto2.wdp"/><Relationship Id="rId7" Type="http://schemas.openxmlformats.org/officeDocument/2006/relationships/hyperlink" Target="Demo%20Video/&#36229;&#26143;&#20809;.ts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hyperlink" Target="Demo%20Video/&#26143;&#20809;.ts" TargetMode="External"/><Relationship Id="rId5" Type="http://schemas.microsoft.com/office/2007/relationships/hdphoto" Target="../media/hdphoto3.wdp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jpe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18" Type="http://schemas.openxmlformats.org/officeDocument/2006/relationships/image" Target="../media/image101.jpeg"/><Relationship Id="rId3" Type="http://schemas.openxmlformats.org/officeDocument/2006/relationships/image" Target="../media/image86.jpeg"/><Relationship Id="rId21" Type="http://schemas.openxmlformats.org/officeDocument/2006/relationships/image" Target="../media/image104.jpe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17" Type="http://schemas.openxmlformats.org/officeDocument/2006/relationships/image" Target="../media/image100.jpeg"/><Relationship Id="rId2" Type="http://schemas.openxmlformats.org/officeDocument/2006/relationships/image" Target="../media/image85.jpeg"/><Relationship Id="rId16" Type="http://schemas.openxmlformats.org/officeDocument/2006/relationships/image" Target="../media/image99.jpeg"/><Relationship Id="rId20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5" Type="http://schemas.openxmlformats.org/officeDocument/2006/relationships/image" Target="../media/image98.jpeg"/><Relationship Id="rId10" Type="http://schemas.openxmlformats.org/officeDocument/2006/relationships/image" Target="../media/image93.jpeg"/><Relationship Id="rId19" Type="http://schemas.openxmlformats.org/officeDocument/2006/relationships/image" Target="../media/image102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Relationship Id="rId14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jpe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3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文本框 8"/>
          <p:cNvSpPr txBox="1"/>
          <p:nvPr/>
        </p:nvSpPr>
        <p:spPr>
          <a:xfrm>
            <a:off x="1828801" y="357320"/>
            <a:ext cx="8741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IP Cameras Product Introduction</a:t>
            </a:r>
          </a:p>
          <a:p>
            <a:pPr algn="ctr"/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  <a:p>
            <a:pPr algn="ctr"/>
            <a:r>
              <a:rPr lang="en-US" altLang="zh-CN" sz="2400" b="1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DCS-F5xxx Series – Easy and Pro Series </a:t>
            </a:r>
            <a:endParaRPr lang="en-US" altLang="zh-CN" sz="2400" b="1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81666"/>
            <a:ext cx="12192000" cy="1775644"/>
          </a:xfrm>
          <a:prstGeom prst="rect">
            <a:avLst/>
          </a:prstGeom>
          <a:solidFill>
            <a:schemeClr val="accent1">
              <a:lumMod val="60000"/>
              <a:lumOff val="40000"/>
              <a:alpha val="4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4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60"/>
          <a:stretch/>
        </p:blipFill>
        <p:spPr bwMode="auto">
          <a:xfrm>
            <a:off x="666330" y="1560441"/>
            <a:ext cx="3953026" cy="290237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1"/>
          <p:cNvSpPr txBox="1">
            <a:spLocks noChangeArrowheads="1"/>
          </p:cNvSpPr>
          <p:nvPr/>
        </p:nvSpPr>
        <p:spPr bwMode="auto">
          <a:xfrm>
            <a:off x="666330" y="410761"/>
            <a:ext cx="9707883" cy="452240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2C85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2625"/>
              </a:lnSpc>
            </a:pPr>
            <a:r>
              <a:rPr lang="en-US" altLang="zh-CN" sz="3200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High </a:t>
            </a:r>
            <a:r>
              <a:rPr lang="en-US" altLang="zh-CN" sz="3200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Light Compensation</a:t>
            </a:r>
          </a:p>
        </p:txBody>
      </p:sp>
      <p:grpSp>
        <p:nvGrpSpPr>
          <p:cNvPr id="7" name="组合 31"/>
          <p:cNvGrpSpPr/>
          <p:nvPr/>
        </p:nvGrpSpPr>
        <p:grpSpPr>
          <a:xfrm>
            <a:off x="2349689" y="5131196"/>
            <a:ext cx="396479" cy="397669"/>
            <a:chOff x="2245791" y="4584138"/>
            <a:chExt cx="396479" cy="397669"/>
          </a:xfrm>
        </p:grpSpPr>
        <p:cxnSp>
          <p:nvCxnSpPr>
            <p:cNvPr id="8" name="直接连接符 32"/>
            <p:cNvCxnSpPr/>
            <p:nvPr/>
          </p:nvCxnSpPr>
          <p:spPr>
            <a:xfrm>
              <a:off x="2245791" y="4584138"/>
              <a:ext cx="396479" cy="0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33"/>
            <p:cNvCxnSpPr/>
            <p:nvPr/>
          </p:nvCxnSpPr>
          <p:spPr>
            <a:xfrm>
              <a:off x="2245791" y="4584138"/>
              <a:ext cx="0" cy="397669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34"/>
          <p:cNvGrpSpPr/>
          <p:nvPr/>
        </p:nvGrpSpPr>
        <p:grpSpPr>
          <a:xfrm rot="10800000">
            <a:off x="9109881" y="5296567"/>
            <a:ext cx="396479" cy="397669"/>
            <a:chOff x="2245791" y="4584138"/>
            <a:chExt cx="396479" cy="397669"/>
          </a:xfrm>
        </p:grpSpPr>
        <p:cxnSp>
          <p:nvCxnSpPr>
            <p:cNvPr id="11" name="直接连接符 35"/>
            <p:cNvCxnSpPr/>
            <p:nvPr/>
          </p:nvCxnSpPr>
          <p:spPr>
            <a:xfrm>
              <a:off x="2245791" y="4584138"/>
              <a:ext cx="396479" cy="0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36"/>
            <p:cNvCxnSpPr/>
            <p:nvPr/>
          </p:nvCxnSpPr>
          <p:spPr>
            <a:xfrm>
              <a:off x="2245791" y="4584138"/>
              <a:ext cx="0" cy="397669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直接连接符 25"/>
          <p:cNvCxnSpPr/>
          <p:nvPr/>
        </p:nvCxnSpPr>
        <p:spPr>
          <a:xfrm>
            <a:off x="5318041" y="2596755"/>
            <a:ext cx="896400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20"/>
          <p:cNvSpPr txBox="1">
            <a:spLocks/>
          </p:cNvSpPr>
          <p:nvPr/>
        </p:nvSpPr>
        <p:spPr>
          <a:xfrm>
            <a:off x="5028927" y="2977658"/>
            <a:ext cx="1501925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zh-CN"/>
            </a:defPPr>
            <a:lvl1pPr algn="ctr" defTabSz="457200" eaLnBrk="1" latinLnBrk="0" hangingPunct="1">
              <a:spcBef>
                <a:spcPts val="1200"/>
              </a:spcBef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en-US" altLang="zh-CN" dirty="0" smtClean="0">
                <a:sym typeface="+mn-lt"/>
              </a:rPr>
              <a:t>HLC On</a:t>
            </a:r>
            <a:endParaRPr lang="en-US" altLang="zh-CN" dirty="0">
              <a:sym typeface="+mn-lt"/>
            </a:endParaRPr>
          </a:p>
        </p:txBody>
      </p:sp>
      <p:grpSp>
        <p:nvGrpSpPr>
          <p:cNvPr id="15" name="组合 2"/>
          <p:cNvGrpSpPr/>
          <p:nvPr/>
        </p:nvGrpSpPr>
        <p:grpSpPr>
          <a:xfrm>
            <a:off x="4751230" y="1118821"/>
            <a:ext cx="1743000" cy="1316204"/>
            <a:chOff x="4846228" y="1019319"/>
            <a:chExt cx="1854755" cy="1854755"/>
          </a:xfrm>
        </p:grpSpPr>
        <p:sp>
          <p:nvSpPr>
            <p:cNvPr id="16" name="椭圆 28"/>
            <p:cNvSpPr/>
            <p:nvPr/>
          </p:nvSpPr>
          <p:spPr>
            <a:xfrm>
              <a:off x="5041510" y="1165860"/>
              <a:ext cx="1464188" cy="146418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67000"/>
                </a:prstClr>
              </a:outerShdw>
            </a:effectLst>
          </p:spPr>
          <p:txBody>
            <a:bodyPr rtlCol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+mj-lt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17" name="空心弧 29"/>
            <p:cNvSpPr/>
            <p:nvPr/>
          </p:nvSpPr>
          <p:spPr>
            <a:xfrm rot="483470">
              <a:off x="4846228" y="1019319"/>
              <a:ext cx="1854755" cy="1854755"/>
            </a:xfrm>
            <a:prstGeom prst="blockArc">
              <a:avLst>
                <a:gd name="adj1" fmla="val 5692214"/>
                <a:gd name="adj2" fmla="val 42522"/>
                <a:gd name="adj3" fmla="val 1111"/>
              </a:avLst>
            </a:prstGeom>
            <a:gradFill flip="none" rotWithShape="1">
              <a:gsLst>
                <a:gs pos="66000">
                  <a:srgbClr val="BF4501"/>
                </a:gs>
                <a:gs pos="96000">
                  <a:srgbClr val="FFC000"/>
                </a:gs>
              </a:gsLst>
              <a:path path="rect">
                <a:fillToRect l="100000" t="100000"/>
              </a:path>
              <a:tileRect r="-100000" b="-100000"/>
            </a:gradFill>
            <a:ln w="25400" cap="flat" cmpd="sng" algn="ctr">
              <a:solidFill>
                <a:srgbClr val="2289C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j-lt"/>
                <a:ea typeface="微软雅黑" pitchFamily="34" charset="-122"/>
                <a:cs typeface="Arial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52316">
            <a:off x="5147290" y="1371294"/>
            <a:ext cx="1055701" cy="629675"/>
          </a:xfrm>
          <a:prstGeom prst="rect">
            <a:avLst/>
          </a:prstGeom>
        </p:spPr>
      </p:pic>
      <p:pic>
        <p:nvPicPr>
          <p:cNvPr id="19" name="Picture 3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43"/>
          <a:stretch/>
        </p:blipFill>
        <p:spPr bwMode="auto">
          <a:xfrm>
            <a:off x="6782940" y="1526520"/>
            <a:ext cx="4453960" cy="293629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124624" y="5274867"/>
            <a:ext cx="7727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prstClr val="black"/>
                </a:solidFill>
              </a:rPr>
              <a:t>D-Link IP </a:t>
            </a:r>
            <a:r>
              <a:rPr lang="en-US" altLang="zh-CN" dirty="0">
                <a:solidFill>
                  <a:prstClr val="black"/>
                </a:solidFill>
              </a:rPr>
              <a:t>cameras with HLC function, </a:t>
            </a:r>
            <a:r>
              <a:rPr lang="en-US" altLang="zh-CN" dirty="0" smtClean="0">
                <a:solidFill>
                  <a:prstClr val="black"/>
                </a:solidFill>
              </a:rPr>
              <a:t>help see </a:t>
            </a:r>
            <a:r>
              <a:rPr lang="en-US" altLang="zh-CN" dirty="0">
                <a:solidFill>
                  <a:prstClr val="black"/>
                </a:solidFill>
              </a:rPr>
              <a:t>clearly under strong lights.</a:t>
            </a:r>
          </a:p>
        </p:txBody>
      </p:sp>
    </p:spTree>
    <p:extLst>
      <p:ext uri="{BB962C8B-B14F-4D97-AF65-F5344CB8AC3E}">
        <p14:creationId xmlns:p14="http://schemas.microsoft.com/office/powerpoint/2010/main" val="20960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56444" y="272942"/>
            <a:ext cx="7720443" cy="584775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lang="en-US" altLang="zh-CN" sz="3200" dirty="0"/>
              <a:t>Feature Highlights  </a:t>
            </a:r>
          </a:p>
        </p:txBody>
      </p:sp>
      <p:sp>
        <p:nvSpPr>
          <p:cNvPr id="47" name="TextBox 2"/>
          <p:cNvSpPr txBox="1"/>
          <p:nvPr/>
        </p:nvSpPr>
        <p:spPr>
          <a:xfrm>
            <a:off x="2166935" y="3493686"/>
            <a:ext cx="3337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CN" dirty="0"/>
              <a:t>Triple streams</a:t>
            </a:r>
            <a:endParaRPr lang="zh-CN" altLang="en-US" dirty="0"/>
          </a:p>
        </p:txBody>
      </p:sp>
      <p:sp>
        <p:nvSpPr>
          <p:cNvPr id="48" name="TextBox 3"/>
          <p:cNvSpPr txBox="1"/>
          <p:nvPr/>
        </p:nvSpPr>
        <p:spPr>
          <a:xfrm>
            <a:off x="2166935" y="5044390"/>
            <a:ext cx="371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CN" dirty="0"/>
              <a:t>Dynamic frame rate</a:t>
            </a:r>
            <a:endParaRPr lang="zh-CN" altLang="en-US" dirty="0"/>
          </a:p>
        </p:txBody>
      </p:sp>
      <p:sp>
        <p:nvSpPr>
          <p:cNvPr id="49" name="TextBox 4"/>
          <p:cNvSpPr txBox="1"/>
          <p:nvPr/>
        </p:nvSpPr>
        <p:spPr>
          <a:xfrm>
            <a:off x="6100911" y="5105945"/>
            <a:ext cx="5680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CN" dirty="0"/>
              <a:t>Control </a:t>
            </a:r>
            <a:r>
              <a:rPr lang="en-US" altLang="zh-CN" dirty="0" smtClean="0"/>
              <a:t>frame rate depending </a:t>
            </a:r>
            <a:r>
              <a:rPr lang="en-US" altLang="zh-CN" dirty="0"/>
              <a:t>on the video content   </a:t>
            </a:r>
            <a:endParaRPr lang="zh-CN" altLang="en-US" dirty="0"/>
          </a:p>
        </p:txBody>
      </p:sp>
      <p:cxnSp>
        <p:nvCxnSpPr>
          <p:cNvPr id="52" name="直线连接符 8"/>
          <p:cNvCxnSpPr/>
          <p:nvPr/>
        </p:nvCxnSpPr>
        <p:spPr>
          <a:xfrm>
            <a:off x="5782913" y="4984197"/>
            <a:ext cx="0" cy="6549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>
            <a:off x="6100911" y="3536190"/>
            <a:ext cx="4537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Supports triple streams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4" name="直线连接符 10"/>
          <p:cNvCxnSpPr/>
          <p:nvPr/>
        </p:nvCxnSpPr>
        <p:spPr>
          <a:xfrm>
            <a:off x="5777029" y="3408751"/>
            <a:ext cx="0" cy="6549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组合 54"/>
          <p:cNvGrpSpPr/>
          <p:nvPr/>
        </p:nvGrpSpPr>
        <p:grpSpPr>
          <a:xfrm>
            <a:off x="999753" y="3441788"/>
            <a:ext cx="617813" cy="590550"/>
            <a:chOff x="8688388" y="3575050"/>
            <a:chExt cx="812800" cy="714375"/>
          </a:xfrm>
          <a:solidFill>
            <a:srgbClr val="1B8CCE"/>
          </a:solidFill>
        </p:grpSpPr>
        <p:sp>
          <p:nvSpPr>
            <p:cNvPr id="56" name="Freeform 68"/>
            <p:cNvSpPr>
              <a:spLocks noEditPoints="1"/>
            </p:cNvSpPr>
            <p:nvPr/>
          </p:nvSpPr>
          <p:spPr bwMode="auto">
            <a:xfrm>
              <a:off x="8729663" y="3575050"/>
              <a:ext cx="730250" cy="561975"/>
            </a:xfrm>
            <a:custGeom>
              <a:avLst/>
              <a:gdLst>
                <a:gd name="T0" fmla="*/ 12 w 192"/>
                <a:gd name="T1" fmla="*/ 148 h 148"/>
                <a:gd name="T2" fmla="*/ 180 w 192"/>
                <a:gd name="T3" fmla="*/ 148 h 148"/>
                <a:gd name="T4" fmla="*/ 192 w 192"/>
                <a:gd name="T5" fmla="*/ 136 h 148"/>
                <a:gd name="T6" fmla="*/ 192 w 192"/>
                <a:gd name="T7" fmla="*/ 16 h 148"/>
                <a:gd name="T8" fmla="*/ 176 w 192"/>
                <a:gd name="T9" fmla="*/ 0 h 148"/>
                <a:gd name="T10" fmla="*/ 16 w 192"/>
                <a:gd name="T11" fmla="*/ 0 h 148"/>
                <a:gd name="T12" fmla="*/ 0 w 192"/>
                <a:gd name="T13" fmla="*/ 16 h 148"/>
                <a:gd name="T14" fmla="*/ 0 w 192"/>
                <a:gd name="T15" fmla="*/ 136 h 148"/>
                <a:gd name="T16" fmla="*/ 12 w 192"/>
                <a:gd name="T17" fmla="*/ 148 h 148"/>
                <a:gd name="T18" fmla="*/ 20 w 192"/>
                <a:gd name="T19" fmla="*/ 20 h 148"/>
                <a:gd name="T20" fmla="*/ 172 w 192"/>
                <a:gd name="T21" fmla="*/ 20 h 148"/>
                <a:gd name="T22" fmla="*/ 172 w 192"/>
                <a:gd name="T23" fmla="*/ 128 h 148"/>
                <a:gd name="T24" fmla="*/ 20 w 192"/>
                <a:gd name="T25" fmla="*/ 128 h 148"/>
                <a:gd name="T26" fmla="*/ 20 w 192"/>
                <a:gd name="T27" fmla="*/ 2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" h="148">
                  <a:moveTo>
                    <a:pt x="12" y="148"/>
                  </a:moveTo>
                  <a:cubicBezTo>
                    <a:pt x="180" y="148"/>
                    <a:pt x="180" y="148"/>
                    <a:pt x="180" y="148"/>
                  </a:cubicBezTo>
                  <a:cubicBezTo>
                    <a:pt x="187" y="148"/>
                    <a:pt x="192" y="142"/>
                    <a:pt x="192" y="136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92" y="7"/>
                    <a:pt x="185" y="0"/>
                    <a:pt x="17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2"/>
                    <a:pt x="6" y="148"/>
                    <a:pt x="12" y="148"/>
                  </a:cubicBezTo>
                  <a:close/>
                  <a:moveTo>
                    <a:pt x="20" y="20"/>
                  </a:moveTo>
                  <a:cubicBezTo>
                    <a:pt x="172" y="20"/>
                    <a:pt x="172" y="20"/>
                    <a:pt x="172" y="20"/>
                  </a:cubicBezTo>
                  <a:cubicBezTo>
                    <a:pt x="172" y="128"/>
                    <a:pt x="172" y="128"/>
                    <a:pt x="172" y="128"/>
                  </a:cubicBezTo>
                  <a:cubicBezTo>
                    <a:pt x="20" y="128"/>
                    <a:pt x="20" y="128"/>
                    <a:pt x="20" y="128"/>
                  </a:cubicBezTo>
                  <a:lnTo>
                    <a:pt x="20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69"/>
            <p:cNvSpPr>
              <a:spLocks noEditPoints="1"/>
            </p:cNvSpPr>
            <p:nvPr/>
          </p:nvSpPr>
          <p:spPr bwMode="auto">
            <a:xfrm>
              <a:off x="8688388" y="4164013"/>
              <a:ext cx="812800" cy="125412"/>
            </a:xfrm>
            <a:custGeom>
              <a:avLst/>
              <a:gdLst>
                <a:gd name="T0" fmla="*/ 210 w 214"/>
                <a:gd name="T1" fmla="*/ 0 h 33"/>
                <a:gd name="T2" fmla="*/ 4 w 214"/>
                <a:gd name="T3" fmla="*/ 0 h 33"/>
                <a:gd name="T4" fmla="*/ 0 w 214"/>
                <a:gd name="T5" fmla="*/ 4 h 33"/>
                <a:gd name="T6" fmla="*/ 0 w 214"/>
                <a:gd name="T7" fmla="*/ 19 h 33"/>
                <a:gd name="T8" fmla="*/ 18 w 214"/>
                <a:gd name="T9" fmla="*/ 33 h 33"/>
                <a:gd name="T10" fmla="*/ 196 w 214"/>
                <a:gd name="T11" fmla="*/ 33 h 33"/>
                <a:gd name="T12" fmla="*/ 214 w 214"/>
                <a:gd name="T13" fmla="*/ 19 h 33"/>
                <a:gd name="T14" fmla="*/ 214 w 214"/>
                <a:gd name="T15" fmla="*/ 4 h 33"/>
                <a:gd name="T16" fmla="*/ 210 w 214"/>
                <a:gd name="T17" fmla="*/ 0 h 33"/>
                <a:gd name="T18" fmla="*/ 132 w 214"/>
                <a:gd name="T19" fmla="*/ 21 h 33"/>
                <a:gd name="T20" fmla="*/ 82 w 214"/>
                <a:gd name="T21" fmla="*/ 21 h 33"/>
                <a:gd name="T22" fmla="*/ 78 w 214"/>
                <a:gd name="T23" fmla="*/ 17 h 33"/>
                <a:gd name="T24" fmla="*/ 82 w 214"/>
                <a:gd name="T25" fmla="*/ 13 h 33"/>
                <a:gd name="T26" fmla="*/ 132 w 214"/>
                <a:gd name="T27" fmla="*/ 13 h 33"/>
                <a:gd name="T28" fmla="*/ 136 w 214"/>
                <a:gd name="T29" fmla="*/ 17 h 33"/>
                <a:gd name="T30" fmla="*/ 132 w 214"/>
                <a:gd name="T31" fmla="*/ 2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4" h="33">
                  <a:moveTo>
                    <a:pt x="21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8"/>
                    <a:pt x="0" y="14"/>
                    <a:pt x="0" y="19"/>
                  </a:cubicBezTo>
                  <a:cubicBezTo>
                    <a:pt x="0" y="27"/>
                    <a:pt x="8" y="33"/>
                    <a:pt x="18" y="33"/>
                  </a:cubicBezTo>
                  <a:cubicBezTo>
                    <a:pt x="196" y="33"/>
                    <a:pt x="196" y="33"/>
                    <a:pt x="196" y="33"/>
                  </a:cubicBezTo>
                  <a:cubicBezTo>
                    <a:pt x="206" y="33"/>
                    <a:pt x="214" y="27"/>
                    <a:pt x="214" y="19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4" y="2"/>
                    <a:pt x="213" y="0"/>
                    <a:pt x="210" y="0"/>
                  </a:cubicBezTo>
                  <a:close/>
                  <a:moveTo>
                    <a:pt x="132" y="21"/>
                  </a:moveTo>
                  <a:cubicBezTo>
                    <a:pt x="82" y="21"/>
                    <a:pt x="82" y="21"/>
                    <a:pt x="82" y="21"/>
                  </a:cubicBezTo>
                  <a:cubicBezTo>
                    <a:pt x="80" y="21"/>
                    <a:pt x="78" y="19"/>
                    <a:pt x="78" y="17"/>
                  </a:cubicBezTo>
                  <a:cubicBezTo>
                    <a:pt x="78" y="14"/>
                    <a:pt x="80" y="13"/>
                    <a:pt x="82" y="13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4" y="13"/>
                    <a:pt x="136" y="14"/>
                    <a:pt x="136" y="17"/>
                  </a:cubicBezTo>
                  <a:cubicBezTo>
                    <a:pt x="136" y="19"/>
                    <a:pt x="134" y="21"/>
                    <a:pt x="132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8" name="PA-组合 202-34734">
            <a:extLst>
              <a:ext uri="{FF2B5EF4-FFF2-40B4-BE49-F238E27FC236}">
                <a16:creationId xmlns:a16="http://schemas.microsoft.com/office/drawing/2014/main" xmlns:lc="http://schemas.openxmlformats.org/drawingml/2006/lockedCanvas" xmlns="" id="{B9A6FD6A-E375-4544-9370-5DED1C3CB6C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963380" y="4931026"/>
            <a:ext cx="654186" cy="636584"/>
            <a:chOff x="5267326" y="5571332"/>
            <a:chExt cx="307181" cy="298847"/>
          </a:xfrm>
          <a:solidFill>
            <a:srgbClr val="1B8CCE"/>
          </a:solidFill>
        </p:grpSpPr>
        <p:sp>
          <p:nvSpPr>
            <p:cNvPr id="59" name="PA-任意多边形 848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7CDB1718-D398-4F24-A9B3-A1A69132DD8D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74469" y="5649912"/>
              <a:ext cx="38100" cy="76200"/>
            </a:xfrm>
            <a:custGeom>
              <a:avLst/>
              <a:gdLst>
                <a:gd name="T0" fmla="*/ 0 w 32"/>
                <a:gd name="T1" fmla="*/ 0 h 64"/>
                <a:gd name="T2" fmla="*/ 32 w 32"/>
                <a:gd name="T3" fmla="*/ 32 h 64"/>
                <a:gd name="T4" fmla="*/ 0 w 32"/>
                <a:gd name="T5" fmla="*/ 64 h 64"/>
                <a:gd name="T6" fmla="*/ 0 w 32"/>
                <a:gd name="T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64">
                  <a:moveTo>
                    <a:pt x="0" y="0"/>
                  </a:moveTo>
                  <a:lnTo>
                    <a:pt x="32" y="32"/>
                  </a:lnTo>
                  <a:lnTo>
                    <a:pt x="0" y="6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solidFill>
                  <a:schemeClr val="bg1">
                    <a:lumMod val="50000"/>
                  </a:schemeClr>
                </a:solidFill>
                <a:latin typeface="Impact"/>
                <a:ea typeface="微软雅黑"/>
              </a:endParaRPr>
            </a:p>
          </p:txBody>
        </p:sp>
        <p:sp>
          <p:nvSpPr>
            <p:cNvPr id="60" name="PA-任意多边形 849">
              <a:extLst>
                <a:ext uri="{FF2B5EF4-FFF2-40B4-BE49-F238E27FC236}">
                  <a16:creationId xmlns:a16="http://schemas.microsoft.com/office/drawing/2014/main" xmlns:lc="http://schemas.openxmlformats.org/drawingml/2006/lockedCanvas" xmlns="" id="{D1EA4BEE-E4D4-42AD-8FB3-F8640BECD2AA}"/>
                </a:ext>
              </a:extLst>
            </p:cNvPr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5267326" y="5571332"/>
              <a:ext cx="307181" cy="298847"/>
            </a:xfrm>
            <a:custGeom>
              <a:avLst/>
              <a:gdLst>
                <a:gd name="T0" fmla="*/ 53 w 258"/>
                <a:gd name="T1" fmla="*/ 98 h 251"/>
                <a:gd name="T2" fmla="*/ 6 w 258"/>
                <a:gd name="T3" fmla="*/ 146 h 251"/>
                <a:gd name="T4" fmla="*/ 6 w 258"/>
                <a:gd name="T5" fmla="*/ 251 h 251"/>
                <a:gd name="T6" fmla="*/ 258 w 258"/>
                <a:gd name="T7" fmla="*/ 251 h 251"/>
                <a:gd name="T8" fmla="*/ 258 w 258"/>
                <a:gd name="T9" fmla="*/ 98 h 251"/>
                <a:gd name="T10" fmla="*/ 53 w 258"/>
                <a:gd name="T11" fmla="*/ 98 h 251"/>
                <a:gd name="T12" fmla="*/ 205 w 258"/>
                <a:gd name="T13" fmla="*/ 201 h 251"/>
                <a:gd name="T14" fmla="*/ 64 w 258"/>
                <a:gd name="T15" fmla="*/ 201 h 251"/>
                <a:gd name="T16" fmla="*/ 64 w 258"/>
                <a:gd name="T17" fmla="*/ 185 h 251"/>
                <a:gd name="T18" fmla="*/ 205 w 258"/>
                <a:gd name="T19" fmla="*/ 185 h 251"/>
                <a:gd name="T20" fmla="*/ 205 w 258"/>
                <a:gd name="T21" fmla="*/ 201 h 251"/>
                <a:gd name="T22" fmla="*/ 205 w 258"/>
                <a:gd name="T23" fmla="*/ 164 h 251"/>
                <a:gd name="T24" fmla="*/ 64 w 258"/>
                <a:gd name="T25" fmla="*/ 164 h 251"/>
                <a:gd name="T26" fmla="*/ 64 w 258"/>
                <a:gd name="T27" fmla="*/ 148 h 251"/>
                <a:gd name="T28" fmla="*/ 205 w 258"/>
                <a:gd name="T29" fmla="*/ 148 h 251"/>
                <a:gd name="T30" fmla="*/ 205 w 258"/>
                <a:gd name="T31" fmla="*/ 164 h 251"/>
                <a:gd name="T32" fmla="*/ 253 w 258"/>
                <a:gd name="T33" fmla="*/ 53 h 251"/>
                <a:gd name="T34" fmla="*/ 243 w 258"/>
                <a:gd name="T35" fmla="*/ 0 h 251"/>
                <a:gd name="T36" fmla="*/ 243 w 258"/>
                <a:gd name="T37" fmla="*/ 0 h 251"/>
                <a:gd name="T38" fmla="*/ 0 w 258"/>
                <a:gd name="T39" fmla="*/ 45 h 251"/>
                <a:gd name="T40" fmla="*/ 46 w 258"/>
                <a:gd name="T41" fmla="*/ 90 h 251"/>
                <a:gd name="T42" fmla="*/ 253 w 258"/>
                <a:gd name="T43" fmla="*/ 53 h 251"/>
                <a:gd name="T44" fmla="*/ 227 w 258"/>
                <a:gd name="T45" fmla="*/ 13 h 251"/>
                <a:gd name="T46" fmla="*/ 240 w 258"/>
                <a:gd name="T47" fmla="*/ 37 h 251"/>
                <a:gd name="T48" fmla="*/ 242 w 258"/>
                <a:gd name="T49" fmla="*/ 45 h 251"/>
                <a:gd name="T50" fmla="*/ 213 w 258"/>
                <a:gd name="T51" fmla="*/ 50 h 251"/>
                <a:gd name="T52" fmla="*/ 193 w 258"/>
                <a:gd name="T53" fmla="*/ 19 h 251"/>
                <a:gd name="T54" fmla="*/ 227 w 258"/>
                <a:gd name="T55" fmla="*/ 13 h 251"/>
                <a:gd name="T56" fmla="*/ 159 w 258"/>
                <a:gd name="T57" fmla="*/ 25 h 251"/>
                <a:gd name="T58" fmla="*/ 179 w 258"/>
                <a:gd name="T59" fmla="*/ 56 h 251"/>
                <a:gd name="T60" fmla="*/ 145 w 258"/>
                <a:gd name="T61" fmla="*/ 63 h 251"/>
                <a:gd name="T62" fmla="*/ 127 w 258"/>
                <a:gd name="T63" fmla="*/ 30 h 251"/>
                <a:gd name="T64" fmla="*/ 159 w 258"/>
                <a:gd name="T65" fmla="*/ 25 h 251"/>
                <a:gd name="T66" fmla="*/ 93 w 258"/>
                <a:gd name="T67" fmla="*/ 37 h 251"/>
                <a:gd name="T68" fmla="*/ 111 w 258"/>
                <a:gd name="T69" fmla="*/ 69 h 251"/>
                <a:gd name="T70" fmla="*/ 79 w 258"/>
                <a:gd name="T71" fmla="*/ 75 h 251"/>
                <a:gd name="T72" fmla="*/ 61 w 258"/>
                <a:gd name="T73" fmla="*/ 43 h 251"/>
                <a:gd name="T74" fmla="*/ 93 w 258"/>
                <a:gd name="T75" fmla="*/ 3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8" h="251">
                  <a:moveTo>
                    <a:pt x="53" y="98"/>
                  </a:moveTo>
                  <a:lnTo>
                    <a:pt x="6" y="146"/>
                  </a:lnTo>
                  <a:lnTo>
                    <a:pt x="6" y="251"/>
                  </a:lnTo>
                  <a:lnTo>
                    <a:pt x="258" y="251"/>
                  </a:lnTo>
                  <a:lnTo>
                    <a:pt x="258" y="98"/>
                  </a:lnTo>
                  <a:lnTo>
                    <a:pt x="53" y="98"/>
                  </a:lnTo>
                  <a:close/>
                  <a:moveTo>
                    <a:pt x="205" y="201"/>
                  </a:moveTo>
                  <a:lnTo>
                    <a:pt x="64" y="201"/>
                  </a:lnTo>
                  <a:lnTo>
                    <a:pt x="64" y="185"/>
                  </a:lnTo>
                  <a:lnTo>
                    <a:pt x="205" y="185"/>
                  </a:lnTo>
                  <a:lnTo>
                    <a:pt x="205" y="201"/>
                  </a:lnTo>
                  <a:close/>
                  <a:moveTo>
                    <a:pt x="205" y="164"/>
                  </a:moveTo>
                  <a:lnTo>
                    <a:pt x="64" y="164"/>
                  </a:lnTo>
                  <a:lnTo>
                    <a:pt x="64" y="148"/>
                  </a:lnTo>
                  <a:lnTo>
                    <a:pt x="205" y="148"/>
                  </a:lnTo>
                  <a:lnTo>
                    <a:pt x="205" y="164"/>
                  </a:lnTo>
                  <a:close/>
                  <a:moveTo>
                    <a:pt x="253" y="53"/>
                  </a:moveTo>
                  <a:lnTo>
                    <a:pt x="243" y="0"/>
                  </a:lnTo>
                  <a:lnTo>
                    <a:pt x="243" y="0"/>
                  </a:lnTo>
                  <a:lnTo>
                    <a:pt x="0" y="45"/>
                  </a:lnTo>
                  <a:lnTo>
                    <a:pt x="46" y="90"/>
                  </a:lnTo>
                  <a:lnTo>
                    <a:pt x="253" y="53"/>
                  </a:lnTo>
                  <a:close/>
                  <a:moveTo>
                    <a:pt x="227" y="13"/>
                  </a:moveTo>
                  <a:lnTo>
                    <a:pt x="240" y="37"/>
                  </a:lnTo>
                  <a:lnTo>
                    <a:pt x="242" y="45"/>
                  </a:lnTo>
                  <a:lnTo>
                    <a:pt x="213" y="50"/>
                  </a:lnTo>
                  <a:lnTo>
                    <a:pt x="193" y="19"/>
                  </a:lnTo>
                  <a:lnTo>
                    <a:pt x="227" y="13"/>
                  </a:lnTo>
                  <a:close/>
                  <a:moveTo>
                    <a:pt x="159" y="25"/>
                  </a:moveTo>
                  <a:lnTo>
                    <a:pt x="179" y="56"/>
                  </a:lnTo>
                  <a:lnTo>
                    <a:pt x="145" y="63"/>
                  </a:lnTo>
                  <a:lnTo>
                    <a:pt x="127" y="30"/>
                  </a:lnTo>
                  <a:lnTo>
                    <a:pt x="159" y="25"/>
                  </a:lnTo>
                  <a:close/>
                  <a:moveTo>
                    <a:pt x="93" y="37"/>
                  </a:moveTo>
                  <a:lnTo>
                    <a:pt x="111" y="69"/>
                  </a:lnTo>
                  <a:lnTo>
                    <a:pt x="79" y="75"/>
                  </a:lnTo>
                  <a:lnTo>
                    <a:pt x="61" y="43"/>
                  </a:lnTo>
                  <a:lnTo>
                    <a:pt x="93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solidFill>
                  <a:schemeClr val="bg1">
                    <a:lumMod val="50000"/>
                  </a:schemeClr>
                </a:solidFill>
                <a:latin typeface="Impact"/>
                <a:ea typeface="微软雅黑"/>
              </a:endParaRPr>
            </a:p>
          </p:txBody>
        </p:sp>
      </p:grpSp>
      <p:sp>
        <p:nvSpPr>
          <p:cNvPr id="61" name="TextBox 2"/>
          <p:cNvSpPr txBox="1"/>
          <p:nvPr/>
        </p:nvSpPr>
        <p:spPr>
          <a:xfrm>
            <a:off x="2166935" y="1516565"/>
            <a:ext cx="3337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Deep</a:t>
            </a:r>
          </a:p>
          <a:p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Video compression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6100911" y="1289250"/>
            <a:ext cx="5508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Separate 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codec for moving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target and static background 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reduce bitrate</a:t>
            </a:r>
          </a:p>
          <a:p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altLang="zh-CN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ood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image 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quality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3" name="直线连接符 10"/>
          <p:cNvCxnSpPr/>
          <p:nvPr/>
        </p:nvCxnSpPr>
        <p:spPr>
          <a:xfrm>
            <a:off x="5777029" y="1289250"/>
            <a:ext cx="0" cy="11431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Freeform 156"/>
          <p:cNvSpPr>
            <a:spLocks noEditPoints="1"/>
          </p:cNvSpPr>
          <p:nvPr/>
        </p:nvSpPr>
        <p:spPr bwMode="auto">
          <a:xfrm>
            <a:off x="910572" y="1712606"/>
            <a:ext cx="759802" cy="562023"/>
          </a:xfrm>
          <a:custGeom>
            <a:avLst/>
            <a:gdLst>
              <a:gd name="T0" fmla="*/ 198 w 212"/>
              <a:gd name="T1" fmla="*/ 24 h 172"/>
              <a:gd name="T2" fmla="*/ 198 w 212"/>
              <a:gd name="T3" fmla="*/ 28 h 172"/>
              <a:gd name="T4" fmla="*/ 190 w 212"/>
              <a:gd name="T5" fmla="*/ 32 h 172"/>
              <a:gd name="T6" fmla="*/ 212 w 212"/>
              <a:gd name="T7" fmla="*/ 40 h 172"/>
              <a:gd name="T8" fmla="*/ 202 w 212"/>
              <a:gd name="T9" fmla="*/ 54 h 172"/>
              <a:gd name="T10" fmla="*/ 184 w 212"/>
              <a:gd name="T11" fmla="*/ 52 h 172"/>
              <a:gd name="T12" fmla="*/ 166 w 212"/>
              <a:gd name="T13" fmla="*/ 62 h 172"/>
              <a:gd name="T14" fmla="*/ 162 w 212"/>
              <a:gd name="T15" fmla="*/ 116 h 172"/>
              <a:gd name="T16" fmla="*/ 146 w 212"/>
              <a:gd name="T17" fmla="*/ 102 h 172"/>
              <a:gd name="T18" fmla="*/ 150 w 212"/>
              <a:gd name="T19" fmla="*/ 80 h 172"/>
              <a:gd name="T20" fmla="*/ 124 w 212"/>
              <a:gd name="T21" fmla="*/ 56 h 172"/>
              <a:gd name="T22" fmla="*/ 116 w 212"/>
              <a:gd name="T23" fmla="*/ 78 h 172"/>
              <a:gd name="T24" fmla="*/ 122 w 212"/>
              <a:gd name="T25" fmla="*/ 94 h 172"/>
              <a:gd name="T26" fmla="*/ 120 w 212"/>
              <a:gd name="T27" fmla="*/ 118 h 172"/>
              <a:gd name="T28" fmla="*/ 100 w 212"/>
              <a:gd name="T29" fmla="*/ 128 h 172"/>
              <a:gd name="T30" fmla="*/ 104 w 212"/>
              <a:gd name="T31" fmla="*/ 100 h 172"/>
              <a:gd name="T32" fmla="*/ 98 w 212"/>
              <a:gd name="T33" fmla="*/ 82 h 172"/>
              <a:gd name="T34" fmla="*/ 90 w 212"/>
              <a:gd name="T35" fmla="*/ 80 h 172"/>
              <a:gd name="T36" fmla="*/ 72 w 212"/>
              <a:gd name="T37" fmla="*/ 80 h 172"/>
              <a:gd name="T38" fmla="*/ 40 w 212"/>
              <a:gd name="T39" fmla="*/ 82 h 172"/>
              <a:gd name="T40" fmla="*/ 50 w 212"/>
              <a:gd name="T41" fmla="*/ 20 h 172"/>
              <a:gd name="T42" fmla="*/ 156 w 212"/>
              <a:gd name="T43" fmla="*/ 126 h 172"/>
              <a:gd name="T44" fmla="*/ 156 w 212"/>
              <a:gd name="T45" fmla="*/ 122 h 172"/>
              <a:gd name="T46" fmla="*/ 154 w 212"/>
              <a:gd name="T47" fmla="*/ 112 h 172"/>
              <a:gd name="T48" fmla="*/ 144 w 212"/>
              <a:gd name="T49" fmla="*/ 104 h 172"/>
              <a:gd name="T50" fmla="*/ 136 w 212"/>
              <a:gd name="T51" fmla="*/ 108 h 172"/>
              <a:gd name="T52" fmla="*/ 126 w 212"/>
              <a:gd name="T53" fmla="*/ 114 h 172"/>
              <a:gd name="T54" fmla="*/ 122 w 212"/>
              <a:gd name="T55" fmla="*/ 122 h 172"/>
              <a:gd name="T56" fmla="*/ 128 w 212"/>
              <a:gd name="T57" fmla="*/ 136 h 172"/>
              <a:gd name="T58" fmla="*/ 136 w 212"/>
              <a:gd name="T59" fmla="*/ 142 h 172"/>
              <a:gd name="T60" fmla="*/ 142 w 212"/>
              <a:gd name="T61" fmla="*/ 154 h 172"/>
              <a:gd name="T62" fmla="*/ 142 w 212"/>
              <a:gd name="T63" fmla="*/ 156 h 172"/>
              <a:gd name="T64" fmla="*/ 138 w 212"/>
              <a:gd name="T65" fmla="*/ 156 h 172"/>
              <a:gd name="T66" fmla="*/ 136 w 212"/>
              <a:gd name="T67" fmla="*/ 146 h 172"/>
              <a:gd name="T68" fmla="*/ 122 w 212"/>
              <a:gd name="T69" fmla="*/ 148 h 172"/>
              <a:gd name="T70" fmla="*/ 126 w 212"/>
              <a:gd name="T71" fmla="*/ 162 h 172"/>
              <a:gd name="T72" fmla="*/ 136 w 212"/>
              <a:gd name="T73" fmla="*/ 172 h 172"/>
              <a:gd name="T74" fmla="*/ 144 w 212"/>
              <a:gd name="T75" fmla="*/ 166 h 172"/>
              <a:gd name="T76" fmla="*/ 154 w 212"/>
              <a:gd name="T77" fmla="*/ 160 h 172"/>
              <a:gd name="T78" fmla="*/ 158 w 212"/>
              <a:gd name="T79" fmla="*/ 148 h 172"/>
              <a:gd name="T80" fmla="*/ 154 w 212"/>
              <a:gd name="T81" fmla="*/ 136 h 172"/>
              <a:gd name="T82" fmla="*/ 146 w 212"/>
              <a:gd name="T83" fmla="*/ 130 h 172"/>
              <a:gd name="T84" fmla="*/ 136 w 212"/>
              <a:gd name="T85" fmla="*/ 122 h 172"/>
              <a:gd name="T86" fmla="*/ 138 w 212"/>
              <a:gd name="T87" fmla="*/ 118 h 172"/>
              <a:gd name="T88" fmla="*/ 142 w 212"/>
              <a:gd name="T89" fmla="*/ 118 h 172"/>
              <a:gd name="T90" fmla="*/ 142 w 212"/>
              <a:gd name="T91" fmla="*/ 126 h 172"/>
              <a:gd name="T92" fmla="*/ 132 w 212"/>
              <a:gd name="T93" fmla="*/ 16 h 172"/>
              <a:gd name="T94" fmla="*/ 158 w 212"/>
              <a:gd name="T95" fmla="*/ 16 h 172"/>
              <a:gd name="T96" fmla="*/ 170 w 212"/>
              <a:gd name="T97" fmla="*/ 10 h 172"/>
              <a:gd name="T98" fmla="*/ 168 w 212"/>
              <a:gd name="T99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2" h="172">
                <a:moveTo>
                  <a:pt x="50" y="28"/>
                </a:moveTo>
                <a:lnTo>
                  <a:pt x="122" y="20"/>
                </a:lnTo>
                <a:lnTo>
                  <a:pt x="198" y="24"/>
                </a:lnTo>
                <a:lnTo>
                  <a:pt x="198" y="24"/>
                </a:lnTo>
                <a:lnTo>
                  <a:pt x="198" y="26"/>
                </a:lnTo>
                <a:lnTo>
                  <a:pt x="198" y="28"/>
                </a:lnTo>
                <a:lnTo>
                  <a:pt x="196" y="30"/>
                </a:lnTo>
                <a:lnTo>
                  <a:pt x="196" y="30"/>
                </a:lnTo>
                <a:lnTo>
                  <a:pt x="190" y="32"/>
                </a:lnTo>
                <a:lnTo>
                  <a:pt x="184" y="34"/>
                </a:lnTo>
                <a:lnTo>
                  <a:pt x="212" y="40"/>
                </a:lnTo>
                <a:lnTo>
                  <a:pt x="212" y="40"/>
                </a:lnTo>
                <a:lnTo>
                  <a:pt x="210" y="46"/>
                </a:lnTo>
                <a:lnTo>
                  <a:pt x="208" y="50"/>
                </a:lnTo>
                <a:lnTo>
                  <a:pt x="202" y="54"/>
                </a:lnTo>
                <a:lnTo>
                  <a:pt x="202" y="54"/>
                </a:lnTo>
                <a:lnTo>
                  <a:pt x="192" y="54"/>
                </a:lnTo>
                <a:lnTo>
                  <a:pt x="184" y="52"/>
                </a:lnTo>
                <a:lnTo>
                  <a:pt x="174" y="48"/>
                </a:lnTo>
                <a:lnTo>
                  <a:pt x="148" y="44"/>
                </a:lnTo>
                <a:lnTo>
                  <a:pt x="166" y="62"/>
                </a:lnTo>
                <a:lnTo>
                  <a:pt x="164" y="118"/>
                </a:lnTo>
                <a:lnTo>
                  <a:pt x="164" y="118"/>
                </a:lnTo>
                <a:lnTo>
                  <a:pt x="162" y="116"/>
                </a:lnTo>
                <a:lnTo>
                  <a:pt x="154" y="112"/>
                </a:lnTo>
                <a:lnTo>
                  <a:pt x="148" y="106"/>
                </a:lnTo>
                <a:lnTo>
                  <a:pt x="146" y="102"/>
                </a:lnTo>
                <a:lnTo>
                  <a:pt x="146" y="96"/>
                </a:lnTo>
                <a:lnTo>
                  <a:pt x="146" y="96"/>
                </a:lnTo>
                <a:lnTo>
                  <a:pt x="150" y="80"/>
                </a:lnTo>
                <a:lnTo>
                  <a:pt x="150" y="72"/>
                </a:lnTo>
                <a:lnTo>
                  <a:pt x="124" y="56"/>
                </a:lnTo>
                <a:lnTo>
                  <a:pt x="124" y="56"/>
                </a:lnTo>
                <a:lnTo>
                  <a:pt x="118" y="66"/>
                </a:lnTo>
                <a:lnTo>
                  <a:pt x="116" y="74"/>
                </a:lnTo>
                <a:lnTo>
                  <a:pt x="116" y="78"/>
                </a:lnTo>
                <a:lnTo>
                  <a:pt x="116" y="82"/>
                </a:lnTo>
                <a:lnTo>
                  <a:pt x="116" y="82"/>
                </a:lnTo>
                <a:lnTo>
                  <a:pt x="122" y="94"/>
                </a:lnTo>
                <a:lnTo>
                  <a:pt x="124" y="106"/>
                </a:lnTo>
                <a:lnTo>
                  <a:pt x="122" y="112"/>
                </a:lnTo>
                <a:lnTo>
                  <a:pt x="120" y="118"/>
                </a:lnTo>
                <a:lnTo>
                  <a:pt x="114" y="124"/>
                </a:lnTo>
                <a:lnTo>
                  <a:pt x="108" y="130"/>
                </a:lnTo>
                <a:lnTo>
                  <a:pt x="100" y="128"/>
                </a:lnTo>
                <a:lnTo>
                  <a:pt x="100" y="128"/>
                </a:lnTo>
                <a:lnTo>
                  <a:pt x="102" y="112"/>
                </a:lnTo>
                <a:lnTo>
                  <a:pt x="104" y="100"/>
                </a:lnTo>
                <a:lnTo>
                  <a:pt x="104" y="92"/>
                </a:lnTo>
                <a:lnTo>
                  <a:pt x="104" y="92"/>
                </a:lnTo>
                <a:lnTo>
                  <a:pt x="98" y="82"/>
                </a:lnTo>
                <a:lnTo>
                  <a:pt x="96" y="80"/>
                </a:lnTo>
                <a:lnTo>
                  <a:pt x="96" y="80"/>
                </a:lnTo>
                <a:lnTo>
                  <a:pt x="90" y="80"/>
                </a:lnTo>
                <a:lnTo>
                  <a:pt x="82" y="82"/>
                </a:lnTo>
                <a:lnTo>
                  <a:pt x="72" y="80"/>
                </a:lnTo>
                <a:lnTo>
                  <a:pt x="72" y="80"/>
                </a:lnTo>
                <a:lnTo>
                  <a:pt x="56" y="76"/>
                </a:lnTo>
                <a:lnTo>
                  <a:pt x="42" y="70"/>
                </a:lnTo>
                <a:lnTo>
                  <a:pt x="40" y="82"/>
                </a:lnTo>
                <a:lnTo>
                  <a:pt x="0" y="74"/>
                </a:lnTo>
                <a:lnTo>
                  <a:pt x="12" y="12"/>
                </a:lnTo>
                <a:lnTo>
                  <a:pt x="50" y="20"/>
                </a:lnTo>
                <a:lnTo>
                  <a:pt x="50" y="28"/>
                </a:lnTo>
                <a:lnTo>
                  <a:pt x="50" y="28"/>
                </a:lnTo>
                <a:close/>
                <a:moveTo>
                  <a:pt x="156" y="126"/>
                </a:moveTo>
                <a:lnTo>
                  <a:pt x="156" y="126"/>
                </a:lnTo>
                <a:lnTo>
                  <a:pt x="156" y="122"/>
                </a:lnTo>
                <a:lnTo>
                  <a:pt x="156" y="122"/>
                </a:lnTo>
                <a:lnTo>
                  <a:pt x="156" y="118"/>
                </a:lnTo>
                <a:lnTo>
                  <a:pt x="154" y="112"/>
                </a:lnTo>
                <a:lnTo>
                  <a:pt x="154" y="112"/>
                </a:lnTo>
                <a:lnTo>
                  <a:pt x="148" y="110"/>
                </a:lnTo>
                <a:lnTo>
                  <a:pt x="144" y="108"/>
                </a:lnTo>
                <a:lnTo>
                  <a:pt x="144" y="104"/>
                </a:lnTo>
                <a:lnTo>
                  <a:pt x="136" y="104"/>
                </a:lnTo>
                <a:lnTo>
                  <a:pt x="136" y="108"/>
                </a:lnTo>
                <a:lnTo>
                  <a:pt x="136" y="108"/>
                </a:lnTo>
                <a:lnTo>
                  <a:pt x="130" y="110"/>
                </a:lnTo>
                <a:lnTo>
                  <a:pt x="126" y="114"/>
                </a:lnTo>
                <a:lnTo>
                  <a:pt x="126" y="114"/>
                </a:lnTo>
                <a:lnTo>
                  <a:pt x="124" y="118"/>
                </a:lnTo>
                <a:lnTo>
                  <a:pt x="122" y="122"/>
                </a:lnTo>
                <a:lnTo>
                  <a:pt x="122" y="122"/>
                </a:lnTo>
                <a:lnTo>
                  <a:pt x="124" y="130"/>
                </a:lnTo>
                <a:lnTo>
                  <a:pt x="124" y="130"/>
                </a:lnTo>
                <a:lnTo>
                  <a:pt x="128" y="136"/>
                </a:lnTo>
                <a:lnTo>
                  <a:pt x="128" y="136"/>
                </a:lnTo>
                <a:lnTo>
                  <a:pt x="136" y="142"/>
                </a:lnTo>
                <a:lnTo>
                  <a:pt x="136" y="142"/>
                </a:lnTo>
                <a:lnTo>
                  <a:pt x="142" y="146"/>
                </a:lnTo>
                <a:lnTo>
                  <a:pt x="142" y="146"/>
                </a:lnTo>
                <a:lnTo>
                  <a:pt x="142" y="154"/>
                </a:lnTo>
                <a:lnTo>
                  <a:pt x="142" y="154"/>
                </a:lnTo>
                <a:lnTo>
                  <a:pt x="142" y="156"/>
                </a:lnTo>
                <a:lnTo>
                  <a:pt x="142" y="156"/>
                </a:lnTo>
                <a:lnTo>
                  <a:pt x="140" y="158"/>
                </a:lnTo>
                <a:lnTo>
                  <a:pt x="140" y="158"/>
                </a:lnTo>
                <a:lnTo>
                  <a:pt x="138" y="156"/>
                </a:lnTo>
                <a:lnTo>
                  <a:pt x="138" y="156"/>
                </a:lnTo>
                <a:lnTo>
                  <a:pt x="136" y="148"/>
                </a:lnTo>
                <a:lnTo>
                  <a:pt x="136" y="146"/>
                </a:lnTo>
                <a:lnTo>
                  <a:pt x="122" y="146"/>
                </a:lnTo>
                <a:lnTo>
                  <a:pt x="122" y="148"/>
                </a:lnTo>
                <a:lnTo>
                  <a:pt x="122" y="148"/>
                </a:lnTo>
                <a:lnTo>
                  <a:pt x="124" y="156"/>
                </a:lnTo>
                <a:lnTo>
                  <a:pt x="126" y="162"/>
                </a:lnTo>
                <a:lnTo>
                  <a:pt x="126" y="162"/>
                </a:lnTo>
                <a:lnTo>
                  <a:pt x="132" y="164"/>
                </a:lnTo>
                <a:lnTo>
                  <a:pt x="136" y="166"/>
                </a:lnTo>
                <a:lnTo>
                  <a:pt x="136" y="172"/>
                </a:lnTo>
                <a:lnTo>
                  <a:pt x="144" y="172"/>
                </a:lnTo>
                <a:lnTo>
                  <a:pt x="144" y="166"/>
                </a:lnTo>
                <a:lnTo>
                  <a:pt x="144" y="166"/>
                </a:lnTo>
                <a:lnTo>
                  <a:pt x="150" y="164"/>
                </a:lnTo>
                <a:lnTo>
                  <a:pt x="154" y="160"/>
                </a:lnTo>
                <a:lnTo>
                  <a:pt x="154" y="160"/>
                </a:lnTo>
                <a:lnTo>
                  <a:pt x="156" y="156"/>
                </a:lnTo>
                <a:lnTo>
                  <a:pt x="158" y="148"/>
                </a:lnTo>
                <a:lnTo>
                  <a:pt x="158" y="148"/>
                </a:lnTo>
                <a:lnTo>
                  <a:pt x="156" y="140"/>
                </a:lnTo>
                <a:lnTo>
                  <a:pt x="156" y="140"/>
                </a:lnTo>
                <a:lnTo>
                  <a:pt x="154" y="136"/>
                </a:lnTo>
                <a:lnTo>
                  <a:pt x="154" y="136"/>
                </a:lnTo>
                <a:lnTo>
                  <a:pt x="146" y="130"/>
                </a:lnTo>
                <a:lnTo>
                  <a:pt x="146" y="130"/>
                </a:lnTo>
                <a:lnTo>
                  <a:pt x="138" y="126"/>
                </a:lnTo>
                <a:lnTo>
                  <a:pt x="138" y="126"/>
                </a:lnTo>
                <a:lnTo>
                  <a:pt x="136" y="122"/>
                </a:lnTo>
                <a:lnTo>
                  <a:pt x="136" y="122"/>
                </a:lnTo>
                <a:lnTo>
                  <a:pt x="138" y="118"/>
                </a:lnTo>
                <a:lnTo>
                  <a:pt x="138" y="118"/>
                </a:lnTo>
                <a:lnTo>
                  <a:pt x="140" y="118"/>
                </a:lnTo>
                <a:lnTo>
                  <a:pt x="140" y="118"/>
                </a:lnTo>
                <a:lnTo>
                  <a:pt x="142" y="118"/>
                </a:lnTo>
                <a:lnTo>
                  <a:pt x="142" y="118"/>
                </a:lnTo>
                <a:lnTo>
                  <a:pt x="142" y="124"/>
                </a:lnTo>
                <a:lnTo>
                  <a:pt x="142" y="126"/>
                </a:lnTo>
                <a:lnTo>
                  <a:pt x="156" y="126"/>
                </a:lnTo>
                <a:lnTo>
                  <a:pt x="156" y="126"/>
                </a:lnTo>
                <a:close/>
                <a:moveTo>
                  <a:pt x="132" y="16"/>
                </a:moveTo>
                <a:lnTo>
                  <a:pt x="148" y="18"/>
                </a:lnTo>
                <a:lnTo>
                  <a:pt x="148" y="18"/>
                </a:lnTo>
                <a:lnTo>
                  <a:pt x="158" y="16"/>
                </a:lnTo>
                <a:lnTo>
                  <a:pt x="164" y="14"/>
                </a:lnTo>
                <a:lnTo>
                  <a:pt x="170" y="10"/>
                </a:lnTo>
                <a:lnTo>
                  <a:pt x="170" y="10"/>
                </a:lnTo>
                <a:lnTo>
                  <a:pt x="170" y="8"/>
                </a:lnTo>
                <a:lnTo>
                  <a:pt x="170" y="4"/>
                </a:lnTo>
                <a:lnTo>
                  <a:pt x="168" y="0"/>
                </a:lnTo>
                <a:lnTo>
                  <a:pt x="132" y="16"/>
                </a:lnTo>
                <a:close/>
              </a:path>
            </a:pathLst>
          </a:custGeom>
          <a:solidFill>
            <a:srgbClr val="1B8C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15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23923" y="177971"/>
            <a:ext cx="7533718" cy="584775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More Efficient – Easy to Use</a:t>
            </a:r>
          </a:p>
        </p:txBody>
      </p:sp>
      <p:sp>
        <p:nvSpPr>
          <p:cNvPr id="3" name="文本框 10"/>
          <p:cNvSpPr txBox="1"/>
          <p:nvPr/>
        </p:nvSpPr>
        <p:spPr>
          <a:xfrm>
            <a:off x="1171333" y="2579310"/>
            <a:ext cx="215107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67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One-click upgrade</a:t>
            </a:r>
          </a:p>
        </p:txBody>
      </p:sp>
      <p:sp>
        <p:nvSpPr>
          <p:cNvPr id="4" name="文本框 11"/>
          <p:cNvSpPr txBox="1"/>
          <p:nvPr/>
        </p:nvSpPr>
        <p:spPr>
          <a:xfrm>
            <a:off x="5090657" y="2579310"/>
            <a:ext cx="215107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67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Cloud upgrade</a:t>
            </a:r>
          </a:p>
        </p:txBody>
      </p:sp>
      <p:sp>
        <p:nvSpPr>
          <p:cNvPr id="5" name="文本框 12"/>
          <p:cNvSpPr txBox="1"/>
          <p:nvPr/>
        </p:nvSpPr>
        <p:spPr>
          <a:xfrm>
            <a:off x="9209198" y="2579310"/>
            <a:ext cx="215107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67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Plug &amp; Play</a:t>
            </a:r>
          </a:p>
        </p:txBody>
      </p:sp>
      <p:sp>
        <p:nvSpPr>
          <p:cNvPr id="6" name="文本框 13"/>
          <p:cNvSpPr txBox="1"/>
          <p:nvPr/>
        </p:nvSpPr>
        <p:spPr>
          <a:xfrm>
            <a:off x="3036341" y="5316533"/>
            <a:ext cx="215107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67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Compatibility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2686" y="3038021"/>
            <a:ext cx="411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/>
              </a:rPr>
              <a:t>Easy to upgrade device by one-click  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sym typeface="Wingding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3400" y="2937622"/>
            <a:ext cx="40268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/>
              </a:rPr>
              <a:t>One-click upgrade IPC &amp; NVR over cloud</a:t>
            </a:r>
          </a:p>
        </p:txBody>
      </p:sp>
      <p:sp>
        <p:nvSpPr>
          <p:cNvPr id="16" name="矩形 15"/>
          <p:cNvSpPr/>
          <p:nvPr/>
        </p:nvSpPr>
        <p:spPr>
          <a:xfrm>
            <a:off x="1956590" y="5569894"/>
            <a:ext cx="438979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/>
              </a:rPr>
              <a:t>Support  </a:t>
            </a:r>
            <a:r>
              <a:rPr lang="en-US" altLang="zh-CN" dirty="0" err="1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/>
              </a:rPr>
              <a:t>Onvif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/>
              </a:rPr>
              <a:t>  (Profile S/G/T),  LAPI and SDK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738290" y="1290626"/>
            <a:ext cx="985860" cy="957274"/>
            <a:chOff x="1109640" y="1023926"/>
            <a:chExt cx="966810" cy="1005210"/>
          </a:xfrm>
        </p:grpSpPr>
        <p:sp>
          <p:nvSpPr>
            <p:cNvPr id="28" name="椭圆 27"/>
            <p:cNvSpPr>
              <a:spLocks noChangeAspect="1"/>
            </p:cNvSpPr>
            <p:nvPr/>
          </p:nvSpPr>
          <p:spPr>
            <a:xfrm flipV="1">
              <a:off x="1109640" y="1023926"/>
              <a:ext cx="966810" cy="1005210"/>
            </a:xfrm>
            <a:prstGeom prst="ellipse">
              <a:avLst/>
            </a:prstGeom>
            <a:solidFill>
              <a:srgbClr val="1B8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7" name="PA-computer-input-device-click-tool-hardware-mouse-icon-multiColor-279366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6FF07721-F4B8-40AE-954B-AE0E03714FE6}"/>
                </a:ext>
              </a:extLst>
            </p:cNvPr>
            <p:cNvGrpSpPr>
              <a:grpSpLocks noChangeAspect="1"/>
            </p:cNvGrpSpPr>
            <p:nvPr>
              <p:custDataLst>
                <p:tags r:id="rId5"/>
              </p:custDataLst>
            </p:nvPr>
          </p:nvGrpSpPr>
          <p:grpSpPr bwMode="auto">
            <a:xfrm rot="2160000">
              <a:off x="1468065" y="1096198"/>
              <a:ext cx="284535" cy="770702"/>
              <a:chOff x="3535" y="1556"/>
              <a:chExt cx="610" cy="1208"/>
            </a:xfrm>
            <a:solidFill>
              <a:schemeClr val="bg1"/>
            </a:solidFill>
          </p:grpSpPr>
          <p:sp>
            <p:nvSpPr>
              <p:cNvPr id="18" name="PA-任意多边形 3792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D49E2238-97FE-47F3-999D-12A84E886BEE}"/>
                  </a:ext>
                </a:extLst>
              </p:cNvPr>
              <p:cNvSpPr>
                <a:spLocks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3811" y="1961"/>
                <a:ext cx="58" cy="141"/>
              </a:xfrm>
              <a:custGeom>
                <a:avLst/>
                <a:gdLst>
                  <a:gd name="T0" fmla="*/ 40 w 152"/>
                  <a:gd name="T1" fmla="*/ 10 h 373"/>
                  <a:gd name="T2" fmla="*/ 0 w 152"/>
                  <a:gd name="T3" fmla="*/ 76 h 373"/>
                  <a:gd name="T4" fmla="*/ 0 w 152"/>
                  <a:gd name="T5" fmla="*/ 297 h 373"/>
                  <a:gd name="T6" fmla="*/ 40 w 152"/>
                  <a:gd name="T7" fmla="*/ 364 h 373"/>
                  <a:gd name="T8" fmla="*/ 43 w 152"/>
                  <a:gd name="T9" fmla="*/ 365 h 373"/>
                  <a:gd name="T10" fmla="*/ 43 w 152"/>
                  <a:gd name="T11" fmla="*/ 364 h 373"/>
                  <a:gd name="T12" fmla="*/ 76 w 152"/>
                  <a:gd name="T13" fmla="*/ 373 h 373"/>
                  <a:gd name="T14" fmla="*/ 110 w 152"/>
                  <a:gd name="T15" fmla="*/ 364 h 373"/>
                  <a:gd name="T16" fmla="*/ 110 w 152"/>
                  <a:gd name="T17" fmla="*/ 365 h 373"/>
                  <a:gd name="T18" fmla="*/ 113 w 152"/>
                  <a:gd name="T19" fmla="*/ 364 h 373"/>
                  <a:gd name="T20" fmla="*/ 152 w 152"/>
                  <a:gd name="T21" fmla="*/ 297 h 373"/>
                  <a:gd name="T22" fmla="*/ 152 w 152"/>
                  <a:gd name="T23" fmla="*/ 76 h 373"/>
                  <a:gd name="T24" fmla="*/ 113 w 152"/>
                  <a:gd name="T25" fmla="*/ 10 h 373"/>
                  <a:gd name="T26" fmla="*/ 110 w 152"/>
                  <a:gd name="T27" fmla="*/ 8 h 373"/>
                  <a:gd name="T28" fmla="*/ 110 w 152"/>
                  <a:gd name="T29" fmla="*/ 10 h 373"/>
                  <a:gd name="T30" fmla="*/ 76 w 152"/>
                  <a:gd name="T31" fmla="*/ 0 h 373"/>
                  <a:gd name="T32" fmla="*/ 43 w 152"/>
                  <a:gd name="T33" fmla="*/ 10 h 373"/>
                  <a:gd name="T34" fmla="*/ 43 w 152"/>
                  <a:gd name="T35" fmla="*/ 8 h 373"/>
                  <a:gd name="T36" fmla="*/ 40 w 152"/>
                  <a:gd name="T37" fmla="*/ 10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2" h="373">
                    <a:moveTo>
                      <a:pt x="40" y="10"/>
                    </a:moveTo>
                    <a:cubicBezTo>
                      <a:pt x="17" y="23"/>
                      <a:pt x="0" y="48"/>
                      <a:pt x="0" y="76"/>
                    </a:cubicBezTo>
                    <a:lnTo>
                      <a:pt x="0" y="297"/>
                    </a:lnTo>
                    <a:cubicBezTo>
                      <a:pt x="0" y="326"/>
                      <a:pt x="17" y="351"/>
                      <a:pt x="40" y="364"/>
                    </a:cubicBezTo>
                    <a:cubicBezTo>
                      <a:pt x="41" y="364"/>
                      <a:pt x="42" y="365"/>
                      <a:pt x="43" y="365"/>
                    </a:cubicBezTo>
                    <a:lnTo>
                      <a:pt x="43" y="364"/>
                    </a:lnTo>
                    <a:cubicBezTo>
                      <a:pt x="53" y="370"/>
                      <a:pt x="65" y="373"/>
                      <a:pt x="76" y="373"/>
                    </a:cubicBezTo>
                    <a:cubicBezTo>
                      <a:pt x="88" y="373"/>
                      <a:pt x="100" y="370"/>
                      <a:pt x="110" y="364"/>
                    </a:cubicBezTo>
                    <a:lnTo>
                      <a:pt x="110" y="365"/>
                    </a:lnTo>
                    <a:cubicBezTo>
                      <a:pt x="111" y="365"/>
                      <a:pt x="112" y="364"/>
                      <a:pt x="113" y="364"/>
                    </a:cubicBezTo>
                    <a:cubicBezTo>
                      <a:pt x="136" y="351"/>
                      <a:pt x="152" y="326"/>
                      <a:pt x="152" y="297"/>
                    </a:cubicBezTo>
                    <a:lnTo>
                      <a:pt x="152" y="76"/>
                    </a:lnTo>
                    <a:cubicBezTo>
                      <a:pt x="152" y="48"/>
                      <a:pt x="136" y="23"/>
                      <a:pt x="113" y="10"/>
                    </a:cubicBezTo>
                    <a:cubicBezTo>
                      <a:pt x="112" y="9"/>
                      <a:pt x="111" y="9"/>
                      <a:pt x="110" y="8"/>
                    </a:cubicBezTo>
                    <a:lnTo>
                      <a:pt x="110" y="10"/>
                    </a:lnTo>
                    <a:cubicBezTo>
                      <a:pt x="100" y="4"/>
                      <a:pt x="88" y="0"/>
                      <a:pt x="76" y="0"/>
                    </a:cubicBezTo>
                    <a:cubicBezTo>
                      <a:pt x="65" y="0"/>
                      <a:pt x="53" y="4"/>
                      <a:pt x="43" y="10"/>
                    </a:cubicBezTo>
                    <a:lnTo>
                      <a:pt x="43" y="8"/>
                    </a:lnTo>
                    <a:cubicBezTo>
                      <a:pt x="42" y="9"/>
                      <a:pt x="41" y="9"/>
                      <a:pt x="40" y="1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PA-任意多边形 3793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F7BF532F-1E97-4D50-B5A7-2AF6A11B2AAA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535" y="1868"/>
                <a:ext cx="293" cy="387"/>
              </a:xfrm>
              <a:custGeom>
                <a:avLst/>
                <a:gdLst>
                  <a:gd name="T0" fmla="*/ 0 w 774"/>
                  <a:gd name="T1" fmla="*/ 664 h 1025"/>
                  <a:gd name="T2" fmla="*/ 0 w 774"/>
                  <a:gd name="T3" fmla="*/ 814 h 1025"/>
                  <a:gd name="T4" fmla="*/ 774 w 774"/>
                  <a:gd name="T5" fmla="*/ 1025 h 1025"/>
                  <a:gd name="T6" fmla="*/ 774 w 774"/>
                  <a:gd name="T7" fmla="*/ 841 h 1025"/>
                  <a:gd name="T8" fmla="*/ 771 w 774"/>
                  <a:gd name="T9" fmla="*/ 840 h 1025"/>
                  <a:gd name="T10" fmla="*/ 665 w 774"/>
                  <a:gd name="T11" fmla="*/ 702 h 1025"/>
                  <a:gd name="T12" fmla="*/ 665 w 774"/>
                  <a:gd name="T13" fmla="*/ 322 h 1025"/>
                  <a:gd name="T14" fmla="*/ 771 w 774"/>
                  <a:gd name="T15" fmla="*/ 185 h 1025"/>
                  <a:gd name="T16" fmla="*/ 774 w 774"/>
                  <a:gd name="T17" fmla="*/ 184 h 1025"/>
                  <a:gd name="T18" fmla="*/ 774 w 774"/>
                  <a:gd name="T19" fmla="*/ 0 h 1025"/>
                  <a:gd name="T20" fmla="*/ 665 w 774"/>
                  <a:gd name="T21" fmla="*/ 0 h 1025"/>
                  <a:gd name="T22" fmla="*/ 0 w 774"/>
                  <a:gd name="T23" fmla="*/ 664 h 10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1025">
                    <a:moveTo>
                      <a:pt x="0" y="664"/>
                    </a:moveTo>
                    <a:lnTo>
                      <a:pt x="0" y="814"/>
                    </a:lnTo>
                    <a:cubicBezTo>
                      <a:pt x="230" y="943"/>
                      <a:pt x="494" y="1019"/>
                      <a:pt x="774" y="1025"/>
                    </a:cubicBezTo>
                    <a:lnTo>
                      <a:pt x="774" y="841"/>
                    </a:lnTo>
                    <a:cubicBezTo>
                      <a:pt x="773" y="840"/>
                      <a:pt x="772" y="840"/>
                      <a:pt x="771" y="840"/>
                    </a:cubicBezTo>
                    <a:cubicBezTo>
                      <a:pt x="710" y="824"/>
                      <a:pt x="665" y="768"/>
                      <a:pt x="665" y="702"/>
                    </a:cubicBezTo>
                    <a:lnTo>
                      <a:pt x="665" y="322"/>
                    </a:lnTo>
                    <a:cubicBezTo>
                      <a:pt x="665" y="257"/>
                      <a:pt x="710" y="201"/>
                      <a:pt x="771" y="185"/>
                    </a:cubicBezTo>
                    <a:cubicBezTo>
                      <a:pt x="772" y="184"/>
                      <a:pt x="773" y="184"/>
                      <a:pt x="774" y="184"/>
                    </a:cubicBezTo>
                    <a:lnTo>
                      <a:pt x="774" y="0"/>
                    </a:lnTo>
                    <a:lnTo>
                      <a:pt x="665" y="0"/>
                    </a:lnTo>
                    <a:cubicBezTo>
                      <a:pt x="299" y="0"/>
                      <a:pt x="0" y="299"/>
                      <a:pt x="0" y="66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PA-任意多边形 3794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40FE50CD-B627-4E66-A84F-5E5EC4404FF5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3853" y="1868"/>
                <a:ext cx="292" cy="387"/>
              </a:xfrm>
              <a:custGeom>
                <a:avLst/>
                <a:gdLst>
                  <a:gd name="T0" fmla="*/ 109 w 774"/>
                  <a:gd name="T1" fmla="*/ 0 h 1024"/>
                  <a:gd name="T2" fmla="*/ 0 w 774"/>
                  <a:gd name="T3" fmla="*/ 0 h 1024"/>
                  <a:gd name="T4" fmla="*/ 0 w 774"/>
                  <a:gd name="T5" fmla="*/ 184 h 1024"/>
                  <a:gd name="T6" fmla="*/ 3 w 774"/>
                  <a:gd name="T7" fmla="*/ 185 h 1024"/>
                  <a:gd name="T8" fmla="*/ 109 w 774"/>
                  <a:gd name="T9" fmla="*/ 322 h 1024"/>
                  <a:gd name="T10" fmla="*/ 109 w 774"/>
                  <a:gd name="T11" fmla="*/ 702 h 1024"/>
                  <a:gd name="T12" fmla="*/ 3 w 774"/>
                  <a:gd name="T13" fmla="*/ 840 h 1024"/>
                  <a:gd name="T14" fmla="*/ 0 w 774"/>
                  <a:gd name="T15" fmla="*/ 841 h 1024"/>
                  <a:gd name="T16" fmla="*/ 0 w 774"/>
                  <a:gd name="T17" fmla="*/ 1024 h 1024"/>
                  <a:gd name="T18" fmla="*/ 774 w 774"/>
                  <a:gd name="T19" fmla="*/ 813 h 1024"/>
                  <a:gd name="T20" fmla="*/ 774 w 774"/>
                  <a:gd name="T21" fmla="*/ 664 h 1024"/>
                  <a:gd name="T22" fmla="*/ 109 w 774"/>
                  <a:gd name="T23" fmla="*/ 0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1024">
                    <a:moveTo>
                      <a:pt x="109" y="0"/>
                    </a:moveTo>
                    <a:lnTo>
                      <a:pt x="0" y="0"/>
                    </a:lnTo>
                    <a:lnTo>
                      <a:pt x="0" y="184"/>
                    </a:lnTo>
                    <a:cubicBezTo>
                      <a:pt x="1" y="184"/>
                      <a:pt x="2" y="184"/>
                      <a:pt x="3" y="185"/>
                    </a:cubicBezTo>
                    <a:cubicBezTo>
                      <a:pt x="64" y="201"/>
                      <a:pt x="109" y="257"/>
                      <a:pt x="109" y="322"/>
                    </a:cubicBezTo>
                    <a:lnTo>
                      <a:pt x="109" y="702"/>
                    </a:lnTo>
                    <a:cubicBezTo>
                      <a:pt x="109" y="768"/>
                      <a:pt x="64" y="824"/>
                      <a:pt x="3" y="840"/>
                    </a:cubicBezTo>
                    <a:cubicBezTo>
                      <a:pt x="2" y="840"/>
                      <a:pt x="1" y="840"/>
                      <a:pt x="0" y="841"/>
                    </a:cubicBezTo>
                    <a:lnTo>
                      <a:pt x="0" y="1024"/>
                    </a:lnTo>
                    <a:cubicBezTo>
                      <a:pt x="280" y="1019"/>
                      <a:pt x="544" y="943"/>
                      <a:pt x="774" y="813"/>
                    </a:cubicBezTo>
                    <a:lnTo>
                      <a:pt x="774" y="664"/>
                    </a:lnTo>
                    <a:cubicBezTo>
                      <a:pt x="774" y="299"/>
                      <a:pt x="474" y="0"/>
                      <a:pt x="109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PA-任意多边形 3795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9218196F-3C6F-4E94-BA68-745D00F7E9FA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3535" y="2204"/>
                <a:ext cx="610" cy="560"/>
              </a:xfrm>
              <a:custGeom>
                <a:avLst/>
                <a:gdLst>
                  <a:gd name="T0" fmla="*/ 0 w 1615"/>
                  <a:gd name="T1" fmla="*/ 0 h 1484"/>
                  <a:gd name="T2" fmla="*/ 0 w 1615"/>
                  <a:gd name="T3" fmla="*/ 820 h 1484"/>
                  <a:gd name="T4" fmla="*/ 665 w 1615"/>
                  <a:gd name="T5" fmla="*/ 1484 h 1484"/>
                  <a:gd name="T6" fmla="*/ 950 w 1615"/>
                  <a:gd name="T7" fmla="*/ 1484 h 1484"/>
                  <a:gd name="T8" fmla="*/ 1615 w 1615"/>
                  <a:gd name="T9" fmla="*/ 820 h 1484"/>
                  <a:gd name="T10" fmla="*/ 1615 w 1615"/>
                  <a:gd name="T11" fmla="*/ 0 h 1484"/>
                  <a:gd name="T12" fmla="*/ 807 w 1615"/>
                  <a:gd name="T13" fmla="*/ 203 h 1484"/>
                  <a:gd name="T14" fmla="*/ 0 w 1615"/>
                  <a:gd name="T15" fmla="*/ 0 h 1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15" h="1484">
                    <a:moveTo>
                      <a:pt x="0" y="0"/>
                    </a:moveTo>
                    <a:lnTo>
                      <a:pt x="0" y="820"/>
                    </a:lnTo>
                    <a:cubicBezTo>
                      <a:pt x="0" y="1185"/>
                      <a:pt x="300" y="1484"/>
                      <a:pt x="665" y="1484"/>
                    </a:cubicBezTo>
                    <a:lnTo>
                      <a:pt x="950" y="1484"/>
                    </a:lnTo>
                    <a:cubicBezTo>
                      <a:pt x="1315" y="1484"/>
                      <a:pt x="1615" y="1185"/>
                      <a:pt x="1615" y="820"/>
                    </a:cubicBezTo>
                    <a:lnTo>
                      <a:pt x="1615" y="0"/>
                    </a:lnTo>
                    <a:cubicBezTo>
                      <a:pt x="1374" y="129"/>
                      <a:pt x="1099" y="203"/>
                      <a:pt x="807" y="203"/>
                    </a:cubicBezTo>
                    <a:cubicBezTo>
                      <a:pt x="516" y="203"/>
                      <a:pt x="241" y="129"/>
                      <a:pt x="0" y="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PA-任意多边形 3796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498F72EF-6868-4960-B3D4-53F1A44AFF0E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3828" y="1556"/>
                <a:ext cx="100" cy="312"/>
              </a:xfrm>
              <a:custGeom>
                <a:avLst/>
                <a:gdLst>
                  <a:gd name="T0" fmla="*/ 89 w 267"/>
                  <a:gd name="T1" fmla="*/ 534 h 827"/>
                  <a:gd name="T2" fmla="*/ 154 w 267"/>
                  <a:gd name="T3" fmla="*/ 440 h 827"/>
                  <a:gd name="T4" fmla="*/ 159 w 267"/>
                  <a:gd name="T5" fmla="*/ 435 h 827"/>
                  <a:gd name="T6" fmla="*/ 239 w 267"/>
                  <a:gd name="T7" fmla="*/ 319 h 827"/>
                  <a:gd name="T8" fmla="*/ 267 w 267"/>
                  <a:gd name="T9" fmla="*/ 181 h 827"/>
                  <a:gd name="T10" fmla="*/ 267 w 267"/>
                  <a:gd name="T11" fmla="*/ 0 h 827"/>
                  <a:gd name="T12" fmla="*/ 200 w 267"/>
                  <a:gd name="T13" fmla="*/ 0 h 827"/>
                  <a:gd name="T14" fmla="*/ 200 w 267"/>
                  <a:gd name="T15" fmla="*/ 181 h 827"/>
                  <a:gd name="T16" fmla="*/ 177 w 267"/>
                  <a:gd name="T17" fmla="*/ 293 h 827"/>
                  <a:gd name="T18" fmla="*/ 113 w 267"/>
                  <a:gd name="T19" fmla="*/ 387 h 827"/>
                  <a:gd name="T20" fmla="*/ 108 w 267"/>
                  <a:gd name="T21" fmla="*/ 392 h 827"/>
                  <a:gd name="T22" fmla="*/ 28 w 267"/>
                  <a:gd name="T23" fmla="*/ 508 h 827"/>
                  <a:gd name="T24" fmla="*/ 0 w 267"/>
                  <a:gd name="T25" fmla="*/ 646 h 827"/>
                  <a:gd name="T26" fmla="*/ 0 w 267"/>
                  <a:gd name="T27" fmla="*/ 827 h 827"/>
                  <a:gd name="T28" fmla="*/ 67 w 267"/>
                  <a:gd name="T29" fmla="*/ 827 h 827"/>
                  <a:gd name="T30" fmla="*/ 67 w 267"/>
                  <a:gd name="T31" fmla="*/ 646 h 827"/>
                  <a:gd name="T32" fmla="*/ 89 w 267"/>
                  <a:gd name="T33" fmla="*/ 534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7" h="827">
                    <a:moveTo>
                      <a:pt x="89" y="534"/>
                    </a:moveTo>
                    <a:cubicBezTo>
                      <a:pt x="105" y="498"/>
                      <a:pt x="126" y="467"/>
                      <a:pt x="154" y="440"/>
                    </a:cubicBezTo>
                    <a:lnTo>
                      <a:pt x="159" y="435"/>
                    </a:lnTo>
                    <a:cubicBezTo>
                      <a:pt x="193" y="402"/>
                      <a:pt x="220" y="363"/>
                      <a:pt x="239" y="319"/>
                    </a:cubicBezTo>
                    <a:cubicBezTo>
                      <a:pt x="257" y="275"/>
                      <a:pt x="267" y="229"/>
                      <a:pt x="267" y="181"/>
                    </a:cubicBezTo>
                    <a:lnTo>
                      <a:pt x="267" y="0"/>
                    </a:lnTo>
                    <a:lnTo>
                      <a:pt x="200" y="0"/>
                    </a:lnTo>
                    <a:lnTo>
                      <a:pt x="200" y="181"/>
                    </a:lnTo>
                    <a:cubicBezTo>
                      <a:pt x="200" y="220"/>
                      <a:pt x="192" y="258"/>
                      <a:pt x="177" y="293"/>
                    </a:cubicBezTo>
                    <a:cubicBezTo>
                      <a:pt x="162" y="329"/>
                      <a:pt x="141" y="360"/>
                      <a:pt x="113" y="387"/>
                    </a:cubicBezTo>
                    <a:lnTo>
                      <a:pt x="108" y="392"/>
                    </a:lnTo>
                    <a:cubicBezTo>
                      <a:pt x="74" y="425"/>
                      <a:pt x="47" y="464"/>
                      <a:pt x="28" y="508"/>
                    </a:cubicBezTo>
                    <a:cubicBezTo>
                      <a:pt x="10" y="552"/>
                      <a:pt x="0" y="598"/>
                      <a:pt x="0" y="646"/>
                    </a:cubicBezTo>
                    <a:lnTo>
                      <a:pt x="0" y="827"/>
                    </a:lnTo>
                    <a:lnTo>
                      <a:pt x="67" y="827"/>
                    </a:lnTo>
                    <a:lnTo>
                      <a:pt x="67" y="646"/>
                    </a:lnTo>
                    <a:cubicBezTo>
                      <a:pt x="67" y="607"/>
                      <a:pt x="74" y="569"/>
                      <a:pt x="89" y="53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9796440" y="1261740"/>
            <a:ext cx="966810" cy="1005210"/>
            <a:chOff x="6081690" y="5119676"/>
            <a:chExt cx="966810" cy="1005210"/>
          </a:xfrm>
        </p:grpSpPr>
        <p:sp>
          <p:nvSpPr>
            <p:cNvPr id="30" name="椭圆 29"/>
            <p:cNvSpPr>
              <a:spLocks noChangeAspect="1"/>
            </p:cNvSpPr>
            <p:nvPr/>
          </p:nvSpPr>
          <p:spPr>
            <a:xfrm flipV="1">
              <a:off x="6081690" y="5119676"/>
              <a:ext cx="966810" cy="1005210"/>
            </a:xfrm>
            <a:prstGeom prst="ellipse">
              <a:avLst/>
            </a:prstGeom>
            <a:solidFill>
              <a:srgbClr val="1B8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KSO_Shape"/>
            <p:cNvSpPr>
              <a:spLocks/>
            </p:cNvSpPr>
            <p:nvPr/>
          </p:nvSpPr>
          <p:spPr bwMode="auto">
            <a:xfrm>
              <a:off x="6379369" y="5295900"/>
              <a:ext cx="459581" cy="666750"/>
            </a:xfrm>
            <a:custGeom>
              <a:avLst/>
              <a:gdLst>
                <a:gd name="T0" fmla="*/ 55858379 w 6669"/>
                <a:gd name="T1" fmla="*/ 21024176 h 7160"/>
                <a:gd name="T2" fmla="*/ 58612685 w 6669"/>
                <a:gd name="T3" fmla="*/ 12954266 h 7160"/>
                <a:gd name="T4" fmla="*/ 63767711 w 6669"/>
                <a:gd name="T5" fmla="*/ 6441880 h 7160"/>
                <a:gd name="T6" fmla="*/ 70688277 w 6669"/>
                <a:gd name="T7" fmla="*/ 1911385 h 7160"/>
                <a:gd name="T8" fmla="*/ 79091727 w 6669"/>
                <a:gd name="T9" fmla="*/ 0 h 7160"/>
                <a:gd name="T10" fmla="*/ 85305917 w 6669"/>
                <a:gd name="T11" fmla="*/ 424634 h 7160"/>
                <a:gd name="T12" fmla="*/ 93215249 w 6669"/>
                <a:gd name="T13" fmla="*/ 3539416 h 7160"/>
                <a:gd name="T14" fmla="*/ 99429440 w 6669"/>
                <a:gd name="T15" fmla="*/ 8990216 h 7160"/>
                <a:gd name="T16" fmla="*/ 103595965 w 6669"/>
                <a:gd name="T17" fmla="*/ 16281365 h 7160"/>
                <a:gd name="T18" fmla="*/ 105149513 w 6669"/>
                <a:gd name="T19" fmla="*/ 24776175 h 7160"/>
                <a:gd name="T20" fmla="*/ 224987596 w 6669"/>
                <a:gd name="T21" fmla="*/ 21024176 h 7160"/>
                <a:gd name="T22" fmla="*/ 227741636 w 6669"/>
                <a:gd name="T23" fmla="*/ 12954266 h 7160"/>
                <a:gd name="T24" fmla="*/ 232896662 w 6669"/>
                <a:gd name="T25" fmla="*/ 6441880 h 7160"/>
                <a:gd name="T26" fmla="*/ 239887892 w 6669"/>
                <a:gd name="T27" fmla="*/ 1911385 h 7160"/>
                <a:gd name="T28" fmla="*/ 248220677 w 6669"/>
                <a:gd name="T29" fmla="*/ 0 h 7160"/>
                <a:gd name="T30" fmla="*/ 254434868 w 6669"/>
                <a:gd name="T31" fmla="*/ 424634 h 7160"/>
                <a:gd name="T32" fmla="*/ 262344200 w 6669"/>
                <a:gd name="T33" fmla="*/ 3539416 h 7160"/>
                <a:gd name="T34" fmla="*/ 268629055 w 6669"/>
                <a:gd name="T35" fmla="*/ 8990216 h 7160"/>
                <a:gd name="T36" fmla="*/ 272795580 w 6669"/>
                <a:gd name="T37" fmla="*/ 16281365 h 7160"/>
                <a:gd name="T38" fmla="*/ 274278464 w 6669"/>
                <a:gd name="T39" fmla="*/ 24776175 h 7160"/>
                <a:gd name="T40" fmla="*/ 190808485 w 6669"/>
                <a:gd name="T41" fmla="*/ 383320854 h 7160"/>
                <a:gd name="T42" fmla="*/ 193068408 w 6669"/>
                <a:gd name="T43" fmla="*/ 399531446 h 7160"/>
                <a:gd name="T44" fmla="*/ 199212200 w 6669"/>
                <a:gd name="T45" fmla="*/ 418148830 h 7160"/>
                <a:gd name="T46" fmla="*/ 209239861 w 6669"/>
                <a:gd name="T47" fmla="*/ 433651433 h 7160"/>
                <a:gd name="T48" fmla="*/ 217713975 w 6669"/>
                <a:gd name="T49" fmla="*/ 441225936 h 7160"/>
                <a:gd name="T50" fmla="*/ 228377082 w 6669"/>
                <a:gd name="T51" fmla="*/ 447101372 h 7160"/>
                <a:gd name="T52" fmla="*/ 241512104 w 6669"/>
                <a:gd name="T53" fmla="*/ 450428470 h 7160"/>
                <a:gd name="T54" fmla="*/ 252810656 w 6669"/>
                <a:gd name="T55" fmla="*/ 450499242 h 7160"/>
                <a:gd name="T56" fmla="*/ 265098240 w 6669"/>
                <a:gd name="T57" fmla="*/ 446676737 h 7160"/>
                <a:gd name="T58" fmla="*/ 276750113 w 6669"/>
                <a:gd name="T59" fmla="*/ 439243779 h 7160"/>
                <a:gd name="T60" fmla="*/ 290732308 w 6669"/>
                <a:gd name="T61" fmla="*/ 425510751 h 7160"/>
                <a:gd name="T62" fmla="*/ 310293513 w 6669"/>
                <a:gd name="T63" fmla="*/ 397761605 h 7160"/>
                <a:gd name="T64" fmla="*/ 331690656 w 6669"/>
                <a:gd name="T65" fmla="*/ 358049273 h 7160"/>
                <a:gd name="T66" fmla="*/ 348921274 w 6669"/>
                <a:gd name="T67" fmla="*/ 324283148 h 7160"/>
                <a:gd name="T68" fmla="*/ 361773640 w 6669"/>
                <a:gd name="T69" fmla="*/ 303825151 h 7160"/>
                <a:gd name="T70" fmla="*/ 376250217 w 6669"/>
                <a:gd name="T71" fmla="*/ 289030272 h 7160"/>
                <a:gd name="T72" fmla="*/ 391715561 w 6669"/>
                <a:gd name="T73" fmla="*/ 279756966 h 7160"/>
                <a:gd name="T74" fmla="*/ 407675022 w 6669"/>
                <a:gd name="T75" fmla="*/ 274943382 h 7160"/>
                <a:gd name="T76" fmla="*/ 423352092 w 6669"/>
                <a:gd name="T77" fmla="*/ 273669214 h 7160"/>
                <a:gd name="T78" fmla="*/ 443619407 w 6669"/>
                <a:gd name="T79" fmla="*/ 275934461 h 7160"/>
                <a:gd name="T80" fmla="*/ 464380839 w 6669"/>
                <a:gd name="T81" fmla="*/ 282234530 h 7160"/>
                <a:gd name="T82" fmla="*/ 444607907 w 6669"/>
                <a:gd name="T83" fmla="*/ 334476494 h 7160"/>
                <a:gd name="T84" fmla="*/ 430767041 w 6669"/>
                <a:gd name="T85" fmla="*/ 330087811 h 7160"/>
                <a:gd name="T86" fmla="*/ 419326895 w 6669"/>
                <a:gd name="T87" fmla="*/ 329875228 h 7160"/>
                <a:gd name="T88" fmla="*/ 408593124 w 6669"/>
                <a:gd name="T89" fmla="*/ 334901395 h 7160"/>
                <a:gd name="T90" fmla="*/ 401884284 w 6669"/>
                <a:gd name="T91" fmla="*/ 344033156 h 7160"/>
                <a:gd name="T92" fmla="*/ 380275414 w 6669"/>
                <a:gd name="T93" fmla="*/ 385869191 h 7160"/>
                <a:gd name="T94" fmla="*/ 354500019 w 6669"/>
                <a:gd name="T95" fmla="*/ 432731392 h 7160"/>
                <a:gd name="T96" fmla="*/ 334797751 w 6669"/>
                <a:gd name="T97" fmla="*/ 460338993 h 7160"/>
                <a:gd name="T98" fmla="*/ 318908689 w 6669"/>
                <a:gd name="T99" fmla="*/ 477257309 h 7160"/>
                <a:gd name="T100" fmla="*/ 301113289 w 6669"/>
                <a:gd name="T101" fmla="*/ 491131881 h 7160"/>
                <a:gd name="T102" fmla="*/ 281269694 w 6669"/>
                <a:gd name="T103" fmla="*/ 501183949 h 7160"/>
                <a:gd name="T104" fmla="*/ 259025112 w 6669"/>
                <a:gd name="T105" fmla="*/ 506351661 h 7160"/>
                <a:gd name="T106" fmla="*/ 237981024 w 6669"/>
                <a:gd name="T107" fmla="*/ 506351661 h 7160"/>
                <a:gd name="T108" fmla="*/ 210510752 w 6669"/>
                <a:gd name="T109" fmla="*/ 500334415 h 7160"/>
                <a:gd name="T110" fmla="*/ 188337101 w 6669"/>
                <a:gd name="T111" fmla="*/ 489716168 h 7160"/>
                <a:gd name="T112" fmla="*/ 170965155 w 6669"/>
                <a:gd name="T113" fmla="*/ 475558506 h 7160"/>
                <a:gd name="T114" fmla="*/ 157900797 w 6669"/>
                <a:gd name="T115" fmla="*/ 459206369 h 7160"/>
                <a:gd name="T116" fmla="*/ 148438183 w 6669"/>
                <a:gd name="T117" fmla="*/ 441650571 h 7160"/>
                <a:gd name="T118" fmla="*/ 140528851 w 6669"/>
                <a:gd name="T119" fmla="*/ 419422999 h 7160"/>
                <a:gd name="T120" fmla="*/ 135373825 w 6669"/>
                <a:gd name="T121" fmla="*/ 391178447 h 7160"/>
                <a:gd name="T122" fmla="*/ 45265936 w 6669"/>
                <a:gd name="T123" fmla="*/ 213144756 h 716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669" h="7160">
                  <a:moveTo>
                    <a:pt x="0" y="2275"/>
                  </a:moveTo>
                  <a:lnTo>
                    <a:pt x="787" y="2275"/>
                  </a:lnTo>
                  <a:lnTo>
                    <a:pt x="787" y="350"/>
                  </a:lnTo>
                  <a:lnTo>
                    <a:pt x="788" y="332"/>
                  </a:lnTo>
                  <a:lnTo>
                    <a:pt x="789" y="315"/>
                  </a:lnTo>
                  <a:lnTo>
                    <a:pt x="791" y="297"/>
                  </a:lnTo>
                  <a:lnTo>
                    <a:pt x="794" y="280"/>
                  </a:lnTo>
                  <a:lnTo>
                    <a:pt x="799" y="262"/>
                  </a:lnTo>
                  <a:lnTo>
                    <a:pt x="803" y="246"/>
                  </a:lnTo>
                  <a:lnTo>
                    <a:pt x="808" y="230"/>
                  </a:lnTo>
                  <a:lnTo>
                    <a:pt x="815" y="214"/>
                  </a:lnTo>
                  <a:lnTo>
                    <a:pt x="822" y="198"/>
                  </a:lnTo>
                  <a:lnTo>
                    <a:pt x="830" y="183"/>
                  </a:lnTo>
                  <a:lnTo>
                    <a:pt x="838" y="169"/>
                  </a:lnTo>
                  <a:lnTo>
                    <a:pt x="847" y="154"/>
                  </a:lnTo>
                  <a:lnTo>
                    <a:pt x="858" y="140"/>
                  </a:lnTo>
                  <a:lnTo>
                    <a:pt x="867" y="127"/>
                  </a:lnTo>
                  <a:lnTo>
                    <a:pt x="879" y="114"/>
                  </a:lnTo>
                  <a:lnTo>
                    <a:pt x="890" y="103"/>
                  </a:lnTo>
                  <a:lnTo>
                    <a:pt x="903" y="91"/>
                  </a:lnTo>
                  <a:lnTo>
                    <a:pt x="915" y="80"/>
                  </a:lnTo>
                  <a:lnTo>
                    <a:pt x="928" y="69"/>
                  </a:lnTo>
                  <a:lnTo>
                    <a:pt x="942" y="60"/>
                  </a:lnTo>
                  <a:lnTo>
                    <a:pt x="956" y="50"/>
                  </a:lnTo>
                  <a:lnTo>
                    <a:pt x="971" y="42"/>
                  </a:lnTo>
                  <a:lnTo>
                    <a:pt x="986" y="34"/>
                  </a:lnTo>
                  <a:lnTo>
                    <a:pt x="1001" y="27"/>
                  </a:lnTo>
                  <a:lnTo>
                    <a:pt x="1017" y="21"/>
                  </a:lnTo>
                  <a:lnTo>
                    <a:pt x="1034" y="15"/>
                  </a:lnTo>
                  <a:lnTo>
                    <a:pt x="1051" y="11"/>
                  </a:lnTo>
                  <a:lnTo>
                    <a:pt x="1068" y="6"/>
                  </a:lnTo>
                  <a:lnTo>
                    <a:pt x="1085" y="3"/>
                  </a:lnTo>
                  <a:lnTo>
                    <a:pt x="1102" y="1"/>
                  </a:lnTo>
                  <a:lnTo>
                    <a:pt x="1120" y="0"/>
                  </a:lnTo>
                  <a:lnTo>
                    <a:pt x="1138" y="0"/>
                  </a:lnTo>
                  <a:lnTo>
                    <a:pt x="1156" y="0"/>
                  </a:lnTo>
                  <a:lnTo>
                    <a:pt x="1174" y="1"/>
                  </a:lnTo>
                  <a:lnTo>
                    <a:pt x="1191" y="3"/>
                  </a:lnTo>
                  <a:lnTo>
                    <a:pt x="1208" y="6"/>
                  </a:lnTo>
                  <a:lnTo>
                    <a:pt x="1225" y="11"/>
                  </a:lnTo>
                  <a:lnTo>
                    <a:pt x="1242" y="15"/>
                  </a:lnTo>
                  <a:lnTo>
                    <a:pt x="1258" y="21"/>
                  </a:lnTo>
                  <a:lnTo>
                    <a:pt x="1274" y="27"/>
                  </a:lnTo>
                  <a:lnTo>
                    <a:pt x="1289" y="34"/>
                  </a:lnTo>
                  <a:lnTo>
                    <a:pt x="1305" y="42"/>
                  </a:lnTo>
                  <a:lnTo>
                    <a:pt x="1320" y="50"/>
                  </a:lnTo>
                  <a:lnTo>
                    <a:pt x="1333" y="60"/>
                  </a:lnTo>
                  <a:lnTo>
                    <a:pt x="1347" y="69"/>
                  </a:lnTo>
                  <a:lnTo>
                    <a:pt x="1361" y="80"/>
                  </a:lnTo>
                  <a:lnTo>
                    <a:pt x="1373" y="91"/>
                  </a:lnTo>
                  <a:lnTo>
                    <a:pt x="1386" y="103"/>
                  </a:lnTo>
                  <a:lnTo>
                    <a:pt x="1398" y="114"/>
                  </a:lnTo>
                  <a:lnTo>
                    <a:pt x="1408" y="127"/>
                  </a:lnTo>
                  <a:lnTo>
                    <a:pt x="1419" y="140"/>
                  </a:lnTo>
                  <a:lnTo>
                    <a:pt x="1429" y="154"/>
                  </a:lnTo>
                  <a:lnTo>
                    <a:pt x="1437" y="169"/>
                  </a:lnTo>
                  <a:lnTo>
                    <a:pt x="1446" y="183"/>
                  </a:lnTo>
                  <a:lnTo>
                    <a:pt x="1455" y="198"/>
                  </a:lnTo>
                  <a:lnTo>
                    <a:pt x="1461" y="214"/>
                  </a:lnTo>
                  <a:lnTo>
                    <a:pt x="1467" y="230"/>
                  </a:lnTo>
                  <a:lnTo>
                    <a:pt x="1473" y="246"/>
                  </a:lnTo>
                  <a:lnTo>
                    <a:pt x="1478" y="262"/>
                  </a:lnTo>
                  <a:lnTo>
                    <a:pt x="1481" y="280"/>
                  </a:lnTo>
                  <a:lnTo>
                    <a:pt x="1485" y="297"/>
                  </a:lnTo>
                  <a:lnTo>
                    <a:pt x="1487" y="315"/>
                  </a:lnTo>
                  <a:lnTo>
                    <a:pt x="1489" y="332"/>
                  </a:lnTo>
                  <a:lnTo>
                    <a:pt x="1489" y="350"/>
                  </a:lnTo>
                  <a:lnTo>
                    <a:pt x="1489" y="2275"/>
                  </a:lnTo>
                  <a:lnTo>
                    <a:pt x="3182" y="2275"/>
                  </a:lnTo>
                  <a:lnTo>
                    <a:pt x="3182" y="350"/>
                  </a:lnTo>
                  <a:lnTo>
                    <a:pt x="3183" y="332"/>
                  </a:lnTo>
                  <a:lnTo>
                    <a:pt x="3184" y="315"/>
                  </a:lnTo>
                  <a:lnTo>
                    <a:pt x="3186" y="297"/>
                  </a:lnTo>
                  <a:lnTo>
                    <a:pt x="3190" y="280"/>
                  </a:lnTo>
                  <a:lnTo>
                    <a:pt x="3194" y="262"/>
                  </a:lnTo>
                  <a:lnTo>
                    <a:pt x="3198" y="246"/>
                  </a:lnTo>
                  <a:lnTo>
                    <a:pt x="3203" y="230"/>
                  </a:lnTo>
                  <a:lnTo>
                    <a:pt x="3210" y="214"/>
                  </a:lnTo>
                  <a:lnTo>
                    <a:pt x="3217" y="198"/>
                  </a:lnTo>
                  <a:lnTo>
                    <a:pt x="3225" y="183"/>
                  </a:lnTo>
                  <a:lnTo>
                    <a:pt x="3234" y="169"/>
                  </a:lnTo>
                  <a:lnTo>
                    <a:pt x="3242" y="154"/>
                  </a:lnTo>
                  <a:lnTo>
                    <a:pt x="3253" y="140"/>
                  </a:lnTo>
                  <a:lnTo>
                    <a:pt x="3262" y="127"/>
                  </a:lnTo>
                  <a:lnTo>
                    <a:pt x="3274" y="114"/>
                  </a:lnTo>
                  <a:lnTo>
                    <a:pt x="3285" y="103"/>
                  </a:lnTo>
                  <a:lnTo>
                    <a:pt x="3298" y="91"/>
                  </a:lnTo>
                  <a:lnTo>
                    <a:pt x="3311" y="80"/>
                  </a:lnTo>
                  <a:lnTo>
                    <a:pt x="3324" y="69"/>
                  </a:lnTo>
                  <a:lnTo>
                    <a:pt x="3337" y="60"/>
                  </a:lnTo>
                  <a:lnTo>
                    <a:pt x="3351" y="50"/>
                  </a:lnTo>
                  <a:lnTo>
                    <a:pt x="3366" y="42"/>
                  </a:lnTo>
                  <a:lnTo>
                    <a:pt x="3381" y="34"/>
                  </a:lnTo>
                  <a:lnTo>
                    <a:pt x="3397" y="27"/>
                  </a:lnTo>
                  <a:lnTo>
                    <a:pt x="3412" y="21"/>
                  </a:lnTo>
                  <a:lnTo>
                    <a:pt x="3430" y="15"/>
                  </a:lnTo>
                  <a:lnTo>
                    <a:pt x="3446" y="11"/>
                  </a:lnTo>
                  <a:lnTo>
                    <a:pt x="3463" y="6"/>
                  </a:lnTo>
                  <a:lnTo>
                    <a:pt x="3480" y="3"/>
                  </a:lnTo>
                  <a:lnTo>
                    <a:pt x="3497" y="1"/>
                  </a:lnTo>
                  <a:lnTo>
                    <a:pt x="3515" y="0"/>
                  </a:lnTo>
                  <a:lnTo>
                    <a:pt x="3534" y="0"/>
                  </a:lnTo>
                  <a:lnTo>
                    <a:pt x="3551" y="0"/>
                  </a:lnTo>
                  <a:lnTo>
                    <a:pt x="3569" y="1"/>
                  </a:lnTo>
                  <a:lnTo>
                    <a:pt x="3586" y="3"/>
                  </a:lnTo>
                  <a:lnTo>
                    <a:pt x="3603" y="6"/>
                  </a:lnTo>
                  <a:lnTo>
                    <a:pt x="3620" y="11"/>
                  </a:lnTo>
                  <a:lnTo>
                    <a:pt x="3638" y="15"/>
                  </a:lnTo>
                  <a:lnTo>
                    <a:pt x="3654" y="21"/>
                  </a:lnTo>
                  <a:lnTo>
                    <a:pt x="3670" y="27"/>
                  </a:lnTo>
                  <a:lnTo>
                    <a:pt x="3685" y="34"/>
                  </a:lnTo>
                  <a:lnTo>
                    <a:pt x="3700" y="42"/>
                  </a:lnTo>
                  <a:lnTo>
                    <a:pt x="3715" y="50"/>
                  </a:lnTo>
                  <a:lnTo>
                    <a:pt x="3729" y="60"/>
                  </a:lnTo>
                  <a:lnTo>
                    <a:pt x="3743" y="69"/>
                  </a:lnTo>
                  <a:lnTo>
                    <a:pt x="3756" y="80"/>
                  </a:lnTo>
                  <a:lnTo>
                    <a:pt x="3769" y="91"/>
                  </a:lnTo>
                  <a:lnTo>
                    <a:pt x="3781" y="103"/>
                  </a:lnTo>
                  <a:lnTo>
                    <a:pt x="3793" y="114"/>
                  </a:lnTo>
                  <a:lnTo>
                    <a:pt x="3804" y="127"/>
                  </a:lnTo>
                  <a:lnTo>
                    <a:pt x="3814" y="140"/>
                  </a:lnTo>
                  <a:lnTo>
                    <a:pt x="3824" y="154"/>
                  </a:lnTo>
                  <a:lnTo>
                    <a:pt x="3834" y="169"/>
                  </a:lnTo>
                  <a:lnTo>
                    <a:pt x="3841" y="183"/>
                  </a:lnTo>
                  <a:lnTo>
                    <a:pt x="3850" y="198"/>
                  </a:lnTo>
                  <a:lnTo>
                    <a:pt x="3856" y="214"/>
                  </a:lnTo>
                  <a:lnTo>
                    <a:pt x="3863" y="230"/>
                  </a:lnTo>
                  <a:lnTo>
                    <a:pt x="3868" y="246"/>
                  </a:lnTo>
                  <a:lnTo>
                    <a:pt x="3873" y="262"/>
                  </a:lnTo>
                  <a:lnTo>
                    <a:pt x="3877" y="280"/>
                  </a:lnTo>
                  <a:lnTo>
                    <a:pt x="3880" y="297"/>
                  </a:lnTo>
                  <a:lnTo>
                    <a:pt x="3882" y="315"/>
                  </a:lnTo>
                  <a:lnTo>
                    <a:pt x="3884" y="332"/>
                  </a:lnTo>
                  <a:lnTo>
                    <a:pt x="3884" y="350"/>
                  </a:lnTo>
                  <a:lnTo>
                    <a:pt x="3884" y="2275"/>
                  </a:lnTo>
                  <a:lnTo>
                    <a:pt x="4825" y="2275"/>
                  </a:lnTo>
                  <a:lnTo>
                    <a:pt x="4825" y="3011"/>
                  </a:lnTo>
                  <a:lnTo>
                    <a:pt x="4140" y="3011"/>
                  </a:lnTo>
                  <a:lnTo>
                    <a:pt x="3899" y="4987"/>
                  </a:lnTo>
                  <a:lnTo>
                    <a:pt x="3846" y="5415"/>
                  </a:lnTo>
                  <a:lnTo>
                    <a:pt x="2702" y="5415"/>
                  </a:lnTo>
                  <a:lnTo>
                    <a:pt x="2705" y="5460"/>
                  </a:lnTo>
                  <a:lnTo>
                    <a:pt x="2712" y="5515"/>
                  </a:lnTo>
                  <a:lnTo>
                    <a:pt x="2716" y="5545"/>
                  </a:lnTo>
                  <a:lnTo>
                    <a:pt x="2721" y="5576"/>
                  </a:lnTo>
                  <a:lnTo>
                    <a:pt x="2727" y="5609"/>
                  </a:lnTo>
                  <a:lnTo>
                    <a:pt x="2734" y="5644"/>
                  </a:lnTo>
                  <a:lnTo>
                    <a:pt x="2743" y="5680"/>
                  </a:lnTo>
                  <a:lnTo>
                    <a:pt x="2752" y="5716"/>
                  </a:lnTo>
                  <a:lnTo>
                    <a:pt x="2763" y="5754"/>
                  </a:lnTo>
                  <a:lnTo>
                    <a:pt x="2775" y="5791"/>
                  </a:lnTo>
                  <a:lnTo>
                    <a:pt x="2789" y="5830"/>
                  </a:lnTo>
                  <a:lnTo>
                    <a:pt x="2805" y="5869"/>
                  </a:lnTo>
                  <a:lnTo>
                    <a:pt x="2821" y="5907"/>
                  </a:lnTo>
                  <a:lnTo>
                    <a:pt x="2840" y="5946"/>
                  </a:lnTo>
                  <a:lnTo>
                    <a:pt x="2861" y="5983"/>
                  </a:lnTo>
                  <a:lnTo>
                    <a:pt x="2883" y="6021"/>
                  </a:lnTo>
                  <a:lnTo>
                    <a:pt x="2908" y="6057"/>
                  </a:lnTo>
                  <a:lnTo>
                    <a:pt x="2935" y="6093"/>
                  </a:lnTo>
                  <a:lnTo>
                    <a:pt x="2948" y="6110"/>
                  </a:lnTo>
                  <a:lnTo>
                    <a:pt x="2963" y="6126"/>
                  </a:lnTo>
                  <a:lnTo>
                    <a:pt x="2978" y="6143"/>
                  </a:lnTo>
                  <a:lnTo>
                    <a:pt x="2995" y="6159"/>
                  </a:lnTo>
                  <a:lnTo>
                    <a:pt x="3011" y="6175"/>
                  </a:lnTo>
                  <a:lnTo>
                    <a:pt x="3028" y="6190"/>
                  </a:lnTo>
                  <a:lnTo>
                    <a:pt x="3046" y="6205"/>
                  </a:lnTo>
                  <a:lnTo>
                    <a:pt x="3064" y="6219"/>
                  </a:lnTo>
                  <a:lnTo>
                    <a:pt x="3083" y="6233"/>
                  </a:lnTo>
                  <a:lnTo>
                    <a:pt x="3103" y="6247"/>
                  </a:lnTo>
                  <a:lnTo>
                    <a:pt x="3123" y="6260"/>
                  </a:lnTo>
                  <a:lnTo>
                    <a:pt x="3143" y="6273"/>
                  </a:lnTo>
                  <a:lnTo>
                    <a:pt x="3165" y="6283"/>
                  </a:lnTo>
                  <a:lnTo>
                    <a:pt x="3187" y="6295"/>
                  </a:lnTo>
                  <a:lnTo>
                    <a:pt x="3210" y="6306"/>
                  </a:lnTo>
                  <a:lnTo>
                    <a:pt x="3234" y="6316"/>
                  </a:lnTo>
                  <a:lnTo>
                    <a:pt x="3258" y="6324"/>
                  </a:lnTo>
                  <a:lnTo>
                    <a:pt x="3284" y="6333"/>
                  </a:lnTo>
                  <a:lnTo>
                    <a:pt x="3310" y="6340"/>
                  </a:lnTo>
                  <a:lnTo>
                    <a:pt x="3335" y="6348"/>
                  </a:lnTo>
                  <a:lnTo>
                    <a:pt x="3363" y="6353"/>
                  </a:lnTo>
                  <a:lnTo>
                    <a:pt x="3391" y="6358"/>
                  </a:lnTo>
                  <a:lnTo>
                    <a:pt x="3420" y="6363"/>
                  </a:lnTo>
                  <a:lnTo>
                    <a:pt x="3450" y="6367"/>
                  </a:lnTo>
                  <a:lnTo>
                    <a:pt x="3476" y="6369"/>
                  </a:lnTo>
                  <a:lnTo>
                    <a:pt x="3502" y="6369"/>
                  </a:lnTo>
                  <a:lnTo>
                    <a:pt x="3528" y="6369"/>
                  </a:lnTo>
                  <a:lnTo>
                    <a:pt x="3554" y="6367"/>
                  </a:lnTo>
                  <a:lnTo>
                    <a:pt x="3580" y="6364"/>
                  </a:lnTo>
                  <a:lnTo>
                    <a:pt x="3605" y="6359"/>
                  </a:lnTo>
                  <a:lnTo>
                    <a:pt x="3631" y="6354"/>
                  </a:lnTo>
                  <a:lnTo>
                    <a:pt x="3656" y="6348"/>
                  </a:lnTo>
                  <a:lnTo>
                    <a:pt x="3680" y="6340"/>
                  </a:lnTo>
                  <a:lnTo>
                    <a:pt x="3705" y="6332"/>
                  </a:lnTo>
                  <a:lnTo>
                    <a:pt x="3730" y="6321"/>
                  </a:lnTo>
                  <a:lnTo>
                    <a:pt x="3754" y="6310"/>
                  </a:lnTo>
                  <a:lnTo>
                    <a:pt x="3778" y="6298"/>
                  </a:lnTo>
                  <a:lnTo>
                    <a:pt x="3803" y="6286"/>
                  </a:lnTo>
                  <a:lnTo>
                    <a:pt x="3826" y="6272"/>
                  </a:lnTo>
                  <a:lnTo>
                    <a:pt x="3850" y="6257"/>
                  </a:lnTo>
                  <a:lnTo>
                    <a:pt x="3873" y="6240"/>
                  </a:lnTo>
                  <a:lnTo>
                    <a:pt x="3896" y="6223"/>
                  </a:lnTo>
                  <a:lnTo>
                    <a:pt x="3919" y="6205"/>
                  </a:lnTo>
                  <a:lnTo>
                    <a:pt x="3942" y="6187"/>
                  </a:lnTo>
                  <a:lnTo>
                    <a:pt x="3964" y="6168"/>
                  </a:lnTo>
                  <a:lnTo>
                    <a:pt x="3987" y="6147"/>
                  </a:lnTo>
                  <a:lnTo>
                    <a:pt x="4008" y="6127"/>
                  </a:lnTo>
                  <a:lnTo>
                    <a:pt x="4031" y="6105"/>
                  </a:lnTo>
                  <a:lnTo>
                    <a:pt x="4074" y="6059"/>
                  </a:lnTo>
                  <a:lnTo>
                    <a:pt x="4117" y="6011"/>
                  </a:lnTo>
                  <a:lnTo>
                    <a:pt x="4158" y="5961"/>
                  </a:lnTo>
                  <a:lnTo>
                    <a:pt x="4200" y="5908"/>
                  </a:lnTo>
                  <a:lnTo>
                    <a:pt x="4240" y="5854"/>
                  </a:lnTo>
                  <a:lnTo>
                    <a:pt x="4279" y="5797"/>
                  </a:lnTo>
                  <a:lnTo>
                    <a:pt x="4319" y="5739"/>
                  </a:lnTo>
                  <a:lnTo>
                    <a:pt x="4357" y="5680"/>
                  </a:lnTo>
                  <a:lnTo>
                    <a:pt x="4394" y="5619"/>
                  </a:lnTo>
                  <a:lnTo>
                    <a:pt x="4431" y="5558"/>
                  </a:lnTo>
                  <a:lnTo>
                    <a:pt x="4467" y="5496"/>
                  </a:lnTo>
                  <a:lnTo>
                    <a:pt x="4502" y="5433"/>
                  </a:lnTo>
                  <a:lnTo>
                    <a:pt x="4537" y="5370"/>
                  </a:lnTo>
                  <a:lnTo>
                    <a:pt x="4570" y="5307"/>
                  </a:lnTo>
                  <a:lnTo>
                    <a:pt x="4635" y="5182"/>
                  </a:lnTo>
                  <a:lnTo>
                    <a:pt x="4697" y="5058"/>
                  </a:lnTo>
                  <a:lnTo>
                    <a:pt x="4757" y="4939"/>
                  </a:lnTo>
                  <a:lnTo>
                    <a:pt x="4829" y="4795"/>
                  </a:lnTo>
                  <a:lnTo>
                    <a:pt x="4867" y="4721"/>
                  </a:lnTo>
                  <a:lnTo>
                    <a:pt x="4904" y="4650"/>
                  </a:lnTo>
                  <a:lnTo>
                    <a:pt x="4941" y="4581"/>
                  </a:lnTo>
                  <a:lnTo>
                    <a:pt x="4977" y="4516"/>
                  </a:lnTo>
                  <a:lnTo>
                    <a:pt x="5014" y="4455"/>
                  </a:lnTo>
                  <a:lnTo>
                    <a:pt x="5049" y="4397"/>
                  </a:lnTo>
                  <a:lnTo>
                    <a:pt x="5085" y="4342"/>
                  </a:lnTo>
                  <a:lnTo>
                    <a:pt x="5104" y="4317"/>
                  </a:lnTo>
                  <a:lnTo>
                    <a:pt x="5123" y="4292"/>
                  </a:lnTo>
                  <a:lnTo>
                    <a:pt x="5151" y="4257"/>
                  </a:lnTo>
                  <a:lnTo>
                    <a:pt x="5179" y="4223"/>
                  </a:lnTo>
                  <a:lnTo>
                    <a:pt x="5208" y="4192"/>
                  </a:lnTo>
                  <a:lnTo>
                    <a:pt x="5236" y="4162"/>
                  </a:lnTo>
                  <a:lnTo>
                    <a:pt x="5266" y="4135"/>
                  </a:lnTo>
                  <a:lnTo>
                    <a:pt x="5296" y="4108"/>
                  </a:lnTo>
                  <a:lnTo>
                    <a:pt x="5328" y="4083"/>
                  </a:lnTo>
                  <a:lnTo>
                    <a:pt x="5358" y="4061"/>
                  </a:lnTo>
                  <a:lnTo>
                    <a:pt x="5389" y="4038"/>
                  </a:lnTo>
                  <a:lnTo>
                    <a:pt x="5421" y="4019"/>
                  </a:lnTo>
                  <a:lnTo>
                    <a:pt x="5452" y="3999"/>
                  </a:lnTo>
                  <a:lnTo>
                    <a:pt x="5484" y="3982"/>
                  </a:lnTo>
                  <a:lnTo>
                    <a:pt x="5515" y="3966"/>
                  </a:lnTo>
                  <a:lnTo>
                    <a:pt x="5547" y="3952"/>
                  </a:lnTo>
                  <a:lnTo>
                    <a:pt x="5579" y="3938"/>
                  </a:lnTo>
                  <a:lnTo>
                    <a:pt x="5613" y="3927"/>
                  </a:lnTo>
                  <a:lnTo>
                    <a:pt x="5645" y="3916"/>
                  </a:lnTo>
                  <a:lnTo>
                    <a:pt x="5677" y="3906"/>
                  </a:lnTo>
                  <a:lnTo>
                    <a:pt x="5709" y="3898"/>
                  </a:lnTo>
                  <a:lnTo>
                    <a:pt x="5741" y="3890"/>
                  </a:lnTo>
                  <a:lnTo>
                    <a:pt x="5773" y="3884"/>
                  </a:lnTo>
                  <a:lnTo>
                    <a:pt x="5806" y="3878"/>
                  </a:lnTo>
                  <a:lnTo>
                    <a:pt x="5838" y="3874"/>
                  </a:lnTo>
                  <a:lnTo>
                    <a:pt x="5870" y="3871"/>
                  </a:lnTo>
                  <a:lnTo>
                    <a:pt x="5902" y="3868"/>
                  </a:lnTo>
                  <a:lnTo>
                    <a:pt x="5933" y="3867"/>
                  </a:lnTo>
                  <a:lnTo>
                    <a:pt x="5964" y="3866"/>
                  </a:lnTo>
                  <a:lnTo>
                    <a:pt x="5995" y="3866"/>
                  </a:lnTo>
                  <a:lnTo>
                    <a:pt x="6026" y="3866"/>
                  </a:lnTo>
                  <a:lnTo>
                    <a:pt x="6056" y="3868"/>
                  </a:lnTo>
                  <a:lnTo>
                    <a:pt x="6086" y="3869"/>
                  </a:lnTo>
                  <a:lnTo>
                    <a:pt x="6115" y="3872"/>
                  </a:lnTo>
                  <a:lnTo>
                    <a:pt x="6173" y="3878"/>
                  </a:lnTo>
                  <a:lnTo>
                    <a:pt x="6229" y="3887"/>
                  </a:lnTo>
                  <a:lnTo>
                    <a:pt x="6282" y="3898"/>
                  </a:lnTo>
                  <a:lnTo>
                    <a:pt x="6334" y="3908"/>
                  </a:lnTo>
                  <a:lnTo>
                    <a:pt x="6382" y="3921"/>
                  </a:lnTo>
                  <a:lnTo>
                    <a:pt x="6428" y="3934"/>
                  </a:lnTo>
                  <a:lnTo>
                    <a:pt x="6470" y="3948"/>
                  </a:lnTo>
                  <a:lnTo>
                    <a:pt x="6510" y="3961"/>
                  </a:lnTo>
                  <a:lnTo>
                    <a:pt x="6545" y="3974"/>
                  </a:lnTo>
                  <a:lnTo>
                    <a:pt x="6576" y="3987"/>
                  </a:lnTo>
                  <a:lnTo>
                    <a:pt x="6626" y="4008"/>
                  </a:lnTo>
                  <a:lnTo>
                    <a:pt x="6657" y="4022"/>
                  </a:lnTo>
                  <a:lnTo>
                    <a:pt x="6669" y="4028"/>
                  </a:lnTo>
                  <a:lnTo>
                    <a:pt x="6491" y="4381"/>
                  </a:lnTo>
                  <a:lnTo>
                    <a:pt x="6313" y="4734"/>
                  </a:lnTo>
                  <a:lnTo>
                    <a:pt x="6296" y="4725"/>
                  </a:lnTo>
                  <a:lnTo>
                    <a:pt x="6277" y="4716"/>
                  </a:lnTo>
                  <a:lnTo>
                    <a:pt x="6251" y="4706"/>
                  </a:lnTo>
                  <a:lnTo>
                    <a:pt x="6219" y="4694"/>
                  </a:lnTo>
                  <a:lnTo>
                    <a:pt x="6183" y="4682"/>
                  </a:lnTo>
                  <a:lnTo>
                    <a:pt x="6143" y="4671"/>
                  </a:lnTo>
                  <a:lnTo>
                    <a:pt x="6122" y="4667"/>
                  </a:lnTo>
                  <a:lnTo>
                    <a:pt x="6100" y="4663"/>
                  </a:lnTo>
                  <a:lnTo>
                    <a:pt x="6078" y="4660"/>
                  </a:lnTo>
                  <a:lnTo>
                    <a:pt x="6054" y="4656"/>
                  </a:lnTo>
                  <a:lnTo>
                    <a:pt x="6032" y="4655"/>
                  </a:lnTo>
                  <a:lnTo>
                    <a:pt x="6008" y="4654"/>
                  </a:lnTo>
                  <a:lnTo>
                    <a:pt x="5984" y="4655"/>
                  </a:lnTo>
                  <a:lnTo>
                    <a:pt x="5961" y="4656"/>
                  </a:lnTo>
                  <a:lnTo>
                    <a:pt x="5938" y="4660"/>
                  </a:lnTo>
                  <a:lnTo>
                    <a:pt x="5915" y="4665"/>
                  </a:lnTo>
                  <a:lnTo>
                    <a:pt x="5892" y="4671"/>
                  </a:lnTo>
                  <a:lnTo>
                    <a:pt x="5870" y="4679"/>
                  </a:lnTo>
                  <a:lnTo>
                    <a:pt x="5847" y="4690"/>
                  </a:lnTo>
                  <a:lnTo>
                    <a:pt x="5827" y="4701"/>
                  </a:lnTo>
                  <a:lnTo>
                    <a:pt x="5806" y="4715"/>
                  </a:lnTo>
                  <a:lnTo>
                    <a:pt x="5786" y="4731"/>
                  </a:lnTo>
                  <a:lnTo>
                    <a:pt x="5768" y="4750"/>
                  </a:lnTo>
                  <a:lnTo>
                    <a:pt x="5750" y="4771"/>
                  </a:lnTo>
                  <a:lnTo>
                    <a:pt x="5736" y="4790"/>
                  </a:lnTo>
                  <a:lnTo>
                    <a:pt x="5722" y="4811"/>
                  </a:lnTo>
                  <a:lnTo>
                    <a:pt x="5707" y="4834"/>
                  </a:lnTo>
                  <a:lnTo>
                    <a:pt x="5691" y="4860"/>
                  </a:lnTo>
                  <a:lnTo>
                    <a:pt x="5658" y="4917"/>
                  </a:lnTo>
                  <a:lnTo>
                    <a:pt x="5623" y="4981"/>
                  </a:lnTo>
                  <a:lnTo>
                    <a:pt x="5586" y="5052"/>
                  </a:lnTo>
                  <a:lnTo>
                    <a:pt x="5547" y="5128"/>
                  </a:lnTo>
                  <a:lnTo>
                    <a:pt x="5465" y="5292"/>
                  </a:lnTo>
                  <a:lnTo>
                    <a:pt x="5385" y="5451"/>
                  </a:lnTo>
                  <a:lnTo>
                    <a:pt x="5303" y="5614"/>
                  </a:lnTo>
                  <a:lnTo>
                    <a:pt x="5259" y="5697"/>
                  </a:lnTo>
                  <a:lnTo>
                    <a:pt x="5214" y="5781"/>
                  </a:lnTo>
                  <a:lnTo>
                    <a:pt x="5168" y="5864"/>
                  </a:lnTo>
                  <a:lnTo>
                    <a:pt x="5120" y="5948"/>
                  </a:lnTo>
                  <a:lnTo>
                    <a:pt x="5071" y="6030"/>
                  </a:lnTo>
                  <a:lnTo>
                    <a:pt x="5020" y="6113"/>
                  </a:lnTo>
                  <a:lnTo>
                    <a:pt x="4967" y="6194"/>
                  </a:lnTo>
                  <a:lnTo>
                    <a:pt x="4914" y="6274"/>
                  </a:lnTo>
                  <a:lnTo>
                    <a:pt x="4858" y="6353"/>
                  </a:lnTo>
                  <a:lnTo>
                    <a:pt x="4829" y="6392"/>
                  </a:lnTo>
                  <a:lnTo>
                    <a:pt x="4800" y="6429"/>
                  </a:lnTo>
                  <a:lnTo>
                    <a:pt x="4771" y="6467"/>
                  </a:lnTo>
                  <a:lnTo>
                    <a:pt x="4741" y="6503"/>
                  </a:lnTo>
                  <a:lnTo>
                    <a:pt x="4710" y="6540"/>
                  </a:lnTo>
                  <a:lnTo>
                    <a:pt x="4679" y="6576"/>
                  </a:lnTo>
                  <a:lnTo>
                    <a:pt x="4648" y="6610"/>
                  </a:lnTo>
                  <a:lnTo>
                    <a:pt x="4616" y="6645"/>
                  </a:lnTo>
                  <a:lnTo>
                    <a:pt x="4583" y="6678"/>
                  </a:lnTo>
                  <a:lnTo>
                    <a:pt x="4550" y="6711"/>
                  </a:lnTo>
                  <a:lnTo>
                    <a:pt x="4516" y="6742"/>
                  </a:lnTo>
                  <a:lnTo>
                    <a:pt x="4482" y="6773"/>
                  </a:lnTo>
                  <a:lnTo>
                    <a:pt x="4448" y="6803"/>
                  </a:lnTo>
                  <a:lnTo>
                    <a:pt x="4412" y="6832"/>
                  </a:lnTo>
                  <a:lnTo>
                    <a:pt x="4376" y="6861"/>
                  </a:lnTo>
                  <a:lnTo>
                    <a:pt x="4339" y="6888"/>
                  </a:lnTo>
                  <a:lnTo>
                    <a:pt x="4302" y="6914"/>
                  </a:lnTo>
                  <a:lnTo>
                    <a:pt x="4264" y="6938"/>
                  </a:lnTo>
                  <a:lnTo>
                    <a:pt x="4226" y="6963"/>
                  </a:lnTo>
                  <a:lnTo>
                    <a:pt x="4187" y="6985"/>
                  </a:lnTo>
                  <a:lnTo>
                    <a:pt x="4148" y="7007"/>
                  </a:lnTo>
                  <a:lnTo>
                    <a:pt x="4108" y="7026"/>
                  </a:lnTo>
                  <a:lnTo>
                    <a:pt x="4066" y="7045"/>
                  </a:lnTo>
                  <a:lnTo>
                    <a:pt x="4025" y="7064"/>
                  </a:lnTo>
                  <a:lnTo>
                    <a:pt x="3983" y="7080"/>
                  </a:lnTo>
                  <a:lnTo>
                    <a:pt x="3940" y="7095"/>
                  </a:lnTo>
                  <a:lnTo>
                    <a:pt x="3897" y="7108"/>
                  </a:lnTo>
                  <a:lnTo>
                    <a:pt x="3852" y="7119"/>
                  </a:lnTo>
                  <a:lnTo>
                    <a:pt x="3807" y="7130"/>
                  </a:lnTo>
                  <a:lnTo>
                    <a:pt x="3762" y="7140"/>
                  </a:lnTo>
                  <a:lnTo>
                    <a:pt x="3715" y="7147"/>
                  </a:lnTo>
                  <a:lnTo>
                    <a:pt x="3668" y="7153"/>
                  </a:lnTo>
                  <a:lnTo>
                    <a:pt x="3620" y="7157"/>
                  </a:lnTo>
                  <a:lnTo>
                    <a:pt x="3571" y="7159"/>
                  </a:lnTo>
                  <a:lnTo>
                    <a:pt x="3522" y="7160"/>
                  </a:lnTo>
                  <a:lnTo>
                    <a:pt x="3471" y="7159"/>
                  </a:lnTo>
                  <a:lnTo>
                    <a:pt x="3421" y="7157"/>
                  </a:lnTo>
                  <a:lnTo>
                    <a:pt x="3370" y="7153"/>
                  </a:lnTo>
                  <a:lnTo>
                    <a:pt x="3309" y="7145"/>
                  </a:lnTo>
                  <a:lnTo>
                    <a:pt x="3250" y="7136"/>
                  </a:lnTo>
                  <a:lnTo>
                    <a:pt x="3193" y="7126"/>
                  </a:lnTo>
                  <a:lnTo>
                    <a:pt x="3137" y="7113"/>
                  </a:lnTo>
                  <a:lnTo>
                    <a:pt x="3083" y="7100"/>
                  </a:lnTo>
                  <a:lnTo>
                    <a:pt x="3031" y="7085"/>
                  </a:lnTo>
                  <a:lnTo>
                    <a:pt x="2981" y="7068"/>
                  </a:lnTo>
                  <a:lnTo>
                    <a:pt x="2931" y="7051"/>
                  </a:lnTo>
                  <a:lnTo>
                    <a:pt x="2883" y="7031"/>
                  </a:lnTo>
                  <a:lnTo>
                    <a:pt x="2837" y="7011"/>
                  </a:lnTo>
                  <a:lnTo>
                    <a:pt x="2792" y="6990"/>
                  </a:lnTo>
                  <a:lnTo>
                    <a:pt x="2749" y="6967"/>
                  </a:lnTo>
                  <a:lnTo>
                    <a:pt x="2707" y="6944"/>
                  </a:lnTo>
                  <a:lnTo>
                    <a:pt x="2667" y="6918"/>
                  </a:lnTo>
                  <a:lnTo>
                    <a:pt x="2628" y="6892"/>
                  </a:lnTo>
                  <a:lnTo>
                    <a:pt x="2591" y="6865"/>
                  </a:lnTo>
                  <a:lnTo>
                    <a:pt x="2554" y="6837"/>
                  </a:lnTo>
                  <a:lnTo>
                    <a:pt x="2519" y="6810"/>
                  </a:lnTo>
                  <a:lnTo>
                    <a:pt x="2485" y="6780"/>
                  </a:lnTo>
                  <a:lnTo>
                    <a:pt x="2453" y="6750"/>
                  </a:lnTo>
                  <a:lnTo>
                    <a:pt x="2421" y="6718"/>
                  </a:lnTo>
                  <a:lnTo>
                    <a:pt x="2391" y="6687"/>
                  </a:lnTo>
                  <a:lnTo>
                    <a:pt x="2363" y="6655"/>
                  </a:lnTo>
                  <a:lnTo>
                    <a:pt x="2335" y="6622"/>
                  </a:lnTo>
                  <a:lnTo>
                    <a:pt x="2309" y="6589"/>
                  </a:lnTo>
                  <a:lnTo>
                    <a:pt x="2283" y="6556"/>
                  </a:lnTo>
                  <a:lnTo>
                    <a:pt x="2259" y="6521"/>
                  </a:lnTo>
                  <a:lnTo>
                    <a:pt x="2236" y="6487"/>
                  </a:lnTo>
                  <a:lnTo>
                    <a:pt x="2213" y="6452"/>
                  </a:lnTo>
                  <a:lnTo>
                    <a:pt x="2193" y="6417"/>
                  </a:lnTo>
                  <a:lnTo>
                    <a:pt x="2173" y="6382"/>
                  </a:lnTo>
                  <a:lnTo>
                    <a:pt x="2153" y="6347"/>
                  </a:lnTo>
                  <a:lnTo>
                    <a:pt x="2135" y="6310"/>
                  </a:lnTo>
                  <a:lnTo>
                    <a:pt x="2118" y="6275"/>
                  </a:lnTo>
                  <a:lnTo>
                    <a:pt x="2102" y="6239"/>
                  </a:lnTo>
                  <a:lnTo>
                    <a:pt x="2086" y="6203"/>
                  </a:lnTo>
                  <a:lnTo>
                    <a:pt x="2071" y="6168"/>
                  </a:lnTo>
                  <a:lnTo>
                    <a:pt x="2058" y="6132"/>
                  </a:lnTo>
                  <a:lnTo>
                    <a:pt x="2044" y="6097"/>
                  </a:lnTo>
                  <a:lnTo>
                    <a:pt x="2032" y="6063"/>
                  </a:lnTo>
                  <a:lnTo>
                    <a:pt x="2010" y="5993"/>
                  </a:lnTo>
                  <a:lnTo>
                    <a:pt x="1990" y="5925"/>
                  </a:lnTo>
                  <a:lnTo>
                    <a:pt x="1973" y="5859"/>
                  </a:lnTo>
                  <a:lnTo>
                    <a:pt x="1959" y="5796"/>
                  </a:lnTo>
                  <a:lnTo>
                    <a:pt x="1948" y="5735"/>
                  </a:lnTo>
                  <a:lnTo>
                    <a:pt x="1938" y="5677"/>
                  </a:lnTo>
                  <a:lnTo>
                    <a:pt x="1929" y="5622"/>
                  </a:lnTo>
                  <a:lnTo>
                    <a:pt x="1923" y="5572"/>
                  </a:lnTo>
                  <a:lnTo>
                    <a:pt x="1917" y="5526"/>
                  </a:lnTo>
                  <a:lnTo>
                    <a:pt x="1914" y="5484"/>
                  </a:lnTo>
                  <a:lnTo>
                    <a:pt x="1910" y="5415"/>
                  </a:lnTo>
                  <a:lnTo>
                    <a:pt x="949" y="5415"/>
                  </a:lnTo>
                  <a:lnTo>
                    <a:pt x="672" y="3436"/>
                  </a:lnTo>
                  <a:lnTo>
                    <a:pt x="2111" y="3257"/>
                  </a:lnTo>
                  <a:lnTo>
                    <a:pt x="2111" y="3011"/>
                  </a:lnTo>
                  <a:lnTo>
                    <a:pt x="641" y="3011"/>
                  </a:lnTo>
                  <a:lnTo>
                    <a:pt x="0" y="3011"/>
                  </a:lnTo>
                  <a:lnTo>
                    <a:pt x="0" y="2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229655" y="4293182"/>
            <a:ext cx="966810" cy="1005210"/>
            <a:chOff x="3757590" y="3671876"/>
            <a:chExt cx="966810" cy="1005210"/>
          </a:xfrm>
        </p:grpSpPr>
        <p:sp>
          <p:nvSpPr>
            <p:cNvPr id="31" name="椭圆 30"/>
            <p:cNvSpPr>
              <a:spLocks noChangeAspect="1"/>
            </p:cNvSpPr>
            <p:nvPr/>
          </p:nvSpPr>
          <p:spPr>
            <a:xfrm flipV="1">
              <a:off x="3757590" y="3671876"/>
              <a:ext cx="966810" cy="1005210"/>
            </a:xfrm>
            <a:prstGeom prst="ellipse">
              <a:avLst/>
            </a:prstGeom>
            <a:solidFill>
              <a:srgbClr val="1B8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7" name="PA-A000320141217D77PPSH-1991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3943350" y="3867150"/>
              <a:ext cx="571500" cy="590550"/>
            </a:xfrm>
            <a:custGeom>
              <a:avLst/>
              <a:gdLst>
                <a:gd name="T0" fmla="*/ 2147483646 w 6533"/>
                <a:gd name="T1" fmla="*/ 2147483646 h 6508"/>
                <a:gd name="T2" fmla="*/ 2147483646 w 6533"/>
                <a:gd name="T3" fmla="*/ 2147483646 h 6508"/>
                <a:gd name="T4" fmla="*/ 2147483646 w 6533"/>
                <a:gd name="T5" fmla="*/ 2147483646 h 6508"/>
                <a:gd name="T6" fmla="*/ 2147483646 w 6533"/>
                <a:gd name="T7" fmla="*/ 2147483646 h 6508"/>
                <a:gd name="T8" fmla="*/ 2147483646 w 6533"/>
                <a:gd name="T9" fmla="*/ 2147483646 h 6508"/>
                <a:gd name="T10" fmla="*/ 2147483646 w 6533"/>
                <a:gd name="T11" fmla="*/ 2147483646 h 6508"/>
                <a:gd name="T12" fmla="*/ 2147483646 w 6533"/>
                <a:gd name="T13" fmla="*/ 2147483646 h 6508"/>
                <a:gd name="T14" fmla="*/ 2147483646 w 6533"/>
                <a:gd name="T15" fmla="*/ 2147483646 h 6508"/>
                <a:gd name="T16" fmla="*/ 2147483646 w 6533"/>
                <a:gd name="T17" fmla="*/ 2147483646 h 6508"/>
                <a:gd name="T18" fmla="*/ 2147483646 w 6533"/>
                <a:gd name="T19" fmla="*/ 2147483646 h 6508"/>
                <a:gd name="T20" fmla="*/ 2147483646 w 6533"/>
                <a:gd name="T21" fmla="*/ 2147483646 h 6508"/>
                <a:gd name="T22" fmla="*/ 2147483646 w 6533"/>
                <a:gd name="T23" fmla="*/ 2147483646 h 6508"/>
                <a:gd name="T24" fmla="*/ 0 w 6533"/>
                <a:gd name="T25" fmla="*/ 2147483646 h 6508"/>
                <a:gd name="T26" fmla="*/ 2147483646 w 6533"/>
                <a:gd name="T27" fmla="*/ 2147483646 h 6508"/>
                <a:gd name="T28" fmla="*/ 2147483646 w 6533"/>
                <a:gd name="T29" fmla="*/ 2147483646 h 6508"/>
                <a:gd name="T30" fmla="*/ 2147483646 w 6533"/>
                <a:gd name="T31" fmla="*/ 2147483646 h 6508"/>
                <a:gd name="T32" fmla="*/ 2147483646 w 6533"/>
                <a:gd name="T33" fmla="*/ 2147483646 h 6508"/>
                <a:gd name="T34" fmla="*/ 2147483646 w 6533"/>
                <a:gd name="T35" fmla="*/ 2147483646 h 6508"/>
                <a:gd name="T36" fmla="*/ 2147483646 w 6533"/>
                <a:gd name="T37" fmla="*/ 2147483646 h 6508"/>
                <a:gd name="T38" fmla="*/ 2147483646 w 6533"/>
                <a:gd name="T39" fmla="*/ 2147483646 h 6508"/>
                <a:gd name="T40" fmla="*/ 2147483646 w 6533"/>
                <a:gd name="T41" fmla="*/ 2147483646 h 6508"/>
                <a:gd name="T42" fmla="*/ 2147483646 w 6533"/>
                <a:gd name="T43" fmla="*/ 0 h 6508"/>
                <a:gd name="T44" fmla="*/ 2147483646 w 6533"/>
                <a:gd name="T45" fmla="*/ 2147483646 h 6508"/>
                <a:gd name="T46" fmla="*/ 2147483646 w 6533"/>
                <a:gd name="T47" fmla="*/ 2147483646 h 6508"/>
                <a:gd name="T48" fmla="*/ 2147483646 w 6533"/>
                <a:gd name="T49" fmla="*/ 2147483646 h 6508"/>
                <a:gd name="T50" fmla="*/ 2147483646 w 6533"/>
                <a:gd name="T51" fmla="*/ 2147483646 h 6508"/>
                <a:gd name="T52" fmla="*/ 2147483646 w 6533"/>
                <a:gd name="T53" fmla="*/ 2147483646 h 6508"/>
                <a:gd name="T54" fmla="*/ 2147483646 w 6533"/>
                <a:gd name="T55" fmla="*/ 2147483646 h 6508"/>
                <a:gd name="T56" fmla="*/ 2147483646 w 6533"/>
                <a:gd name="T57" fmla="*/ 2147483646 h 6508"/>
                <a:gd name="T58" fmla="*/ 2147483646 w 6533"/>
                <a:gd name="T59" fmla="*/ 2147483646 h 6508"/>
                <a:gd name="T60" fmla="*/ 2147483646 w 6533"/>
                <a:gd name="T61" fmla="*/ 2147483646 h 6508"/>
                <a:gd name="T62" fmla="*/ 2147483646 w 6533"/>
                <a:gd name="T63" fmla="*/ 2147483646 h 6508"/>
                <a:gd name="T64" fmla="*/ 2147483646 w 6533"/>
                <a:gd name="T65" fmla="*/ 2147483646 h 6508"/>
                <a:gd name="T66" fmla="*/ 2147483646 w 6533"/>
                <a:gd name="T67" fmla="*/ 2147483646 h 6508"/>
                <a:gd name="T68" fmla="*/ 2147483646 w 6533"/>
                <a:gd name="T69" fmla="*/ 2147483646 h 6508"/>
                <a:gd name="T70" fmla="*/ 2147483646 w 6533"/>
                <a:gd name="T71" fmla="*/ 2147483646 h 6508"/>
                <a:gd name="T72" fmla="*/ 2147483646 w 6533"/>
                <a:gd name="T73" fmla="*/ 2147483646 h 6508"/>
                <a:gd name="T74" fmla="*/ 2147483646 w 6533"/>
                <a:gd name="T75" fmla="*/ 2147483646 h 6508"/>
                <a:gd name="T76" fmla="*/ 2147483646 w 6533"/>
                <a:gd name="T77" fmla="*/ 2147483646 h 6508"/>
                <a:gd name="T78" fmla="*/ 2147483646 w 6533"/>
                <a:gd name="T79" fmla="*/ 2147483646 h 6508"/>
                <a:gd name="T80" fmla="*/ 2147483646 w 6533"/>
                <a:gd name="T81" fmla="*/ 2147483646 h 65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33" h="6508">
                  <a:moveTo>
                    <a:pt x="4623" y="166"/>
                  </a:moveTo>
                  <a:lnTo>
                    <a:pt x="6367" y="1909"/>
                  </a:lnTo>
                  <a:lnTo>
                    <a:pt x="6533" y="2076"/>
                  </a:lnTo>
                  <a:lnTo>
                    <a:pt x="6367" y="2242"/>
                  </a:lnTo>
                  <a:lnTo>
                    <a:pt x="5201" y="3407"/>
                  </a:lnTo>
                  <a:lnTo>
                    <a:pt x="5352" y="3560"/>
                  </a:lnTo>
                  <a:lnTo>
                    <a:pt x="3081" y="5831"/>
                  </a:lnTo>
                  <a:lnTo>
                    <a:pt x="2078" y="6094"/>
                  </a:lnTo>
                  <a:lnTo>
                    <a:pt x="1685" y="5701"/>
                  </a:lnTo>
                  <a:lnTo>
                    <a:pt x="1108" y="6278"/>
                  </a:lnTo>
                  <a:lnTo>
                    <a:pt x="943" y="6112"/>
                  </a:lnTo>
                  <a:lnTo>
                    <a:pt x="547" y="6508"/>
                  </a:lnTo>
                  <a:lnTo>
                    <a:pt x="0" y="5962"/>
                  </a:lnTo>
                  <a:lnTo>
                    <a:pt x="397" y="5566"/>
                  </a:lnTo>
                  <a:lnTo>
                    <a:pt x="263" y="5432"/>
                  </a:lnTo>
                  <a:lnTo>
                    <a:pt x="840" y="4855"/>
                  </a:lnTo>
                  <a:lnTo>
                    <a:pt x="405" y="4422"/>
                  </a:lnTo>
                  <a:lnTo>
                    <a:pt x="687" y="3435"/>
                  </a:lnTo>
                  <a:lnTo>
                    <a:pt x="2958" y="1165"/>
                  </a:lnTo>
                  <a:lnTo>
                    <a:pt x="3125" y="1331"/>
                  </a:lnTo>
                  <a:lnTo>
                    <a:pt x="4291" y="166"/>
                  </a:lnTo>
                  <a:lnTo>
                    <a:pt x="4457" y="0"/>
                  </a:lnTo>
                  <a:lnTo>
                    <a:pt x="4623" y="166"/>
                  </a:lnTo>
                  <a:close/>
                  <a:moveTo>
                    <a:pt x="4848" y="1905"/>
                  </a:moveTo>
                  <a:lnTo>
                    <a:pt x="4644" y="2109"/>
                  </a:lnTo>
                  <a:lnTo>
                    <a:pt x="4996" y="2461"/>
                  </a:lnTo>
                  <a:lnTo>
                    <a:pt x="5200" y="2257"/>
                  </a:lnTo>
                  <a:lnTo>
                    <a:pt x="4848" y="1905"/>
                  </a:lnTo>
                  <a:close/>
                  <a:moveTo>
                    <a:pt x="4250" y="1307"/>
                  </a:moveTo>
                  <a:lnTo>
                    <a:pt x="4046" y="1511"/>
                  </a:lnTo>
                  <a:lnTo>
                    <a:pt x="4397" y="1862"/>
                  </a:lnTo>
                  <a:lnTo>
                    <a:pt x="4601" y="1658"/>
                  </a:lnTo>
                  <a:lnTo>
                    <a:pt x="4250" y="1307"/>
                  </a:lnTo>
                  <a:close/>
                  <a:moveTo>
                    <a:pt x="3457" y="1665"/>
                  </a:moveTo>
                  <a:lnTo>
                    <a:pt x="4868" y="3075"/>
                  </a:lnTo>
                  <a:lnTo>
                    <a:pt x="5868" y="2076"/>
                  </a:lnTo>
                  <a:lnTo>
                    <a:pt x="4457" y="665"/>
                  </a:lnTo>
                  <a:lnTo>
                    <a:pt x="3457" y="16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662590" y="1257300"/>
            <a:ext cx="1043010" cy="990600"/>
            <a:chOff x="4919640" y="952500"/>
            <a:chExt cx="1443060" cy="1409700"/>
          </a:xfrm>
        </p:grpSpPr>
        <p:sp>
          <p:nvSpPr>
            <p:cNvPr id="32" name="椭圆 31"/>
            <p:cNvSpPr>
              <a:spLocks noChangeAspect="1"/>
            </p:cNvSpPr>
            <p:nvPr/>
          </p:nvSpPr>
          <p:spPr>
            <a:xfrm flipV="1">
              <a:off x="4919640" y="952500"/>
              <a:ext cx="1443060" cy="1409700"/>
            </a:xfrm>
            <a:prstGeom prst="ellipse">
              <a:avLst/>
            </a:prstGeom>
            <a:solidFill>
              <a:srgbClr val="1B8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35" name="PA-云-2-43868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443F558F-A749-4B2D-897C-E24CA9291444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 bwMode="auto">
            <a:xfrm>
              <a:off x="5214946" y="1193967"/>
              <a:ext cx="829212" cy="825330"/>
              <a:chOff x="3236" y="1708"/>
              <a:chExt cx="1211" cy="904"/>
            </a:xfrm>
          </p:grpSpPr>
          <p:sp>
            <p:nvSpPr>
              <p:cNvPr id="36" name="PA-任意多边形 473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170AAAAB-561F-4BC2-81D4-C44DDFDC5F91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3236" y="1708"/>
                <a:ext cx="1206" cy="904"/>
              </a:xfrm>
              <a:custGeom>
                <a:avLst/>
                <a:gdLst>
                  <a:gd name="T0" fmla="*/ 3194 w 3194"/>
                  <a:gd name="T1" fmla="*/ 1197 h 2395"/>
                  <a:gd name="T2" fmla="*/ 1997 w 3194"/>
                  <a:gd name="T3" fmla="*/ 0 h 2395"/>
                  <a:gd name="T4" fmla="*/ 879 w 3194"/>
                  <a:gd name="T5" fmla="*/ 798 h 2395"/>
                  <a:gd name="T6" fmla="*/ 812 w 3194"/>
                  <a:gd name="T7" fmla="*/ 798 h 2395"/>
                  <a:gd name="T8" fmla="*/ 0 w 3194"/>
                  <a:gd name="T9" fmla="*/ 1597 h 2395"/>
                  <a:gd name="T10" fmla="*/ 799 w 3194"/>
                  <a:gd name="T11" fmla="*/ 2395 h 2395"/>
                  <a:gd name="T12" fmla="*/ 2163 w 3194"/>
                  <a:gd name="T13" fmla="*/ 2395 h 2395"/>
                  <a:gd name="T14" fmla="*/ 1997 w 3194"/>
                  <a:gd name="T15" fmla="*/ 1929 h 2395"/>
                  <a:gd name="T16" fmla="*/ 2728 w 3194"/>
                  <a:gd name="T17" fmla="*/ 1197 h 2395"/>
                  <a:gd name="T18" fmla="*/ 3194 w 3194"/>
                  <a:gd name="T19" fmla="*/ 1364 h 2395"/>
                  <a:gd name="T20" fmla="*/ 3194 w 3194"/>
                  <a:gd name="T21" fmla="*/ 1231 h 2395"/>
                  <a:gd name="T22" fmla="*/ 3194 w 3194"/>
                  <a:gd name="T23" fmla="*/ 1224 h 2395"/>
                  <a:gd name="T24" fmla="*/ 3194 w 3194"/>
                  <a:gd name="T25" fmla="*/ 1197 h 2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94" h="2395">
                    <a:moveTo>
                      <a:pt x="3194" y="1197"/>
                    </a:moveTo>
                    <a:cubicBezTo>
                      <a:pt x="3194" y="539"/>
                      <a:pt x="2655" y="0"/>
                      <a:pt x="1997" y="0"/>
                    </a:cubicBezTo>
                    <a:cubicBezTo>
                      <a:pt x="1478" y="0"/>
                      <a:pt x="1038" y="319"/>
                      <a:pt x="879" y="798"/>
                    </a:cubicBezTo>
                    <a:lnTo>
                      <a:pt x="812" y="798"/>
                    </a:lnTo>
                    <a:cubicBezTo>
                      <a:pt x="360" y="798"/>
                      <a:pt x="0" y="1158"/>
                      <a:pt x="0" y="1597"/>
                    </a:cubicBezTo>
                    <a:cubicBezTo>
                      <a:pt x="0" y="2036"/>
                      <a:pt x="360" y="2395"/>
                      <a:pt x="799" y="2395"/>
                    </a:cubicBezTo>
                    <a:lnTo>
                      <a:pt x="2163" y="2395"/>
                    </a:lnTo>
                    <a:cubicBezTo>
                      <a:pt x="2056" y="2269"/>
                      <a:pt x="1997" y="2109"/>
                      <a:pt x="1997" y="1929"/>
                    </a:cubicBezTo>
                    <a:cubicBezTo>
                      <a:pt x="1997" y="1523"/>
                      <a:pt x="2323" y="1197"/>
                      <a:pt x="2728" y="1197"/>
                    </a:cubicBezTo>
                    <a:cubicBezTo>
                      <a:pt x="2908" y="1197"/>
                      <a:pt x="3068" y="1257"/>
                      <a:pt x="3194" y="1364"/>
                    </a:cubicBezTo>
                    <a:lnTo>
                      <a:pt x="3194" y="1231"/>
                    </a:lnTo>
                    <a:lnTo>
                      <a:pt x="3194" y="1224"/>
                    </a:lnTo>
                    <a:lnTo>
                      <a:pt x="3194" y="119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PA-任意多边形 474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855979A7-472D-488A-850E-DD0649A3C771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4140" y="2291"/>
                <a:ext cx="307" cy="248"/>
              </a:xfrm>
              <a:custGeom>
                <a:avLst/>
                <a:gdLst>
                  <a:gd name="T0" fmla="*/ 685 w 812"/>
                  <a:gd name="T1" fmla="*/ 27 h 659"/>
                  <a:gd name="T2" fmla="*/ 246 w 812"/>
                  <a:gd name="T3" fmla="*/ 466 h 659"/>
                  <a:gd name="T4" fmla="*/ 120 w 812"/>
                  <a:gd name="T5" fmla="*/ 340 h 659"/>
                  <a:gd name="T6" fmla="*/ 26 w 812"/>
                  <a:gd name="T7" fmla="*/ 340 h 659"/>
                  <a:gd name="T8" fmla="*/ 26 w 812"/>
                  <a:gd name="T9" fmla="*/ 433 h 659"/>
                  <a:gd name="T10" fmla="*/ 253 w 812"/>
                  <a:gd name="T11" fmla="*/ 659 h 659"/>
                  <a:gd name="T12" fmla="*/ 785 w 812"/>
                  <a:gd name="T13" fmla="*/ 127 h 659"/>
                  <a:gd name="T14" fmla="*/ 785 w 812"/>
                  <a:gd name="T15" fmla="*/ 34 h 659"/>
                  <a:gd name="T16" fmla="*/ 685 w 812"/>
                  <a:gd name="T17" fmla="*/ 27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2" h="659">
                    <a:moveTo>
                      <a:pt x="685" y="27"/>
                    </a:moveTo>
                    <a:lnTo>
                      <a:pt x="246" y="466"/>
                    </a:lnTo>
                    <a:lnTo>
                      <a:pt x="120" y="340"/>
                    </a:lnTo>
                    <a:cubicBezTo>
                      <a:pt x="93" y="313"/>
                      <a:pt x="53" y="313"/>
                      <a:pt x="26" y="340"/>
                    </a:cubicBezTo>
                    <a:cubicBezTo>
                      <a:pt x="0" y="366"/>
                      <a:pt x="0" y="406"/>
                      <a:pt x="26" y="433"/>
                    </a:cubicBezTo>
                    <a:lnTo>
                      <a:pt x="253" y="659"/>
                    </a:lnTo>
                    <a:lnTo>
                      <a:pt x="785" y="127"/>
                    </a:lnTo>
                    <a:cubicBezTo>
                      <a:pt x="812" y="100"/>
                      <a:pt x="812" y="60"/>
                      <a:pt x="785" y="34"/>
                    </a:cubicBezTo>
                    <a:cubicBezTo>
                      <a:pt x="752" y="0"/>
                      <a:pt x="712" y="0"/>
                      <a:pt x="685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sp>
        <p:nvSpPr>
          <p:cNvPr id="34" name="矩形 33"/>
          <p:cNvSpPr/>
          <p:nvPr/>
        </p:nvSpPr>
        <p:spPr>
          <a:xfrm>
            <a:off x="375742" y="1027973"/>
            <a:ext cx="3548558" cy="2477227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319092" y="1027973"/>
            <a:ext cx="3872408" cy="2477227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8414842" y="1027973"/>
            <a:ext cx="3548558" cy="2496277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853788" y="3733073"/>
            <a:ext cx="4492136" cy="2683225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553199" y="3733073"/>
            <a:ext cx="4373105" cy="2683225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椭圆 28"/>
          <p:cNvSpPr>
            <a:spLocks noChangeAspect="1"/>
          </p:cNvSpPr>
          <p:nvPr/>
        </p:nvSpPr>
        <p:spPr>
          <a:xfrm flipV="1">
            <a:off x="7142575" y="4298441"/>
            <a:ext cx="966810" cy="1005210"/>
          </a:xfrm>
          <a:prstGeom prst="ellipse">
            <a:avLst/>
          </a:prstGeom>
          <a:solidFill>
            <a:srgbClr val="1B8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148232" y="4616380"/>
            <a:ext cx="955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HTML5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29" b="-2034"/>
          <a:stretch/>
        </p:blipFill>
        <p:spPr>
          <a:xfrm>
            <a:off x="9454209" y="3898295"/>
            <a:ext cx="1194971" cy="369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008" y="3818412"/>
            <a:ext cx="570431" cy="57043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8" t="37384" r="15798" b="31677"/>
          <a:stretch/>
        </p:blipFill>
        <p:spPr>
          <a:xfrm>
            <a:off x="8630008" y="4438083"/>
            <a:ext cx="2232928" cy="56635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502" y="5089500"/>
            <a:ext cx="570431" cy="46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8" t="52247" r="4733" b="22944"/>
          <a:stretch/>
        </p:blipFill>
        <p:spPr>
          <a:xfrm>
            <a:off x="9361221" y="5068227"/>
            <a:ext cx="1548674" cy="54519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29" y="4098366"/>
            <a:ext cx="2246181" cy="575692"/>
          </a:xfrm>
          <a:prstGeom prst="rect">
            <a:avLst/>
          </a:prstGeom>
        </p:spPr>
      </p:pic>
      <p:sp>
        <p:nvSpPr>
          <p:cNvPr id="48" name="文本框 13"/>
          <p:cNvSpPr txBox="1"/>
          <p:nvPr/>
        </p:nvSpPr>
        <p:spPr>
          <a:xfrm>
            <a:off x="3701480" y="4674058"/>
            <a:ext cx="215107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67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FULL MEMBER</a:t>
            </a:r>
          </a:p>
        </p:txBody>
      </p:sp>
    </p:spTree>
    <p:extLst>
      <p:ext uri="{BB962C8B-B14F-4D97-AF65-F5344CB8AC3E}">
        <p14:creationId xmlns:p14="http://schemas.microsoft.com/office/powerpoint/2010/main" val="80088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443843" y="336753"/>
            <a:ext cx="7720443" cy="584775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More Efficient – Easy to Maintain</a:t>
            </a:r>
          </a:p>
        </p:txBody>
      </p:sp>
      <p:sp>
        <p:nvSpPr>
          <p:cNvPr id="3" name="文本框 18"/>
          <p:cNvSpPr txBox="1"/>
          <p:nvPr/>
        </p:nvSpPr>
        <p:spPr>
          <a:xfrm>
            <a:off x="295278" y="2520316"/>
            <a:ext cx="4210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b="1" dirty="0" smtClean="0">
                <a:solidFill>
                  <a:srgbClr val="2E8DC2"/>
                </a:solidFill>
                <a:ea typeface="微软雅黑" panose="020B0503020204020204" pitchFamily="34" charset="-122"/>
                <a:cs typeface="Dancing Script"/>
              </a:rPr>
              <a:t>One-click download/upload configuration</a:t>
            </a:r>
          </a:p>
        </p:txBody>
      </p:sp>
      <p:sp>
        <p:nvSpPr>
          <p:cNvPr id="4" name="文本框 19"/>
          <p:cNvSpPr txBox="1"/>
          <p:nvPr/>
        </p:nvSpPr>
        <p:spPr>
          <a:xfrm>
            <a:off x="7128815" y="1783354"/>
            <a:ext cx="4114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2E8DC2"/>
                </a:solidFill>
                <a:ea typeface="微软雅黑" panose="020B0503020204020204" pitchFamily="34" charset="-122"/>
                <a:cs typeface="Dancing Script"/>
              </a:rPr>
              <a:t>One-click </a:t>
            </a:r>
            <a:r>
              <a:rPr lang="en-US" altLang="zh-CN" sz="2400" b="1" dirty="0">
                <a:solidFill>
                  <a:srgbClr val="2E8DC2"/>
                </a:solidFill>
                <a:ea typeface="微软雅黑" panose="020B0503020204020204" pitchFamily="34" charset="-122"/>
                <a:cs typeface="Dancing Script"/>
              </a:rPr>
              <a:t>output diagnosis log</a:t>
            </a:r>
            <a:endParaRPr lang="en-US" altLang="zh-CN" sz="2400" b="1" dirty="0" smtClean="0">
              <a:solidFill>
                <a:srgbClr val="2E8DC2"/>
              </a:solidFill>
              <a:ea typeface="微软雅黑" panose="020B0503020204020204" pitchFamily="34" charset="-122"/>
              <a:cs typeface="Dancing Script"/>
            </a:endParaRPr>
          </a:p>
        </p:txBody>
      </p:sp>
      <p:sp>
        <p:nvSpPr>
          <p:cNvPr id="5" name="文本框 20"/>
          <p:cNvSpPr txBox="1"/>
          <p:nvPr/>
        </p:nvSpPr>
        <p:spPr>
          <a:xfrm>
            <a:off x="3878060" y="4447922"/>
            <a:ext cx="462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2E8DC2"/>
                </a:solidFill>
                <a:ea typeface="微软雅黑" panose="020B0503020204020204" pitchFamily="34" charset="-122"/>
                <a:cs typeface="Dancing Script"/>
              </a:rPr>
              <a:t>Network disconnection detection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2676" y="3371550"/>
            <a:ext cx="3972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 smtClean="0"/>
              <a:t>Quick configuration for all IP cameras by </a:t>
            </a:r>
          </a:p>
          <a:p>
            <a:pPr algn="r"/>
            <a:r>
              <a:rPr lang="en-US" altLang="zh-CN" sz="1600" dirty="0" smtClean="0"/>
              <a:t>One-click duplicating uploaded parameters</a:t>
            </a:r>
            <a:endParaRPr lang="zh-CN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128815" y="2274941"/>
            <a:ext cx="3831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Easy to output  diagnosis log for effective troubleshooting</a:t>
            </a:r>
            <a:endParaRPr lang="zh-CN" altLang="en-US" sz="1600" dirty="0"/>
          </a:p>
        </p:txBody>
      </p:sp>
      <p:grpSp>
        <p:nvGrpSpPr>
          <p:cNvPr id="37" name="组合 36"/>
          <p:cNvGrpSpPr/>
          <p:nvPr/>
        </p:nvGrpSpPr>
        <p:grpSpPr>
          <a:xfrm>
            <a:off x="4931267" y="2296359"/>
            <a:ext cx="1867756" cy="1809750"/>
            <a:chOff x="7124700" y="1276350"/>
            <a:chExt cx="2133600" cy="2057400"/>
          </a:xfrm>
        </p:grpSpPr>
        <p:sp>
          <p:nvSpPr>
            <p:cNvPr id="35" name="椭圆 34"/>
            <p:cNvSpPr/>
            <p:nvPr/>
          </p:nvSpPr>
          <p:spPr>
            <a:xfrm>
              <a:off x="7124700" y="1276350"/>
              <a:ext cx="2133600" cy="20574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28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PA-A000320141217B50PPSH-1764"/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734300" y="1866900"/>
              <a:ext cx="914400" cy="939800"/>
            </a:xfrm>
            <a:custGeom>
              <a:avLst/>
              <a:gdLst>
                <a:gd name="T0" fmla="*/ 2147483646 w 5440"/>
                <a:gd name="T1" fmla="*/ 2147483646 h 5267"/>
                <a:gd name="T2" fmla="*/ 2147483646 w 5440"/>
                <a:gd name="T3" fmla="*/ 2147483646 h 5267"/>
                <a:gd name="T4" fmla="*/ 2147483646 w 5440"/>
                <a:gd name="T5" fmla="*/ 2147483646 h 5267"/>
                <a:gd name="T6" fmla="*/ 2147483646 w 5440"/>
                <a:gd name="T7" fmla="*/ 2147483646 h 5267"/>
                <a:gd name="T8" fmla="*/ 2147483646 w 5440"/>
                <a:gd name="T9" fmla="*/ 2147483646 h 5267"/>
                <a:gd name="T10" fmla="*/ 2147483646 w 5440"/>
                <a:gd name="T11" fmla="*/ 2147483646 h 5267"/>
                <a:gd name="T12" fmla="*/ 2147483646 w 5440"/>
                <a:gd name="T13" fmla="*/ 2147483646 h 5267"/>
                <a:gd name="T14" fmla="*/ 2147483646 w 5440"/>
                <a:gd name="T15" fmla="*/ 2147483646 h 5267"/>
                <a:gd name="T16" fmla="*/ 2147483646 w 5440"/>
                <a:gd name="T17" fmla="*/ 2147483646 h 5267"/>
                <a:gd name="T18" fmla="*/ 2147483646 w 5440"/>
                <a:gd name="T19" fmla="*/ 2147483646 h 5267"/>
                <a:gd name="T20" fmla="*/ 2147483646 w 5440"/>
                <a:gd name="T21" fmla="*/ 2147483646 h 5267"/>
                <a:gd name="T22" fmla="*/ 2147483646 w 5440"/>
                <a:gd name="T23" fmla="*/ 2147483646 h 5267"/>
                <a:gd name="T24" fmla="*/ 2147483646 w 5440"/>
                <a:gd name="T25" fmla="*/ 2147483646 h 5267"/>
                <a:gd name="T26" fmla="*/ 2147483646 w 5440"/>
                <a:gd name="T27" fmla="*/ 2147483646 h 5267"/>
                <a:gd name="T28" fmla="*/ 2147483646 w 5440"/>
                <a:gd name="T29" fmla="*/ 2147483646 h 5267"/>
                <a:gd name="T30" fmla="*/ 429445831 w 5440"/>
                <a:gd name="T31" fmla="*/ 2147483646 h 5267"/>
                <a:gd name="T32" fmla="*/ 85840210 w 5440"/>
                <a:gd name="T33" fmla="*/ 2147483646 h 5267"/>
                <a:gd name="T34" fmla="*/ 1545979988 w 5440"/>
                <a:gd name="T35" fmla="*/ 2147483646 h 5267"/>
                <a:gd name="T36" fmla="*/ 2147483646 w 5440"/>
                <a:gd name="T37" fmla="*/ 2147483646 h 5267"/>
                <a:gd name="T38" fmla="*/ 2147483646 w 5440"/>
                <a:gd name="T39" fmla="*/ 2147483646 h 5267"/>
                <a:gd name="T40" fmla="*/ 2147483646 w 5440"/>
                <a:gd name="T41" fmla="*/ 2147483646 h 5267"/>
                <a:gd name="T42" fmla="*/ 2147483646 w 5440"/>
                <a:gd name="T43" fmla="*/ 2147483646 h 5267"/>
                <a:gd name="T44" fmla="*/ 2147483646 w 5440"/>
                <a:gd name="T45" fmla="*/ 2147483646 h 5267"/>
                <a:gd name="T46" fmla="*/ 2147483646 w 5440"/>
                <a:gd name="T47" fmla="*/ 2147483646 h 5267"/>
                <a:gd name="T48" fmla="*/ 2147483646 w 5440"/>
                <a:gd name="T49" fmla="*/ 2147483646 h 5267"/>
                <a:gd name="T50" fmla="*/ 2147483646 w 5440"/>
                <a:gd name="T51" fmla="*/ 2147483646 h 5267"/>
                <a:gd name="T52" fmla="*/ 2147483646 w 5440"/>
                <a:gd name="T53" fmla="*/ 2147483646 h 5267"/>
                <a:gd name="T54" fmla="*/ 2147483646 w 5440"/>
                <a:gd name="T55" fmla="*/ 2147483646 h 5267"/>
                <a:gd name="T56" fmla="*/ 2147483646 w 5440"/>
                <a:gd name="T57" fmla="*/ 2147483646 h 5267"/>
                <a:gd name="T58" fmla="*/ 2147483646 w 5440"/>
                <a:gd name="T59" fmla="*/ 2147483646 h 5267"/>
                <a:gd name="T60" fmla="*/ 2147483646 w 5440"/>
                <a:gd name="T61" fmla="*/ 2147483646 h 5267"/>
                <a:gd name="T62" fmla="*/ 2147483646 w 5440"/>
                <a:gd name="T63" fmla="*/ 2147483646 h 5267"/>
                <a:gd name="T64" fmla="*/ 2147483646 w 5440"/>
                <a:gd name="T65" fmla="*/ 2147483646 h 5267"/>
                <a:gd name="T66" fmla="*/ 2147483646 w 5440"/>
                <a:gd name="T67" fmla="*/ 2147483646 h 5267"/>
                <a:gd name="T68" fmla="*/ 2147483646 w 5440"/>
                <a:gd name="T69" fmla="*/ 2147483646 h 5267"/>
                <a:gd name="T70" fmla="*/ 2147483646 w 5440"/>
                <a:gd name="T71" fmla="*/ 2147483646 h 5267"/>
                <a:gd name="T72" fmla="*/ 2147483646 w 5440"/>
                <a:gd name="T73" fmla="*/ 2147483646 h 5267"/>
                <a:gd name="T74" fmla="*/ 2147483646 w 5440"/>
                <a:gd name="T75" fmla="*/ 2147483646 h 5267"/>
                <a:gd name="T76" fmla="*/ 2147483646 w 5440"/>
                <a:gd name="T77" fmla="*/ 2147483646 h 5267"/>
                <a:gd name="T78" fmla="*/ 2147483646 w 5440"/>
                <a:gd name="T79" fmla="*/ 2147483646 h 5267"/>
                <a:gd name="T80" fmla="*/ 2147483646 w 5440"/>
                <a:gd name="T81" fmla="*/ 2147483646 h 5267"/>
                <a:gd name="T82" fmla="*/ 2147483646 w 5440"/>
                <a:gd name="T83" fmla="*/ 2147483646 h 5267"/>
                <a:gd name="T84" fmla="*/ 2147483646 w 5440"/>
                <a:gd name="T85" fmla="*/ 2147483646 h 5267"/>
                <a:gd name="T86" fmla="*/ 2147483646 w 5440"/>
                <a:gd name="T87" fmla="*/ 2147483646 h 5267"/>
                <a:gd name="T88" fmla="*/ 2147483646 w 5440"/>
                <a:gd name="T89" fmla="*/ 2147483646 h 5267"/>
                <a:gd name="T90" fmla="*/ 2147483646 w 5440"/>
                <a:gd name="T91" fmla="*/ 2147483646 h 5267"/>
                <a:gd name="T92" fmla="*/ 2147483646 w 5440"/>
                <a:gd name="T93" fmla="*/ 2147483646 h 5267"/>
                <a:gd name="T94" fmla="*/ 2147483646 w 5440"/>
                <a:gd name="T95" fmla="*/ 2147483646 h 5267"/>
                <a:gd name="T96" fmla="*/ 2147483646 w 5440"/>
                <a:gd name="T97" fmla="*/ 2147483646 h 5267"/>
                <a:gd name="T98" fmla="*/ 2147483646 w 5440"/>
                <a:gd name="T99" fmla="*/ 2147483646 h 5267"/>
                <a:gd name="T100" fmla="*/ 2147483646 w 5440"/>
                <a:gd name="T101" fmla="*/ 2147483646 h 5267"/>
                <a:gd name="T102" fmla="*/ 2147483646 w 5440"/>
                <a:gd name="T103" fmla="*/ 2147483646 h 5267"/>
                <a:gd name="T104" fmla="*/ 2147483646 w 5440"/>
                <a:gd name="T105" fmla="*/ 2147483646 h 5267"/>
                <a:gd name="T106" fmla="*/ 2147483646 w 5440"/>
                <a:gd name="T107" fmla="*/ 2147483646 h 5267"/>
                <a:gd name="T108" fmla="*/ 2147483646 w 5440"/>
                <a:gd name="T109" fmla="*/ 2147483646 h 526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440" h="5267">
                  <a:moveTo>
                    <a:pt x="1521" y="2392"/>
                  </a:moveTo>
                  <a:lnTo>
                    <a:pt x="1521" y="2392"/>
                  </a:lnTo>
                  <a:lnTo>
                    <a:pt x="1525" y="2395"/>
                  </a:lnTo>
                  <a:lnTo>
                    <a:pt x="2073" y="2944"/>
                  </a:lnTo>
                  <a:lnTo>
                    <a:pt x="2265" y="2753"/>
                  </a:lnTo>
                  <a:lnTo>
                    <a:pt x="2058" y="2546"/>
                  </a:lnTo>
                  <a:lnTo>
                    <a:pt x="1964" y="2452"/>
                  </a:lnTo>
                  <a:lnTo>
                    <a:pt x="2443" y="1974"/>
                  </a:lnTo>
                  <a:lnTo>
                    <a:pt x="2506" y="1981"/>
                  </a:lnTo>
                  <a:lnTo>
                    <a:pt x="2531" y="1984"/>
                  </a:lnTo>
                  <a:lnTo>
                    <a:pt x="2554" y="1985"/>
                  </a:lnTo>
                  <a:lnTo>
                    <a:pt x="2579" y="1984"/>
                  </a:lnTo>
                  <a:lnTo>
                    <a:pt x="2603" y="1981"/>
                  </a:lnTo>
                  <a:lnTo>
                    <a:pt x="2628" y="1978"/>
                  </a:lnTo>
                  <a:lnTo>
                    <a:pt x="2651" y="1973"/>
                  </a:lnTo>
                  <a:lnTo>
                    <a:pt x="2300" y="1621"/>
                  </a:lnTo>
                  <a:lnTo>
                    <a:pt x="2288" y="1611"/>
                  </a:lnTo>
                  <a:lnTo>
                    <a:pt x="2277" y="1601"/>
                  </a:lnTo>
                  <a:lnTo>
                    <a:pt x="2287" y="1564"/>
                  </a:lnTo>
                  <a:lnTo>
                    <a:pt x="2295" y="1528"/>
                  </a:lnTo>
                  <a:lnTo>
                    <a:pt x="2302" y="1490"/>
                  </a:lnTo>
                  <a:lnTo>
                    <a:pt x="2308" y="1454"/>
                  </a:lnTo>
                  <a:lnTo>
                    <a:pt x="2313" y="1416"/>
                  </a:lnTo>
                  <a:lnTo>
                    <a:pt x="2316" y="1379"/>
                  </a:lnTo>
                  <a:lnTo>
                    <a:pt x="2318" y="1340"/>
                  </a:lnTo>
                  <a:lnTo>
                    <a:pt x="2320" y="1303"/>
                  </a:lnTo>
                  <a:lnTo>
                    <a:pt x="2320" y="1265"/>
                  </a:lnTo>
                  <a:lnTo>
                    <a:pt x="2318" y="1227"/>
                  </a:lnTo>
                  <a:lnTo>
                    <a:pt x="2316" y="1190"/>
                  </a:lnTo>
                  <a:lnTo>
                    <a:pt x="2311" y="1152"/>
                  </a:lnTo>
                  <a:lnTo>
                    <a:pt x="2307" y="1115"/>
                  </a:lnTo>
                  <a:lnTo>
                    <a:pt x="2301" y="1077"/>
                  </a:lnTo>
                  <a:lnTo>
                    <a:pt x="2293" y="1041"/>
                  </a:lnTo>
                  <a:lnTo>
                    <a:pt x="2284" y="1004"/>
                  </a:lnTo>
                  <a:lnTo>
                    <a:pt x="2275" y="967"/>
                  </a:lnTo>
                  <a:lnTo>
                    <a:pt x="2263" y="931"/>
                  </a:lnTo>
                  <a:lnTo>
                    <a:pt x="2252" y="895"/>
                  </a:lnTo>
                  <a:lnTo>
                    <a:pt x="2238" y="859"/>
                  </a:lnTo>
                  <a:lnTo>
                    <a:pt x="2222" y="824"/>
                  </a:lnTo>
                  <a:lnTo>
                    <a:pt x="2207" y="789"/>
                  </a:lnTo>
                  <a:lnTo>
                    <a:pt x="2190" y="754"/>
                  </a:lnTo>
                  <a:lnTo>
                    <a:pt x="2171" y="720"/>
                  </a:lnTo>
                  <a:lnTo>
                    <a:pt x="2152" y="687"/>
                  </a:lnTo>
                  <a:lnTo>
                    <a:pt x="2131" y="654"/>
                  </a:lnTo>
                  <a:lnTo>
                    <a:pt x="2109" y="621"/>
                  </a:lnTo>
                  <a:lnTo>
                    <a:pt x="2085" y="590"/>
                  </a:lnTo>
                  <a:lnTo>
                    <a:pt x="2061" y="558"/>
                  </a:lnTo>
                  <a:lnTo>
                    <a:pt x="2035" y="528"/>
                  </a:lnTo>
                  <a:lnTo>
                    <a:pt x="2008" y="498"/>
                  </a:lnTo>
                  <a:lnTo>
                    <a:pt x="1980" y="469"/>
                  </a:lnTo>
                  <a:lnTo>
                    <a:pt x="1952" y="441"/>
                  </a:lnTo>
                  <a:lnTo>
                    <a:pt x="1922" y="414"/>
                  </a:lnTo>
                  <a:lnTo>
                    <a:pt x="1892" y="389"/>
                  </a:lnTo>
                  <a:lnTo>
                    <a:pt x="1860" y="365"/>
                  </a:lnTo>
                  <a:lnTo>
                    <a:pt x="1828" y="341"/>
                  </a:lnTo>
                  <a:lnTo>
                    <a:pt x="1797" y="319"/>
                  </a:lnTo>
                  <a:lnTo>
                    <a:pt x="1764" y="299"/>
                  </a:lnTo>
                  <a:lnTo>
                    <a:pt x="1731" y="279"/>
                  </a:lnTo>
                  <a:lnTo>
                    <a:pt x="1697" y="260"/>
                  </a:lnTo>
                  <a:lnTo>
                    <a:pt x="1663" y="244"/>
                  </a:lnTo>
                  <a:lnTo>
                    <a:pt x="1628" y="228"/>
                  </a:lnTo>
                  <a:lnTo>
                    <a:pt x="1593" y="212"/>
                  </a:lnTo>
                  <a:lnTo>
                    <a:pt x="1558" y="199"/>
                  </a:lnTo>
                  <a:lnTo>
                    <a:pt x="1523" y="187"/>
                  </a:lnTo>
                  <a:lnTo>
                    <a:pt x="1486" y="176"/>
                  </a:lnTo>
                  <a:lnTo>
                    <a:pt x="1450" y="165"/>
                  </a:lnTo>
                  <a:lnTo>
                    <a:pt x="1414" y="157"/>
                  </a:lnTo>
                  <a:lnTo>
                    <a:pt x="1376" y="150"/>
                  </a:lnTo>
                  <a:lnTo>
                    <a:pt x="1340" y="143"/>
                  </a:lnTo>
                  <a:lnTo>
                    <a:pt x="1302" y="139"/>
                  </a:lnTo>
                  <a:lnTo>
                    <a:pt x="1265" y="134"/>
                  </a:lnTo>
                  <a:lnTo>
                    <a:pt x="1228" y="131"/>
                  </a:lnTo>
                  <a:lnTo>
                    <a:pt x="1191" y="130"/>
                  </a:lnTo>
                  <a:lnTo>
                    <a:pt x="1153" y="129"/>
                  </a:lnTo>
                  <a:lnTo>
                    <a:pt x="1116" y="130"/>
                  </a:lnTo>
                  <a:lnTo>
                    <a:pt x="1078" y="133"/>
                  </a:lnTo>
                  <a:lnTo>
                    <a:pt x="1041" y="136"/>
                  </a:lnTo>
                  <a:lnTo>
                    <a:pt x="1003" y="140"/>
                  </a:lnTo>
                  <a:lnTo>
                    <a:pt x="967" y="146"/>
                  </a:lnTo>
                  <a:lnTo>
                    <a:pt x="929" y="153"/>
                  </a:lnTo>
                  <a:lnTo>
                    <a:pt x="893" y="161"/>
                  </a:lnTo>
                  <a:lnTo>
                    <a:pt x="857" y="170"/>
                  </a:lnTo>
                  <a:lnTo>
                    <a:pt x="1514" y="827"/>
                  </a:lnTo>
                  <a:lnTo>
                    <a:pt x="1341" y="1470"/>
                  </a:lnTo>
                  <a:lnTo>
                    <a:pt x="697" y="1642"/>
                  </a:lnTo>
                  <a:lnTo>
                    <a:pt x="41" y="986"/>
                  </a:lnTo>
                  <a:lnTo>
                    <a:pt x="31" y="1022"/>
                  </a:lnTo>
                  <a:lnTo>
                    <a:pt x="23" y="1059"/>
                  </a:lnTo>
                  <a:lnTo>
                    <a:pt x="16" y="1096"/>
                  </a:lnTo>
                  <a:lnTo>
                    <a:pt x="10" y="1133"/>
                  </a:lnTo>
                  <a:lnTo>
                    <a:pt x="7" y="1170"/>
                  </a:lnTo>
                  <a:lnTo>
                    <a:pt x="3" y="1208"/>
                  </a:lnTo>
                  <a:lnTo>
                    <a:pt x="1" y="1245"/>
                  </a:lnTo>
                  <a:lnTo>
                    <a:pt x="0" y="1283"/>
                  </a:lnTo>
                  <a:lnTo>
                    <a:pt x="1" y="1320"/>
                  </a:lnTo>
                  <a:lnTo>
                    <a:pt x="2" y="1358"/>
                  </a:lnTo>
                  <a:lnTo>
                    <a:pt x="4" y="1394"/>
                  </a:lnTo>
                  <a:lnTo>
                    <a:pt x="9" y="1431"/>
                  </a:lnTo>
                  <a:lnTo>
                    <a:pt x="14" y="1469"/>
                  </a:lnTo>
                  <a:lnTo>
                    <a:pt x="21" y="1505"/>
                  </a:lnTo>
                  <a:lnTo>
                    <a:pt x="28" y="1543"/>
                  </a:lnTo>
                  <a:lnTo>
                    <a:pt x="36" y="1579"/>
                  </a:lnTo>
                  <a:lnTo>
                    <a:pt x="47" y="1615"/>
                  </a:lnTo>
                  <a:lnTo>
                    <a:pt x="57" y="1652"/>
                  </a:lnTo>
                  <a:lnTo>
                    <a:pt x="70" y="1687"/>
                  </a:lnTo>
                  <a:lnTo>
                    <a:pt x="84" y="1722"/>
                  </a:lnTo>
                  <a:lnTo>
                    <a:pt x="98" y="1757"/>
                  </a:lnTo>
                  <a:lnTo>
                    <a:pt x="115" y="1793"/>
                  </a:lnTo>
                  <a:lnTo>
                    <a:pt x="131" y="1826"/>
                  </a:lnTo>
                  <a:lnTo>
                    <a:pt x="150" y="1860"/>
                  </a:lnTo>
                  <a:lnTo>
                    <a:pt x="170" y="1893"/>
                  </a:lnTo>
                  <a:lnTo>
                    <a:pt x="190" y="1926"/>
                  </a:lnTo>
                  <a:lnTo>
                    <a:pt x="212" y="1958"/>
                  </a:lnTo>
                  <a:lnTo>
                    <a:pt x="235" y="1989"/>
                  </a:lnTo>
                  <a:lnTo>
                    <a:pt x="260" y="2021"/>
                  </a:lnTo>
                  <a:lnTo>
                    <a:pt x="285" y="2052"/>
                  </a:lnTo>
                  <a:lnTo>
                    <a:pt x="312" y="2081"/>
                  </a:lnTo>
                  <a:lnTo>
                    <a:pt x="340" y="2109"/>
                  </a:lnTo>
                  <a:lnTo>
                    <a:pt x="370" y="2138"/>
                  </a:lnTo>
                  <a:lnTo>
                    <a:pt x="401" y="2166"/>
                  </a:lnTo>
                  <a:lnTo>
                    <a:pt x="434" y="2193"/>
                  </a:lnTo>
                  <a:lnTo>
                    <a:pt x="466" y="2219"/>
                  </a:lnTo>
                  <a:lnTo>
                    <a:pt x="499" y="2243"/>
                  </a:lnTo>
                  <a:lnTo>
                    <a:pt x="533" y="2266"/>
                  </a:lnTo>
                  <a:lnTo>
                    <a:pt x="567" y="2287"/>
                  </a:lnTo>
                  <a:lnTo>
                    <a:pt x="602" y="2307"/>
                  </a:lnTo>
                  <a:lnTo>
                    <a:pt x="639" y="2326"/>
                  </a:lnTo>
                  <a:lnTo>
                    <a:pt x="675" y="2343"/>
                  </a:lnTo>
                  <a:lnTo>
                    <a:pt x="711" y="2359"/>
                  </a:lnTo>
                  <a:lnTo>
                    <a:pt x="748" y="2374"/>
                  </a:lnTo>
                  <a:lnTo>
                    <a:pt x="785" y="2387"/>
                  </a:lnTo>
                  <a:lnTo>
                    <a:pt x="823" y="2400"/>
                  </a:lnTo>
                  <a:lnTo>
                    <a:pt x="861" y="2410"/>
                  </a:lnTo>
                  <a:lnTo>
                    <a:pt x="900" y="2420"/>
                  </a:lnTo>
                  <a:lnTo>
                    <a:pt x="939" y="2428"/>
                  </a:lnTo>
                  <a:lnTo>
                    <a:pt x="977" y="2435"/>
                  </a:lnTo>
                  <a:lnTo>
                    <a:pt x="1016" y="2441"/>
                  </a:lnTo>
                  <a:lnTo>
                    <a:pt x="1055" y="2444"/>
                  </a:lnTo>
                  <a:lnTo>
                    <a:pt x="1095" y="2448"/>
                  </a:lnTo>
                  <a:lnTo>
                    <a:pt x="1133" y="2449"/>
                  </a:lnTo>
                  <a:lnTo>
                    <a:pt x="1173" y="2449"/>
                  </a:lnTo>
                  <a:lnTo>
                    <a:pt x="1212" y="2448"/>
                  </a:lnTo>
                  <a:lnTo>
                    <a:pt x="1252" y="2445"/>
                  </a:lnTo>
                  <a:lnTo>
                    <a:pt x="1290" y="2442"/>
                  </a:lnTo>
                  <a:lnTo>
                    <a:pt x="1329" y="2437"/>
                  </a:lnTo>
                  <a:lnTo>
                    <a:pt x="1368" y="2430"/>
                  </a:lnTo>
                  <a:lnTo>
                    <a:pt x="1406" y="2422"/>
                  </a:lnTo>
                  <a:lnTo>
                    <a:pt x="1445" y="2414"/>
                  </a:lnTo>
                  <a:lnTo>
                    <a:pt x="1484" y="2403"/>
                  </a:lnTo>
                  <a:lnTo>
                    <a:pt x="1521" y="2392"/>
                  </a:lnTo>
                  <a:close/>
                  <a:moveTo>
                    <a:pt x="3463" y="2785"/>
                  </a:moveTo>
                  <a:lnTo>
                    <a:pt x="3463" y="2785"/>
                  </a:lnTo>
                  <a:lnTo>
                    <a:pt x="3459" y="2803"/>
                  </a:lnTo>
                  <a:lnTo>
                    <a:pt x="3457" y="2821"/>
                  </a:lnTo>
                  <a:lnTo>
                    <a:pt x="3454" y="2838"/>
                  </a:lnTo>
                  <a:lnTo>
                    <a:pt x="3453" y="2857"/>
                  </a:lnTo>
                  <a:lnTo>
                    <a:pt x="3452" y="2876"/>
                  </a:lnTo>
                  <a:lnTo>
                    <a:pt x="3452" y="2893"/>
                  </a:lnTo>
                  <a:lnTo>
                    <a:pt x="3453" y="2912"/>
                  </a:lnTo>
                  <a:lnTo>
                    <a:pt x="3454" y="2931"/>
                  </a:lnTo>
                  <a:lnTo>
                    <a:pt x="3461" y="2994"/>
                  </a:lnTo>
                  <a:lnTo>
                    <a:pt x="3417" y="3039"/>
                  </a:lnTo>
                  <a:lnTo>
                    <a:pt x="3077" y="3379"/>
                  </a:lnTo>
                  <a:lnTo>
                    <a:pt x="2984" y="3472"/>
                  </a:lnTo>
                  <a:lnTo>
                    <a:pt x="2684" y="3172"/>
                  </a:lnTo>
                  <a:lnTo>
                    <a:pt x="2493" y="3363"/>
                  </a:lnTo>
                  <a:lnTo>
                    <a:pt x="4228" y="5098"/>
                  </a:lnTo>
                  <a:lnTo>
                    <a:pt x="4248" y="5117"/>
                  </a:lnTo>
                  <a:lnTo>
                    <a:pt x="4269" y="5136"/>
                  </a:lnTo>
                  <a:lnTo>
                    <a:pt x="4291" y="5152"/>
                  </a:lnTo>
                  <a:lnTo>
                    <a:pt x="4314" y="5168"/>
                  </a:lnTo>
                  <a:lnTo>
                    <a:pt x="4336" y="5183"/>
                  </a:lnTo>
                  <a:lnTo>
                    <a:pt x="4361" y="5195"/>
                  </a:lnTo>
                  <a:lnTo>
                    <a:pt x="4384" y="5207"/>
                  </a:lnTo>
                  <a:lnTo>
                    <a:pt x="4409" y="5218"/>
                  </a:lnTo>
                  <a:lnTo>
                    <a:pt x="4433" y="5227"/>
                  </a:lnTo>
                  <a:lnTo>
                    <a:pt x="4459" y="5235"/>
                  </a:lnTo>
                  <a:lnTo>
                    <a:pt x="4485" y="5242"/>
                  </a:lnTo>
                  <a:lnTo>
                    <a:pt x="4511" y="5248"/>
                  </a:lnTo>
                  <a:lnTo>
                    <a:pt x="4536" y="5253"/>
                  </a:lnTo>
                  <a:lnTo>
                    <a:pt x="4562" y="5255"/>
                  </a:lnTo>
                  <a:lnTo>
                    <a:pt x="4588" y="5258"/>
                  </a:lnTo>
                  <a:lnTo>
                    <a:pt x="4615" y="5259"/>
                  </a:lnTo>
                  <a:lnTo>
                    <a:pt x="4641" y="5258"/>
                  </a:lnTo>
                  <a:lnTo>
                    <a:pt x="4668" y="5255"/>
                  </a:lnTo>
                  <a:lnTo>
                    <a:pt x="4693" y="5253"/>
                  </a:lnTo>
                  <a:lnTo>
                    <a:pt x="4719" y="5248"/>
                  </a:lnTo>
                  <a:lnTo>
                    <a:pt x="4745" y="5242"/>
                  </a:lnTo>
                  <a:lnTo>
                    <a:pt x="4771" y="5235"/>
                  </a:lnTo>
                  <a:lnTo>
                    <a:pt x="4795" y="5227"/>
                  </a:lnTo>
                  <a:lnTo>
                    <a:pt x="4821" y="5218"/>
                  </a:lnTo>
                  <a:lnTo>
                    <a:pt x="4845" y="5207"/>
                  </a:lnTo>
                  <a:lnTo>
                    <a:pt x="4869" y="5195"/>
                  </a:lnTo>
                  <a:lnTo>
                    <a:pt x="4893" y="5183"/>
                  </a:lnTo>
                  <a:lnTo>
                    <a:pt x="4916" y="5168"/>
                  </a:lnTo>
                  <a:lnTo>
                    <a:pt x="4938" y="5152"/>
                  </a:lnTo>
                  <a:lnTo>
                    <a:pt x="4961" y="5136"/>
                  </a:lnTo>
                  <a:lnTo>
                    <a:pt x="4982" y="5117"/>
                  </a:lnTo>
                  <a:lnTo>
                    <a:pt x="5002" y="5098"/>
                  </a:lnTo>
                  <a:lnTo>
                    <a:pt x="5022" y="5077"/>
                  </a:lnTo>
                  <a:lnTo>
                    <a:pt x="5039" y="5056"/>
                  </a:lnTo>
                  <a:lnTo>
                    <a:pt x="5057" y="5035"/>
                  </a:lnTo>
                  <a:lnTo>
                    <a:pt x="5072" y="5013"/>
                  </a:lnTo>
                  <a:lnTo>
                    <a:pt x="5086" y="4989"/>
                  </a:lnTo>
                  <a:lnTo>
                    <a:pt x="5099" y="4966"/>
                  </a:lnTo>
                  <a:lnTo>
                    <a:pt x="5112" y="4941"/>
                  </a:lnTo>
                  <a:lnTo>
                    <a:pt x="5122" y="4916"/>
                  </a:lnTo>
                  <a:lnTo>
                    <a:pt x="5132" y="4892"/>
                  </a:lnTo>
                  <a:lnTo>
                    <a:pt x="5140" y="4867"/>
                  </a:lnTo>
                  <a:lnTo>
                    <a:pt x="5146" y="4841"/>
                  </a:lnTo>
                  <a:lnTo>
                    <a:pt x="5152" y="4816"/>
                  </a:lnTo>
                  <a:lnTo>
                    <a:pt x="5156" y="4790"/>
                  </a:lnTo>
                  <a:lnTo>
                    <a:pt x="5160" y="4763"/>
                  </a:lnTo>
                  <a:lnTo>
                    <a:pt x="5161" y="4737"/>
                  </a:lnTo>
                  <a:lnTo>
                    <a:pt x="5162" y="4711"/>
                  </a:lnTo>
                  <a:lnTo>
                    <a:pt x="5161" y="4684"/>
                  </a:lnTo>
                  <a:lnTo>
                    <a:pt x="5160" y="4659"/>
                  </a:lnTo>
                  <a:lnTo>
                    <a:pt x="5156" y="4632"/>
                  </a:lnTo>
                  <a:lnTo>
                    <a:pt x="5152" y="4606"/>
                  </a:lnTo>
                  <a:lnTo>
                    <a:pt x="5146" y="4580"/>
                  </a:lnTo>
                  <a:lnTo>
                    <a:pt x="5140" y="4555"/>
                  </a:lnTo>
                  <a:lnTo>
                    <a:pt x="5132" y="4530"/>
                  </a:lnTo>
                  <a:lnTo>
                    <a:pt x="5122" y="4505"/>
                  </a:lnTo>
                  <a:lnTo>
                    <a:pt x="5112" y="4480"/>
                  </a:lnTo>
                  <a:lnTo>
                    <a:pt x="5099" y="4456"/>
                  </a:lnTo>
                  <a:lnTo>
                    <a:pt x="5086" y="4432"/>
                  </a:lnTo>
                  <a:lnTo>
                    <a:pt x="5072" y="4410"/>
                  </a:lnTo>
                  <a:lnTo>
                    <a:pt x="5057" y="4387"/>
                  </a:lnTo>
                  <a:lnTo>
                    <a:pt x="5039" y="4366"/>
                  </a:lnTo>
                  <a:lnTo>
                    <a:pt x="5022" y="4344"/>
                  </a:lnTo>
                  <a:lnTo>
                    <a:pt x="5002" y="4323"/>
                  </a:lnTo>
                  <a:lnTo>
                    <a:pt x="3463" y="2785"/>
                  </a:lnTo>
                  <a:close/>
                  <a:moveTo>
                    <a:pt x="4802" y="4918"/>
                  </a:moveTo>
                  <a:lnTo>
                    <a:pt x="4527" y="4991"/>
                  </a:lnTo>
                  <a:lnTo>
                    <a:pt x="4304" y="4769"/>
                  </a:lnTo>
                  <a:lnTo>
                    <a:pt x="4377" y="4493"/>
                  </a:lnTo>
                  <a:lnTo>
                    <a:pt x="4652" y="4419"/>
                  </a:lnTo>
                  <a:lnTo>
                    <a:pt x="4876" y="4643"/>
                  </a:lnTo>
                  <a:lnTo>
                    <a:pt x="4802" y="4918"/>
                  </a:lnTo>
                  <a:close/>
                  <a:moveTo>
                    <a:pt x="2687" y="2988"/>
                  </a:moveTo>
                  <a:lnTo>
                    <a:pt x="2985" y="3287"/>
                  </a:lnTo>
                  <a:lnTo>
                    <a:pt x="3325" y="2947"/>
                  </a:lnTo>
                  <a:lnTo>
                    <a:pt x="3323" y="2917"/>
                  </a:lnTo>
                  <a:lnTo>
                    <a:pt x="3322" y="2885"/>
                  </a:lnTo>
                  <a:lnTo>
                    <a:pt x="3323" y="2853"/>
                  </a:lnTo>
                  <a:lnTo>
                    <a:pt x="3325" y="2823"/>
                  </a:lnTo>
                  <a:lnTo>
                    <a:pt x="3330" y="2791"/>
                  </a:lnTo>
                  <a:lnTo>
                    <a:pt x="3336" y="2761"/>
                  </a:lnTo>
                  <a:lnTo>
                    <a:pt x="3343" y="2730"/>
                  </a:lnTo>
                  <a:lnTo>
                    <a:pt x="3352" y="2700"/>
                  </a:lnTo>
                  <a:lnTo>
                    <a:pt x="3363" y="2670"/>
                  </a:lnTo>
                  <a:lnTo>
                    <a:pt x="3376" y="2641"/>
                  </a:lnTo>
                  <a:lnTo>
                    <a:pt x="3391" y="2613"/>
                  </a:lnTo>
                  <a:lnTo>
                    <a:pt x="3406" y="2585"/>
                  </a:lnTo>
                  <a:lnTo>
                    <a:pt x="3425" y="2558"/>
                  </a:lnTo>
                  <a:lnTo>
                    <a:pt x="3444" y="2532"/>
                  </a:lnTo>
                  <a:lnTo>
                    <a:pt x="3465" y="2506"/>
                  </a:lnTo>
                  <a:lnTo>
                    <a:pt x="3488" y="2482"/>
                  </a:lnTo>
                  <a:lnTo>
                    <a:pt x="3513" y="2459"/>
                  </a:lnTo>
                  <a:lnTo>
                    <a:pt x="3538" y="2438"/>
                  </a:lnTo>
                  <a:lnTo>
                    <a:pt x="3565" y="2418"/>
                  </a:lnTo>
                  <a:lnTo>
                    <a:pt x="3592" y="2401"/>
                  </a:lnTo>
                  <a:lnTo>
                    <a:pt x="3620" y="2384"/>
                  </a:lnTo>
                  <a:lnTo>
                    <a:pt x="3648" y="2370"/>
                  </a:lnTo>
                  <a:lnTo>
                    <a:pt x="3677" y="2358"/>
                  </a:lnTo>
                  <a:lnTo>
                    <a:pt x="3706" y="2346"/>
                  </a:lnTo>
                  <a:lnTo>
                    <a:pt x="3737" y="2338"/>
                  </a:lnTo>
                  <a:lnTo>
                    <a:pt x="3767" y="2329"/>
                  </a:lnTo>
                  <a:lnTo>
                    <a:pt x="3798" y="2324"/>
                  </a:lnTo>
                  <a:lnTo>
                    <a:pt x="3828" y="2319"/>
                  </a:lnTo>
                  <a:lnTo>
                    <a:pt x="3860" y="2316"/>
                  </a:lnTo>
                  <a:lnTo>
                    <a:pt x="3892" y="2316"/>
                  </a:lnTo>
                  <a:lnTo>
                    <a:pt x="3922" y="2316"/>
                  </a:lnTo>
                  <a:lnTo>
                    <a:pt x="3954" y="2320"/>
                  </a:lnTo>
                  <a:lnTo>
                    <a:pt x="5440" y="834"/>
                  </a:lnTo>
                  <a:lnTo>
                    <a:pt x="4608" y="0"/>
                  </a:lnTo>
                  <a:lnTo>
                    <a:pt x="3121" y="1487"/>
                  </a:lnTo>
                  <a:lnTo>
                    <a:pt x="3124" y="1518"/>
                  </a:lnTo>
                  <a:lnTo>
                    <a:pt x="3125" y="1550"/>
                  </a:lnTo>
                  <a:lnTo>
                    <a:pt x="3124" y="1580"/>
                  </a:lnTo>
                  <a:lnTo>
                    <a:pt x="3121" y="1612"/>
                  </a:lnTo>
                  <a:lnTo>
                    <a:pt x="3117" y="1642"/>
                  </a:lnTo>
                  <a:lnTo>
                    <a:pt x="3111" y="1674"/>
                  </a:lnTo>
                  <a:lnTo>
                    <a:pt x="3104" y="1705"/>
                  </a:lnTo>
                  <a:lnTo>
                    <a:pt x="3094" y="1734"/>
                  </a:lnTo>
                  <a:lnTo>
                    <a:pt x="3083" y="1764"/>
                  </a:lnTo>
                  <a:lnTo>
                    <a:pt x="3071" y="1793"/>
                  </a:lnTo>
                  <a:lnTo>
                    <a:pt x="3056" y="1822"/>
                  </a:lnTo>
                  <a:lnTo>
                    <a:pt x="3041" y="1849"/>
                  </a:lnTo>
                  <a:lnTo>
                    <a:pt x="3022" y="1877"/>
                  </a:lnTo>
                  <a:lnTo>
                    <a:pt x="3003" y="1903"/>
                  </a:lnTo>
                  <a:lnTo>
                    <a:pt x="2981" y="1928"/>
                  </a:lnTo>
                  <a:lnTo>
                    <a:pt x="2959" y="1952"/>
                  </a:lnTo>
                  <a:lnTo>
                    <a:pt x="2934" y="1975"/>
                  </a:lnTo>
                  <a:lnTo>
                    <a:pt x="2909" y="1996"/>
                  </a:lnTo>
                  <a:lnTo>
                    <a:pt x="2882" y="2016"/>
                  </a:lnTo>
                  <a:lnTo>
                    <a:pt x="2855" y="2034"/>
                  </a:lnTo>
                  <a:lnTo>
                    <a:pt x="2827" y="2050"/>
                  </a:lnTo>
                  <a:lnTo>
                    <a:pt x="2799" y="2064"/>
                  </a:lnTo>
                  <a:lnTo>
                    <a:pt x="2770" y="2077"/>
                  </a:lnTo>
                  <a:lnTo>
                    <a:pt x="2740" y="2088"/>
                  </a:lnTo>
                  <a:lnTo>
                    <a:pt x="2710" y="2097"/>
                  </a:lnTo>
                  <a:lnTo>
                    <a:pt x="2680" y="2105"/>
                  </a:lnTo>
                  <a:lnTo>
                    <a:pt x="2649" y="2111"/>
                  </a:lnTo>
                  <a:lnTo>
                    <a:pt x="2617" y="2115"/>
                  </a:lnTo>
                  <a:lnTo>
                    <a:pt x="2587" y="2117"/>
                  </a:lnTo>
                  <a:lnTo>
                    <a:pt x="2555" y="2118"/>
                  </a:lnTo>
                  <a:lnTo>
                    <a:pt x="2525" y="2117"/>
                  </a:lnTo>
                  <a:lnTo>
                    <a:pt x="2493" y="2115"/>
                  </a:lnTo>
                  <a:lnTo>
                    <a:pt x="2153" y="2455"/>
                  </a:lnTo>
                  <a:lnTo>
                    <a:pt x="2453" y="2755"/>
                  </a:lnTo>
                  <a:lnTo>
                    <a:pt x="984" y="4223"/>
                  </a:lnTo>
                  <a:lnTo>
                    <a:pt x="931" y="4170"/>
                  </a:lnTo>
                  <a:lnTo>
                    <a:pt x="648" y="4396"/>
                  </a:lnTo>
                  <a:lnTo>
                    <a:pt x="174" y="5145"/>
                  </a:lnTo>
                  <a:lnTo>
                    <a:pt x="295" y="5267"/>
                  </a:lnTo>
                  <a:lnTo>
                    <a:pt x="1044" y="4792"/>
                  </a:lnTo>
                  <a:lnTo>
                    <a:pt x="1272" y="4510"/>
                  </a:lnTo>
                  <a:lnTo>
                    <a:pt x="1218" y="4457"/>
                  </a:lnTo>
                  <a:lnTo>
                    <a:pt x="2687" y="2988"/>
                  </a:lnTo>
                  <a:close/>
                </a:path>
              </a:pathLst>
            </a:custGeom>
            <a:solidFill>
              <a:srgbClr val="2E8D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2" name="TextBox 10"/>
          <p:cNvSpPr txBox="1"/>
          <p:nvPr/>
        </p:nvSpPr>
        <p:spPr>
          <a:xfrm>
            <a:off x="3878060" y="4909587"/>
            <a:ext cx="5455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Detect network connection regularly.</a:t>
            </a:r>
          </a:p>
          <a:p>
            <a:r>
              <a:rPr lang="en-US" altLang="zh-CN" sz="1600" dirty="0" smtClean="0"/>
              <a:t>Automatically reset network module or reset IPC once network disconnection detected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5770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任意多边形 45"/>
          <p:cNvSpPr/>
          <p:nvPr/>
        </p:nvSpPr>
        <p:spPr>
          <a:xfrm>
            <a:off x="1370442" y="1462343"/>
            <a:ext cx="9291157" cy="4836159"/>
          </a:xfrm>
          <a:custGeom>
            <a:avLst/>
            <a:gdLst>
              <a:gd name="connsiteX0" fmla="*/ 2345943 w 8975179"/>
              <a:gd name="connsiteY0" fmla="*/ 0 h 5019040"/>
              <a:gd name="connsiteX1" fmla="*/ 2479040 w 8975179"/>
              <a:gd name="connsiteY1" fmla="*/ 0 h 5019040"/>
              <a:gd name="connsiteX2" fmla="*/ 8975179 w 8975179"/>
              <a:gd name="connsiteY2" fmla="*/ 0 h 5019040"/>
              <a:gd name="connsiteX3" fmla="*/ 8975179 w 8975179"/>
              <a:gd name="connsiteY3" fmla="*/ 5019039 h 5019040"/>
              <a:gd name="connsiteX4" fmla="*/ 2479061 w 8975179"/>
              <a:gd name="connsiteY4" fmla="*/ 5019039 h 5019040"/>
              <a:gd name="connsiteX5" fmla="*/ 2479040 w 8975179"/>
              <a:gd name="connsiteY5" fmla="*/ 5019040 h 5019040"/>
              <a:gd name="connsiteX6" fmla="*/ 2479020 w 8975179"/>
              <a:gd name="connsiteY6" fmla="*/ 5019039 h 5019040"/>
              <a:gd name="connsiteX7" fmla="*/ 2345943 w 8975179"/>
              <a:gd name="connsiteY7" fmla="*/ 5019039 h 5019040"/>
              <a:gd name="connsiteX8" fmla="*/ 2345943 w 8975179"/>
              <a:gd name="connsiteY8" fmla="*/ 5012237 h 5019040"/>
              <a:gd name="connsiteX9" fmla="*/ 2225573 w 8975179"/>
              <a:gd name="connsiteY9" fmla="*/ 5006084 h 5019040"/>
              <a:gd name="connsiteX10" fmla="*/ 0 w 8975179"/>
              <a:gd name="connsiteY10" fmla="*/ 2509520 h 5019040"/>
              <a:gd name="connsiteX11" fmla="*/ 2225573 w 8975179"/>
              <a:gd name="connsiteY11" fmla="*/ 12957 h 5019040"/>
              <a:gd name="connsiteX12" fmla="*/ 2345943 w 8975179"/>
              <a:gd name="connsiteY12" fmla="*/ 6804 h 501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75179" h="5019040">
                <a:moveTo>
                  <a:pt x="2345943" y="0"/>
                </a:moveTo>
                <a:lnTo>
                  <a:pt x="2479040" y="0"/>
                </a:lnTo>
                <a:lnTo>
                  <a:pt x="8975179" y="0"/>
                </a:lnTo>
                <a:lnTo>
                  <a:pt x="8975179" y="5019039"/>
                </a:lnTo>
                <a:lnTo>
                  <a:pt x="2479061" y="5019039"/>
                </a:lnTo>
                <a:lnTo>
                  <a:pt x="2479040" y="5019040"/>
                </a:lnTo>
                <a:lnTo>
                  <a:pt x="2479020" y="5019039"/>
                </a:lnTo>
                <a:lnTo>
                  <a:pt x="2345943" y="5019039"/>
                </a:lnTo>
                <a:lnTo>
                  <a:pt x="2345943" y="5012237"/>
                </a:lnTo>
                <a:lnTo>
                  <a:pt x="2225573" y="5006084"/>
                </a:lnTo>
                <a:cubicBezTo>
                  <a:pt x="975502" y="4877571"/>
                  <a:pt x="0" y="3808867"/>
                  <a:pt x="0" y="2509520"/>
                </a:cubicBezTo>
                <a:cubicBezTo>
                  <a:pt x="0" y="1210173"/>
                  <a:pt x="975502" y="141469"/>
                  <a:pt x="2225573" y="12957"/>
                </a:cubicBezTo>
                <a:lnTo>
                  <a:pt x="2345943" y="6804"/>
                </a:lnTo>
                <a:close/>
              </a:path>
            </a:pathLst>
          </a:custGeom>
          <a:solidFill>
            <a:srgbClr val="093D5B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>
            <a:off x="2477882" y="3081755"/>
            <a:ext cx="8178691" cy="2974675"/>
          </a:xfrm>
          <a:custGeom>
            <a:avLst/>
            <a:gdLst>
              <a:gd name="connsiteX0" fmla="*/ 1493520 w 7751971"/>
              <a:gd name="connsiteY0" fmla="*/ 0 h 2682240"/>
              <a:gd name="connsiteX1" fmla="*/ 1498600 w 7751971"/>
              <a:gd name="connsiteY1" fmla="*/ 0 h 2682240"/>
              <a:gd name="connsiteX2" fmla="*/ 7751971 w 7751971"/>
              <a:gd name="connsiteY2" fmla="*/ 0 h 2682240"/>
              <a:gd name="connsiteX3" fmla="*/ 7751971 w 7751971"/>
              <a:gd name="connsiteY3" fmla="*/ 2682240 h 2682240"/>
              <a:gd name="connsiteX4" fmla="*/ 1498600 w 7751971"/>
              <a:gd name="connsiteY4" fmla="*/ 2682240 h 2682240"/>
              <a:gd name="connsiteX5" fmla="*/ 1493520 w 7751971"/>
              <a:gd name="connsiteY5" fmla="*/ 2682240 h 2682240"/>
              <a:gd name="connsiteX6" fmla="*/ 1493520 w 7751971"/>
              <a:gd name="connsiteY6" fmla="*/ 2682011 h 2682240"/>
              <a:gd name="connsiteX7" fmla="*/ 1345377 w 7751971"/>
              <a:gd name="connsiteY7" fmla="*/ 2675316 h 2682240"/>
              <a:gd name="connsiteX8" fmla="*/ 0 w 7751971"/>
              <a:gd name="connsiteY8" fmla="*/ 1341120 h 2682240"/>
              <a:gd name="connsiteX9" fmla="*/ 1345377 w 7751971"/>
              <a:gd name="connsiteY9" fmla="*/ 6924 h 2682240"/>
              <a:gd name="connsiteX10" fmla="*/ 1493520 w 7751971"/>
              <a:gd name="connsiteY10" fmla="*/ 230 h 268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51971" h="2682240">
                <a:moveTo>
                  <a:pt x="1493520" y="0"/>
                </a:moveTo>
                <a:lnTo>
                  <a:pt x="1498600" y="0"/>
                </a:lnTo>
                <a:lnTo>
                  <a:pt x="7751971" y="0"/>
                </a:lnTo>
                <a:lnTo>
                  <a:pt x="7751971" y="2682240"/>
                </a:lnTo>
                <a:lnTo>
                  <a:pt x="1498600" y="2682240"/>
                </a:lnTo>
                <a:lnTo>
                  <a:pt x="1493520" y="2682240"/>
                </a:lnTo>
                <a:lnTo>
                  <a:pt x="1493520" y="2682011"/>
                </a:lnTo>
                <a:lnTo>
                  <a:pt x="1345377" y="2675316"/>
                </a:lnTo>
                <a:cubicBezTo>
                  <a:pt x="589699" y="2606637"/>
                  <a:pt x="0" y="2035508"/>
                  <a:pt x="0" y="1341120"/>
                </a:cubicBezTo>
                <a:cubicBezTo>
                  <a:pt x="0" y="646733"/>
                  <a:pt x="589699" y="75603"/>
                  <a:pt x="1345377" y="6924"/>
                </a:cubicBezTo>
                <a:lnTo>
                  <a:pt x="1493520" y="230"/>
                </a:lnTo>
                <a:close/>
              </a:path>
            </a:pathLst>
          </a:custGeom>
          <a:solidFill>
            <a:srgbClr val="1066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157360" y="4455073"/>
            <a:ext cx="7499213" cy="1323440"/>
          </a:xfrm>
          <a:custGeom>
            <a:avLst/>
            <a:gdLst>
              <a:gd name="connsiteX0" fmla="*/ 792480 w 6983730"/>
              <a:gd name="connsiteY0" fmla="*/ 0 h 1323440"/>
              <a:gd name="connsiteX1" fmla="*/ 6983730 w 6983730"/>
              <a:gd name="connsiteY1" fmla="*/ 0 h 1323440"/>
              <a:gd name="connsiteX2" fmla="*/ 6983730 w 6983730"/>
              <a:gd name="connsiteY2" fmla="*/ 1323439 h 1323440"/>
              <a:gd name="connsiteX3" fmla="*/ 792492 w 6983730"/>
              <a:gd name="connsiteY3" fmla="*/ 1323439 h 1323440"/>
              <a:gd name="connsiteX4" fmla="*/ 792480 w 6983730"/>
              <a:gd name="connsiteY4" fmla="*/ 1323440 h 1323440"/>
              <a:gd name="connsiteX5" fmla="*/ 0 w 6983730"/>
              <a:gd name="connsiteY5" fmla="*/ 661720 h 1323440"/>
              <a:gd name="connsiteX6" fmla="*/ 792480 w 6983730"/>
              <a:gd name="connsiteY6" fmla="*/ 0 h 132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83730" h="1323440">
                <a:moveTo>
                  <a:pt x="792480" y="0"/>
                </a:moveTo>
                <a:lnTo>
                  <a:pt x="6983730" y="0"/>
                </a:lnTo>
                <a:lnTo>
                  <a:pt x="6983730" y="1323439"/>
                </a:lnTo>
                <a:lnTo>
                  <a:pt x="792492" y="1323439"/>
                </a:lnTo>
                <a:lnTo>
                  <a:pt x="792480" y="1323440"/>
                </a:lnTo>
                <a:cubicBezTo>
                  <a:pt x="354805" y="1323440"/>
                  <a:pt x="0" y="1027178"/>
                  <a:pt x="0" y="661720"/>
                </a:cubicBezTo>
                <a:cubicBezTo>
                  <a:pt x="0" y="296262"/>
                  <a:pt x="354805" y="0"/>
                  <a:pt x="792480" y="0"/>
                </a:cubicBezTo>
                <a:close/>
              </a:path>
            </a:pathLst>
          </a:custGeom>
          <a:solidFill>
            <a:srgbClr val="3E9FD1"/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lvl="0">
              <a:buFont typeface="Arial" pitchFamily="34" charset="0"/>
              <a:buChar char="•"/>
            </a:pP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310349" y="4516629"/>
            <a:ext cx="4244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</a:rPr>
              <a:t> Strong </a:t>
            </a:r>
            <a:r>
              <a:rPr lang="en-US" altLang="en-US" dirty="0">
                <a:solidFill>
                  <a:schemeClr val="bg1"/>
                </a:solidFill>
              </a:rPr>
              <a:t>&amp; weak Password</a:t>
            </a:r>
            <a:endParaRPr lang="zh-CN" altLang="en-US" dirty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  802.1x Authentication</a:t>
            </a:r>
            <a:endParaRPr lang="zh-CN" altLang="en-US" dirty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altLang="zh-CN" dirty="0">
                <a:solidFill>
                  <a:schemeClr val="bg1"/>
                </a:solidFill>
              </a:rPr>
              <a:t>  </a:t>
            </a:r>
            <a:r>
              <a:rPr lang="en-US" altLang="zh-CN" dirty="0" err="1" smtClean="0">
                <a:solidFill>
                  <a:schemeClr val="bg1"/>
                </a:solidFill>
              </a:rPr>
              <a:t>RTSP,Onvif</a:t>
            </a:r>
            <a:r>
              <a:rPr lang="en-US" altLang="zh-CN" dirty="0" err="1">
                <a:solidFill>
                  <a:schemeClr val="bg1"/>
                </a:solidFill>
              </a:rPr>
              <a:t>,</a:t>
            </a:r>
            <a:r>
              <a:rPr lang="en-US" altLang="zh-CN" dirty="0" err="1" smtClean="0">
                <a:solidFill>
                  <a:schemeClr val="bg1"/>
                </a:solidFill>
              </a:rPr>
              <a:t>HTTP</a:t>
            </a:r>
            <a:r>
              <a:rPr lang="en-US" altLang="zh-CN" dirty="0" smtClean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authentication</a:t>
            </a:r>
            <a:endParaRPr lang="zh-CN" altLang="en-US" dirty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</a:rPr>
              <a:t>  </a:t>
            </a:r>
            <a:r>
              <a:rPr lang="en-US" altLang="zh-CN" dirty="0">
                <a:solidFill>
                  <a:schemeClr val="bg1"/>
                </a:solidFill>
              </a:rPr>
              <a:t>Classification for user authentication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6283318" y="3168250"/>
            <a:ext cx="4375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</a:rPr>
              <a:t> IP </a:t>
            </a:r>
            <a:r>
              <a:rPr lang="en-US" altLang="en-US" dirty="0">
                <a:solidFill>
                  <a:schemeClr val="bg1"/>
                </a:solidFill>
              </a:rPr>
              <a:t>Filtration</a:t>
            </a:r>
            <a:endParaRPr lang="zh-CN" altLang="en-US" dirty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  ARP Protection</a:t>
            </a:r>
            <a:endParaRPr lang="zh-CN" altLang="en-US" dirty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  Shutdown Unsafe Service/Port</a:t>
            </a:r>
            <a:endParaRPr lang="zh-CN" altLang="en-US" dirty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altLang="zh-CN" dirty="0">
                <a:solidFill>
                  <a:schemeClr val="bg1"/>
                </a:solidFill>
              </a:rPr>
              <a:t>  Black and white list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6283318" y="1685271"/>
            <a:ext cx="43732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</a:rPr>
              <a:t> Video </a:t>
            </a:r>
            <a:r>
              <a:rPr lang="en-US" altLang="en-US" dirty="0">
                <a:solidFill>
                  <a:schemeClr val="bg1"/>
                </a:solidFill>
              </a:rPr>
              <a:t>Encryption</a:t>
            </a:r>
            <a:endParaRPr lang="zh-CN" altLang="en-US" dirty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  Digital Signature Verify on </a:t>
            </a:r>
            <a:r>
              <a:rPr lang="en-US" altLang="en-US" dirty="0" smtClean="0">
                <a:solidFill>
                  <a:schemeClr val="bg1"/>
                </a:solidFill>
              </a:rPr>
              <a:t>C</a:t>
            </a:r>
            <a:r>
              <a:rPr lang="en-US" altLang="zh-CN" dirty="0" smtClean="0">
                <a:solidFill>
                  <a:schemeClr val="bg1"/>
                </a:solidFill>
              </a:rPr>
              <a:t>lou</a:t>
            </a:r>
            <a:r>
              <a:rPr lang="en-US" altLang="en-US" dirty="0" smtClean="0">
                <a:solidFill>
                  <a:schemeClr val="bg1"/>
                </a:solidFill>
              </a:rPr>
              <a:t>d </a:t>
            </a:r>
            <a:r>
              <a:rPr lang="en-US" altLang="en-US" dirty="0">
                <a:solidFill>
                  <a:schemeClr val="bg1"/>
                </a:solidFill>
              </a:rPr>
              <a:t>Upgrade</a:t>
            </a:r>
            <a:endParaRPr lang="zh-CN" altLang="en-US" dirty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  Digital Watermark</a:t>
            </a:r>
            <a:endParaRPr lang="zh-CN" altLang="en-US" dirty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  HTTPS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9" name="TextBox 6"/>
          <p:cNvSpPr txBox="1"/>
          <p:nvPr/>
        </p:nvSpPr>
        <p:spPr>
          <a:xfrm>
            <a:off x="3738599" y="2023825"/>
            <a:ext cx="257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 smtClean="0">
                <a:solidFill>
                  <a:schemeClr val="bg1"/>
                </a:solidFill>
              </a:rPr>
              <a:t>Data protection 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50" name="TextBox 8"/>
          <p:cNvSpPr txBox="1"/>
          <p:nvPr/>
        </p:nvSpPr>
        <p:spPr>
          <a:xfrm>
            <a:off x="3738599" y="3420310"/>
            <a:ext cx="2539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altLang="en-US" sz="2800" dirty="0" smtClean="0">
                <a:solidFill>
                  <a:schemeClr val="bg1"/>
                </a:solidFill>
              </a:rPr>
              <a:t>Limited Access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51" name="TextBox 10"/>
          <p:cNvSpPr txBox="1"/>
          <p:nvPr/>
        </p:nvSpPr>
        <p:spPr>
          <a:xfrm>
            <a:off x="3738599" y="4620639"/>
            <a:ext cx="254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altLang="en-US" sz="2800" dirty="0" smtClean="0">
                <a:solidFill>
                  <a:schemeClr val="bg1"/>
                </a:solidFill>
              </a:rPr>
              <a:t>Identity </a:t>
            </a:r>
          </a:p>
          <a:p>
            <a:pPr lvl="0" algn="r"/>
            <a:r>
              <a:rPr lang="en-US" altLang="en-US" sz="2800" dirty="0" smtClean="0">
                <a:solidFill>
                  <a:schemeClr val="bg1"/>
                </a:solidFill>
              </a:rPr>
              <a:t>Authentication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1002575" y="2851789"/>
            <a:ext cx="1999610" cy="2057264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文本框 68"/>
          <p:cNvSpPr txBox="1">
            <a:spLocks noChangeArrowheads="1"/>
          </p:cNvSpPr>
          <p:nvPr/>
        </p:nvSpPr>
        <p:spPr bwMode="auto">
          <a:xfrm>
            <a:off x="234293" y="108153"/>
            <a:ext cx="7720443" cy="584775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More Reliable – Cyber security</a:t>
            </a:r>
          </a:p>
        </p:txBody>
      </p:sp>
      <p:grpSp>
        <p:nvGrpSpPr>
          <p:cNvPr id="70" name="PA-protection-safe-security-lock-icon-282969">
            <a:extLst>
              <a:ext uri="{FF2B5EF4-FFF2-40B4-BE49-F238E27FC236}">
                <a16:creationId xmlns="" xmlns:lc="http://schemas.openxmlformats.org/drawingml/2006/lockedCanvas" xmlns:a16="http://schemas.microsoft.com/office/drawing/2014/main" id="{618B7EF5-570C-41D4-911D-EC1102CA333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3383476" y="1994746"/>
            <a:ext cx="439004" cy="534786"/>
            <a:chOff x="3730" y="2032"/>
            <a:chExt cx="220" cy="268"/>
          </a:xfrm>
          <a:solidFill>
            <a:schemeClr val="bg1"/>
          </a:solidFill>
        </p:grpSpPr>
        <p:sp>
          <p:nvSpPr>
            <p:cNvPr id="71" name="PA-任意多边形 2420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2C4D2833-D389-4A53-97B1-5A9A38513FFA}"/>
                </a:ext>
              </a:extLst>
            </p:cNvPr>
            <p:cNvSpPr>
              <a:spLocks noEditPoints="1"/>
            </p:cNvSpPr>
            <p:nvPr>
              <p:custDataLst>
                <p:tags r:id="rId14"/>
              </p:custDataLst>
            </p:nvPr>
          </p:nvSpPr>
          <p:spPr bwMode="auto">
            <a:xfrm>
              <a:off x="3730" y="2032"/>
              <a:ext cx="220" cy="268"/>
            </a:xfrm>
            <a:custGeom>
              <a:avLst/>
              <a:gdLst>
                <a:gd name="T0" fmla="*/ 512 w 576"/>
                <a:gd name="T1" fmla="*/ 288 h 704"/>
                <a:gd name="T2" fmla="*/ 512 w 576"/>
                <a:gd name="T3" fmla="*/ 224 h 704"/>
                <a:gd name="T4" fmla="*/ 288 w 576"/>
                <a:gd name="T5" fmla="*/ 0 h 704"/>
                <a:gd name="T6" fmla="*/ 64 w 576"/>
                <a:gd name="T7" fmla="*/ 224 h 704"/>
                <a:gd name="T8" fmla="*/ 64 w 576"/>
                <a:gd name="T9" fmla="*/ 288 h 704"/>
                <a:gd name="T10" fmla="*/ 0 w 576"/>
                <a:gd name="T11" fmla="*/ 288 h 704"/>
                <a:gd name="T12" fmla="*/ 0 w 576"/>
                <a:gd name="T13" fmla="*/ 704 h 704"/>
                <a:gd name="T14" fmla="*/ 576 w 576"/>
                <a:gd name="T15" fmla="*/ 704 h 704"/>
                <a:gd name="T16" fmla="*/ 576 w 576"/>
                <a:gd name="T17" fmla="*/ 288 h 704"/>
                <a:gd name="T18" fmla="*/ 512 w 576"/>
                <a:gd name="T19" fmla="*/ 288 h 704"/>
                <a:gd name="T20" fmla="*/ 128 w 576"/>
                <a:gd name="T21" fmla="*/ 224 h 704"/>
                <a:gd name="T22" fmla="*/ 288 w 576"/>
                <a:gd name="T23" fmla="*/ 64 h 704"/>
                <a:gd name="T24" fmla="*/ 448 w 576"/>
                <a:gd name="T25" fmla="*/ 224 h 704"/>
                <a:gd name="T26" fmla="*/ 448 w 576"/>
                <a:gd name="T27" fmla="*/ 288 h 704"/>
                <a:gd name="T28" fmla="*/ 128 w 576"/>
                <a:gd name="T29" fmla="*/ 288 h 704"/>
                <a:gd name="T30" fmla="*/ 128 w 576"/>
                <a:gd name="T31" fmla="*/ 224 h 704"/>
                <a:gd name="T32" fmla="*/ 512 w 576"/>
                <a:gd name="T33" fmla="*/ 640 h 704"/>
                <a:gd name="T34" fmla="*/ 64 w 576"/>
                <a:gd name="T35" fmla="*/ 640 h 704"/>
                <a:gd name="T36" fmla="*/ 64 w 576"/>
                <a:gd name="T37" fmla="*/ 352 h 704"/>
                <a:gd name="T38" fmla="*/ 512 w 576"/>
                <a:gd name="T39" fmla="*/ 352 h 704"/>
                <a:gd name="T40" fmla="*/ 512 w 576"/>
                <a:gd name="T41" fmla="*/ 64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6" h="704">
                  <a:moveTo>
                    <a:pt x="512" y="288"/>
                  </a:moveTo>
                  <a:lnTo>
                    <a:pt x="512" y="224"/>
                  </a:lnTo>
                  <a:cubicBezTo>
                    <a:pt x="512" y="101"/>
                    <a:pt x="412" y="0"/>
                    <a:pt x="288" y="0"/>
                  </a:cubicBezTo>
                  <a:cubicBezTo>
                    <a:pt x="165" y="0"/>
                    <a:pt x="64" y="101"/>
                    <a:pt x="64" y="224"/>
                  </a:cubicBezTo>
                  <a:lnTo>
                    <a:pt x="64" y="288"/>
                  </a:lnTo>
                  <a:lnTo>
                    <a:pt x="0" y="288"/>
                  </a:lnTo>
                  <a:lnTo>
                    <a:pt x="0" y="704"/>
                  </a:lnTo>
                  <a:lnTo>
                    <a:pt x="576" y="704"/>
                  </a:lnTo>
                  <a:lnTo>
                    <a:pt x="576" y="288"/>
                  </a:lnTo>
                  <a:lnTo>
                    <a:pt x="512" y="288"/>
                  </a:lnTo>
                  <a:close/>
                  <a:moveTo>
                    <a:pt x="128" y="224"/>
                  </a:moveTo>
                  <a:cubicBezTo>
                    <a:pt x="128" y="136"/>
                    <a:pt x="200" y="64"/>
                    <a:pt x="288" y="64"/>
                  </a:cubicBezTo>
                  <a:cubicBezTo>
                    <a:pt x="377" y="64"/>
                    <a:pt x="448" y="136"/>
                    <a:pt x="448" y="224"/>
                  </a:cubicBezTo>
                  <a:lnTo>
                    <a:pt x="448" y="288"/>
                  </a:lnTo>
                  <a:lnTo>
                    <a:pt x="128" y="288"/>
                  </a:lnTo>
                  <a:lnTo>
                    <a:pt x="128" y="224"/>
                  </a:lnTo>
                  <a:close/>
                  <a:moveTo>
                    <a:pt x="512" y="640"/>
                  </a:moveTo>
                  <a:lnTo>
                    <a:pt x="64" y="640"/>
                  </a:lnTo>
                  <a:lnTo>
                    <a:pt x="64" y="352"/>
                  </a:lnTo>
                  <a:lnTo>
                    <a:pt x="512" y="352"/>
                  </a:lnTo>
                  <a:lnTo>
                    <a:pt x="512" y="64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2" name="PA-任意多边形 2421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C9F387CF-4DF4-47F4-ACE0-390F5B8B1036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822" y="2190"/>
              <a:ext cx="36" cy="61"/>
            </a:xfrm>
            <a:custGeom>
              <a:avLst/>
              <a:gdLst>
                <a:gd name="T0" fmla="*/ 16 w 96"/>
                <a:gd name="T1" fmla="*/ 84 h 160"/>
                <a:gd name="T2" fmla="*/ 16 w 96"/>
                <a:gd name="T3" fmla="*/ 160 h 160"/>
                <a:gd name="T4" fmla="*/ 80 w 96"/>
                <a:gd name="T5" fmla="*/ 160 h 160"/>
                <a:gd name="T6" fmla="*/ 80 w 96"/>
                <a:gd name="T7" fmla="*/ 84 h 160"/>
                <a:gd name="T8" fmla="*/ 96 w 96"/>
                <a:gd name="T9" fmla="*/ 48 h 160"/>
                <a:gd name="T10" fmla="*/ 48 w 96"/>
                <a:gd name="T11" fmla="*/ 0 h 160"/>
                <a:gd name="T12" fmla="*/ 0 w 96"/>
                <a:gd name="T13" fmla="*/ 48 h 160"/>
                <a:gd name="T14" fmla="*/ 16 w 96"/>
                <a:gd name="T15" fmla="*/ 8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160">
                  <a:moveTo>
                    <a:pt x="16" y="84"/>
                  </a:moveTo>
                  <a:lnTo>
                    <a:pt x="16" y="160"/>
                  </a:lnTo>
                  <a:lnTo>
                    <a:pt x="80" y="160"/>
                  </a:lnTo>
                  <a:lnTo>
                    <a:pt x="80" y="84"/>
                  </a:lnTo>
                  <a:cubicBezTo>
                    <a:pt x="90" y="75"/>
                    <a:pt x="96" y="63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ubicBezTo>
                    <a:pt x="22" y="0"/>
                    <a:pt x="0" y="22"/>
                    <a:pt x="0" y="48"/>
                  </a:cubicBezTo>
                  <a:cubicBezTo>
                    <a:pt x="0" y="63"/>
                    <a:pt x="7" y="75"/>
                    <a:pt x="16" y="8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3290875" y="3420310"/>
            <a:ext cx="598245" cy="519366"/>
            <a:chOff x="4419601" y="2133600"/>
            <a:chExt cx="1828799" cy="1494387"/>
          </a:xfrm>
          <a:solidFill>
            <a:schemeClr val="bg1"/>
          </a:solidFill>
        </p:grpSpPr>
        <p:grpSp>
          <p:nvGrpSpPr>
            <p:cNvPr id="74" name="PA-computer-desktop-screen-device-technology-laptop-monitor-icon-279361">
              <a:extLst>
                <a:ext uri="{FF2B5EF4-FFF2-40B4-BE49-F238E27FC236}">
                  <a16:creationId xmlns="" xmlns:lc="http://schemas.openxmlformats.org/drawingml/2006/lockedCanvas" xmlns:a16="http://schemas.microsoft.com/office/drawing/2014/main" id="{767AFF34-56ED-40FB-AEEE-B85D260F3A58}"/>
                </a:ext>
              </a:extLst>
            </p:cNvPr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 bwMode="auto">
            <a:xfrm>
              <a:off x="4419601" y="2895600"/>
              <a:ext cx="1257299" cy="732387"/>
              <a:chOff x="3537" y="1984"/>
              <a:chExt cx="606" cy="353"/>
            </a:xfrm>
            <a:grpFill/>
          </p:grpSpPr>
          <p:sp>
            <p:nvSpPr>
              <p:cNvPr id="76" name="PA-任意多边形 3723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DF2A29A1-5092-474A-BCC0-65EC93F36704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3593" y="1984"/>
                <a:ext cx="494" cy="329"/>
              </a:xfrm>
              <a:custGeom>
                <a:avLst/>
                <a:gdLst>
                  <a:gd name="T0" fmla="*/ 7 w 1303"/>
                  <a:gd name="T1" fmla="*/ 870 h 870"/>
                  <a:gd name="T2" fmla="*/ 0 w 1303"/>
                  <a:gd name="T3" fmla="*/ 842 h 870"/>
                  <a:gd name="T4" fmla="*/ 0 w 1303"/>
                  <a:gd name="T5" fmla="*/ 55 h 870"/>
                  <a:gd name="T6" fmla="*/ 55 w 1303"/>
                  <a:gd name="T7" fmla="*/ 0 h 870"/>
                  <a:gd name="T8" fmla="*/ 1248 w 1303"/>
                  <a:gd name="T9" fmla="*/ 0 h 870"/>
                  <a:gd name="T10" fmla="*/ 1303 w 1303"/>
                  <a:gd name="T11" fmla="*/ 55 h 870"/>
                  <a:gd name="T12" fmla="*/ 1303 w 1303"/>
                  <a:gd name="T13" fmla="*/ 842 h 870"/>
                  <a:gd name="T14" fmla="*/ 1296 w 1303"/>
                  <a:gd name="T15" fmla="*/ 870 h 870"/>
                  <a:gd name="T16" fmla="*/ 1274 w 1303"/>
                  <a:gd name="T17" fmla="*/ 857 h 870"/>
                  <a:gd name="T18" fmla="*/ 1278 w 1303"/>
                  <a:gd name="T19" fmla="*/ 842 h 870"/>
                  <a:gd name="T20" fmla="*/ 1278 w 1303"/>
                  <a:gd name="T21" fmla="*/ 55 h 870"/>
                  <a:gd name="T22" fmla="*/ 1248 w 1303"/>
                  <a:gd name="T23" fmla="*/ 25 h 870"/>
                  <a:gd name="T24" fmla="*/ 55 w 1303"/>
                  <a:gd name="T25" fmla="*/ 25 h 870"/>
                  <a:gd name="T26" fmla="*/ 25 w 1303"/>
                  <a:gd name="T27" fmla="*/ 55 h 870"/>
                  <a:gd name="T28" fmla="*/ 25 w 1303"/>
                  <a:gd name="T29" fmla="*/ 842 h 870"/>
                  <a:gd name="T30" fmla="*/ 29 w 1303"/>
                  <a:gd name="T31" fmla="*/ 857 h 870"/>
                  <a:gd name="T32" fmla="*/ 7 w 1303"/>
                  <a:gd name="T33" fmla="*/ 87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03" h="870">
                    <a:moveTo>
                      <a:pt x="7" y="870"/>
                    </a:moveTo>
                    <a:cubicBezTo>
                      <a:pt x="2" y="861"/>
                      <a:pt x="0" y="852"/>
                      <a:pt x="0" y="842"/>
                    </a:cubicBezTo>
                    <a:lnTo>
                      <a:pt x="0" y="55"/>
                    </a:lnTo>
                    <a:cubicBezTo>
                      <a:pt x="0" y="24"/>
                      <a:pt x="24" y="0"/>
                      <a:pt x="55" y="0"/>
                    </a:cubicBezTo>
                    <a:lnTo>
                      <a:pt x="1248" y="0"/>
                    </a:lnTo>
                    <a:cubicBezTo>
                      <a:pt x="1279" y="0"/>
                      <a:pt x="1303" y="24"/>
                      <a:pt x="1303" y="55"/>
                    </a:cubicBezTo>
                    <a:lnTo>
                      <a:pt x="1303" y="842"/>
                    </a:lnTo>
                    <a:cubicBezTo>
                      <a:pt x="1303" y="852"/>
                      <a:pt x="1301" y="861"/>
                      <a:pt x="1296" y="870"/>
                    </a:cubicBezTo>
                    <a:lnTo>
                      <a:pt x="1274" y="857"/>
                    </a:lnTo>
                    <a:cubicBezTo>
                      <a:pt x="1277" y="852"/>
                      <a:pt x="1278" y="847"/>
                      <a:pt x="1278" y="842"/>
                    </a:cubicBezTo>
                    <a:lnTo>
                      <a:pt x="1278" y="55"/>
                    </a:lnTo>
                    <a:cubicBezTo>
                      <a:pt x="1278" y="38"/>
                      <a:pt x="1265" y="25"/>
                      <a:pt x="1248" y="25"/>
                    </a:cubicBezTo>
                    <a:lnTo>
                      <a:pt x="55" y="25"/>
                    </a:lnTo>
                    <a:cubicBezTo>
                      <a:pt x="38" y="25"/>
                      <a:pt x="25" y="38"/>
                      <a:pt x="25" y="55"/>
                    </a:cubicBezTo>
                    <a:lnTo>
                      <a:pt x="25" y="842"/>
                    </a:lnTo>
                    <a:cubicBezTo>
                      <a:pt x="25" y="847"/>
                      <a:pt x="26" y="852"/>
                      <a:pt x="29" y="857"/>
                    </a:cubicBezTo>
                    <a:lnTo>
                      <a:pt x="7" y="87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" name="PA-任意多边形 3724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A4903A81-D30E-4D79-B901-7A2877D283F6}"/>
                  </a:ext>
                </a:extLst>
              </p:cNvPr>
              <p:cNvSpPr>
                <a:spLocks noEditPoint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3610" y="2004"/>
                <a:ext cx="460" cy="292"/>
              </a:xfrm>
              <a:custGeom>
                <a:avLst/>
                <a:gdLst>
                  <a:gd name="T0" fmla="*/ 460 w 460"/>
                  <a:gd name="T1" fmla="*/ 292 h 292"/>
                  <a:gd name="T2" fmla="*/ 0 w 460"/>
                  <a:gd name="T3" fmla="*/ 292 h 292"/>
                  <a:gd name="T4" fmla="*/ 0 w 460"/>
                  <a:gd name="T5" fmla="*/ 0 h 292"/>
                  <a:gd name="T6" fmla="*/ 460 w 460"/>
                  <a:gd name="T7" fmla="*/ 0 h 292"/>
                  <a:gd name="T8" fmla="*/ 460 w 460"/>
                  <a:gd name="T9" fmla="*/ 292 h 292"/>
                  <a:gd name="T10" fmla="*/ 5 w 460"/>
                  <a:gd name="T11" fmla="*/ 288 h 292"/>
                  <a:gd name="T12" fmla="*/ 455 w 460"/>
                  <a:gd name="T13" fmla="*/ 288 h 292"/>
                  <a:gd name="T14" fmla="*/ 455 w 460"/>
                  <a:gd name="T15" fmla="*/ 4 h 292"/>
                  <a:gd name="T16" fmla="*/ 5 w 460"/>
                  <a:gd name="T17" fmla="*/ 4 h 292"/>
                  <a:gd name="T18" fmla="*/ 5 w 460"/>
                  <a:gd name="T19" fmla="*/ 288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0" h="292">
                    <a:moveTo>
                      <a:pt x="460" y="292"/>
                    </a:moveTo>
                    <a:lnTo>
                      <a:pt x="0" y="292"/>
                    </a:lnTo>
                    <a:lnTo>
                      <a:pt x="0" y="0"/>
                    </a:lnTo>
                    <a:lnTo>
                      <a:pt x="460" y="0"/>
                    </a:lnTo>
                    <a:lnTo>
                      <a:pt x="460" y="292"/>
                    </a:lnTo>
                    <a:close/>
                    <a:moveTo>
                      <a:pt x="5" y="288"/>
                    </a:moveTo>
                    <a:lnTo>
                      <a:pt x="455" y="288"/>
                    </a:lnTo>
                    <a:lnTo>
                      <a:pt x="455" y="4"/>
                    </a:lnTo>
                    <a:lnTo>
                      <a:pt x="5" y="4"/>
                    </a:lnTo>
                    <a:lnTo>
                      <a:pt x="5" y="2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8" name="PA-任意多边形 3725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F80B3E4E-DF64-48B2-A28F-3704D6116988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537" y="2312"/>
                <a:ext cx="606" cy="25"/>
              </a:xfrm>
              <a:custGeom>
                <a:avLst/>
                <a:gdLst>
                  <a:gd name="T0" fmla="*/ 1503 w 1600"/>
                  <a:gd name="T1" fmla="*/ 65 h 65"/>
                  <a:gd name="T2" fmla="*/ 95 w 1600"/>
                  <a:gd name="T3" fmla="*/ 65 h 65"/>
                  <a:gd name="T4" fmla="*/ 3 w 1600"/>
                  <a:gd name="T5" fmla="*/ 35 h 65"/>
                  <a:gd name="T6" fmla="*/ 0 w 1600"/>
                  <a:gd name="T7" fmla="*/ 32 h 65"/>
                  <a:gd name="T8" fmla="*/ 0 w 1600"/>
                  <a:gd name="T9" fmla="*/ 0 h 65"/>
                  <a:gd name="T10" fmla="*/ 26 w 1600"/>
                  <a:gd name="T11" fmla="*/ 0 h 65"/>
                  <a:gd name="T12" fmla="*/ 26 w 1600"/>
                  <a:gd name="T13" fmla="*/ 22 h 65"/>
                  <a:gd name="T14" fmla="*/ 95 w 1600"/>
                  <a:gd name="T15" fmla="*/ 40 h 65"/>
                  <a:gd name="T16" fmla="*/ 1503 w 1600"/>
                  <a:gd name="T17" fmla="*/ 40 h 65"/>
                  <a:gd name="T18" fmla="*/ 1575 w 1600"/>
                  <a:gd name="T19" fmla="*/ 22 h 65"/>
                  <a:gd name="T20" fmla="*/ 1575 w 1600"/>
                  <a:gd name="T21" fmla="*/ 6 h 65"/>
                  <a:gd name="T22" fmla="*/ 1600 w 1600"/>
                  <a:gd name="T23" fmla="*/ 6 h 65"/>
                  <a:gd name="T24" fmla="*/ 1600 w 1600"/>
                  <a:gd name="T25" fmla="*/ 33 h 65"/>
                  <a:gd name="T26" fmla="*/ 1597 w 1600"/>
                  <a:gd name="T27" fmla="*/ 36 h 65"/>
                  <a:gd name="T28" fmla="*/ 1503 w 1600"/>
                  <a:gd name="T2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00" h="65">
                    <a:moveTo>
                      <a:pt x="1503" y="65"/>
                    </a:moveTo>
                    <a:lnTo>
                      <a:pt x="95" y="65"/>
                    </a:lnTo>
                    <a:cubicBezTo>
                      <a:pt x="30" y="65"/>
                      <a:pt x="6" y="38"/>
                      <a:pt x="3" y="35"/>
                    </a:cubicBezTo>
                    <a:lnTo>
                      <a:pt x="0" y="3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2"/>
                    </a:lnTo>
                    <a:cubicBezTo>
                      <a:pt x="33" y="27"/>
                      <a:pt x="54" y="40"/>
                      <a:pt x="95" y="40"/>
                    </a:cubicBezTo>
                    <a:lnTo>
                      <a:pt x="1503" y="40"/>
                    </a:lnTo>
                    <a:cubicBezTo>
                      <a:pt x="1544" y="40"/>
                      <a:pt x="1567" y="27"/>
                      <a:pt x="1575" y="22"/>
                    </a:cubicBezTo>
                    <a:lnTo>
                      <a:pt x="1575" y="6"/>
                    </a:lnTo>
                    <a:lnTo>
                      <a:pt x="1600" y="6"/>
                    </a:lnTo>
                    <a:lnTo>
                      <a:pt x="1600" y="33"/>
                    </a:lnTo>
                    <a:lnTo>
                      <a:pt x="1597" y="36"/>
                    </a:lnTo>
                    <a:cubicBezTo>
                      <a:pt x="1596" y="37"/>
                      <a:pt x="1568" y="65"/>
                      <a:pt x="1503" y="65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9" name="PA-任意多边形 3726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B1FB26B4-49D8-4111-B5FB-3991EFE29C86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537" y="2306"/>
                <a:ext cx="606" cy="16"/>
              </a:xfrm>
              <a:custGeom>
                <a:avLst/>
                <a:gdLst>
                  <a:gd name="T0" fmla="*/ 26 w 1600"/>
                  <a:gd name="T1" fmla="*/ 43 h 43"/>
                  <a:gd name="T2" fmla="*/ 0 w 1600"/>
                  <a:gd name="T3" fmla="*/ 43 h 43"/>
                  <a:gd name="T4" fmla="*/ 0 w 1600"/>
                  <a:gd name="T5" fmla="*/ 14 h 43"/>
                  <a:gd name="T6" fmla="*/ 15 w 1600"/>
                  <a:gd name="T7" fmla="*/ 0 h 43"/>
                  <a:gd name="T8" fmla="*/ 1586 w 1600"/>
                  <a:gd name="T9" fmla="*/ 0 h 43"/>
                  <a:gd name="T10" fmla="*/ 1600 w 1600"/>
                  <a:gd name="T11" fmla="*/ 14 h 43"/>
                  <a:gd name="T12" fmla="*/ 1600 w 1600"/>
                  <a:gd name="T13" fmla="*/ 37 h 43"/>
                  <a:gd name="T14" fmla="*/ 1575 w 1600"/>
                  <a:gd name="T15" fmla="*/ 37 h 43"/>
                  <a:gd name="T16" fmla="*/ 1575 w 1600"/>
                  <a:gd name="T17" fmla="*/ 25 h 43"/>
                  <a:gd name="T18" fmla="*/ 26 w 1600"/>
                  <a:gd name="T19" fmla="*/ 25 h 43"/>
                  <a:gd name="T20" fmla="*/ 26 w 1600"/>
                  <a:gd name="T21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00" h="43">
                    <a:moveTo>
                      <a:pt x="26" y="43"/>
                    </a:moveTo>
                    <a:lnTo>
                      <a:pt x="0" y="43"/>
                    </a:lnTo>
                    <a:lnTo>
                      <a:pt x="0" y="14"/>
                    </a:lnTo>
                    <a:cubicBezTo>
                      <a:pt x="0" y="6"/>
                      <a:pt x="7" y="0"/>
                      <a:pt x="15" y="0"/>
                    </a:cubicBezTo>
                    <a:lnTo>
                      <a:pt x="1586" y="0"/>
                    </a:lnTo>
                    <a:cubicBezTo>
                      <a:pt x="1594" y="0"/>
                      <a:pt x="1600" y="6"/>
                      <a:pt x="1600" y="14"/>
                    </a:cubicBezTo>
                    <a:lnTo>
                      <a:pt x="1600" y="37"/>
                    </a:lnTo>
                    <a:lnTo>
                      <a:pt x="1575" y="37"/>
                    </a:lnTo>
                    <a:lnTo>
                      <a:pt x="1575" y="25"/>
                    </a:lnTo>
                    <a:lnTo>
                      <a:pt x="26" y="25"/>
                    </a:lnTo>
                    <a:lnTo>
                      <a:pt x="26" y="4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0" name="PA-任意多边形 3727">
                <a:extLst>
                  <a:ext uri="{FF2B5EF4-FFF2-40B4-BE49-F238E27FC236}">
                    <a16:creationId xmlns="" xmlns:lc="http://schemas.openxmlformats.org/drawingml/2006/lockedCanvas" xmlns:a16="http://schemas.microsoft.com/office/drawing/2014/main" id="{D917C04F-4CF7-407A-ABF4-29FAB71ACBA8}"/>
                  </a:ext>
                </a:extLst>
              </p:cNvPr>
              <p:cNvSpPr>
                <a:spLocks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793" y="2313"/>
                <a:ext cx="91" cy="9"/>
              </a:xfrm>
              <a:custGeom>
                <a:avLst/>
                <a:gdLst>
                  <a:gd name="T0" fmla="*/ 208 w 239"/>
                  <a:gd name="T1" fmla="*/ 25 h 25"/>
                  <a:gd name="T2" fmla="*/ 36 w 239"/>
                  <a:gd name="T3" fmla="*/ 25 h 25"/>
                  <a:gd name="T4" fmla="*/ 0 w 239"/>
                  <a:gd name="T5" fmla="*/ 2 h 25"/>
                  <a:gd name="T6" fmla="*/ 0 w 239"/>
                  <a:gd name="T7" fmla="*/ 2 h 25"/>
                  <a:gd name="T8" fmla="*/ 0 w 239"/>
                  <a:gd name="T9" fmla="*/ 0 h 25"/>
                  <a:gd name="T10" fmla="*/ 12 w 239"/>
                  <a:gd name="T11" fmla="*/ 0 h 25"/>
                  <a:gd name="T12" fmla="*/ 36 w 239"/>
                  <a:gd name="T13" fmla="*/ 12 h 25"/>
                  <a:gd name="T14" fmla="*/ 208 w 239"/>
                  <a:gd name="T15" fmla="*/ 12 h 25"/>
                  <a:gd name="T16" fmla="*/ 226 w 239"/>
                  <a:gd name="T17" fmla="*/ 0 h 25"/>
                  <a:gd name="T18" fmla="*/ 239 w 239"/>
                  <a:gd name="T19" fmla="*/ 1 h 25"/>
                  <a:gd name="T20" fmla="*/ 208 w 239"/>
                  <a:gd name="T2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9" h="25">
                    <a:moveTo>
                      <a:pt x="208" y="25"/>
                    </a:moveTo>
                    <a:lnTo>
                      <a:pt x="36" y="25"/>
                    </a:lnTo>
                    <a:cubicBezTo>
                      <a:pt x="21" y="25"/>
                      <a:pt x="0" y="17"/>
                      <a:pt x="0" y="2"/>
                    </a:cubicBez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cubicBezTo>
                      <a:pt x="12" y="7"/>
                      <a:pt x="25" y="12"/>
                      <a:pt x="36" y="12"/>
                    </a:cubicBezTo>
                    <a:lnTo>
                      <a:pt x="208" y="12"/>
                    </a:lnTo>
                    <a:cubicBezTo>
                      <a:pt x="214" y="12"/>
                      <a:pt x="226" y="7"/>
                      <a:pt x="226" y="0"/>
                    </a:cubicBezTo>
                    <a:lnTo>
                      <a:pt x="239" y="1"/>
                    </a:lnTo>
                    <a:cubicBezTo>
                      <a:pt x="238" y="17"/>
                      <a:pt x="218" y="25"/>
                      <a:pt x="208" y="25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75" name="PA-A000320141217A50PPSH-1664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5203825" y="2133600"/>
              <a:ext cx="1044575" cy="1104900"/>
            </a:xfrm>
            <a:custGeom>
              <a:avLst/>
              <a:gdLst>
                <a:gd name="T0" fmla="*/ 2147483646 w 4137"/>
                <a:gd name="T1" fmla="*/ 2147483646 h 4610"/>
                <a:gd name="T2" fmla="*/ 2147483646 w 4137"/>
                <a:gd name="T3" fmla="*/ 2147483646 h 4610"/>
                <a:gd name="T4" fmla="*/ 492866306 w 4137"/>
                <a:gd name="T5" fmla="*/ 2147483646 h 4610"/>
                <a:gd name="T6" fmla="*/ 1197131142 w 4137"/>
                <a:gd name="T7" fmla="*/ 2147483646 h 4610"/>
                <a:gd name="T8" fmla="*/ 2147483646 w 4137"/>
                <a:gd name="T9" fmla="*/ 2147483646 h 4610"/>
                <a:gd name="T10" fmla="*/ 2147483646 w 4137"/>
                <a:gd name="T11" fmla="*/ 2147483646 h 4610"/>
                <a:gd name="T12" fmla="*/ 2147483646 w 4137"/>
                <a:gd name="T13" fmla="*/ 2147483646 h 4610"/>
                <a:gd name="T14" fmla="*/ 2147483646 w 4137"/>
                <a:gd name="T15" fmla="*/ 2147483646 h 4610"/>
                <a:gd name="T16" fmla="*/ 2147483646 w 4137"/>
                <a:gd name="T17" fmla="*/ 2147483646 h 4610"/>
                <a:gd name="T18" fmla="*/ 2147483646 w 4137"/>
                <a:gd name="T19" fmla="*/ 2147483646 h 4610"/>
                <a:gd name="T20" fmla="*/ 2147483646 w 4137"/>
                <a:gd name="T21" fmla="*/ 2147483646 h 4610"/>
                <a:gd name="T22" fmla="*/ 2147483646 w 4137"/>
                <a:gd name="T23" fmla="*/ 2147483646 h 4610"/>
                <a:gd name="T24" fmla="*/ 2147483646 w 4137"/>
                <a:gd name="T25" fmla="*/ 2147483646 h 4610"/>
                <a:gd name="T26" fmla="*/ 2147483646 w 4137"/>
                <a:gd name="T27" fmla="*/ 2147483646 h 4610"/>
                <a:gd name="T28" fmla="*/ 2147483646 w 4137"/>
                <a:gd name="T29" fmla="*/ 2147483646 h 4610"/>
                <a:gd name="T30" fmla="*/ 2147483646 w 4137"/>
                <a:gd name="T31" fmla="*/ 2147483646 h 4610"/>
                <a:gd name="T32" fmla="*/ 2147483646 w 4137"/>
                <a:gd name="T33" fmla="*/ 2147483646 h 4610"/>
                <a:gd name="T34" fmla="*/ 2147483646 w 4137"/>
                <a:gd name="T35" fmla="*/ 2147483646 h 4610"/>
                <a:gd name="T36" fmla="*/ 2147483646 w 4137"/>
                <a:gd name="T37" fmla="*/ 2147483646 h 4610"/>
                <a:gd name="T38" fmla="*/ 2147483646 w 4137"/>
                <a:gd name="T39" fmla="*/ 2147483646 h 4610"/>
                <a:gd name="T40" fmla="*/ 2147483646 w 4137"/>
                <a:gd name="T41" fmla="*/ 2147483646 h 4610"/>
                <a:gd name="T42" fmla="*/ 2147483646 w 4137"/>
                <a:gd name="T43" fmla="*/ 2147483646 h 4610"/>
                <a:gd name="T44" fmla="*/ 2147483646 w 4137"/>
                <a:gd name="T45" fmla="*/ 2147483646 h 4610"/>
                <a:gd name="T46" fmla="*/ 2147483646 w 4137"/>
                <a:gd name="T47" fmla="*/ 2147483646 h 4610"/>
                <a:gd name="T48" fmla="*/ 2147483646 w 4137"/>
                <a:gd name="T49" fmla="*/ 2147483646 h 4610"/>
                <a:gd name="T50" fmla="*/ 2147483646 w 4137"/>
                <a:gd name="T51" fmla="*/ 2147483646 h 4610"/>
                <a:gd name="T52" fmla="*/ 2147483646 w 4137"/>
                <a:gd name="T53" fmla="*/ 211743436 h 4610"/>
                <a:gd name="T54" fmla="*/ 2147483646 w 4137"/>
                <a:gd name="T55" fmla="*/ 2147483646 h 4610"/>
                <a:gd name="T56" fmla="*/ 2147483646 w 4137"/>
                <a:gd name="T57" fmla="*/ 2147483646 h 4610"/>
                <a:gd name="T58" fmla="*/ 2147483646 w 4137"/>
                <a:gd name="T59" fmla="*/ 2147483646 h 4610"/>
                <a:gd name="T60" fmla="*/ 2147483646 w 4137"/>
                <a:gd name="T61" fmla="*/ 2147483646 h 4610"/>
                <a:gd name="T62" fmla="*/ 2147483646 w 4137"/>
                <a:gd name="T63" fmla="*/ 2147483646 h 4610"/>
                <a:gd name="T64" fmla="*/ 2147483646 w 4137"/>
                <a:gd name="T65" fmla="*/ 2147483646 h 4610"/>
                <a:gd name="T66" fmla="*/ 2147483646 w 4137"/>
                <a:gd name="T67" fmla="*/ 2147483646 h 4610"/>
                <a:gd name="T68" fmla="*/ 2147483646 w 4137"/>
                <a:gd name="T69" fmla="*/ 2147483646 h 4610"/>
                <a:gd name="T70" fmla="*/ 2147483646 w 4137"/>
                <a:gd name="T71" fmla="*/ 2147483646 h 4610"/>
                <a:gd name="T72" fmla="*/ 2147483646 w 4137"/>
                <a:gd name="T73" fmla="*/ 2147483646 h 4610"/>
                <a:gd name="T74" fmla="*/ 2147483646 w 4137"/>
                <a:gd name="T75" fmla="*/ 2147483646 h 4610"/>
                <a:gd name="T76" fmla="*/ 2147483646 w 4137"/>
                <a:gd name="T77" fmla="*/ 2147483646 h 4610"/>
                <a:gd name="T78" fmla="*/ 2147483646 w 4137"/>
                <a:gd name="T79" fmla="*/ 2147483646 h 4610"/>
                <a:gd name="T80" fmla="*/ 2147483646 w 4137"/>
                <a:gd name="T81" fmla="*/ 2147483646 h 4610"/>
                <a:gd name="T82" fmla="*/ 2147483646 w 4137"/>
                <a:gd name="T83" fmla="*/ 2147483646 h 4610"/>
                <a:gd name="T84" fmla="*/ 2147483646 w 4137"/>
                <a:gd name="T85" fmla="*/ 2147483646 h 4610"/>
                <a:gd name="T86" fmla="*/ 2147483646 w 4137"/>
                <a:gd name="T87" fmla="*/ 2147483646 h 4610"/>
                <a:gd name="T88" fmla="*/ 2147483646 w 4137"/>
                <a:gd name="T89" fmla="*/ 2147483646 h 4610"/>
                <a:gd name="T90" fmla="*/ 2147483646 w 4137"/>
                <a:gd name="T91" fmla="*/ 2147483646 h 4610"/>
                <a:gd name="T92" fmla="*/ 2147483646 w 4137"/>
                <a:gd name="T93" fmla="*/ 2147483646 h 4610"/>
                <a:gd name="T94" fmla="*/ 2147483646 w 4137"/>
                <a:gd name="T95" fmla="*/ 2147483646 h 4610"/>
                <a:gd name="T96" fmla="*/ 2147483646 w 4137"/>
                <a:gd name="T97" fmla="*/ 2147483646 h 4610"/>
                <a:gd name="T98" fmla="*/ 2147483646 w 4137"/>
                <a:gd name="T99" fmla="*/ 2147483646 h 4610"/>
                <a:gd name="T100" fmla="*/ 2147483646 w 4137"/>
                <a:gd name="T101" fmla="*/ 2147483646 h 4610"/>
                <a:gd name="T102" fmla="*/ 2147483646 w 4137"/>
                <a:gd name="T103" fmla="*/ 2147483646 h 4610"/>
                <a:gd name="T104" fmla="*/ 2147483646 w 4137"/>
                <a:gd name="T105" fmla="*/ 2147483646 h 4610"/>
                <a:gd name="T106" fmla="*/ 2147483646 w 4137"/>
                <a:gd name="T107" fmla="*/ 2147483646 h 4610"/>
                <a:gd name="T108" fmla="*/ 2147483646 w 4137"/>
                <a:gd name="T109" fmla="*/ 2147483646 h 4610"/>
                <a:gd name="T110" fmla="*/ 2147483646 w 4137"/>
                <a:gd name="T111" fmla="*/ 2147483646 h 4610"/>
                <a:gd name="T112" fmla="*/ 2147483646 w 4137"/>
                <a:gd name="T113" fmla="*/ 2147483646 h 46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137" h="4610">
                  <a:moveTo>
                    <a:pt x="178" y="3224"/>
                  </a:moveTo>
                  <a:lnTo>
                    <a:pt x="178" y="3224"/>
                  </a:lnTo>
                  <a:lnTo>
                    <a:pt x="303" y="3177"/>
                  </a:lnTo>
                  <a:lnTo>
                    <a:pt x="425" y="3130"/>
                  </a:lnTo>
                  <a:lnTo>
                    <a:pt x="655" y="3040"/>
                  </a:lnTo>
                  <a:lnTo>
                    <a:pt x="762" y="2998"/>
                  </a:lnTo>
                  <a:lnTo>
                    <a:pt x="863" y="2961"/>
                  </a:lnTo>
                  <a:lnTo>
                    <a:pt x="910" y="2945"/>
                  </a:lnTo>
                  <a:lnTo>
                    <a:pt x="957" y="2929"/>
                  </a:lnTo>
                  <a:lnTo>
                    <a:pt x="1001" y="2915"/>
                  </a:lnTo>
                  <a:lnTo>
                    <a:pt x="1043" y="2903"/>
                  </a:lnTo>
                  <a:lnTo>
                    <a:pt x="992" y="3509"/>
                  </a:lnTo>
                  <a:lnTo>
                    <a:pt x="1187" y="3483"/>
                  </a:lnTo>
                  <a:lnTo>
                    <a:pt x="1028" y="3637"/>
                  </a:lnTo>
                  <a:lnTo>
                    <a:pt x="1045" y="3666"/>
                  </a:lnTo>
                  <a:lnTo>
                    <a:pt x="1096" y="3762"/>
                  </a:lnTo>
                  <a:lnTo>
                    <a:pt x="1153" y="3868"/>
                  </a:lnTo>
                  <a:lnTo>
                    <a:pt x="1226" y="3999"/>
                  </a:lnTo>
                  <a:lnTo>
                    <a:pt x="1311" y="4149"/>
                  </a:lnTo>
                  <a:lnTo>
                    <a:pt x="1356" y="4227"/>
                  </a:lnTo>
                  <a:lnTo>
                    <a:pt x="1403" y="4306"/>
                  </a:lnTo>
                  <a:lnTo>
                    <a:pt x="1450" y="4385"/>
                  </a:lnTo>
                  <a:lnTo>
                    <a:pt x="1499" y="4463"/>
                  </a:lnTo>
                  <a:lnTo>
                    <a:pt x="1546" y="4538"/>
                  </a:lnTo>
                  <a:lnTo>
                    <a:pt x="1594" y="4610"/>
                  </a:lnTo>
                  <a:lnTo>
                    <a:pt x="7" y="4610"/>
                  </a:lnTo>
                  <a:lnTo>
                    <a:pt x="3" y="4477"/>
                  </a:lnTo>
                  <a:lnTo>
                    <a:pt x="1" y="4351"/>
                  </a:lnTo>
                  <a:lnTo>
                    <a:pt x="0" y="4232"/>
                  </a:lnTo>
                  <a:lnTo>
                    <a:pt x="2" y="4121"/>
                  </a:lnTo>
                  <a:lnTo>
                    <a:pt x="5" y="4017"/>
                  </a:lnTo>
                  <a:lnTo>
                    <a:pt x="10" y="3919"/>
                  </a:lnTo>
                  <a:lnTo>
                    <a:pt x="14" y="3873"/>
                  </a:lnTo>
                  <a:lnTo>
                    <a:pt x="17" y="3829"/>
                  </a:lnTo>
                  <a:lnTo>
                    <a:pt x="22" y="3785"/>
                  </a:lnTo>
                  <a:lnTo>
                    <a:pt x="27" y="3743"/>
                  </a:lnTo>
                  <a:lnTo>
                    <a:pt x="32" y="3702"/>
                  </a:lnTo>
                  <a:lnTo>
                    <a:pt x="39" y="3663"/>
                  </a:lnTo>
                  <a:lnTo>
                    <a:pt x="45" y="3625"/>
                  </a:lnTo>
                  <a:lnTo>
                    <a:pt x="52" y="3587"/>
                  </a:lnTo>
                  <a:lnTo>
                    <a:pt x="60" y="3552"/>
                  </a:lnTo>
                  <a:lnTo>
                    <a:pt x="68" y="3518"/>
                  </a:lnTo>
                  <a:lnTo>
                    <a:pt x="76" y="3484"/>
                  </a:lnTo>
                  <a:lnTo>
                    <a:pt x="85" y="3452"/>
                  </a:lnTo>
                  <a:lnTo>
                    <a:pt x="95" y="3420"/>
                  </a:lnTo>
                  <a:lnTo>
                    <a:pt x="105" y="3389"/>
                  </a:lnTo>
                  <a:lnTo>
                    <a:pt x="116" y="3360"/>
                  </a:lnTo>
                  <a:lnTo>
                    <a:pt x="127" y="3331"/>
                  </a:lnTo>
                  <a:lnTo>
                    <a:pt x="139" y="3303"/>
                  </a:lnTo>
                  <a:lnTo>
                    <a:pt x="152" y="3276"/>
                  </a:lnTo>
                  <a:lnTo>
                    <a:pt x="165" y="3250"/>
                  </a:lnTo>
                  <a:lnTo>
                    <a:pt x="178" y="3224"/>
                  </a:lnTo>
                  <a:close/>
                  <a:moveTo>
                    <a:pt x="2357" y="1297"/>
                  </a:moveTo>
                  <a:lnTo>
                    <a:pt x="2357" y="1297"/>
                  </a:lnTo>
                  <a:lnTo>
                    <a:pt x="2209" y="1343"/>
                  </a:lnTo>
                  <a:lnTo>
                    <a:pt x="2135" y="1366"/>
                  </a:lnTo>
                  <a:lnTo>
                    <a:pt x="2063" y="1385"/>
                  </a:lnTo>
                  <a:lnTo>
                    <a:pt x="2027" y="1394"/>
                  </a:lnTo>
                  <a:lnTo>
                    <a:pt x="1992" y="1402"/>
                  </a:lnTo>
                  <a:lnTo>
                    <a:pt x="1956" y="1409"/>
                  </a:lnTo>
                  <a:lnTo>
                    <a:pt x="1922" y="1414"/>
                  </a:lnTo>
                  <a:lnTo>
                    <a:pt x="1888" y="1419"/>
                  </a:lnTo>
                  <a:lnTo>
                    <a:pt x="1853" y="1422"/>
                  </a:lnTo>
                  <a:lnTo>
                    <a:pt x="1819" y="1424"/>
                  </a:lnTo>
                  <a:lnTo>
                    <a:pt x="1786" y="1425"/>
                  </a:lnTo>
                  <a:lnTo>
                    <a:pt x="1752" y="1424"/>
                  </a:lnTo>
                  <a:lnTo>
                    <a:pt x="1720" y="1421"/>
                  </a:lnTo>
                  <a:lnTo>
                    <a:pt x="1688" y="1416"/>
                  </a:lnTo>
                  <a:lnTo>
                    <a:pt x="1655" y="1409"/>
                  </a:lnTo>
                  <a:lnTo>
                    <a:pt x="1624" y="1401"/>
                  </a:lnTo>
                  <a:lnTo>
                    <a:pt x="1593" y="1390"/>
                  </a:lnTo>
                  <a:lnTo>
                    <a:pt x="1562" y="1377"/>
                  </a:lnTo>
                  <a:lnTo>
                    <a:pt x="1547" y="1369"/>
                  </a:lnTo>
                  <a:lnTo>
                    <a:pt x="1533" y="1361"/>
                  </a:lnTo>
                  <a:lnTo>
                    <a:pt x="1518" y="1352"/>
                  </a:lnTo>
                  <a:lnTo>
                    <a:pt x="1503" y="1342"/>
                  </a:lnTo>
                  <a:lnTo>
                    <a:pt x="1489" y="1332"/>
                  </a:lnTo>
                  <a:lnTo>
                    <a:pt x="1475" y="1322"/>
                  </a:lnTo>
                  <a:lnTo>
                    <a:pt x="1460" y="1310"/>
                  </a:lnTo>
                  <a:lnTo>
                    <a:pt x="1446" y="1298"/>
                  </a:lnTo>
                  <a:lnTo>
                    <a:pt x="1432" y="1286"/>
                  </a:lnTo>
                  <a:lnTo>
                    <a:pt x="1418" y="1272"/>
                  </a:lnTo>
                  <a:lnTo>
                    <a:pt x="1405" y="1258"/>
                  </a:lnTo>
                  <a:lnTo>
                    <a:pt x="1391" y="1242"/>
                  </a:lnTo>
                  <a:lnTo>
                    <a:pt x="1378" y="1227"/>
                  </a:lnTo>
                  <a:lnTo>
                    <a:pt x="1365" y="1210"/>
                  </a:lnTo>
                  <a:lnTo>
                    <a:pt x="1338" y="1175"/>
                  </a:lnTo>
                  <a:lnTo>
                    <a:pt x="1313" y="1136"/>
                  </a:lnTo>
                  <a:lnTo>
                    <a:pt x="1312" y="1135"/>
                  </a:lnTo>
                  <a:lnTo>
                    <a:pt x="1294" y="1104"/>
                  </a:lnTo>
                  <a:lnTo>
                    <a:pt x="1291" y="1152"/>
                  </a:lnTo>
                  <a:lnTo>
                    <a:pt x="1289" y="1203"/>
                  </a:lnTo>
                  <a:lnTo>
                    <a:pt x="1288" y="1260"/>
                  </a:lnTo>
                  <a:lnTo>
                    <a:pt x="1288" y="1319"/>
                  </a:lnTo>
                  <a:lnTo>
                    <a:pt x="1288" y="1382"/>
                  </a:lnTo>
                  <a:lnTo>
                    <a:pt x="1290" y="1447"/>
                  </a:lnTo>
                  <a:lnTo>
                    <a:pt x="1294" y="1515"/>
                  </a:lnTo>
                  <a:lnTo>
                    <a:pt x="1299" y="1584"/>
                  </a:lnTo>
                  <a:lnTo>
                    <a:pt x="1306" y="1654"/>
                  </a:lnTo>
                  <a:lnTo>
                    <a:pt x="1314" y="1726"/>
                  </a:lnTo>
                  <a:lnTo>
                    <a:pt x="1326" y="1798"/>
                  </a:lnTo>
                  <a:lnTo>
                    <a:pt x="1332" y="1834"/>
                  </a:lnTo>
                  <a:lnTo>
                    <a:pt x="1339" y="1870"/>
                  </a:lnTo>
                  <a:lnTo>
                    <a:pt x="1347" y="1906"/>
                  </a:lnTo>
                  <a:lnTo>
                    <a:pt x="1355" y="1941"/>
                  </a:lnTo>
                  <a:lnTo>
                    <a:pt x="1366" y="1977"/>
                  </a:lnTo>
                  <a:lnTo>
                    <a:pt x="1375" y="2011"/>
                  </a:lnTo>
                  <a:lnTo>
                    <a:pt x="1386" y="2045"/>
                  </a:lnTo>
                  <a:lnTo>
                    <a:pt x="1397" y="2080"/>
                  </a:lnTo>
                  <a:lnTo>
                    <a:pt x="1410" y="2113"/>
                  </a:lnTo>
                  <a:lnTo>
                    <a:pt x="1423" y="2146"/>
                  </a:lnTo>
                  <a:lnTo>
                    <a:pt x="1439" y="2184"/>
                  </a:lnTo>
                  <a:lnTo>
                    <a:pt x="1456" y="2219"/>
                  </a:lnTo>
                  <a:lnTo>
                    <a:pt x="1475" y="2254"/>
                  </a:lnTo>
                  <a:lnTo>
                    <a:pt x="1494" y="2288"/>
                  </a:lnTo>
                  <a:lnTo>
                    <a:pt x="1514" y="2320"/>
                  </a:lnTo>
                  <a:lnTo>
                    <a:pt x="1534" y="2351"/>
                  </a:lnTo>
                  <a:lnTo>
                    <a:pt x="1555" y="2381"/>
                  </a:lnTo>
                  <a:lnTo>
                    <a:pt x="1578" y="2411"/>
                  </a:lnTo>
                  <a:lnTo>
                    <a:pt x="1600" y="2439"/>
                  </a:lnTo>
                  <a:lnTo>
                    <a:pt x="1623" y="2466"/>
                  </a:lnTo>
                  <a:lnTo>
                    <a:pt x="1646" y="2492"/>
                  </a:lnTo>
                  <a:lnTo>
                    <a:pt x="1671" y="2517"/>
                  </a:lnTo>
                  <a:lnTo>
                    <a:pt x="1694" y="2541"/>
                  </a:lnTo>
                  <a:lnTo>
                    <a:pt x="1718" y="2563"/>
                  </a:lnTo>
                  <a:lnTo>
                    <a:pt x="1742" y="2585"/>
                  </a:lnTo>
                  <a:lnTo>
                    <a:pt x="1766" y="2606"/>
                  </a:lnTo>
                  <a:lnTo>
                    <a:pt x="1749" y="2612"/>
                  </a:lnTo>
                  <a:lnTo>
                    <a:pt x="1702" y="2625"/>
                  </a:lnTo>
                  <a:lnTo>
                    <a:pt x="1669" y="2633"/>
                  </a:lnTo>
                  <a:lnTo>
                    <a:pt x="1630" y="2642"/>
                  </a:lnTo>
                  <a:lnTo>
                    <a:pt x="1588" y="2651"/>
                  </a:lnTo>
                  <a:lnTo>
                    <a:pt x="1540" y="2660"/>
                  </a:lnTo>
                  <a:lnTo>
                    <a:pt x="1490" y="2667"/>
                  </a:lnTo>
                  <a:lnTo>
                    <a:pt x="1437" y="2674"/>
                  </a:lnTo>
                  <a:lnTo>
                    <a:pt x="1383" y="2679"/>
                  </a:lnTo>
                  <a:lnTo>
                    <a:pt x="1355" y="2680"/>
                  </a:lnTo>
                  <a:lnTo>
                    <a:pt x="1327" y="2681"/>
                  </a:lnTo>
                  <a:lnTo>
                    <a:pt x="1299" y="2682"/>
                  </a:lnTo>
                  <a:lnTo>
                    <a:pt x="1271" y="2681"/>
                  </a:lnTo>
                  <a:lnTo>
                    <a:pt x="1243" y="2680"/>
                  </a:lnTo>
                  <a:lnTo>
                    <a:pt x="1215" y="2678"/>
                  </a:lnTo>
                  <a:lnTo>
                    <a:pt x="1188" y="2675"/>
                  </a:lnTo>
                  <a:lnTo>
                    <a:pt x="1161" y="2672"/>
                  </a:lnTo>
                  <a:lnTo>
                    <a:pt x="1133" y="2667"/>
                  </a:lnTo>
                  <a:lnTo>
                    <a:pt x="1108" y="2661"/>
                  </a:lnTo>
                  <a:lnTo>
                    <a:pt x="1092" y="2656"/>
                  </a:lnTo>
                  <a:lnTo>
                    <a:pt x="1077" y="2651"/>
                  </a:lnTo>
                  <a:lnTo>
                    <a:pt x="1062" y="2645"/>
                  </a:lnTo>
                  <a:lnTo>
                    <a:pt x="1046" y="2637"/>
                  </a:lnTo>
                  <a:lnTo>
                    <a:pt x="1032" y="2629"/>
                  </a:lnTo>
                  <a:lnTo>
                    <a:pt x="1018" y="2621"/>
                  </a:lnTo>
                  <a:lnTo>
                    <a:pt x="1004" y="2612"/>
                  </a:lnTo>
                  <a:lnTo>
                    <a:pt x="991" y="2602"/>
                  </a:lnTo>
                  <a:lnTo>
                    <a:pt x="979" y="2591"/>
                  </a:lnTo>
                  <a:lnTo>
                    <a:pt x="966" y="2579"/>
                  </a:lnTo>
                  <a:lnTo>
                    <a:pt x="942" y="2556"/>
                  </a:lnTo>
                  <a:lnTo>
                    <a:pt x="920" y="2532"/>
                  </a:lnTo>
                  <a:lnTo>
                    <a:pt x="901" y="2507"/>
                  </a:lnTo>
                  <a:lnTo>
                    <a:pt x="883" y="2481"/>
                  </a:lnTo>
                  <a:lnTo>
                    <a:pt x="867" y="2456"/>
                  </a:lnTo>
                  <a:lnTo>
                    <a:pt x="853" y="2431"/>
                  </a:lnTo>
                  <a:lnTo>
                    <a:pt x="840" y="2408"/>
                  </a:lnTo>
                  <a:lnTo>
                    <a:pt x="830" y="2386"/>
                  </a:lnTo>
                  <a:lnTo>
                    <a:pt x="823" y="2365"/>
                  </a:lnTo>
                  <a:lnTo>
                    <a:pt x="817" y="2348"/>
                  </a:lnTo>
                  <a:lnTo>
                    <a:pt x="814" y="2334"/>
                  </a:lnTo>
                  <a:lnTo>
                    <a:pt x="807" y="2272"/>
                  </a:lnTo>
                  <a:lnTo>
                    <a:pt x="801" y="2208"/>
                  </a:lnTo>
                  <a:lnTo>
                    <a:pt x="796" y="2141"/>
                  </a:lnTo>
                  <a:lnTo>
                    <a:pt x="793" y="2072"/>
                  </a:lnTo>
                  <a:lnTo>
                    <a:pt x="792" y="2002"/>
                  </a:lnTo>
                  <a:lnTo>
                    <a:pt x="792" y="1929"/>
                  </a:lnTo>
                  <a:lnTo>
                    <a:pt x="794" y="1855"/>
                  </a:lnTo>
                  <a:lnTo>
                    <a:pt x="797" y="1781"/>
                  </a:lnTo>
                  <a:lnTo>
                    <a:pt x="801" y="1704"/>
                  </a:lnTo>
                  <a:lnTo>
                    <a:pt x="807" y="1627"/>
                  </a:lnTo>
                  <a:lnTo>
                    <a:pt x="814" y="1550"/>
                  </a:lnTo>
                  <a:lnTo>
                    <a:pt x="823" y="1474"/>
                  </a:lnTo>
                  <a:lnTo>
                    <a:pt x="833" y="1396"/>
                  </a:lnTo>
                  <a:lnTo>
                    <a:pt x="844" y="1319"/>
                  </a:lnTo>
                  <a:lnTo>
                    <a:pt x="857" y="1242"/>
                  </a:lnTo>
                  <a:lnTo>
                    <a:pt x="870" y="1168"/>
                  </a:lnTo>
                  <a:lnTo>
                    <a:pt x="885" y="1093"/>
                  </a:lnTo>
                  <a:lnTo>
                    <a:pt x="901" y="1020"/>
                  </a:lnTo>
                  <a:lnTo>
                    <a:pt x="918" y="949"/>
                  </a:lnTo>
                  <a:lnTo>
                    <a:pt x="935" y="880"/>
                  </a:lnTo>
                  <a:lnTo>
                    <a:pt x="955" y="812"/>
                  </a:lnTo>
                  <a:lnTo>
                    <a:pt x="975" y="748"/>
                  </a:lnTo>
                  <a:lnTo>
                    <a:pt x="996" y="685"/>
                  </a:lnTo>
                  <a:lnTo>
                    <a:pt x="1018" y="626"/>
                  </a:lnTo>
                  <a:lnTo>
                    <a:pt x="1041" y="570"/>
                  </a:lnTo>
                  <a:lnTo>
                    <a:pt x="1066" y="517"/>
                  </a:lnTo>
                  <a:lnTo>
                    <a:pt x="1078" y="492"/>
                  </a:lnTo>
                  <a:lnTo>
                    <a:pt x="1090" y="468"/>
                  </a:lnTo>
                  <a:lnTo>
                    <a:pt x="1103" y="445"/>
                  </a:lnTo>
                  <a:lnTo>
                    <a:pt x="1116" y="423"/>
                  </a:lnTo>
                  <a:lnTo>
                    <a:pt x="1129" y="402"/>
                  </a:lnTo>
                  <a:lnTo>
                    <a:pt x="1142" y="382"/>
                  </a:lnTo>
                  <a:lnTo>
                    <a:pt x="1155" y="364"/>
                  </a:lnTo>
                  <a:lnTo>
                    <a:pt x="1170" y="346"/>
                  </a:lnTo>
                  <a:lnTo>
                    <a:pt x="1184" y="330"/>
                  </a:lnTo>
                  <a:lnTo>
                    <a:pt x="1198" y="314"/>
                  </a:lnTo>
                  <a:lnTo>
                    <a:pt x="1212" y="300"/>
                  </a:lnTo>
                  <a:lnTo>
                    <a:pt x="1226" y="287"/>
                  </a:lnTo>
                  <a:lnTo>
                    <a:pt x="1248" y="269"/>
                  </a:lnTo>
                  <a:lnTo>
                    <a:pt x="1272" y="252"/>
                  </a:lnTo>
                  <a:lnTo>
                    <a:pt x="1295" y="235"/>
                  </a:lnTo>
                  <a:lnTo>
                    <a:pt x="1319" y="218"/>
                  </a:lnTo>
                  <a:lnTo>
                    <a:pt x="1343" y="202"/>
                  </a:lnTo>
                  <a:lnTo>
                    <a:pt x="1369" y="187"/>
                  </a:lnTo>
                  <a:lnTo>
                    <a:pt x="1395" y="173"/>
                  </a:lnTo>
                  <a:lnTo>
                    <a:pt x="1421" y="159"/>
                  </a:lnTo>
                  <a:lnTo>
                    <a:pt x="1447" y="146"/>
                  </a:lnTo>
                  <a:lnTo>
                    <a:pt x="1475" y="133"/>
                  </a:lnTo>
                  <a:lnTo>
                    <a:pt x="1502" y="121"/>
                  </a:lnTo>
                  <a:lnTo>
                    <a:pt x="1530" y="108"/>
                  </a:lnTo>
                  <a:lnTo>
                    <a:pt x="1558" y="97"/>
                  </a:lnTo>
                  <a:lnTo>
                    <a:pt x="1587" y="87"/>
                  </a:lnTo>
                  <a:lnTo>
                    <a:pt x="1616" y="77"/>
                  </a:lnTo>
                  <a:lnTo>
                    <a:pt x="1645" y="68"/>
                  </a:lnTo>
                  <a:lnTo>
                    <a:pt x="1675" y="60"/>
                  </a:lnTo>
                  <a:lnTo>
                    <a:pt x="1705" y="51"/>
                  </a:lnTo>
                  <a:lnTo>
                    <a:pt x="1735" y="44"/>
                  </a:lnTo>
                  <a:lnTo>
                    <a:pt x="1765" y="37"/>
                  </a:lnTo>
                  <a:lnTo>
                    <a:pt x="1796" y="31"/>
                  </a:lnTo>
                  <a:lnTo>
                    <a:pt x="1827" y="25"/>
                  </a:lnTo>
                  <a:lnTo>
                    <a:pt x="1858" y="20"/>
                  </a:lnTo>
                  <a:lnTo>
                    <a:pt x="1890" y="15"/>
                  </a:lnTo>
                  <a:lnTo>
                    <a:pt x="1921" y="11"/>
                  </a:lnTo>
                  <a:lnTo>
                    <a:pt x="1952" y="8"/>
                  </a:lnTo>
                  <a:lnTo>
                    <a:pt x="1985" y="5"/>
                  </a:lnTo>
                  <a:lnTo>
                    <a:pt x="2016" y="3"/>
                  </a:lnTo>
                  <a:lnTo>
                    <a:pt x="2081" y="0"/>
                  </a:lnTo>
                  <a:lnTo>
                    <a:pt x="2145" y="0"/>
                  </a:lnTo>
                  <a:lnTo>
                    <a:pt x="2209" y="3"/>
                  </a:lnTo>
                  <a:lnTo>
                    <a:pt x="2273" y="7"/>
                  </a:lnTo>
                  <a:lnTo>
                    <a:pt x="2306" y="11"/>
                  </a:lnTo>
                  <a:lnTo>
                    <a:pt x="2338" y="15"/>
                  </a:lnTo>
                  <a:lnTo>
                    <a:pt x="2369" y="20"/>
                  </a:lnTo>
                  <a:lnTo>
                    <a:pt x="2402" y="25"/>
                  </a:lnTo>
                  <a:lnTo>
                    <a:pt x="2433" y="31"/>
                  </a:lnTo>
                  <a:lnTo>
                    <a:pt x="2464" y="37"/>
                  </a:lnTo>
                  <a:lnTo>
                    <a:pt x="2497" y="44"/>
                  </a:lnTo>
                  <a:lnTo>
                    <a:pt x="2528" y="51"/>
                  </a:lnTo>
                  <a:lnTo>
                    <a:pt x="2558" y="59"/>
                  </a:lnTo>
                  <a:lnTo>
                    <a:pt x="2590" y="68"/>
                  </a:lnTo>
                  <a:lnTo>
                    <a:pt x="2620" y="77"/>
                  </a:lnTo>
                  <a:lnTo>
                    <a:pt x="2650" y="87"/>
                  </a:lnTo>
                  <a:lnTo>
                    <a:pt x="2680" y="98"/>
                  </a:lnTo>
                  <a:lnTo>
                    <a:pt x="2710" y="109"/>
                  </a:lnTo>
                  <a:lnTo>
                    <a:pt x="2740" y="121"/>
                  </a:lnTo>
                  <a:lnTo>
                    <a:pt x="2768" y="134"/>
                  </a:lnTo>
                  <a:lnTo>
                    <a:pt x="2798" y="147"/>
                  </a:lnTo>
                  <a:lnTo>
                    <a:pt x="2826" y="160"/>
                  </a:lnTo>
                  <a:lnTo>
                    <a:pt x="2854" y="174"/>
                  </a:lnTo>
                  <a:lnTo>
                    <a:pt x="2881" y="189"/>
                  </a:lnTo>
                  <a:lnTo>
                    <a:pt x="2909" y="204"/>
                  </a:lnTo>
                  <a:lnTo>
                    <a:pt x="2936" y="220"/>
                  </a:lnTo>
                  <a:lnTo>
                    <a:pt x="2962" y="238"/>
                  </a:lnTo>
                  <a:lnTo>
                    <a:pt x="2987" y="255"/>
                  </a:lnTo>
                  <a:lnTo>
                    <a:pt x="3014" y="273"/>
                  </a:lnTo>
                  <a:lnTo>
                    <a:pt x="3038" y="291"/>
                  </a:lnTo>
                  <a:lnTo>
                    <a:pt x="3062" y="310"/>
                  </a:lnTo>
                  <a:lnTo>
                    <a:pt x="3086" y="331"/>
                  </a:lnTo>
                  <a:lnTo>
                    <a:pt x="3103" y="346"/>
                  </a:lnTo>
                  <a:lnTo>
                    <a:pt x="3119" y="361"/>
                  </a:lnTo>
                  <a:lnTo>
                    <a:pt x="3134" y="378"/>
                  </a:lnTo>
                  <a:lnTo>
                    <a:pt x="3149" y="396"/>
                  </a:lnTo>
                  <a:lnTo>
                    <a:pt x="3164" y="415"/>
                  </a:lnTo>
                  <a:lnTo>
                    <a:pt x="3178" y="436"/>
                  </a:lnTo>
                  <a:lnTo>
                    <a:pt x="3192" y="457"/>
                  </a:lnTo>
                  <a:lnTo>
                    <a:pt x="3207" y="479"/>
                  </a:lnTo>
                  <a:lnTo>
                    <a:pt x="3220" y="502"/>
                  </a:lnTo>
                  <a:lnTo>
                    <a:pt x="3233" y="526"/>
                  </a:lnTo>
                  <a:lnTo>
                    <a:pt x="3245" y="551"/>
                  </a:lnTo>
                  <a:lnTo>
                    <a:pt x="3257" y="577"/>
                  </a:lnTo>
                  <a:lnTo>
                    <a:pt x="3269" y="603"/>
                  </a:lnTo>
                  <a:lnTo>
                    <a:pt x="3280" y="631"/>
                  </a:lnTo>
                  <a:lnTo>
                    <a:pt x="3291" y="660"/>
                  </a:lnTo>
                  <a:lnTo>
                    <a:pt x="3302" y="688"/>
                  </a:lnTo>
                  <a:lnTo>
                    <a:pt x="3322" y="749"/>
                  </a:lnTo>
                  <a:lnTo>
                    <a:pt x="3340" y="812"/>
                  </a:lnTo>
                  <a:lnTo>
                    <a:pt x="3357" y="878"/>
                  </a:lnTo>
                  <a:lnTo>
                    <a:pt x="3373" y="946"/>
                  </a:lnTo>
                  <a:lnTo>
                    <a:pt x="3387" y="1016"/>
                  </a:lnTo>
                  <a:lnTo>
                    <a:pt x="3400" y="1088"/>
                  </a:lnTo>
                  <a:lnTo>
                    <a:pt x="3411" y="1162"/>
                  </a:lnTo>
                  <a:lnTo>
                    <a:pt x="3421" y="1237"/>
                  </a:lnTo>
                  <a:lnTo>
                    <a:pt x="3426" y="1288"/>
                  </a:lnTo>
                  <a:lnTo>
                    <a:pt x="3432" y="1356"/>
                  </a:lnTo>
                  <a:lnTo>
                    <a:pt x="3437" y="1436"/>
                  </a:lnTo>
                  <a:lnTo>
                    <a:pt x="3441" y="1529"/>
                  </a:lnTo>
                  <a:lnTo>
                    <a:pt x="3445" y="1632"/>
                  </a:lnTo>
                  <a:lnTo>
                    <a:pt x="3446" y="1740"/>
                  </a:lnTo>
                  <a:lnTo>
                    <a:pt x="3446" y="1853"/>
                  </a:lnTo>
                  <a:lnTo>
                    <a:pt x="3445" y="1910"/>
                  </a:lnTo>
                  <a:lnTo>
                    <a:pt x="3444" y="1966"/>
                  </a:lnTo>
                  <a:lnTo>
                    <a:pt x="3441" y="2023"/>
                  </a:lnTo>
                  <a:lnTo>
                    <a:pt x="3438" y="2080"/>
                  </a:lnTo>
                  <a:lnTo>
                    <a:pt x="3434" y="2134"/>
                  </a:lnTo>
                  <a:lnTo>
                    <a:pt x="3430" y="2189"/>
                  </a:lnTo>
                  <a:lnTo>
                    <a:pt x="3424" y="2240"/>
                  </a:lnTo>
                  <a:lnTo>
                    <a:pt x="3417" y="2291"/>
                  </a:lnTo>
                  <a:lnTo>
                    <a:pt x="3409" y="2339"/>
                  </a:lnTo>
                  <a:lnTo>
                    <a:pt x="3401" y="2385"/>
                  </a:lnTo>
                  <a:lnTo>
                    <a:pt x="3390" y="2428"/>
                  </a:lnTo>
                  <a:lnTo>
                    <a:pt x="3378" y="2467"/>
                  </a:lnTo>
                  <a:lnTo>
                    <a:pt x="3372" y="2486"/>
                  </a:lnTo>
                  <a:lnTo>
                    <a:pt x="3366" y="2504"/>
                  </a:lnTo>
                  <a:lnTo>
                    <a:pt x="3359" y="2520"/>
                  </a:lnTo>
                  <a:lnTo>
                    <a:pt x="3352" y="2536"/>
                  </a:lnTo>
                  <a:lnTo>
                    <a:pt x="3345" y="2550"/>
                  </a:lnTo>
                  <a:lnTo>
                    <a:pt x="3337" y="2563"/>
                  </a:lnTo>
                  <a:lnTo>
                    <a:pt x="3329" y="2576"/>
                  </a:lnTo>
                  <a:lnTo>
                    <a:pt x="3320" y="2588"/>
                  </a:lnTo>
                  <a:lnTo>
                    <a:pt x="3312" y="2598"/>
                  </a:lnTo>
                  <a:lnTo>
                    <a:pt x="3302" y="2607"/>
                  </a:lnTo>
                  <a:lnTo>
                    <a:pt x="3292" y="2614"/>
                  </a:lnTo>
                  <a:lnTo>
                    <a:pt x="3282" y="2621"/>
                  </a:lnTo>
                  <a:lnTo>
                    <a:pt x="3259" y="2632"/>
                  </a:lnTo>
                  <a:lnTo>
                    <a:pt x="3236" y="2643"/>
                  </a:lnTo>
                  <a:lnTo>
                    <a:pt x="3212" y="2652"/>
                  </a:lnTo>
                  <a:lnTo>
                    <a:pt x="3187" y="2661"/>
                  </a:lnTo>
                  <a:lnTo>
                    <a:pt x="3162" y="2668"/>
                  </a:lnTo>
                  <a:lnTo>
                    <a:pt x="3137" y="2675"/>
                  </a:lnTo>
                  <a:lnTo>
                    <a:pt x="3111" y="2681"/>
                  </a:lnTo>
                  <a:lnTo>
                    <a:pt x="3084" y="2686"/>
                  </a:lnTo>
                  <a:lnTo>
                    <a:pt x="3057" y="2691"/>
                  </a:lnTo>
                  <a:lnTo>
                    <a:pt x="3031" y="2694"/>
                  </a:lnTo>
                  <a:lnTo>
                    <a:pt x="3004" y="2697"/>
                  </a:lnTo>
                  <a:lnTo>
                    <a:pt x="2976" y="2698"/>
                  </a:lnTo>
                  <a:lnTo>
                    <a:pt x="2949" y="2699"/>
                  </a:lnTo>
                  <a:lnTo>
                    <a:pt x="2922" y="2700"/>
                  </a:lnTo>
                  <a:lnTo>
                    <a:pt x="2895" y="2700"/>
                  </a:lnTo>
                  <a:lnTo>
                    <a:pt x="2867" y="2699"/>
                  </a:lnTo>
                  <a:lnTo>
                    <a:pt x="2813" y="2696"/>
                  </a:lnTo>
                  <a:lnTo>
                    <a:pt x="2759" y="2689"/>
                  </a:lnTo>
                  <a:lnTo>
                    <a:pt x="2707" y="2682"/>
                  </a:lnTo>
                  <a:lnTo>
                    <a:pt x="2655" y="2674"/>
                  </a:lnTo>
                  <a:lnTo>
                    <a:pt x="2607" y="2664"/>
                  </a:lnTo>
                  <a:lnTo>
                    <a:pt x="2560" y="2653"/>
                  </a:lnTo>
                  <a:lnTo>
                    <a:pt x="2516" y="2642"/>
                  </a:lnTo>
                  <a:lnTo>
                    <a:pt x="2475" y="2630"/>
                  </a:lnTo>
                  <a:lnTo>
                    <a:pt x="2502" y="2609"/>
                  </a:lnTo>
                  <a:lnTo>
                    <a:pt x="2527" y="2586"/>
                  </a:lnTo>
                  <a:lnTo>
                    <a:pt x="2553" y="2563"/>
                  </a:lnTo>
                  <a:lnTo>
                    <a:pt x="2578" y="2538"/>
                  </a:lnTo>
                  <a:lnTo>
                    <a:pt x="2605" y="2513"/>
                  </a:lnTo>
                  <a:lnTo>
                    <a:pt x="2630" y="2486"/>
                  </a:lnTo>
                  <a:lnTo>
                    <a:pt x="2654" y="2457"/>
                  </a:lnTo>
                  <a:lnTo>
                    <a:pt x="2679" y="2428"/>
                  </a:lnTo>
                  <a:lnTo>
                    <a:pt x="2703" y="2397"/>
                  </a:lnTo>
                  <a:lnTo>
                    <a:pt x="2726" y="2365"/>
                  </a:lnTo>
                  <a:lnTo>
                    <a:pt x="2749" y="2332"/>
                  </a:lnTo>
                  <a:lnTo>
                    <a:pt x="2770" y="2298"/>
                  </a:lnTo>
                  <a:lnTo>
                    <a:pt x="2792" y="2261"/>
                  </a:lnTo>
                  <a:lnTo>
                    <a:pt x="2811" y="2224"/>
                  </a:lnTo>
                  <a:lnTo>
                    <a:pt x="2830" y="2186"/>
                  </a:lnTo>
                  <a:lnTo>
                    <a:pt x="2847" y="2146"/>
                  </a:lnTo>
                  <a:lnTo>
                    <a:pt x="2859" y="2117"/>
                  </a:lnTo>
                  <a:lnTo>
                    <a:pt x="2870" y="2088"/>
                  </a:lnTo>
                  <a:lnTo>
                    <a:pt x="2880" y="2058"/>
                  </a:lnTo>
                  <a:lnTo>
                    <a:pt x="2890" y="2028"/>
                  </a:lnTo>
                  <a:lnTo>
                    <a:pt x="2899" y="1998"/>
                  </a:lnTo>
                  <a:lnTo>
                    <a:pt x="2908" y="1967"/>
                  </a:lnTo>
                  <a:lnTo>
                    <a:pt x="2923" y="1906"/>
                  </a:lnTo>
                  <a:lnTo>
                    <a:pt x="2936" y="1843"/>
                  </a:lnTo>
                  <a:lnTo>
                    <a:pt x="2947" y="1780"/>
                  </a:lnTo>
                  <a:lnTo>
                    <a:pt x="2957" y="1717"/>
                  </a:lnTo>
                  <a:lnTo>
                    <a:pt x="2964" y="1654"/>
                  </a:lnTo>
                  <a:lnTo>
                    <a:pt x="2970" y="1593"/>
                  </a:lnTo>
                  <a:lnTo>
                    <a:pt x="2975" y="1532"/>
                  </a:lnTo>
                  <a:lnTo>
                    <a:pt x="2978" y="1472"/>
                  </a:lnTo>
                  <a:lnTo>
                    <a:pt x="2981" y="1414"/>
                  </a:lnTo>
                  <a:lnTo>
                    <a:pt x="2982" y="1358"/>
                  </a:lnTo>
                  <a:lnTo>
                    <a:pt x="2982" y="1303"/>
                  </a:lnTo>
                  <a:lnTo>
                    <a:pt x="2982" y="1252"/>
                  </a:lnTo>
                  <a:lnTo>
                    <a:pt x="2980" y="1203"/>
                  </a:lnTo>
                  <a:lnTo>
                    <a:pt x="2979" y="1203"/>
                  </a:lnTo>
                  <a:lnTo>
                    <a:pt x="2959" y="1200"/>
                  </a:lnTo>
                  <a:lnTo>
                    <a:pt x="2939" y="1198"/>
                  </a:lnTo>
                  <a:lnTo>
                    <a:pt x="2897" y="1196"/>
                  </a:lnTo>
                  <a:lnTo>
                    <a:pt x="2894" y="1195"/>
                  </a:lnTo>
                  <a:lnTo>
                    <a:pt x="2868" y="1195"/>
                  </a:lnTo>
                  <a:lnTo>
                    <a:pt x="2862" y="1195"/>
                  </a:lnTo>
                  <a:lnTo>
                    <a:pt x="2839" y="1196"/>
                  </a:lnTo>
                  <a:lnTo>
                    <a:pt x="2832" y="1196"/>
                  </a:lnTo>
                  <a:lnTo>
                    <a:pt x="2805" y="1197"/>
                  </a:lnTo>
                  <a:lnTo>
                    <a:pt x="2776" y="1199"/>
                  </a:lnTo>
                  <a:lnTo>
                    <a:pt x="2749" y="1202"/>
                  </a:lnTo>
                  <a:lnTo>
                    <a:pt x="2721" y="1206"/>
                  </a:lnTo>
                  <a:lnTo>
                    <a:pt x="2719" y="1206"/>
                  </a:lnTo>
                  <a:lnTo>
                    <a:pt x="2693" y="1210"/>
                  </a:lnTo>
                  <a:lnTo>
                    <a:pt x="2689" y="1211"/>
                  </a:lnTo>
                  <a:lnTo>
                    <a:pt x="2662" y="1216"/>
                  </a:lnTo>
                  <a:lnTo>
                    <a:pt x="2658" y="1217"/>
                  </a:lnTo>
                  <a:lnTo>
                    <a:pt x="2605" y="1228"/>
                  </a:lnTo>
                  <a:lnTo>
                    <a:pt x="2550" y="1241"/>
                  </a:lnTo>
                  <a:lnTo>
                    <a:pt x="2542" y="1243"/>
                  </a:lnTo>
                  <a:lnTo>
                    <a:pt x="2519" y="1249"/>
                  </a:lnTo>
                  <a:lnTo>
                    <a:pt x="2511" y="1252"/>
                  </a:lnTo>
                  <a:lnTo>
                    <a:pt x="2489" y="1258"/>
                  </a:lnTo>
                  <a:lnTo>
                    <a:pt x="2478" y="1261"/>
                  </a:lnTo>
                  <a:lnTo>
                    <a:pt x="2457" y="1267"/>
                  </a:lnTo>
                  <a:lnTo>
                    <a:pt x="2428" y="1275"/>
                  </a:lnTo>
                  <a:lnTo>
                    <a:pt x="2399" y="1284"/>
                  </a:lnTo>
                  <a:lnTo>
                    <a:pt x="2398" y="1284"/>
                  </a:lnTo>
                  <a:lnTo>
                    <a:pt x="2382" y="1289"/>
                  </a:lnTo>
                  <a:lnTo>
                    <a:pt x="2360" y="1296"/>
                  </a:lnTo>
                  <a:lnTo>
                    <a:pt x="2357" y="1297"/>
                  </a:lnTo>
                  <a:close/>
                  <a:moveTo>
                    <a:pt x="1100" y="2888"/>
                  </a:moveTo>
                  <a:lnTo>
                    <a:pt x="1082" y="3411"/>
                  </a:lnTo>
                  <a:lnTo>
                    <a:pt x="1307" y="3380"/>
                  </a:lnTo>
                  <a:lnTo>
                    <a:pt x="1342" y="3454"/>
                  </a:lnTo>
                  <a:lnTo>
                    <a:pt x="1136" y="3653"/>
                  </a:lnTo>
                  <a:lnTo>
                    <a:pt x="1219" y="3810"/>
                  </a:lnTo>
                  <a:lnTo>
                    <a:pt x="1349" y="4057"/>
                  </a:lnTo>
                  <a:lnTo>
                    <a:pt x="1501" y="4342"/>
                  </a:lnTo>
                  <a:lnTo>
                    <a:pt x="1576" y="4481"/>
                  </a:lnTo>
                  <a:lnTo>
                    <a:pt x="1647" y="4610"/>
                  </a:lnTo>
                  <a:lnTo>
                    <a:pt x="2589" y="4610"/>
                  </a:lnTo>
                  <a:lnTo>
                    <a:pt x="2660" y="4481"/>
                  </a:lnTo>
                  <a:lnTo>
                    <a:pt x="2735" y="4342"/>
                  </a:lnTo>
                  <a:lnTo>
                    <a:pt x="2886" y="4057"/>
                  </a:lnTo>
                  <a:lnTo>
                    <a:pt x="3017" y="3810"/>
                  </a:lnTo>
                  <a:lnTo>
                    <a:pt x="3100" y="3653"/>
                  </a:lnTo>
                  <a:lnTo>
                    <a:pt x="2894" y="3454"/>
                  </a:lnTo>
                  <a:lnTo>
                    <a:pt x="2929" y="3380"/>
                  </a:lnTo>
                  <a:lnTo>
                    <a:pt x="3154" y="3411"/>
                  </a:lnTo>
                  <a:lnTo>
                    <a:pt x="3136" y="2890"/>
                  </a:lnTo>
                  <a:lnTo>
                    <a:pt x="3127" y="2888"/>
                  </a:lnTo>
                  <a:lnTo>
                    <a:pt x="2917" y="2888"/>
                  </a:lnTo>
                  <a:lnTo>
                    <a:pt x="2547" y="3710"/>
                  </a:lnTo>
                  <a:lnTo>
                    <a:pt x="2135" y="4497"/>
                  </a:lnTo>
                  <a:lnTo>
                    <a:pt x="1705" y="3732"/>
                  </a:lnTo>
                  <a:lnTo>
                    <a:pt x="1325" y="2886"/>
                  </a:lnTo>
                  <a:lnTo>
                    <a:pt x="1110" y="2885"/>
                  </a:lnTo>
                  <a:lnTo>
                    <a:pt x="1100" y="2888"/>
                  </a:lnTo>
                  <a:close/>
                  <a:moveTo>
                    <a:pt x="3192" y="2901"/>
                  </a:moveTo>
                  <a:lnTo>
                    <a:pt x="3192" y="2901"/>
                  </a:lnTo>
                  <a:lnTo>
                    <a:pt x="3280" y="2920"/>
                  </a:lnTo>
                  <a:lnTo>
                    <a:pt x="3370" y="2940"/>
                  </a:lnTo>
                  <a:lnTo>
                    <a:pt x="3463" y="2963"/>
                  </a:lnTo>
                  <a:lnTo>
                    <a:pt x="3558" y="2987"/>
                  </a:lnTo>
                  <a:lnTo>
                    <a:pt x="3745" y="3035"/>
                  </a:lnTo>
                  <a:lnTo>
                    <a:pt x="3836" y="3057"/>
                  </a:lnTo>
                  <a:lnTo>
                    <a:pt x="3924" y="3077"/>
                  </a:lnTo>
                  <a:lnTo>
                    <a:pt x="3943" y="3115"/>
                  </a:lnTo>
                  <a:lnTo>
                    <a:pt x="3961" y="3152"/>
                  </a:lnTo>
                  <a:lnTo>
                    <a:pt x="3979" y="3191"/>
                  </a:lnTo>
                  <a:lnTo>
                    <a:pt x="3995" y="3232"/>
                  </a:lnTo>
                  <a:lnTo>
                    <a:pt x="4011" y="3273"/>
                  </a:lnTo>
                  <a:lnTo>
                    <a:pt x="4024" y="3315"/>
                  </a:lnTo>
                  <a:lnTo>
                    <a:pt x="4037" y="3358"/>
                  </a:lnTo>
                  <a:lnTo>
                    <a:pt x="4049" y="3401"/>
                  </a:lnTo>
                  <a:lnTo>
                    <a:pt x="4060" y="3446"/>
                  </a:lnTo>
                  <a:lnTo>
                    <a:pt x="4070" y="3490"/>
                  </a:lnTo>
                  <a:lnTo>
                    <a:pt x="4079" y="3537"/>
                  </a:lnTo>
                  <a:lnTo>
                    <a:pt x="4088" y="3583"/>
                  </a:lnTo>
                  <a:lnTo>
                    <a:pt x="4095" y="3630"/>
                  </a:lnTo>
                  <a:lnTo>
                    <a:pt x="4102" y="3677"/>
                  </a:lnTo>
                  <a:lnTo>
                    <a:pt x="4108" y="3726"/>
                  </a:lnTo>
                  <a:lnTo>
                    <a:pt x="4114" y="3775"/>
                  </a:lnTo>
                  <a:lnTo>
                    <a:pt x="4119" y="3825"/>
                  </a:lnTo>
                  <a:lnTo>
                    <a:pt x="4123" y="3874"/>
                  </a:lnTo>
                  <a:lnTo>
                    <a:pt x="4129" y="3975"/>
                  </a:lnTo>
                  <a:lnTo>
                    <a:pt x="4134" y="4078"/>
                  </a:lnTo>
                  <a:lnTo>
                    <a:pt x="4136" y="4183"/>
                  </a:lnTo>
                  <a:lnTo>
                    <a:pt x="4137" y="4288"/>
                  </a:lnTo>
                  <a:lnTo>
                    <a:pt x="4137" y="4395"/>
                  </a:lnTo>
                  <a:lnTo>
                    <a:pt x="4135" y="4502"/>
                  </a:lnTo>
                  <a:lnTo>
                    <a:pt x="4133" y="4610"/>
                  </a:lnTo>
                  <a:lnTo>
                    <a:pt x="2642" y="4610"/>
                  </a:lnTo>
                  <a:lnTo>
                    <a:pt x="2690" y="4538"/>
                  </a:lnTo>
                  <a:lnTo>
                    <a:pt x="2737" y="4463"/>
                  </a:lnTo>
                  <a:lnTo>
                    <a:pt x="2785" y="4385"/>
                  </a:lnTo>
                  <a:lnTo>
                    <a:pt x="2833" y="4306"/>
                  </a:lnTo>
                  <a:lnTo>
                    <a:pt x="2879" y="4227"/>
                  </a:lnTo>
                  <a:lnTo>
                    <a:pt x="2925" y="4149"/>
                  </a:lnTo>
                  <a:lnTo>
                    <a:pt x="3010" y="3999"/>
                  </a:lnTo>
                  <a:lnTo>
                    <a:pt x="3082" y="3868"/>
                  </a:lnTo>
                  <a:lnTo>
                    <a:pt x="3140" y="3762"/>
                  </a:lnTo>
                  <a:lnTo>
                    <a:pt x="3190" y="3666"/>
                  </a:lnTo>
                  <a:lnTo>
                    <a:pt x="3208" y="3637"/>
                  </a:lnTo>
                  <a:lnTo>
                    <a:pt x="3049" y="3483"/>
                  </a:lnTo>
                  <a:lnTo>
                    <a:pt x="3244" y="3509"/>
                  </a:lnTo>
                  <a:lnTo>
                    <a:pt x="3192" y="2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1" name="PA-837-837783-ID-543708">
            <a:extLst>
              <a:ext uri="{FF2B5EF4-FFF2-40B4-BE49-F238E27FC236}">
                <a16:creationId xmlns:lc="http://schemas.openxmlformats.org/drawingml/2006/lockedCanvas" xmlns="" xmlns:a16="http://schemas.microsoft.com/office/drawing/2014/main" id="{F62DD801-2808-4293-AF5D-E261B19E516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370051" y="4772082"/>
            <a:ext cx="575479" cy="491033"/>
            <a:chOff x="18285768" y="27572643"/>
            <a:chExt cx="1526976" cy="1431726"/>
          </a:xfrm>
          <a:solidFill>
            <a:schemeClr val="bg1"/>
          </a:solidFill>
        </p:grpSpPr>
        <p:sp>
          <p:nvSpPr>
            <p:cNvPr id="82" name="PA-任意多边形: 形状 1604">
              <a:extLst>
                <a:ext uri="{FF2B5EF4-FFF2-40B4-BE49-F238E27FC236}">
                  <a16:creationId xmlns:lc="http://schemas.openxmlformats.org/drawingml/2006/lockedCanvas" xmlns="" xmlns:a16="http://schemas.microsoft.com/office/drawing/2014/main" id="{8BABF6FD-0925-48B9-A667-433A0D5AA389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8285768" y="27929830"/>
              <a:ext cx="1437680" cy="1074539"/>
            </a:xfrm>
            <a:custGeom>
              <a:avLst/>
              <a:gdLst>
                <a:gd name="connsiteX0" fmla="*/ 1213693 w 1437679"/>
                <a:gd name="connsiteY0" fmla="*/ 359420 h 1074539"/>
                <a:gd name="connsiteX1" fmla="*/ 816370 w 1437679"/>
                <a:gd name="connsiteY1" fmla="*/ 2232 h 1074539"/>
                <a:gd name="connsiteX2" fmla="*/ 136178 w 1437679"/>
                <a:gd name="connsiteY2" fmla="*/ 2232 h 1074539"/>
                <a:gd name="connsiteX3" fmla="*/ 2232 w 1437679"/>
                <a:gd name="connsiteY3" fmla="*/ 136178 h 1074539"/>
                <a:gd name="connsiteX4" fmla="*/ 2232 w 1437679"/>
                <a:gd name="connsiteY4" fmla="*/ 939850 h 1074539"/>
                <a:gd name="connsiteX5" fmla="*/ 136178 w 1437679"/>
                <a:gd name="connsiteY5" fmla="*/ 1073795 h 1074539"/>
                <a:gd name="connsiteX6" fmla="*/ 1302990 w 1437679"/>
                <a:gd name="connsiteY6" fmla="*/ 1073795 h 1074539"/>
                <a:gd name="connsiteX7" fmla="*/ 1436936 w 1437679"/>
                <a:gd name="connsiteY7" fmla="*/ 939850 h 1074539"/>
                <a:gd name="connsiteX8" fmla="*/ 1436936 w 1437679"/>
                <a:gd name="connsiteY8" fmla="*/ 291397 h 1074539"/>
                <a:gd name="connsiteX9" fmla="*/ 1213693 w 1437679"/>
                <a:gd name="connsiteY9" fmla="*/ 359420 h 1074539"/>
                <a:gd name="connsiteX10" fmla="*/ 1035100 w 1437679"/>
                <a:gd name="connsiteY10" fmla="*/ 448717 h 1074539"/>
                <a:gd name="connsiteX11" fmla="*/ 1079748 w 1437679"/>
                <a:gd name="connsiteY11" fmla="*/ 493365 h 1074539"/>
                <a:gd name="connsiteX12" fmla="*/ 1035100 w 1437679"/>
                <a:gd name="connsiteY12" fmla="*/ 538014 h 1074539"/>
                <a:gd name="connsiteX13" fmla="*/ 990451 w 1437679"/>
                <a:gd name="connsiteY13" fmla="*/ 493365 h 1074539"/>
                <a:gd name="connsiteX14" fmla="*/ 1035100 w 1437679"/>
                <a:gd name="connsiteY14" fmla="*/ 448717 h 1074539"/>
                <a:gd name="connsiteX15" fmla="*/ 856506 w 1437679"/>
                <a:gd name="connsiteY15" fmla="*/ 448717 h 1074539"/>
                <a:gd name="connsiteX16" fmla="*/ 901154 w 1437679"/>
                <a:gd name="connsiteY16" fmla="*/ 493365 h 1074539"/>
                <a:gd name="connsiteX17" fmla="*/ 856506 w 1437679"/>
                <a:gd name="connsiteY17" fmla="*/ 538014 h 1074539"/>
                <a:gd name="connsiteX18" fmla="*/ 811857 w 1437679"/>
                <a:gd name="connsiteY18" fmla="*/ 493365 h 1074539"/>
                <a:gd name="connsiteX19" fmla="*/ 856506 w 1437679"/>
                <a:gd name="connsiteY19" fmla="*/ 448717 h 1074539"/>
                <a:gd name="connsiteX20" fmla="*/ 627311 w 1437679"/>
                <a:gd name="connsiteY20" fmla="*/ 850553 h 1074539"/>
                <a:gd name="connsiteX21" fmla="*/ 582662 w 1437679"/>
                <a:gd name="connsiteY21" fmla="*/ 895201 h 1074539"/>
                <a:gd name="connsiteX22" fmla="*/ 225475 w 1437679"/>
                <a:gd name="connsiteY22" fmla="*/ 895201 h 1074539"/>
                <a:gd name="connsiteX23" fmla="*/ 180826 w 1437679"/>
                <a:gd name="connsiteY23" fmla="*/ 850553 h 1074539"/>
                <a:gd name="connsiteX24" fmla="*/ 180826 w 1437679"/>
                <a:gd name="connsiteY24" fmla="*/ 761256 h 1074539"/>
                <a:gd name="connsiteX25" fmla="*/ 279339 w 1437679"/>
                <a:gd name="connsiteY25" fmla="*/ 576194 h 1074539"/>
                <a:gd name="connsiteX26" fmla="*/ 225475 w 1437679"/>
                <a:gd name="connsiteY26" fmla="*/ 448717 h 1074539"/>
                <a:gd name="connsiteX27" fmla="*/ 404068 w 1437679"/>
                <a:gd name="connsiteY27" fmla="*/ 270123 h 1074539"/>
                <a:gd name="connsiteX28" fmla="*/ 582662 w 1437679"/>
                <a:gd name="connsiteY28" fmla="*/ 448717 h 1074539"/>
                <a:gd name="connsiteX29" fmla="*/ 528798 w 1437679"/>
                <a:gd name="connsiteY29" fmla="*/ 576194 h 1074539"/>
                <a:gd name="connsiteX30" fmla="*/ 627311 w 1437679"/>
                <a:gd name="connsiteY30" fmla="*/ 761256 h 1074539"/>
                <a:gd name="connsiteX31" fmla="*/ 627311 w 1437679"/>
                <a:gd name="connsiteY31" fmla="*/ 850553 h 1074539"/>
                <a:gd name="connsiteX32" fmla="*/ 1213693 w 1437679"/>
                <a:gd name="connsiteY32" fmla="*/ 895201 h 1074539"/>
                <a:gd name="connsiteX33" fmla="*/ 856506 w 1437679"/>
                <a:gd name="connsiteY33" fmla="*/ 895201 h 1074539"/>
                <a:gd name="connsiteX34" fmla="*/ 811857 w 1437679"/>
                <a:gd name="connsiteY34" fmla="*/ 850553 h 1074539"/>
                <a:gd name="connsiteX35" fmla="*/ 856506 w 1437679"/>
                <a:gd name="connsiteY35" fmla="*/ 805904 h 1074539"/>
                <a:gd name="connsiteX36" fmla="*/ 1213693 w 1437679"/>
                <a:gd name="connsiteY36" fmla="*/ 805904 h 1074539"/>
                <a:gd name="connsiteX37" fmla="*/ 1258342 w 1437679"/>
                <a:gd name="connsiteY37" fmla="*/ 850553 h 1074539"/>
                <a:gd name="connsiteX38" fmla="*/ 1213693 w 1437679"/>
                <a:gd name="connsiteY38" fmla="*/ 895201 h 1074539"/>
                <a:gd name="connsiteX39" fmla="*/ 1213693 w 1437679"/>
                <a:gd name="connsiteY39" fmla="*/ 716607 h 1074539"/>
                <a:gd name="connsiteX40" fmla="*/ 856506 w 1437679"/>
                <a:gd name="connsiteY40" fmla="*/ 716607 h 1074539"/>
                <a:gd name="connsiteX41" fmla="*/ 811857 w 1437679"/>
                <a:gd name="connsiteY41" fmla="*/ 671959 h 1074539"/>
                <a:gd name="connsiteX42" fmla="*/ 856506 w 1437679"/>
                <a:gd name="connsiteY42" fmla="*/ 627311 h 1074539"/>
                <a:gd name="connsiteX43" fmla="*/ 1213693 w 1437679"/>
                <a:gd name="connsiteY43" fmla="*/ 627311 h 1074539"/>
                <a:gd name="connsiteX44" fmla="*/ 1258342 w 1437679"/>
                <a:gd name="connsiteY44" fmla="*/ 671959 h 1074539"/>
                <a:gd name="connsiteX45" fmla="*/ 1213693 w 1437679"/>
                <a:gd name="connsiteY45" fmla="*/ 716607 h 1074539"/>
                <a:gd name="connsiteX46" fmla="*/ 1213693 w 1437679"/>
                <a:gd name="connsiteY46" fmla="*/ 538014 h 1074539"/>
                <a:gd name="connsiteX47" fmla="*/ 1169045 w 1437679"/>
                <a:gd name="connsiteY47" fmla="*/ 493365 h 1074539"/>
                <a:gd name="connsiteX48" fmla="*/ 1213693 w 1437679"/>
                <a:gd name="connsiteY48" fmla="*/ 448717 h 1074539"/>
                <a:gd name="connsiteX49" fmla="*/ 1258342 w 1437679"/>
                <a:gd name="connsiteY49" fmla="*/ 493365 h 1074539"/>
                <a:gd name="connsiteX50" fmla="*/ 1213693 w 1437679"/>
                <a:gd name="connsiteY50" fmla="*/ 538014 h 1074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437679" h="1074539">
                  <a:moveTo>
                    <a:pt x="1213693" y="359420"/>
                  </a:moveTo>
                  <a:cubicBezTo>
                    <a:pt x="1007397" y="359420"/>
                    <a:pt x="838911" y="202600"/>
                    <a:pt x="816370" y="2232"/>
                  </a:cubicBezTo>
                  <a:lnTo>
                    <a:pt x="136178" y="2232"/>
                  </a:lnTo>
                  <a:cubicBezTo>
                    <a:pt x="62317" y="2232"/>
                    <a:pt x="2232" y="62317"/>
                    <a:pt x="2232" y="136178"/>
                  </a:cubicBezTo>
                  <a:lnTo>
                    <a:pt x="2232" y="939850"/>
                  </a:lnTo>
                  <a:cubicBezTo>
                    <a:pt x="2232" y="1013710"/>
                    <a:pt x="62317" y="1073795"/>
                    <a:pt x="136178" y="1073795"/>
                  </a:cubicBezTo>
                  <a:lnTo>
                    <a:pt x="1302990" y="1073795"/>
                  </a:lnTo>
                  <a:cubicBezTo>
                    <a:pt x="1376851" y="1073795"/>
                    <a:pt x="1436936" y="1013710"/>
                    <a:pt x="1436936" y="939850"/>
                  </a:cubicBezTo>
                  <a:lnTo>
                    <a:pt x="1436936" y="291397"/>
                  </a:lnTo>
                  <a:cubicBezTo>
                    <a:pt x="1373026" y="334274"/>
                    <a:pt x="1296269" y="359420"/>
                    <a:pt x="1213693" y="359420"/>
                  </a:cubicBezTo>
                  <a:close/>
                  <a:moveTo>
                    <a:pt x="1035100" y="448717"/>
                  </a:moveTo>
                  <a:cubicBezTo>
                    <a:pt x="1059758" y="448717"/>
                    <a:pt x="1079748" y="468707"/>
                    <a:pt x="1079748" y="493365"/>
                  </a:cubicBezTo>
                  <a:cubicBezTo>
                    <a:pt x="1079748" y="518023"/>
                    <a:pt x="1059758" y="538014"/>
                    <a:pt x="1035100" y="538014"/>
                  </a:cubicBezTo>
                  <a:cubicBezTo>
                    <a:pt x="1010442" y="538014"/>
                    <a:pt x="990451" y="518023"/>
                    <a:pt x="990451" y="493365"/>
                  </a:cubicBezTo>
                  <a:cubicBezTo>
                    <a:pt x="990451" y="468707"/>
                    <a:pt x="1010442" y="448717"/>
                    <a:pt x="1035100" y="448717"/>
                  </a:cubicBezTo>
                  <a:close/>
                  <a:moveTo>
                    <a:pt x="856506" y="448717"/>
                  </a:moveTo>
                  <a:cubicBezTo>
                    <a:pt x="881164" y="448717"/>
                    <a:pt x="901154" y="468707"/>
                    <a:pt x="901154" y="493365"/>
                  </a:cubicBezTo>
                  <a:cubicBezTo>
                    <a:pt x="901154" y="518023"/>
                    <a:pt x="881164" y="538014"/>
                    <a:pt x="856506" y="538014"/>
                  </a:cubicBezTo>
                  <a:cubicBezTo>
                    <a:pt x="831848" y="538014"/>
                    <a:pt x="811857" y="518023"/>
                    <a:pt x="811857" y="493365"/>
                  </a:cubicBezTo>
                  <a:cubicBezTo>
                    <a:pt x="811857" y="468707"/>
                    <a:pt x="831848" y="448717"/>
                    <a:pt x="856506" y="448717"/>
                  </a:cubicBezTo>
                  <a:close/>
                  <a:moveTo>
                    <a:pt x="627311" y="850553"/>
                  </a:moveTo>
                  <a:cubicBezTo>
                    <a:pt x="627311" y="875231"/>
                    <a:pt x="607341" y="895201"/>
                    <a:pt x="582662" y="895201"/>
                  </a:cubicBezTo>
                  <a:lnTo>
                    <a:pt x="225475" y="895201"/>
                  </a:lnTo>
                  <a:cubicBezTo>
                    <a:pt x="200796" y="895201"/>
                    <a:pt x="180826" y="875231"/>
                    <a:pt x="180826" y="850553"/>
                  </a:cubicBezTo>
                  <a:lnTo>
                    <a:pt x="180826" y="761256"/>
                  </a:lnTo>
                  <a:cubicBezTo>
                    <a:pt x="180826" y="684327"/>
                    <a:pt x="219941" y="616357"/>
                    <a:pt x="279339" y="576194"/>
                  </a:cubicBezTo>
                  <a:cubicBezTo>
                    <a:pt x="246191" y="543753"/>
                    <a:pt x="225475" y="498670"/>
                    <a:pt x="225475" y="448717"/>
                  </a:cubicBezTo>
                  <a:cubicBezTo>
                    <a:pt x="225475" y="350219"/>
                    <a:pt x="305571" y="270123"/>
                    <a:pt x="404068" y="270123"/>
                  </a:cubicBezTo>
                  <a:cubicBezTo>
                    <a:pt x="502566" y="270123"/>
                    <a:pt x="582662" y="350219"/>
                    <a:pt x="582662" y="448717"/>
                  </a:cubicBezTo>
                  <a:cubicBezTo>
                    <a:pt x="582662" y="498670"/>
                    <a:pt x="561945" y="543753"/>
                    <a:pt x="528798" y="576194"/>
                  </a:cubicBezTo>
                  <a:cubicBezTo>
                    <a:pt x="588196" y="616357"/>
                    <a:pt x="627311" y="684327"/>
                    <a:pt x="627311" y="761256"/>
                  </a:cubicBezTo>
                  <a:lnTo>
                    <a:pt x="627311" y="850553"/>
                  </a:lnTo>
                  <a:close/>
                  <a:moveTo>
                    <a:pt x="1213693" y="895201"/>
                  </a:moveTo>
                  <a:lnTo>
                    <a:pt x="856506" y="895201"/>
                  </a:lnTo>
                  <a:cubicBezTo>
                    <a:pt x="831827" y="895201"/>
                    <a:pt x="811857" y="875231"/>
                    <a:pt x="811857" y="850553"/>
                  </a:cubicBezTo>
                  <a:cubicBezTo>
                    <a:pt x="811857" y="825874"/>
                    <a:pt x="831827" y="805904"/>
                    <a:pt x="856506" y="805904"/>
                  </a:cubicBezTo>
                  <a:lnTo>
                    <a:pt x="1213693" y="805904"/>
                  </a:lnTo>
                  <a:cubicBezTo>
                    <a:pt x="1238372" y="805904"/>
                    <a:pt x="1258342" y="825874"/>
                    <a:pt x="1258342" y="850553"/>
                  </a:cubicBezTo>
                  <a:cubicBezTo>
                    <a:pt x="1258342" y="875231"/>
                    <a:pt x="1238372" y="895201"/>
                    <a:pt x="1213693" y="895201"/>
                  </a:cubicBezTo>
                  <a:close/>
                  <a:moveTo>
                    <a:pt x="1213693" y="716607"/>
                  </a:moveTo>
                  <a:lnTo>
                    <a:pt x="856506" y="716607"/>
                  </a:lnTo>
                  <a:cubicBezTo>
                    <a:pt x="831827" y="716607"/>
                    <a:pt x="811857" y="696638"/>
                    <a:pt x="811857" y="671959"/>
                  </a:cubicBezTo>
                  <a:cubicBezTo>
                    <a:pt x="811857" y="647280"/>
                    <a:pt x="831827" y="627311"/>
                    <a:pt x="856506" y="627311"/>
                  </a:cubicBezTo>
                  <a:lnTo>
                    <a:pt x="1213693" y="627311"/>
                  </a:lnTo>
                  <a:cubicBezTo>
                    <a:pt x="1238372" y="627311"/>
                    <a:pt x="1258342" y="647280"/>
                    <a:pt x="1258342" y="671959"/>
                  </a:cubicBezTo>
                  <a:cubicBezTo>
                    <a:pt x="1258342" y="696638"/>
                    <a:pt x="1238372" y="716607"/>
                    <a:pt x="1213693" y="716607"/>
                  </a:cubicBezTo>
                  <a:close/>
                  <a:moveTo>
                    <a:pt x="1213693" y="538014"/>
                  </a:moveTo>
                  <a:cubicBezTo>
                    <a:pt x="1189036" y="538014"/>
                    <a:pt x="1169045" y="518023"/>
                    <a:pt x="1169045" y="493365"/>
                  </a:cubicBezTo>
                  <a:cubicBezTo>
                    <a:pt x="1169045" y="468707"/>
                    <a:pt x="1189036" y="448717"/>
                    <a:pt x="1213693" y="448717"/>
                  </a:cubicBezTo>
                  <a:cubicBezTo>
                    <a:pt x="1238351" y="448717"/>
                    <a:pt x="1258342" y="468707"/>
                    <a:pt x="1258342" y="493365"/>
                  </a:cubicBezTo>
                  <a:cubicBezTo>
                    <a:pt x="1258342" y="518023"/>
                    <a:pt x="1238351" y="538014"/>
                    <a:pt x="1213693" y="5380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3" name="PA-任意多边形: 形状 1605">
              <a:extLst>
                <a:ext uri="{FF2B5EF4-FFF2-40B4-BE49-F238E27FC236}">
                  <a16:creationId xmlns:lc="http://schemas.openxmlformats.org/drawingml/2006/lockedCanvas" xmlns="" xmlns:a16="http://schemas.microsoft.com/office/drawing/2014/main" id="{C3E76343-534A-4008-ABCB-C5A59EF72AE9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8598307" y="28287018"/>
              <a:ext cx="181570" cy="181570"/>
            </a:xfrm>
            <a:custGeom>
              <a:avLst/>
              <a:gdLst>
                <a:gd name="connsiteX0" fmla="*/ 91529 w 181570"/>
                <a:gd name="connsiteY0" fmla="*/ 2232 h 181570"/>
                <a:gd name="connsiteX1" fmla="*/ 2232 w 181570"/>
                <a:gd name="connsiteY1" fmla="*/ 91529 h 181570"/>
                <a:gd name="connsiteX2" fmla="*/ 91529 w 181570"/>
                <a:gd name="connsiteY2" fmla="*/ 180826 h 181570"/>
                <a:gd name="connsiteX3" fmla="*/ 180826 w 181570"/>
                <a:gd name="connsiteY3" fmla="*/ 91529 h 181570"/>
                <a:gd name="connsiteX4" fmla="*/ 91529 w 181570"/>
                <a:gd name="connsiteY4" fmla="*/ 2232 h 181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70" h="181570">
                  <a:moveTo>
                    <a:pt x="91529" y="2232"/>
                  </a:moveTo>
                  <a:cubicBezTo>
                    <a:pt x="42303" y="2232"/>
                    <a:pt x="2232" y="42303"/>
                    <a:pt x="2232" y="91529"/>
                  </a:cubicBezTo>
                  <a:cubicBezTo>
                    <a:pt x="2232" y="140756"/>
                    <a:pt x="42303" y="180826"/>
                    <a:pt x="91529" y="180826"/>
                  </a:cubicBezTo>
                  <a:cubicBezTo>
                    <a:pt x="140756" y="180826"/>
                    <a:pt x="180826" y="140756"/>
                    <a:pt x="180826" y="91529"/>
                  </a:cubicBezTo>
                  <a:cubicBezTo>
                    <a:pt x="180826" y="42303"/>
                    <a:pt x="140756" y="2232"/>
                    <a:pt x="91529" y="22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4" name="PA-任意多边形: 形状 1606">
              <a:extLst>
                <a:ext uri="{FF2B5EF4-FFF2-40B4-BE49-F238E27FC236}">
                  <a16:creationId xmlns:lc="http://schemas.openxmlformats.org/drawingml/2006/lockedCanvas" xmlns="" xmlns:a16="http://schemas.microsoft.com/office/drawing/2014/main" id="{E5433733-307B-46C9-9391-A8D8604ACF8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8553658" y="28554908"/>
              <a:ext cx="270867" cy="181570"/>
            </a:xfrm>
            <a:custGeom>
              <a:avLst/>
              <a:gdLst>
                <a:gd name="connsiteX0" fmla="*/ 136178 w 270867"/>
                <a:gd name="connsiteY0" fmla="*/ 2232 h 181570"/>
                <a:gd name="connsiteX1" fmla="*/ 2232 w 270867"/>
                <a:gd name="connsiteY1" fmla="*/ 136178 h 181570"/>
                <a:gd name="connsiteX2" fmla="*/ 2232 w 270867"/>
                <a:gd name="connsiteY2" fmla="*/ 180826 h 181570"/>
                <a:gd name="connsiteX3" fmla="*/ 270123 w 270867"/>
                <a:gd name="connsiteY3" fmla="*/ 180826 h 181570"/>
                <a:gd name="connsiteX4" fmla="*/ 270123 w 270867"/>
                <a:gd name="connsiteY4" fmla="*/ 136178 h 181570"/>
                <a:gd name="connsiteX5" fmla="*/ 136178 w 270867"/>
                <a:gd name="connsiteY5" fmla="*/ 2232 h 181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867" h="181570">
                  <a:moveTo>
                    <a:pt x="136178" y="2232"/>
                  </a:moveTo>
                  <a:cubicBezTo>
                    <a:pt x="62317" y="2232"/>
                    <a:pt x="2232" y="62317"/>
                    <a:pt x="2232" y="136178"/>
                  </a:cubicBezTo>
                  <a:lnTo>
                    <a:pt x="2232" y="180826"/>
                  </a:lnTo>
                  <a:lnTo>
                    <a:pt x="270123" y="180826"/>
                  </a:lnTo>
                  <a:lnTo>
                    <a:pt x="270123" y="136178"/>
                  </a:lnTo>
                  <a:cubicBezTo>
                    <a:pt x="270123" y="62317"/>
                    <a:pt x="210038" y="2232"/>
                    <a:pt x="136178" y="22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5" name="PA-任意多边形: 形状 1607">
              <a:extLst>
                <a:ext uri="{FF2B5EF4-FFF2-40B4-BE49-F238E27FC236}">
                  <a16:creationId xmlns:lc="http://schemas.openxmlformats.org/drawingml/2006/lockedCanvas" xmlns="" xmlns:a16="http://schemas.microsoft.com/office/drawing/2014/main" id="{7775B0B8-6DFD-464C-8BE1-05D663A94DC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9184689" y="27572643"/>
              <a:ext cx="628055" cy="628055"/>
            </a:xfrm>
            <a:custGeom>
              <a:avLst/>
              <a:gdLst>
                <a:gd name="connsiteX0" fmla="*/ 311795 w 628054"/>
                <a:gd name="connsiteY0" fmla="*/ 2232 h 628054"/>
                <a:gd name="connsiteX1" fmla="*/ 2232 w 628054"/>
                <a:gd name="connsiteY1" fmla="*/ 314772 h 628054"/>
                <a:gd name="connsiteX2" fmla="*/ 314772 w 628054"/>
                <a:gd name="connsiteY2" fmla="*/ 627311 h 628054"/>
                <a:gd name="connsiteX3" fmla="*/ 627311 w 628054"/>
                <a:gd name="connsiteY3" fmla="*/ 314772 h 628054"/>
                <a:gd name="connsiteX4" fmla="*/ 311795 w 628054"/>
                <a:gd name="connsiteY4" fmla="*/ 2232 h 628054"/>
                <a:gd name="connsiteX5" fmla="*/ 480283 w 628054"/>
                <a:gd name="connsiteY5" fmla="*/ 257041 h 628054"/>
                <a:gd name="connsiteX6" fmla="*/ 301690 w 628054"/>
                <a:gd name="connsiteY6" fmla="*/ 435635 h 628054"/>
                <a:gd name="connsiteX7" fmla="*/ 238554 w 628054"/>
                <a:gd name="connsiteY7" fmla="*/ 435635 h 628054"/>
                <a:gd name="connsiteX8" fmla="*/ 149257 w 628054"/>
                <a:gd name="connsiteY8" fmla="*/ 346338 h 628054"/>
                <a:gd name="connsiteX9" fmla="*/ 149257 w 628054"/>
                <a:gd name="connsiteY9" fmla="*/ 283202 h 628054"/>
                <a:gd name="connsiteX10" fmla="*/ 212393 w 628054"/>
                <a:gd name="connsiteY10" fmla="*/ 283202 h 628054"/>
                <a:gd name="connsiteX11" fmla="*/ 270123 w 628054"/>
                <a:gd name="connsiteY11" fmla="*/ 340933 h 628054"/>
                <a:gd name="connsiteX12" fmla="*/ 417150 w 628054"/>
                <a:gd name="connsiteY12" fmla="*/ 193905 h 628054"/>
                <a:gd name="connsiteX13" fmla="*/ 480286 w 628054"/>
                <a:gd name="connsiteY13" fmla="*/ 193905 h 628054"/>
                <a:gd name="connsiteX14" fmla="*/ 480283 w 628054"/>
                <a:gd name="connsiteY14" fmla="*/ 257041 h 628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28054" h="628054">
                  <a:moveTo>
                    <a:pt x="311795" y="2232"/>
                  </a:moveTo>
                  <a:cubicBezTo>
                    <a:pt x="139479" y="2232"/>
                    <a:pt x="2232" y="142455"/>
                    <a:pt x="2232" y="314772"/>
                  </a:cubicBezTo>
                  <a:cubicBezTo>
                    <a:pt x="2232" y="487088"/>
                    <a:pt x="142455" y="627311"/>
                    <a:pt x="314772" y="627311"/>
                  </a:cubicBezTo>
                  <a:cubicBezTo>
                    <a:pt x="487088" y="627311"/>
                    <a:pt x="627311" y="487088"/>
                    <a:pt x="627311" y="314772"/>
                  </a:cubicBezTo>
                  <a:cubicBezTo>
                    <a:pt x="627311" y="142455"/>
                    <a:pt x="484111" y="2232"/>
                    <a:pt x="311795" y="2232"/>
                  </a:cubicBezTo>
                  <a:close/>
                  <a:moveTo>
                    <a:pt x="480283" y="257041"/>
                  </a:moveTo>
                  <a:lnTo>
                    <a:pt x="301690" y="435635"/>
                  </a:lnTo>
                  <a:cubicBezTo>
                    <a:pt x="284250" y="453075"/>
                    <a:pt x="255993" y="453075"/>
                    <a:pt x="238554" y="435635"/>
                  </a:cubicBezTo>
                  <a:lnTo>
                    <a:pt x="149257" y="346338"/>
                  </a:lnTo>
                  <a:cubicBezTo>
                    <a:pt x="131817" y="328898"/>
                    <a:pt x="131817" y="300642"/>
                    <a:pt x="149257" y="283202"/>
                  </a:cubicBezTo>
                  <a:cubicBezTo>
                    <a:pt x="166696" y="265762"/>
                    <a:pt x="194953" y="265762"/>
                    <a:pt x="212393" y="283202"/>
                  </a:cubicBezTo>
                  <a:lnTo>
                    <a:pt x="270123" y="340933"/>
                  </a:lnTo>
                  <a:lnTo>
                    <a:pt x="417150" y="193905"/>
                  </a:lnTo>
                  <a:cubicBezTo>
                    <a:pt x="434590" y="176466"/>
                    <a:pt x="462847" y="176466"/>
                    <a:pt x="480286" y="193905"/>
                  </a:cubicBezTo>
                  <a:cubicBezTo>
                    <a:pt x="497726" y="211345"/>
                    <a:pt x="497726" y="239601"/>
                    <a:pt x="480283" y="2570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pic>
        <p:nvPicPr>
          <p:cNvPr id="29" name="图片 52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4960" y="3415113"/>
            <a:ext cx="1586875" cy="8354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6166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750430" y="3976639"/>
            <a:ext cx="4741110" cy="2402870"/>
            <a:chOff x="7720156" y="4208132"/>
            <a:chExt cx="4741110" cy="2402870"/>
          </a:xfrm>
        </p:grpSpPr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8578344" y="5741879"/>
              <a:ext cx="2725118" cy="869123"/>
            </a:xfrm>
            <a:custGeom>
              <a:avLst/>
              <a:gdLst>
                <a:gd name="T0" fmla="*/ 1016 w 1236"/>
                <a:gd name="T1" fmla="*/ 0 h 385"/>
                <a:gd name="T2" fmla="*/ 220 w 1236"/>
                <a:gd name="T3" fmla="*/ 0 h 385"/>
                <a:gd name="T4" fmla="*/ 0 w 1236"/>
                <a:gd name="T5" fmla="*/ 385 h 385"/>
                <a:gd name="T6" fmla="*/ 618 w 1236"/>
                <a:gd name="T7" fmla="*/ 385 h 385"/>
                <a:gd name="T8" fmla="*/ 1236 w 1236"/>
                <a:gd name="T9" fmla="*/ 385 h 385"/>
                <a:gd name="T10" fmla="*/ 1016 w 1236"/>
                <a:gd name="T11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6" h="385">
                  <a:moveTo>
                    <a:pt x="1016" y="0"/>
                  </a:moveTo>
                  <a:lnTo>
                    <a:pt x="220" y="0"/>
                  </a:lnTo>
                  <a:lnTo>
                    <a:pt x="0" y="385"/>
                  </a:lnTo>
                  <a:lnTo>
                    <a:pt x="618" y="385"/>
                  </a:lnTo>
                  <a:lnTo>
                    <a:pt x="1236" y="385"/>
                  </a:lnTo>
                  <a:lnTo>
                    <a:pt x="1016" y="0"/>
                  </a:lnTo>
                  <a:close/>
                </a:path>
              </a:pathLst>
            </a:custGeom>
            <a:solidFill>
              <a:srgbClr val="3233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10" name="文本框 8"/>
            <p:cNvSpPr txBox="1"/>
            <p:nvPr/>
          </p:nvSpPr>
          <p:spPr>
            <a:xfrm>
              <a:off x="11334686" y="5895901"/>
              <a:ext cx="11265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62200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1244011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86601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248802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3110025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3732031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4354035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4976041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285750" indent="-285750">
                <a:buClr>
                  <a:schemeClr val="bg1"/>
                </a:buClr>
              </a:pPr>
              <a:r>
                <a:rPr lang="en-US" altLang="zh-CN" sz="8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802.1x</a:t>
              </a:r>
            </a:p>
          </p:txBody>
        </p:sp>
        <p:grpSp>
          <p:nvGrpSpPr>
            <p:cNvPr id="3" name="组合 8"/>
            <p:cNvGrpSpPr/>
            <p:nvPr/>
          </p:nvGrpSpPr>
          <p:grpSpPr>
            <a:xfrm>
              <a:off x="11334687" y="6097886"/>
              <a:ext cx="508631" cy="510812"/>
              <a:chOff x="1847529" y="2189279"/>
              <a:chExt cx="2049804" cy="1975179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1991544" y="2223975"/>
                <a:ext cx="1905789" cy="1905789"/>
              </a:xfrm>
              <a:prstGeom prst="ellipse">
                <a:avLst/>
              </a:prstGeom>
              <a:noFill/>
              <a:ln w="25400">
                <a:solidFill>
                  <a:srgbClr val="1B8C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1B8CCE"/>
                  </a:solidFill>
                </a:endParaRPr>
              </a:p>
            </p:txBody>
          </p:sp>
          <p:sp>
            <p:nvSpPr>
              <p:cNvPr id="13" name="等腰三角形 12"/>
              <p:cNvSpPr/>
              <p:nvPr/>
            </p:nvSpPr>
            <p:spPr>
              <a:xfrm rot="16200000">
                <a:off x="1711307" y="2325501"/>
                <a:ext cx="1975179" cy="1702736"/>
              </a:xfrm>
              <a:prstGeom prst="triangle">
                <a:avLst/>
              </a:prstGeom>
              <a:solidFill>
                <a:srgbClr val="1B8CCE">
                  <a:alpha val="70000"/>
                </a:srgbClr>
              </a:solidFill>
              <a:ln>
                <a:solidFill>
                  <a:srgbClr val="1B8C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1B8CCE"/>
                  </a:solidFill>
                </a:endParaRPr>
              </a:p>
            </p:txBody>
          </p:sp>
        </p:grpSp>
        <p:sp>
          <p:nvSpPr>
            <p:cNvPr id="14" name="矩形 13"/>
            <p:cNvSpPr/>
            <p:nvPr/>
          </p:nvSpPr>
          <p:spPr>
            <a:xfrm>
              <a:off x="7915877" y="5233412"/>
              <a:ext cx="1536185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0" indent="-285750" algn="ctr">
                <a:buClr>
                  <a:schemeClr val="bg1"/>
                </a:buClr>
              </a:pPr>
              <a:r>
                <a:rPr lang="en-US" altLang="zh-CN" sz="8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Telnet On/Off</a:t>
              </a:r>
            </a:p>
          </p:txBody>
        </p:sp>
        <p:sp>
          <p:nvSpPr>
            <p:cNvPr id="15" name="文本框 8"/>
            <p:cNvSpPr txBox="1"/>
            <p:nvPr/>
          </p:nvSpPr>
          <p:spPr>
            <a:xfrm>
              <a:off x="7720156" y="5909267"/>
              <a:ext cx="11207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62200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1244011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86601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248802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3110025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3732031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4354035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4976041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285750" indent="-285750">
                <a:buClr>
                  <a:schemeClr val="bg1"/>
                </a:buClr>
              </a:pPr>
              <a:r>
                <a:rPr lang="en-US" altLang="zh-CN" sz="8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ARP Protection</a:t>
              </a:r>
            </a:p>
          </p:txBody>
        </p:sp>
        <p:sp>
          <p:nvSpPr>
            <p:cNvPr id="16" name="文本框 8"/>
            <p:cNvSpPr txBox="1"/>
            <p:nvPr/>
          </p:nvSpPr>
          <p:spPr>
            <a:xfrm>
              <a:off x="10871842" y="5227268"/>
              <a:ext cx="70820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62200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1244011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86601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248802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3110025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3732031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4354035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4976041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285750" indent="-285750">
                <a:buClr>
                  <a:schemeClr val="bg1"/>
                </a:buClr>
              </a:pPr>
              <a:r>
                <a:rPr lang="en-US" altLang="zh-CN" sz="8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HTTPS</a:t>
              </a:r>
            </a:p>
          </p:txBody>
        </p:sp>
        <p:grpSp>
          <p:nvGrpSpPr>
            <p:cNvPr id="4" name="组合 8"/>
            <p:cNvGrpSpPr/>
            <p:nvPr/>
          </p:nvGrpSpPr>
          <p:grpSpPr>
            <a:xfrm>
              <a:off x="10967560" y="5429496"/>
              <a:ext cx="508632" cy="510812"/>
              <a:chOff x="1847528" y="2189282"/>
              <a:chExt cx="2049805" cy="1975177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1991544" y="2223975"/>
                <a:ext cx="1905789" cy="1905789"/>
              </a:xfrm>
              <a:prstGeom prst="ellipse">
                <a:avLst/>
              </a:prstGeom>
              <a:noFill/>
              <a:ln w="25400">
                <a:solidFill>
                  <a:srgbClr val="1B8C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1B8CCE"/>
                  </a:solidFill>
                </a:endParaRPr>
              </a:p>
            </p:txBody>
          </p:sp>
          <p:sp>
            <p:nvSpPr>
              <p:cNvPr id="19" name="等腰三角形 18"/>
              <p:cNvSpPr/>
              <p:nvPr/>
            </p:nvSpPr>
            <p:spPr>
              <a:xfrm rot="16200000">
                <a:off x="1711309" y="2325501"/>
                <a:ext cx="1975177" cy="1702739"/>
              </a:xfrm>
              <a:prstGeom prst="triangle">
                <a:avLst/>
              </a:prstGeom>
              <a:solidFill>
                <a:srgbClr val="1B8CCE">
                  <a:alpha val="70000"/>
                </a:srgbClr>
              </a:solidFill>
              <a:ln>
                <a:solidFill>
                  <a:srgbClr val="1B8C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1B8CCE"/>
                  </a:solidFill>
                </a:endParaRPr>
              </a:p>
            </p:txBody>
          </p:sp>
        </p:grpSp>
        <p:grpSp>
          <p:nvGrpSpPr>
            <p:cNvPr id="5" name="组合 8"/>
            <p:cNvGrpSpPr/>
            <p:nvPr/>
          </p:nvGrpSpPr>
          <p:grpSpPr>
            <a:xfrm>
              <a:off x="8380076" y="5437486"/>
              <a:ext cx="508632" cy="510812"/>
              <a:chOff x="1847528" y="2189282"/>
              <a:chExt cx="2049805" cy="1975177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1991544" y="2223975"/>
                <a:ext cx="1905789" cy="1905789"/>
              </a:xfrm>
              <a:prstGeom prst="ellipse">
                <a:avLst/>
              </a:prstGeom>
              <a:noFill/>
              <a:ln w="25400">
                <a:solidFill>
                  <a:srgbClr val="1B8C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1B8CCE"/>
                  </a:solidFill>
                </a:endParaRPr>
              </a:p>
            </p:txBody>
          </p:sp>
          <p:sp>
            <p:nvSpPr>
              <p:cNvPr id="22" name="等腰三角形 21"/>
              <p:cNvSpPr/>
              <p:nvPr/>
            </p:nvSpPr>
            <p:spPr>
              <a:xfrm rot="16200000">
                <a:off x="1711309" y="2325501"/>
                <a:ext cx="1975177" cy="1702739"/>
              </a:xfrm>
              <a:prstGeom prst="triangle">
                <a:avLst/>
              </a:prstGeom>
              <a:solidFill>
                <a:srgbClr val="1B8CCE">
                  <a:alpha val="70000"/>
                </a:srgbClr>
              </a:solidFill>
              <a:ln>
                <a:solidFill>
                  <a:srgbClr val="1B8C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1B8CCE"/>
                  </a:solidFill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8014361" y="6081041"/>
              <a:ext cx="508632" cy="510812"/>
              <a:chOff x="1847528" y="2189282"/>
              <a:chExt cx="2049805" cy="1975177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1991544" y="2223975"/>
                <a:ext cx="1905789" cy="1905789"/>
              </a:xfrm>
              <a:prstGeom prst="ellipse">
                <a:avLst/>
              </a:prstGeom>
              <a:noFill/>
              <a:ln w="25400">
                <a:solidFill>
                  <a:srgbClr val="1B8C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1B8CCE"/>
                  </a:solidFill>
                </a:endParaRPr>
              </a:p>
            </p:txBody>
          </p:sp>
          <p:sp>
            <p:nvSpPr>
              <p:cNvPr id="25" name="等腰三角形 24"/>
              <p:cNvSpPr/>
              <p:nvPr/>
            </p:nvSpPr>
            <p:spPr>
              <a:xfrm rot="16200000">
                <a:off x="1711309" y="2325501"/>
                <a:ext cx="1975177" cy="1702739"/>
              </a:xfrm>
              <a:prstGeom prst="triangle">
                <a:avLst/>
              </a:prstGeom>
              <a:solidFill>
                <a:srgbClr val="1B8CCE">
                  <a:alpha val="70000"/>
                </a:srgbClr>
              </a:solidFill>
              <a:ln>
                <a:solidFill>
                  <a:srgbClr val="1B8C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1B8CCE"/>
                  </a:solidFill>
                </a:endParaRPr>
              </a:p>
            </p:txBody>
          </p:sp>
        </p:grpSp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9103867" y="4208132"/>
              <a:ext cx="1663885" cy="1431497"/>
            </a:xfrm>
            <a:custGeom>
              <a:avLst/>
              <a:gdLst>
                <a:gd name="T0" fmla="*/ 342 w 685"/>
                <a:gd name="T1" fmla="*/ 0 h 599"/>
                <a:gd name="T2" fmla="*/ 0 w 685"/>
                <a:gd name="T3" fmla="*/ 599 h 599"/>
                <a:gd name="T4" fmla="*/ 685 w 685"/>
                <a:gd name="T5" fmla="*/ 599 h 599"/>
                <a:gd name="T6" fmla="*/ 342 w 685"/>
                <a:gd name="T7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5" h="599">
                  <a:moveTo>
                    <a:pt x="342" y="0"/>
                  </a:moveTo>
                  <a:lnTo>
                    <a:pt x="0" y="599"/>
                  </a:lnTo>
                  <a:lnTo>
                    <a:pt x="685" y="599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1B8CC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27" name="矩形 26"/>
            <p:cNvSpPr/>
            <p:nvPr/>
          </p:nvSpPr>
          <p:spPr>
            <a:xfrm>
              <a:off x="9382150" y="4782648"/>
              <a:ext cx="1113750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Embedded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1000" b="1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Linux OS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1000" b="1" dirty="0" smtClean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More Secure</a:t>
              </a:r>
              <a:endPara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8953019" y="5844129"/>
              <a:ext cx="2001220" cy="5702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0" indent="-285750" algn="ctr" defTabSz="1218926">
                <a:lnSpc>
                  <a:spcPct val="150000"/>
                </a:lnSpc>
              </a:pPr>
              <a:r>
                <a:rPr lang="en-US" altLang="zh-CN" sz="1050" b="1" kern="0" dirty="0" smtClean="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</a:rPr>
                <a:t>Multiple</a:t>
              </a:r>
            </a:p>
            <a:p>
              <a:pPr marL="285750" lvl="0" indent="-285750" algn="ctr" defTabSz="1218926">
                <a:lnSpc>
                  <a:spcPct val="150000"/>
                </a:lnSpc>
              </a:pPr>
              <a:r>
                <a:rPr lang="en-US" altLang="zh-CN" sz="1050" b="1" kern="0" dirty="0" smtClean="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</a:rPr>
                <a:t>network protections</a:t>
              </a:r>
            </a:p>
          </p:txBody>
        </p:sp>
      </p:grpSp>
      <p:sp>
        <p:nvSpPr>
          <p:cNvPr id="29" name="文本框 28"/>
          <p:cNvSpPr txBox="1">
            <a:spLocks noChangeArrowheads="1"/>
          </p:cNvSpPr>
          <p:nvPr/>
        </p:nvSpPr>
        <p:spPr bwMode="auto">
          <a:xfrm>
            <a:off x="171450" y="92944"/>
            <a:ext cx="7455522" cy="584775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Cyber security – Highlight Features</a:t>
            </a:r>
          </a:p>
        </p:txBody>
      </p:sp>
      <p:grpSp>
        <p:nvGrpSpPr>
          <p:cNvPr id="8" name="组合 66"/>
          <p:cNvGrpSpPr/>
          <p:nvPr/>
        </p:nvGrpSpPr>
        <p:grpSpPr>
          <a:xfrm>
            <a:off x="171450" y="4240269"/>
            <a:ext cx="4729214" cy="2225427"/>
            <a:chOff x="141176" y="4471762"/>
            <a:chExt cx="4729214" cy="2225427"/>
          </a:xfrm>
        </p:grpSpPr>
        <p:sp>
          <p:nvSpPr>
            <p:cNvPr id="32" name="任意多边形 31"/>
            <p:cNvSpPr/>
            <p:nvPr/>
          </p:nvSpPr>
          <p:spPr>
            <a:xfrm>
              <a:off x="2377531" y="4647532"/>
              <a:ext cx="1316585" cy="2010382"/>
            </a:xfrm>
            <a:custGeom>
              <a:avLst/>
              <a:gdLst>
                <a:gd name="connsiteX0" fmla="*/ 0 w 2536723"/>
                <a:gd name="connsiteY0" fmla="*/ 0 h 4041058"/>
                <a:gd name="connsiteX1" fmla="*/ 1933522 w 2536723"/>
                <a:gd name="connsiteY1" fmla="*/ 0 h 4041058"/>
                <a:gd name="connsiteX2" fmla="*/ 2536723 w 2536723"/>
                <a:gd name="connsiteY2" fmla="*/ 565395 h 4041058"/>
                <a:gd name="connsiteX3" fmla="*/ 2536723 w 2536723"/>
                <a:gd name="connsiteY3" fmla="*/ 4041058 h 4041058"/>
                <a:gd name="connsiteX4" fmla="*/ 0 w 2536723"/>
                <a:gd name="connsiteY4" fmla="*/ 4041058 h 404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6723" h="4041058">
                  <a:moveTo>
                    <a:pt x="0" y="0"/>
                  </a:moveTo>
                  <a:lnTo>
                    <a:pt x="1933522" y="0"/>
                  </a:lnTo>
                  <a:lnTo>
                    <a:pt x="2536723" y="565395"/>
                  </a:lnTo>
                  <a:lnTo>
                    <a:pt x="2536723" y="4041058"/>
                  </a:lnTo>
                  <a:lnTo>
                    <a:pt x="0" y="4041058"/>
                  </a:lnTo>
                  <a:close/>
                </a:path>
              </a:pathLst>
            </a:custGeom>
            <a:solidFill>
              <a:srgbClr val="207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1200" b="1" dirty="0" smtClean="0">
                  <a:solidFill>
                    <a:schemeClr val="bg1"/>
                  </a:solidFill>
                </a:rPr>
                <a:t>192.168.2.1</a:t>
              </a:r>
              <a:endParaRPr lang="en-US" altLang="zh-CN" sz="12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200" b="1" dirty="0" smtClean="0">
                  <a:solidFill>
                    <a:schemeClr val="bg1"/>
                  </a:solidFill>
                </a:rPr>
                <a:t>192.168.2.2</a:t>
              </a:r>
              <a:endParaRPr lang="en-US" altLang="zh-CN" sz="12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200" b="1" dirty="0" smtClean="0">
                  <a:solidFill>
                    <a:schemeClr val="bg1"/>
                  </a:solidFill>
                </a:rPr>
                <a:t>192.168.2.3</a:t>
              </a:r>
              <a:endParaRPr lang="en-US" altLang="zh-CN" sz="12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200" b="1" dirty="0" smtClean="0">
                  <a:solidFill>
                    <a:schemeClr val="bg1"/>
                  </a:solidFill>
                </a:rPr>
                <a:t>192.168.2.4</a:t>
              </a:r>
              <a:endParaRPr lang="en-US" altLang="zh-CN" sz="12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200" b="1" dirty="0" smtClean="0">
                  <a:solidFill>
                    <a:schemeClr val="bg1"/>
                  </a:solidFill>
                </a:rPr>
                <a:t>……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2683713" y="4471762"/>
              <a:ext cx="704220" cy="356279"/>
            </a:xfrm>
            <a:custGeom>
              <a:avLst/>
              <a:gdLst>
                <a:gd name="connsiteX0" fmla="*/ 0 w 1356852"/>
                <a:gd name="connsiteY0" fmla="*/ 0 h 716154"/>
                <a:gd name="connsiteX1" fmla="*/ 971238 w 1356852"/>
                <a:gd name="connsiteY1" fmla="*/ 0 h 716154"/>
                <a:gd name="connsiteX2" fmla="*/ 1356852 w 1356852"/>
                <a:gd name="connsiteY2" fmla="*/ 361446 h 716154"/>
                <a:gd name="connsiteX3" fmla="*/ 1356852 w 1356852"/>
                <a:gd name="connsiteY3" fmla="*/ 716154 h 716154"/>
                <a:gd name="connsiteX4" fmla="*/ 0 w 1356852"/>
                <a:gd name="connsiteY4" fmla="*/ 716154 h 716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6852" h="716154">
                  <a:moveTo>
                    <a:pt x="0" y="0"/>
                  </a:moveTo>
                  <a:lnTo>
                    <a:pt x="971238" y="0"/>
                  </a:lnTo>
                  <a:lnTo>
                    <a:pt x="1356852" y="361446"/>
                  </a:lnTo>
                  <a:lnTo>
                    <a:pt x="1356852" y="716154"/>
                  </a:lnTo>
                  <a:lnTo>
                    <a:pt x="0" y="716154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chemeClr val="bg1"/>
                  </a:solidFill>
                </a:rPr>
                <a:t>White </a:t>
              </a:r>
            </a:p>
            <a:p>
              <a:pPr algn="ctr"/>
              <a:r>
                <a:rPr lang="en-US" altLang="zh-CN" sz="1400" b="1" dirty="0" smtClean="0">
                  <a:solidFill>
                    <a:schemeClr val="bg1"/>
                  </a:solidFill>
                </a:rPr>
                <a:t>list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3"/>
            <a:srcRect l="55555" t="27613" r="36774" b="25299"/>
            <a:stretch/>
          </p:blipFill>
          <p:spPr>
            <a:xfrm rot="18808215" flipV="1">
              <a:off x="3325472" y="3088327"/>
              <a:ext cx="124923" cy="2964912"/>
            </a:xfrm>
            <a:prstGeom prst="rect">
              <a:avLst/>
            </a:prstGeom>
          </p:spPr>
        </p:pic>
        <p:sp>
          <p:nvSpPr>
            <p:cNvPr id="35" name="任意多边形 34"/>
            <p:cNvSpPr/>
            <p:nvPr/>
          </p:nvSpPr>
          <p:spPr>
            <a:xfrm>
              <a:off x="613230" y="4647532"/>
              <a:ext cx="1316585" cy="2010382"/>
            </a:xfrm>
            <a:custGeom>
              <a:avLst/>
              <a:gdLst>
                <a:gd name="connsiteX0" fmla="*/ 0 w 2536723"/>
                <a:gd name="connsiteY0" fmla="*/ 0 h 4041058"/>
                <a:gd name="connsiteX1" fmla="*/ 1933522 w 2536723"/>
                <a:gd name="connsiteY1" fmla="*/ 0 h 4041058"/>
                <a:gd name="connsiteX2" fmla="*/ 2536723 w 2536723"/>
                <a:gd name="connsiteY2" fmla="*/ 565395 h 4041058"/>
                <a:gd name="connsiteX3" fmla="*/ 2536723 w 2536723"/>
                <a:gd name="connsiteY3" fmla="*/ 4041058 h 4041058"/>
                <a:gd name="connsiteX4" fmla="*/ 0 w 2536723"/>
                <a:gd name="connsiteY4" fmla="*/ 4041058 h 404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6723" h="4041058">
                  <a:moveTo>
                    <a:pt x="0" y="0"/>
                  </a:moveTo>
                  <a:lnTo>
                    <a:pt x="1933522" y="0"/>
                  </a:lnTo>
                  <a:lnTo>
                    <a:pt x="2536723" y="565395"/>
                  </a:lnTo>
                  <a:lnTo>
                    <a:pt x="2536723" y="4041058"/>
                  </a:lnTo>
                  <a:lnTo>
                    <a:pt x="0" y="4041058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</a:rPr>
                <a:t>192.168.1.1</a:t>
              </a:r>
            </a:p>
            <a:p>
              <a:pPr algn="ctr"/>
              <a:r>
                <a:rPr lang="en-US" altLang="zh-CN" sz="1200" b="1" dirty="0" smtClean="0">
                  <a:solidFill>
                    <a:schemeClr val="bg1"/>
                  </a:solidFill>
                </a:rPr>
                <a:t>192.168.1.2</a:t>
              </a:r>
            </a:p>
            <a:p>
              <a:pPr algn="ctr"/>
              <a:r>
                <a:rPr lang="en-US" altLang="zh-CN" sz="1200" b="1" dirty="0" smtClean="0">
                  <a:solidFill>
                    <a:schemeClr val="bg1"/>
                  </a:solidFill>
                </a:rPr>
                <a:t>192.168.1.3</a:t>
              </a:r>
              <a:endParaRPr lang="en-US" altLang="zh-CN" sz="12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1200" b="1" dirty="0" smtClean="0">
                  <a:solidFill>
                    <a:schemeClr val="bg1"/>
                  </a:solidFill>
                </a:rPr>
                <a:t>192.168.1.4</a:t>
              </a:r>
            </a:p>
            <a:p>
              <a:pPr algn="ctr"/>
              <a:r>
                <a:rPr lang="en-US" altLang="zh-CN" sz="1200" b="1" dirty="0" smtClean="0">
                  <a:solidFill>
                    <a:schemeClr val="bg1"/>
                  </a:solidFill>
                </a:rPr>
                <a:t>……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919412" y="4471762"/>
              <a:ext cx="704220" cy="356279"/>
            </a:xfrm>
            <a:custGeom>
              <a:avLst/>
              <a:gdLst>
                <a:gd name="connsiteX0" fmla="*/ 0 w 1356852"/>
                <a:gd name="connsiteY0" fmla="*/ 0 h 716154"/>
                <a:gd name="connsiteX1" fmla="*/ 971238 w 1356852"/>
                <a:gd name="connsiteY1" fmla="*/ 0 h 716154"/>
                <a:gd name="connsiteX2" fmla="*/ 1356852 w 1356852"/>
                <a:gd name="connsiteY2" fmla="*/ 361446 h 716154"/>
                <a:gd name="connsiteX3" fmla="*/ 1356852 w 1356852"/>
                <a:gd name="connsiteY3" fmla="*/ 716154 h 716154"/>
                <a:gd name="connsiteX4" fmla="*/ 0 w 1356852"/>
                <a:gd name="connsiteY4" fmla="*/ 716154 h 716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6852" h="716154">
                  <a:moveTo>
                    <a:pt x="0" y="0"/>
                  </a:moveTo>
                  <a:lnTo>
                    <a:pt x="971238" y="0"/>
                  </a:lnTo>
                  <a:lnTo>
                    <a:pt x="1356852" y="361446"/>
                  </a:lnTo>
                  <a:lnTo>
                    <a:pt x="1356852" y="716154"/>
                  </a:lnTo>
                  <a:lnTo>
                    <a:pt x="0" y="716154"/>
                  </a:lnTo>
                  <a:close/>
                </a:path>
              </a:pathLst>
            </a:custGeom>
            <a:solidFill>
              <a:srgbClr val="207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chemeClr val="bg1"/>
                  </a:solidFill>
                </a:rPr>
                <a:t>Black</a:t>
              </a:r>
            </a:p>
            <a:p>
              <a:pPr algn="ctr"/>
              <a:r>
                <a:rPr lang="en-US" altLang="zh-CN" sz="1400" b="1" dirty="0" smtClean="0">
                  <a:solidFill>
                    <a:schemeClr val="bg1"/>
                  </a:solidFill>
                </a:rPr>
                <a:t>list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/>
            <a:srcRect l="55555" t="27613" r="36774" b="25299"/>
            <a:stretch/>
          </p:blipFill>
          <p:spPr>
            <a:xfrm rot="18808215" flipV="1">
              <a:off x="1561170" y="3189764"/>
              <a:ext cx="124923" cy="2964912"/>
            </a:xfrm>
            <a:prstGeom prst="rect">
              <a:avLst/>
            </a:prstGeom>
          </p:spPr>
        </p:pic>
        <p:sp>
          <p:nvSpPr>
            <p:cNvPr id="38" name="乘号 37"/>
            <p:cNvSpPr/>
            <p:nvPr/>
          </p:nvSpPr>
          <p:spPr>
            <a:xfrm>
              <a:off x="919412" y="6060987"/>
              <a:ext cx="655760" cy="636202"/>
            </a:xfrm>
            <a:prstGeom prst="mathMultiply">
              <a:avLst/>
            </a:prstGeom>
            <a:solidFill>
              <a:srgbClr val="207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9" name="右箭头 38"/>
            <p:cNvSpPr/>
            <p:nvPr/>
          </p:nvSpPr>
          <p:spPr>
            <a:xfrm>
              <a:off x="2553202" y="6125392"/>
              <a:ext cx="965241" cy="451139"/>
            </a:xfrm>
            <a:prstGeom prst="rightArrow">
              <a:avLst/>
            </a:pr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 smtClean="0">
                  <a:solidFill>
                    <a:schemeClr val="bg1"/>
                  </a:solidFill>
                </a:rPr>
                <a:t>PASS</a:t>
              </a:r>
              <a:endParaRPr lang="zh-CN" alt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535068" y="3587239"/>
            <a:ext cx="21789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Black/white list</a:t>
            </a:r>
            <a:endParaRPr lang="zh-CN" altLang="en-US" b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组合 51"/>
          <p:cNvGrpSpPr/>
          <p:nvPr/>
        </p:nvGrpSpPr>
        <p:grpSpPr>
          <a:xfrm>
            <a:off x="8018434" y="1723013"/>
            <a:ext cx="3777338" cy="1207010"/>
            <a:chOff x="3788755" y="2714957"/>
            <a:chExt cx="3777338" cy="1207010"/>
          </a:xfrm>
        </p:grpSpPr>
        <p:sp>
          <p:nvSpPr>
            <p:cNvPr id="55" name="文本框 7"/>
            <p:cNvSpPr txBox="1"/>
            <p:nvPr/>
          </p:nvSpPr>
          <p:spPr>
            <a:xfrm>
              <a:off x="5135332" y="2807088"/>
              <a:ext cx="2252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r>
                <a:rPr lang="en-US" altLang="zh-CN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Arial" panose="020B0604020202020204" pitchFamily="34" charset="0"/>
                </a:rPr>
                <a:t>LAN : Weak password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6" name="文本框 8"/>
            <p:cNvSpPr txBox="1"/>
            <p:nvPr/>
          </p:nvSpPr>
          <p:spPr>
            <a:xfrm>
              <a:off x="5129529" y="3352104"/>
              <a:ext cx="24365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r>
                <a:rPr lang="en-US" altLang="zh-CN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WAN : Strong password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8755" y="2714957"/>
              <a:ext cx="1207010" cy="1207010"/>
            </a:xfrm>
            <a:prstGeom prst="rect">
              <a:avLst/>
            </a:prstGeom>
          </p:spPr>
        </p:pic>
      </p:grpSp>
      <p:sp>
        <p:nvSpPr>
          <p:cNvPr id="58" name="矩形 57"/>
          <p:cNvSpPr/>
          <p:nvPr/>
        </p:nvSpPr>
        <p:spPr>
          <a:xfrm>
            <a:off x="7750430" y="1021524"/>
            <a:ext cx="2690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Password </a:t>
            </a:r>
            <a:r>
              <a:rPr lang="en-US" altLang="zh-CN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security level</a:t>
            </a:r>
          </a:p>
        </p:txBody>
      </p:sp>
      <p:graphicFrame>
        <p:nvGraphicFramePr>
          <p:cNvPr id="62" name="图示 61"/>
          <p:cNvGraphicFramePr/>
          <p:nvPr>
            <p:extLst>
              <p:ext uri="{D42A27DB-BD31-4B8C-83A1-F6EECF244321}">
                <p14:modId xmlns:p14="http://schemas.microsoft.com/office/powerpoint/2010/main" val="3580011850"/>
              </p:ext>
            </p:extLst>
          </p:nvPr>
        </p:nvGraphicFramePr>
        <p:xfrm>
          <a:off x="834083" y="1279680"/>
          <a:ext cx="3581993" cy="2280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3" name="矩形 62"/>
          <p:cNvSpPr/>
          <p:nvPr/>
        </p:nvSpPr>
        <p:spPr>
          <a:xfrm>
            <a:off x="535068" y="944601"/>
            <a:ext cx="3012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Various authentications</a:t>
            </a:r>
            <a:endParaRPr lang="zh-CN" altLang="en-US" b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7750430" y="3614275"/>
            <a:ext cx="2443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Secured architecture</a:t>
            </a:r>
            <a:endParaRPr lang="en-US" altLang="zh-CN" b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8"/>
          <a:stretch/>
        </p:blipFill>
        <p:spPr>
          <a:xfrm>
            <a:off x="4895043" y="1439857"/>
            <a:ext cx="1946257" cy="1840606"/>
          </a:xfrm>
          <a:prstGeom prst="rect">
            <a:avLst/>
          </a:prstGeom>
        </p:spPr>
      </p:pic>
      <p:sp>
        <p:nvSpPr>
          <p:cNvPr id="69" name="矩形 68"/>
          <p:cNvSpPr/>
          <p:nvPr/>
        </p:nvSpPr>
        <p:spPr>
          <a:xfrm>
            <a:off x="4858844" y="965961"/>
            <a:ext cx="27264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Illegal login protection</a:t>
            </a:r>
            <a:endParaRPr lang="zh-CN" altLang="en-US" b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4858843" y="3578830"/>
            <a:ext cx="1717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Watermark</a:t>
            </a:r>
            <a:endParaRPr lang="zh-CN" altLang="en-US" b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2" name="图片 7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65" y="4159970"/>
            <a:ext cx="2230337" cy="226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7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0193" y="151998"/>
            <a:ext cx="6360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Easy </a:t>
            </a:r>
            <a:r>
              <a:rPr lang="en-US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Series – Bullet Cameras</a:t>
            </a:r>
            <a:endParaRPr lang="en-US" sz="28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193" y="903132"/>
            <a:ext cx="2902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Fixed Bullet Network Cameras</a:t>
            </a:r>
          </a:p>
        </p:txBody>
      </p:sp>
      <p:sp>
        <p:nvSpPr>
          <p:cNvPr id="9" name="Rectangle 8"/>
          <p:cNvSpPr/>
          <p:nvPr/>
        </p:nvSpPr>
        <p:spPr>
          <a:xfrm>
            <a:off x="180193" y="3505895"/>
            <a:ext cx="45219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Vari</a:t>
            </a: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-Focal &amp; Motorized Bullet Network Cameras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3" y="3873290"/>
            <a:ext cx="11693359" cy="29295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93" y="1302260"/>
            <a:ext cx="11699069" cy="211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193" y="267386"/>
            <a:ext cx="6360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Easy </a:t>
            </a:r>
            <a:r>
              <a:rPr lang="en-US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Series – Dome Cameras</a:t>
            </a:r>
            <a:endParaRPr lang="en-US" sz="28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193" y="963292"/>
            <a:ext cx="2920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Fixed </a:t>
            </a:r>
            <a:r>
              <a:rPr 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Dome </a:t>
            </a: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Network Cameras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93" y="1406264"/>
            <a:ext cx="11682298" cy="421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6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193" y="130054"/>
            <a:ext cx="109490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Easy </a:t>
            </a:r>
            <a:r>
              <a:rPr lang="en-US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Series – Dome / Fisheye Cameras</a:t>
            </a:r>
            <a:endParaRPr lang="en-US" sz="28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193" y="897358"/>
            <a:ext cx="45443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Vari</a:t>
            </a: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-Focal &amp; Motorized</a:t>
            </a:r>
            <a:r>
              <a:rPr 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Dome </a:t>
            </a: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Network Cameras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0193" y="4275850"/>
            <a:ext cx="30448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Fixed Fisheye Network </a:t>
            </a: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Cameras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76" y="4705996"/>
            <a:ext cx="11699069" cy="16770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76" y="1285634"/>
            <a:ext cx="11699069" cy="290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8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1093694" y="2978828"/>
            <a:ext cx="476506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algn="ctr" defTabSz="685800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Pro Series</a:t>
            </a:r>
          </a:p>
        </p:txBody>
      </p:sp>
      <p:sp>
        <p:nvSpPr>
          <p:cNvPr id="3" name="矩形 2"/>
          <p:cNvSpPr/>
          <p:nvPr/>
        </p:nvSpPr>
        <p:spPr>
          <a:xfrm>
            <a:off x="6442059" y="3017300"/>
            <a:ext cx="52112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altLang="zh-CN" sz="3600" b="1" dirty="0">
                <a:solidFill>
                  <a:srgbClr val="2E8DC2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Vertical Application</a:t>
            </a:r>
            <a:endParaRPr lang="zh-CN" altLang="en-US" sz="3600" b="1" dirty="0">
              <a:solidFill>
                <a:srgbClr val="2E8DC2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6099005" y="2565787"/>
            <a:ext cx="9255" cy="1510886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59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xmlns="" id="{2946B3E2-5D54-4974-82EA-37CB16D64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9610" y="1625382"/>
            <a:ext cx="61846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Product </a:t>
            </a: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Layout</a:t>
            </a:r>
          </a:p>
          <a:p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Easy/Pro product lines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TextBox 31">
            <a:extLst>
              <a:ext uri="{FF2B5EF4-FFF2-40B4-BE49-F238E27FC236}">
                <a16:creationId xmlns:a16="http://schemas.microsoft.com/office/drawing/2014/main" xmlns="" id="{198028A5-908B-4610-9DBA-B84141DD9D97}"/>
              </a:ext>
            </a:extLst>
          </p:cNvPr>
          <p:cNvSpPr txBox="1"/>
          <p:nvPr/>
        </p:nvSpPr>
        <p:spPr>
          <a:xfrm>
            <a:off x="3154064" y="1550094"/>
            <a:ext cx="7553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细黑" panose="02010600040101010101" pitchFamily="2" charset="-122"/>
              </a:rPr>
              <a:t>01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ea typeface="华文细黑" panose="02010600040101010101" pitchFamily="2" charset="-122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49C8D19E-318C-44F2-A79E-F954C9CBC4CF}"/>
              </a:ext>
            </a:extLst>
          </p:cNvPr>
          <p:cNvCxnSpPr/>
          <p:nvPr/>
        </p:nvCxnSpPr>
        <p:spPr>
          <a:xfrm>
            <a:off x="4086188" y="1620746"/>
            <a:ext cx="0" cy="62813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9">
            <a:extLst>
              <a:ext uri="{FF2B5EF4-FFF2-40B4-BE49-F238E27FC236}">
                <a16:creationId xmlns:a16="http://schemas.microsoft.com/office/drawing/2014/main" xmlns="" id="{1AD345CB-1270-4E9F-89C3-7B3A3D7E0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9610" y="2983696"/>
            <a:ext cx="54439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Easy Series</a:t>
            </a:r>
          </a:p>
          <a:p>
            <a:pPr>
              <a:buFont typeface="Arial" pitchFamily="34" charset="0"/>
              <a:buNone/>
            </a:pP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Entry Level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xmlns="" id="{6B42BF91-D204-4A3B-B63B-E6E34C567C3C}"/>
              </a:ext>
            </a:extLst>
          </p:cNvPr>
          <p:cNvSpPr txBox="1"/>
          <p:nvPr/>
        </p:nvSpPr>
        <p:spPr>
          <a:xfrm>
            <a:off x="3154064" y="2891364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细黑" panose="02010600040101010101" pitchFamily="2" charset="-122"/>
              </a:rPr>
              <a:t>02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ea typeface="华文细黑" panose="02010600040101010101" pitchFamily="2" charset="-122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90317C6B-1E57-4390-B2F0-2368C24603BD}"/>
              </a:ext>
            </a:extLst>
          </p:cNvPr>
          <p:cNvCxnSpPr/>
          <p:nvPr/>
        </p:nvCxnSpPr>
        <p:spPr>
          <a:xfrm>
            <a:off x="4086188" y="2962017"/>
            <a:ext cx="0" cy="62813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9">
            <a:extLst>
              <a:ext uri="{FF2B5EF4-FFF2-40B4-BE49-F238E27FC236}">
                <a16:creationId xmlns:a16="http://schemas.microsoft.com/office/drawing/2014/main" xmlns="" id="{4A9BB5A8-8BB2-4EFC-A95D-6EA886A6A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9610" y="4263764"/>
            <a:ext cx="53633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Pro Series</a:t>
            </a:r>
          </a:p>
          <a:p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Vertical Application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TextBox 39">
            <a:extLst>
              <a:ext uri="{FF2B5EF4-FFF2-40B4-BE49-F238E27FC236}">
                <a16:creationId xmlns:a16="http://schemas.microsoft.com/office/drawing/2014/main" xmlns="" id="{C97E7F67-A259-44AD-AD32-E6A6D3B64D8C}"/>
              </a:ext>
            </a:extLst>
          </p:cNvPr>
          <p:cNvSpPr txBox="1"/>
          <p:nvPr/>
        </p:nvSpPr>
        <p:spPr>
          <a:xfrm>
            <a:off x="3154064" y="4144499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华文细黑" panose="02010600040101010101" pitchFamily="2" charset="-122"/>
              </a:rPr>
              <a:t>03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ea typeface="华文细黑" panose="02010600040101010101" pitchFamily="2" charset="-122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8DDD146E-C3F8-4813-A136-D51410434B27}"/>
              </a:ext>
            </a:extLst>
          </p:cNvPr>
          <p:cNvCxnSpPr/>
          <p:nvPr/>
        </p:nvCxnSpPr>
        <p:spPr>
          <a:xfrm>
            <a:off x="4086188" y="4215153"/>
            <a:ext cx="0" cy="62813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443843" y="445937"/>
            <a:ext cx="34189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14379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/>
          <p:cNvSpPr txBox="1">
            <a:spLocks noChangeArrowheads="1"/>
          </p:cNvSpPr>
          <p:nvPr/>
        </p:nvSpPr>
        <p:spPr bwMode="auto">
          <a:xfrm>
            <a:off x="313301" y="242684"/>
            <a:ext cx="7720443" cy="584775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2C85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3200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Camera Features – True WDR</a:t>
            </a:r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301" y="1933537"/>
            <a:ext cx="4368580" cy="2829532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7068" y="1902203"/>
            <a:ext cx="4549253" cy="2860866"/>
          </a:xfrm>
          <a:prstGeom prst="rect">
            <a:avLst/>
          </a:prstGeom>
          <a:noFill/>
          <a:effectLst>
            <a:softEdge rad="31750"/>
          </a:effectLst>
        </p:spPr>
      </p:pic>
      <p:cxnSp>
        <p:nvCxnSpPr>
          <p:cNvPr id="8" name="直接连接符 25"/>
          <p:cNvCxnSpPr/>
          <p:nvPr/>
        </p:nvCxnSpPr>
        <p:spPr>
          <a:xfrm>
            <a:off x="5058887" y="2870626"/>
            <a:ext cx="896400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20"/>
          <p:cNvSpPr txBox="1">
            <a:spLocks/>
          </p:cNvSpPr>
          <p:nvPr/>
        </p:nvSpPr>
        <p:spPr>
          <a:xfrm>
            <a:off x="4733512" y="3033767"/>
            <a:ext cx="1501925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zh-CN"/>
            </a:defPPr>
            <a:lvl1pPr algn="ctr" defTabSz="457200" eaLnBrk="1" latinLnBrk="0" hangingPunct="1">
              <a:spcBef>
                <a:spcPts val="1200"/>
              </a:spcBef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en-US" altLang="zh-CN" dirty="0" smtClean="0">
                <a:sym typeface="+mn-lt"/>
              </a:rPr>
              <a:t>WDR</a:t>
            </a:r>
            <a:endParaRPr lang="en-US" altLang="zh-CN" dirty="0">
              <a:sym typeface="+mn-lt"/>
            </a:endParaRPr>
          </a:p>
        </p:txBody>
      </p:sp>
      <p:grpSp>
        <p:nvGrpSpPr>
          <p:cNvPr id="10" name="组合 55"/>
          <p:cNvGrpSpPr/>
          <p:nvPr/>
        </p:nvGrpSpPr>
        <p:grpSpPr>
          <a:xfrm>
            <a:off x="2385708" y="5330786"/>
            <a:ext cx="396479" cy="397669"/>
            <a:chOff x="2245791" y="4584138"/>
            <a:chExt cx="396479" cy="397669"/>
          </a:xfrm>
        </p:grpSpPr>
        <p:cxnSp>
          <p:nvCxnSpPr>
            <p:cNvPr id="11" name="直接连接符 56"/>
            <p:cNvCxnSpPr/>
            <p:nvPr/>
          </p:nvCxnSpPr>
          <p:spPr>
            <a:xfrm>
              <a:off x="2245791" y="4584138"/>
              <a:ext cx="396479" cy="0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57"/>
            <p:cNvCxnSpPr/>
            <p:nvPr/>
          </p:nvCxnSpPr>
          <p:spPr>
            <a:xfrm>
              <a:off x="2245791" y="4584138"/>
              <a:ext cx="0" cy="397669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58"/>
          <p:cNvGrpSpPr/>
          <p:nvPr/>
        </p:nvGrpSpPr>
        <p:grpSpPr>
          <a:xfrm rot="10800000">
            <a:off x="9274790" y="5426768"/>
            <a:ext cx="396479" cy="397669"/>
            <a:chOff x="2245791" y="4584138"/>
            <a:chExt cx="396479" cy="397669"/>
          </a:xfrm>
        </p:grpSpPr>
        <p:cxnSp>
          <p:nvCxnSpPr>
            <p:cNvPr id="14" name="直接连接符 59"/>
            <p:cNvCxnSpPr/>
            <p:nvPr/>
          </p:nvCxnSpPr>
          <p:spPr>
            <a:xfrm>
              <a:off x="2245791" y="4584138"/>
              <a:ext cx="396479" cy="0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60"/>
            <p:cNvCxnSpPr/>
            <p:nvPr/>
          </p:nvCxnSpPr>
          <p:spPr>
            <a:xfrm>
              <a:off x="2245791" y="4584138"/>
              <a:ext cx="0" cy="397669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61"/>
          <p:cNvSpPr txBox="1"/>
          <p:nvPr/>
        </p:nvSpPr>
        <p:spPr>
          <a:xfrm>
            <a:off x="1768522" y="5393006"/>
            <a:ext cx="8676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“120dB” WDR balances the complicated illumination i</a:t>
            </a:r>
            <a:r>
              <a:rPr lang="en-US" altLang="zh-CN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 entrances 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</a:rPr>
              <a:t>and </a:t>
            </a:r>
            <a:r>
              <a:rPr lang="en-US" altLang="zh-CN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exits</a:t>
            </a:r>
            <a:endParaRPr lang="zh-CN" altLang="en-US" dirty="0"/>
          </a:p>
        </p:txBody>
      </p:sp>
      <p:grpSp>
        <p:nvGrpSpPr>
          <p:cNvPr id="17" name="组合 2"/>
          <p:cNvGrpSpPr/>
          <p:nvPr/>
        </p:nvGrpSpPr>
        <p:grpSpPr>
          <a:xfrm>
            <a:off x="4788142" y="1350567"/>
            <a:ext cx="1469839" cy="1362351"/>
            <a:chOff x="4846281" y="1018544"/>
            <a:chExt cx="1957429" cy="1862958"/>
          </a:xfrm>
        </p:grpSpPr>
        <p:sp>
          <p:nvSpPr>
            <p:cNvPr id="18" name="椭圆 28"/>
            <p:cNvSpPr/>
            <p:nvPr/>
          </p:nvSpPr>
          <p:spPr>
            <a:xfrm>
              <a:off x="4986984" y="1168612"/>
              <a:ext cx="1631513" cy="149302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67000"/>
                </a:prstClr>
              </a:outerShdw>
            </a:effectLst>
          </p:spPr>
          <p:txBody>
            <a:bodyPr rtlCol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+mj-lt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19" name="空心弧 29"/>
            <p:cNvSpPr/>
            <p:nvPr/>
          </p:nvSpPr>
          <p:spPr>
            <a:xfrm rot="483470">
              <a:off x="4846281" y="1018544"/>
              <a:ext cx="1957429" cy="1862958"/>
            </a:xfrm>
            <a:prstGeom prst="blockArc">
              <a:avLst>
                <a:gd name="adj1" fmla="val 5692214"/>
                <a:gd name="adj2" fmla="val 42522"/>
                <a:gd name="adj3" fmla="val 1111"/>
              </a:avLst>
            </a:prstGeom>
            <a:gradFill flip="none" rotWithShape="1">
              <a:gsLst>
                <a:gs pos="66000">
                  <a:srgbClr val="BF4501"/>
                </a:gs>
                <a:gs pos="96000">
                  <a:srgbClr val="FFC000"/>
                </a:gs>
              </a:gsLst>
              <a:path path="rect">
                <a:fillToRect l="100000" t="100000"/>
              </a:path>
              <a:tileRect r="-100000" b="-100000"/>
            </a:gradFill>
            <a:ln w="25400" cap="flat" cmpd="sng" algn="ctr">
              <a:solidFill>
                <a:srgbClr val="2289C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j-lt"/>
                <a:ea typeface="微软雅黑" pitchFamily="34" charset="-122"/>
                <a:cs typeface="Arial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52316">
            <a:off x="5017815" y="1646083"/>
            <a:ext cx="1015789" cy="60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7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65" y="1867067"/>
            <a:ext cx="10760440" cy="4353851"/>
          </a:xfrm>
          <a:prstGeom prst="rect">
            <a:avLst/>
          </a:prstGeom>
        </p:spPr>
      </p:pic>
      <p:sp>
        <p:nvSpPr>
          <p:cNvPr id="5" name="文本框 3"/>
          <p:cNvSpPr txBox="1">
            <a:spLocks noChangeArrowheads="1"/>
          </p:cNvSpPr>
          <p:nvPr/>
        </p:nvSpPr>
        <p:spPr bwMode="auto">
          <a:xfrm>
            <a:off x="396708" y="340594"/>
            <a:ext cx="95143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Pro Series - Smart Functions Supported</a:t>
            </a:r>
            <a:endParaRPr lang="en-US" altLang="zh-CN" sz="28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25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30" y="1358609"/>
            <a:ext cx="11406662" cy="4769475"/>
          </a:xfrm>
          <a:prstGeom prst="rect">
            <a:avLst/>
          </a:prstGeom>
        </p:spPr>
      </p:pic>
      <p:sp>
        <p:nvSpPr>
          <p:cNvPr id="20" name="文本框 3"/>
          <p:cNvSpPr txBox="1">
            <a:spLocks noChangeArrowheads="1"/>
          </p:cNvSpPr>
          <p:nvPr/>
        </p:nvSpPr>
        <p:spPr bwMode="auto">
          <a:xfrm>
            <a:off x="396708" y="340594"/>
            <a:ext cx="9514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Face Detection </a:t>
            </a:r>
            <a:endParaRPr lang="en-US" altLang="zh-CN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788" y="340594"/>
            <a:ext cx="803680" cy="8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8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53"/>
          <p:cNvGrpSpPr/>
          <p:nvPr/>
        </p:nvGrpSpPr>
        <p:grpSpPr>
          <a:xfrm>
            <a:off x="3769895" y="2606362"/>
            <a:ext cx="3962400" cy="2382733"/>
            <a:chOff x="1321925" y="2386557"/>
            <a:chExt cx="3043695" cy="2421983"/>
          </a:xfrm>
        </p:grpSpPr>
        <p:grpSp>
          <p:nvGrpSpPr>
            <p:cNvPr id="43" name="组合 12"/>
            <p:cNvGrpSpPr/>
            <p:nvPr/>
          </p:nvGrpSpPr>
          <p:grpSpPr>
            <a:xfrm>
              <a:off x="1321925" y="3194032"/>
              <a:ext cx="814022" cy="260853"/>
              <a:chOff x="6187466" y="4471137"/>
              <a:chExt cx="433850" cy="139027"/>
            </a:xfrm>
            <a:solidFill>
              <a:srgbClr val="2289C2"/>
            </a:solidFill>
          </p:grpSpPr>
          <p:sp>
            <p:nvSpPr>
              <p:cNvPr id="68" name="Freeform 163"/>
              <p:cNvSpPr>
                <a:spLocks/>
              </p:cNvSpPr>
              <p:nvPr/>
            </p:nvSpPr>
            <p:spPr bwMode="auto">
              <a:xfrm>
                <a:off x="6582908" y="4556609"/>
                <a:ext cx="38408" cy="25425"/>
              </a:xfrm>
              <a:custGeom>
                <a:avLst/>
                <a:gdLst>
                  <a:gd name="T0" fmla="*/ 24 w 30"/>
                  <a:gd name="T1" fmla="*/ 10 h 20"/>
                  <a:gd name="T2" fmla="*/ 22 w 30"/>
                  <a:gd name="T3" fmla="*/ 13 h 20"/>
                  <a:gd name="T4" fmla="*/ 27 w 30"/>
                  <a:gd name="T5" fmla="*/ 20 h 20"/>
                  <a:gd name="T6" fmla="*/ 3 w 30"/>
                  <a:gd name="T7" fmla="*/ 20 h 20"/>
                  <a:gd name="T8" fmla="*/ 3 w 30"/>
                  <a:gd name="T9" fmla="*/ 13 h 20"/>
                  <a:gd name="T10" fmla="*/ 0 w 30"/>
                  <a:gd name="T11" fmla="*/ 0 h 20"/>
                  <a:gd name="T12" fmla="*/ 28 w 30"/>
                  <a:gd name="T13" fmla="*/ 0 h 20"/>
                  <a:gd name="T14" fmla="*/ 29 w 30"/>
                  <a:gd name="T15" fmla="*/ 10 h 20"/>
                  <a:gd name="T16" fmla="*/ 24 w 30"/>
                  <a:gd name="T17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0">
                    <a:moveTo>
                      <a:pt x="24" y="10"/>
                    </a:moveTo>
                    <a:cubicBezTo>
                      <a:pt x="22" y="13"/>
                      <a:pt x="22" y="13"/>
                      <a:pt x="22" y="13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0"/>
                      <a:pt x="18" y="20"/>
                      <a:pt x="3" y="20"/>
                    </a:cubicBezTo>
                    <a:cubicBezTo>
                      <a:pt x="3" y="18"/>
                      <a:pt x="3" y="16"/>
                      <a:pt x="3" y="13"/>
                    </a:cubicBezTo>
                    <a:cubicBezTo>
                      <a:pt x="3" y="9"/>
                      <a:pt x="2" y="4"/>
                      <a:pt x="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0" y="4"/>
                      <a:pt x="29" y="10"/>
                      <a:pt x="29" y="10"/>
                    </a:cubicBezTo>
                    <a:lnTo>
                      <a:pt x="2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166"/>
              <p:cNvSpPr>
                <a:spLocks/>
              </p:cNvSpPr>
              <p:nvPr/>
            </p:nvSpPr>
            <p:spPr bwMode="auto">
              <a:xfrm>
                <a:off x="6544500" y="4556609"/>
                <a:ext cx="36785" cy="25425"/>
              </a:xfrm>
              <a:custGeom>
                <a:avLst/>
                <a:gdLst>
                  <a:gd name="T0" fmla="*/ 28 w 29"/>
                  <a:gd name="T1" fmla="*/ 20 h 20"/>
                  <a:gd name="T2" fmla="*/ 12 w 29"/>
                  <a:gd name="T3" fmla="*/ 20 h 20"/>
                  <a:gd name="T4" fmla="*/ 14 w 29"/>
                  <a:gd name="T5" fmla="*/ 13 h 20"/>
                  <a:gd name="T6" fmla="*/ 0 w 29"/>
                  <a:gd name="T7" fmla="*/ 0 h 20"/>
                  <a:gd name="T8" fmla="*/ 26 w 29"/>
                  <a:gd name="T9" fmla="*/ 0 h 20"/>
                  <a:gd name="T10" fmla="*/ 29 w 29"/>
                  <a:gd name="T11" fmla="*/ 13 h 20"/>
                  <a:gd name="T12" fmla="*/ 28 w 29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0">
                    <a:moveTo>
                      <a:pt x="28" y="20"/>
                    </a:moveTo>
                    <a:cubicBezTo>
                      <a:pt x="23" y="20"/>
                      <a:pt x="18" y="20"/>
                      <a:pt x="12" y="20"/>
                    </a:cubicBezTo>
                    <a:cubicBezTo>
                      <a:pt x="13" y="18"/>
                      <a:pt x="14" y="16"/>
                      <a:pt x="14" y="13"/>
                    </a:cubicBezTo>
                    <a:cubicBezTo>
                      <a:pt x="14" y="6"/>
                      <a:pt x="8" y="0"/>
                      <a:pt x="0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8" y="4"/>
                      <a:pt x="29" y="9"/>
                      <a:pt x="29" y="13"/>
                    </a:cubicBezTo>
                    <a:cubicBezTo>
                      <a:pt x="29" y="16"/>
                      <a:pt x="29" y="18"/>
                      <a:pt x="2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168"/>
              <p:cNvSpPr>
                <a:spLocks/>
              </p:cNvSpPr>
              <p:nvPr/>
            </p:nvSpPr>
            <p:spPr bwMode="auto">
              <a:xfrm>
                <a:off x="6454701" y="4504135"/>
                <a:ext cx="163911" cy="52473"/>
              </a:xfrm>
              <a:custGeom>
                <a:avLst/>
                <a:gdLst>
                  <a:gd name="T0" fmla="*/ 41 w 128"/>
                  <a:gd name="T1" fmla="*/ 4 h 41"/>
                  <a:gd name="T2" fmla="*/ 117 w 128"/>
                  <a:gd name="T3" fmla="*/ 24 h 41"/>
                  <a:gd name="T4" fmla="*/ 125 w 128"/>
                  <a:gd name="T5" fmla="*/ 39 h 41"/>
                  <a:gd name="T6" fmla="*/ 128 w 128"/>
                  <a:gd name="T7" fmla="*/ 41 h 41"/>
                  <a:gd name="T8" fmla="*/ 100 w 128"/>
                  <a:gd name="T9" fmla="*/ 41 h 41"/>
                  <a:gd name="T10" fmla="*/ 70 w 128"/>
                  <a:gd name="T11" fmla="*/ 22 h 41"/>
                  <a:gd name="T12" fmla="*/ 40 w 128"/>
                  <a:gd name="T13" fmla="*/ 41 h 41"/>
                  <a:gd name="T14" fmla="*/ 0 w 128"/>
                  <a:gd name="T15" fmla="*/ 41 h 41"/>
                  <a:gd name="T16" fmla="*/ 0 w 128"/>
                  <a:gd name="T17" fmla="*/ 0 h 41"/>
                  <a:gd name="T18" fmla="*/ 6 w 128"/>
                  <a:gd name="T19" fmla="*/ 4 h 41"/>
                  <a:gd name="T20" fmla="*/ 41 w 128"/>
                  <a:gd name="T21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8" h="41">
                    <a:moveTo>
                      <a:pt x="41" y="4"/>
                    </a:moveTo>
                    <a:cubicBezTo>
                      <a:pt x="82" y="4"/>
                      <a:pt x="117" y="24"/>
                      <a:pt x="117" y="24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6" y="39"/>
                      <a:pt x="127" y="40"/>
                      <a:pt x="128" y="41"/>
                    </a:cubicBezTo>
                    <a:cubicBezTo>
                      <a:pt x="100" y="41"/>
                      <a:pt x="100" y="41"/>
                      <a:pt x="100" y="41"/>
                    </a:cubicBezTo>
                    <a:cubicBezTo>
                      <a:pt x="95" y="30"/>
                      <a:pt x="84" y="22"/>
                      <a:pt x="70" y="22"/>
                    </a:cubicBezTo>
                    <a:cubicBezTo>
                      <a:pt x="57" y="22"/>
                      <a:pt x="45" y="30"/>
                      <a:pt x="4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6" y="4"/>
                      <a:pt x="6" y="4"/>
                    </a:cubicBezTo>
                    <a:lnTo>
                      <a:pt x="41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169"/>
              <p:cNvSpPr>
                <a:spLocks/>
              </p:cNvSpPr>
              <p:nvPr/>
            </p:nvSpPr>
            <p:spPr bwMode="auto">
              <a:xfrm>
                <a:off x="6512583" y="4537675"/>
                <a:ext cx="64916" cy="18934"/>
              </a:xfrm>
              <a:custGeom>
                <a:avLst/>
                <a:gdLst>
                  <a:gd name="T0" fmla="*/ 25 w 51"/>
                  <a:gd name="T1" fmla="*/ 0 h 15"/>
                  <a:gd name="T2" fmla="*/ 51 w 51"/>
                  <a:gd name="T3" fmla="*/ 15 h 15"/>
                  <a:gd name="T4" fmla="*/ 25 w 51"/>
                  <a:gd name="T5" fmla="*/ 15 h 15"/>
                  <a:gd name="T6" fmla="*/ 0 w 51"/>
                  <a:gd name="T7" fmla="*/ 15 h 15"/>
                  <a:gd name="T8" fmla="*/ 25 w 51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15">
                    <a:moveTo>
                      <a:pt x="25" y="0"/>
                    </a:moveTo>
                    <a:cubicBezTo>
                      <a:pt x="36" y="0"/>
                      <a:pt x="46" y="6"/>
                      <a:pt x="51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5" y="6"/>
                      <a:pt x="14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170"/>
              <p:cNvSpPr>
                <a:spLocks/>
              </p:cNvSpPr>
              <p:nvPr/>
            </p:nvSpPr>
            <p:spPr bwMode="auto">
              <a:xfrm>
                <a:off x="6508796" y="4582034"/>
                <a:ext cx="71407" cy="28130"/>
              </a:xfrm>
              <a:custGeom>
                <a:avLst/>
                <a:gdLst>
                  <a:gd name="T0" fmla="*/ 40 w 56"/>
                  <a:gd name="T1" fmla="*/ 0 h 22"/>
                  <a:gd name="T2" fmla="*/ 56 w 56"/>
                  <a:gd name="T3" fmla="*/ 0 h 22"/>
                  <a:gd name="T4" fmla="*/ 28 w 56"/>
                  <a:gd name="T5" fmla="*/ 22 h 22"/>
                  <a:gd name="T6" fmla="*/ 0 w 56"/>
                  <a:gd name="T7" fmla="*/ 0 h 22"/>
                  <a:gd name="T8" fmla="*/ 17 w 56"/>
                  <a:gd name="T9" fmla="*/ 0 h 22"/>
                  <a:gd name="T10" fmla="*/ 28 w 56"/>
                  <a:gd name="T11" fmla="*/ 7 h 22"/>
                  <a:gd name="T12" fmla="*/ 40 w 56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2">
                    <a:moveTo>
                      <a:pt x="40" y="0"/>
                    </a:moveTo>
                    <a:cubicBezTo>
                      <a:pt x="46" y="0"/>
                      <a:pt x="51" y="0"/>
                      <a:pt x="56" y="0"/>
                    </a:cubicBezTo>
                    <a:cubicBezTo>
                      <a:pt x="53" y="13"/>
                      <a:pt x="42" y="22"/>
                      <a:pt x="28" y="22"/>
                    </a:cubicBezTo>
                    <a:cubicBezTo>
                      <a:pt x="15" y="22"/>
                      <a:pt x="3" y="13"/>
                      <a:pt x="0" y="0"/>
                    </a:cubicBezTo>
                    <a:cubicBezTo>
                      <a:pt x="6" y="0"/>
                      <a:pt x="11" y="0"/>
                      <a:pt x="17" y="0"/>
                    </a:cubicBezTo>
                    <a:cubicBezTo>
                      <a:pt x="19" y="4"/>
                      <a:pt x="23" y="7"/>
                      <a:pt x="28" y="7"/>
                    </a:cubicBezTo>
                    <a:cubicBezTo>
                      <a:pt x="33" y="7"/>
                      <a:pt x="38" y="4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171"/>
              <p:cNvSpPr>
                <a:spLocks/>
              </p:cNvSpPr>
              <p:nvPr/>
            </p:nvSpPr>
            <p:spPr bwMode="auto">
              <a:xfrm>
                <a:off x="6507174" y="4556609"/>
                <a:ext cx="37327" cy="25425"/>
              </a:xfrm>
              <a:custGeom>
                <a:avLst/>
                <a:gdLst>
                  <a:gd name="T0" fmla="*/ 4 w 29"/>
                  <a:gd name="T1" fmla="*/ 0 h 20"/>
                  <a:gd name="T2" fmla="*/ 29 w 29"/>
                  <a:gd name="T3" fmla="*/ 0 h 20"/>
                  <a:gd name="T4" fmla="*/ 16 w 29"/>
                  <a:gd name="T5" fmla="*/ 13 h 20"/>
                  <a:gd name="T6" fmla="*/ 18 w 29"/>
                  <a:gd name="T7" fmla="*/ 20 h 20"/>
                  <a:gd name="T8" fmla="*/ 1 w 29"/>
                  <a:gd name="T9" fmla="*/ 20 h 20"/>
                  <a:gd name="T10" fmla="*/ 0 w 29"/>
                  <a:gd name="T11" fmla="*/ 13 h 20"/>
                  <a:gd name="T12" fmla="*/ 4 w 29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0">
                    <a:moveTo>
                      <a:pt x="4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2" y="0"/>
                      <a:pt x="16" y="6"/>
                      <a:pt x="16" y="13"/>
                    </a:cubicBezTo>
                    <a:cubicBezTo>
                      <a:pt x="16" y="16"/>
                      <a:pt x="17" y="18"/>
                      <a:pt x="18" y="20"/>
                    </a:cubicBezTo>
                    <a:cubicBezTo>
                      <a:pt x="12" y="20"/>
                      <a:pt x="7" y="20"/>
                      <a:pt x="1" y="20"/>
                    </a:cubicBezTo>
                    <a:cubicBezTo>
                      <a:pt x="1" y="18"/>
                      <a:pt x="0" y="16"/>
                      <a:pt x="0" y="13"/>
                    </a:cubicBezTo>
                    <a:cubicBezTo>
                      <a:pt x="0" y="9"/>
                      <a:pt x="2" y="4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172"/>
              <p:cNvSpPr>
                <a:spLocks/>
              </p:cNvSpPr>
              <p:nvPr/>
            </p:nvSpPr>
            <p:spPr bwMode="auto">
              <a:xfrm>
                <a:off x="6187466" y="4471137"/>
                <a:ext cx="318626" cy="110897"/>
              </a:xfrm>
              <a:custGeom>
                <a:avLst/>
                <a:gdLst>
                  <a:gd name="T0" fmla="*/ 246 w 249"/>
                  <a:gd name="T1" fmla="*/ 80 h 87"/>
                  <a:gd name="T2" fmla="*/ 247 w 249"/>
                  <a:gd name="T3" fmla="*/ 87 h 87"/>
                  <a:gd name="T4" fmla="*/ 97 w 249"/>
                  <a:gd name="T5" fmla="*/ 87 h 87"/>
                  <a:gd name="T6" fmla="*/ 98 w 249"/>
                  <a:gd name="T7" fmla="*/ 80 h 87"/>
                  <a:gd name="T8" fmla="*/ 65 w 249"/>
                  <a:gd name="T9" fmla="*/ 48 h 87"/>
                  <a:gd name="T10" fmla="*/ 32 w 249"/>
                  <a:gd name="T11" fmla="*/ 80 h 87"/>
                  <a:gd name="T12" fmla="*/ 33 w 249"/>
                  <a:gd name="T13" fmla="*/ 87 h 87"/>
                  <a:gd name="T14" fmla="*/ 17 w 249"/>
                  <a:gd name="T15" fmla="*/ 87 h 87"/>
                  <a:gd name="T16" fmla="*/ 0 w 249"/>
                  <a:gd name="T17" fmla="*/ 68 h 87"/>
                  <a:gd name="T18" fmla="*/ 0 w 249"/>
                  <a:gd name="T19" fmla="*/ 58 h 87"/>
                  <a:gd name="T20" fmla="*/ 11 w 249"/>
                  <a:gd name="T21" fmla="*/ 53 h 87"/>
                  <a:gd name="T22" fmla="*/ 11 w 249"/>
                  <a:gd name="T23" fmla="*/ 38 h 87"/>
                  <a:gd name="T24" fmla="*/ 60 w 249"/>
                  <a:gd name="T25" fmla="*/ 25 h 87"/>
                  <a:gd name="T26" fmla="*/ 67 w 249"/>
                  <a:gd name="T27" fmla="*/ 21 h 87"/>
                  <a:gd name="T28" fmla="*/ 80 w 249"/>
                  <a:gd name="T29" fmla="*/ 25 h 87"/>
                  <a:gd name="T30" fmla="*/ 87 w 249"/>
                  <a:gd name="T31" fmla="*/ 25 h 87"/>
                  <a:gd name="T32" fmla="*/ 93 w 249"/>
                  <a:gd name="T33" fmla="*/ 3 h 87"/>
                  <a:gd name="T34" fmla="*/ 110 w 249"/>
                  <a:gd name="T35" fmla="*/ 15 h 87"/>
                  <a:gd name="T36" fmla="*/ 110 w 249"/>
                  <a:gd name="T37" fmla="*/ 22 h 87"/>
                  <a:gd name="T38" fmla="*/ 120 w 249"/>
                  <a:gd name="T39" fmla="*/ 35 h 87"/>
                  <a:gd name="T40" fmla="*/ 159 w 249"/>
                  <a:gd name="T41" fmla="*/ 35 h 87"/>
                  <a:gd name="T42" fmla="*/ 159 w 249"/>
                  <a:gd name="T43" fmla="*/ 31 h 87"/>
                  <a:gd name="T44" fmla="*/ 163 w 249"/>
                  <a:gd name="T45" fmla="*/ 25 h 87"/>
                  <a:gd name="T46" fmla="*/ 169 w 249"/>
                  <a:gd name="T47" fmla="*/ 25 h 87"/>
                  <a:gd name="T48" fmla="*/ 154 w 249"/>
                  <a:gd name="T49" fmla="*/ 2 h 87"/>
                  <a:gd name="T50" fmla="*/ 169 w 249"/>
                  <a:gd name="T51" fmla="*/ 0 h 87"/>
                  <a:gd name="T52" fmla="*/ 209 w 249"/>
                  <a:gd name="T53" fmla="*/ 26 h 87"/>
                  <a:gd name="T54" fmla="*/ 209 w 249"/>
                  <a:gd name="T55" fmla="*/ 67 h 87"/>
                  <a:gd name="T56" fmla="*/ 249 w 249"/>
                  <a:gd name="T57" fmla="*/ 67 h 87"/>
                  <a:gd name="T58" fmla="*/ 246 w 249"/>
                  <a:gd name="T59" fmla="*/ 8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9" h="87">
                    <a:moveTo>
                      <a:pt x="246" y="80"/>
                    </a:moveTo>
                    <a:cubicBezTo>
                      <a:pt x="246" y="83"/>
                      <a:pt x="247" y="85"/>
                      <a:pt x="247" y="87"/>
                    </a:cubicBezTo>
                    <a:cubicBezTo>
                      <a:pt x="200" y="87"/>
                      <a:pt x="143" y="87"/>
                      <a:pt x="97" y="87"/>
                    </a:cubicBezTo>
                    <a:cubicBezTo>
                      <a:pt x="98" y="85"/>
                      <a:pt x="98" y="83"/>
                      <a:pt x="98" y="80"/>
                    </a:cubicBezTo>
                    <a:cubicBezTo>
                      <a:pt x="98" y="62"/>
                      <a:pt x="83" y="48"/>
                      <a:pt x="65" y="48"/>
                    </a:cubicBezTo>
                    <a:cubicBezTo>
                      <a:pt x="47" y="48"/>
                      <a:pt x="32" y="62"/>
                      <a:pt x="32" y="80"/>
                    </a:cubicBezTo>
                    <a:cubicBezTo>
                      <a:pt x="32" y="83"/>
                      <a:pt x="32" y="85"/>
                      <a:pt x="33" y="87"/>
                    </a:cubicBezTo>
                    <a:cubicBezTo>
                      <a:pt x="24" y="87"/>
                      <a:pt x="18" y="87"/>
                      <a:pt x="17" y="87"/>
                    </a:cubicBezTo>
                    <a:cubicBezTo>
                      <a:pt x="7" y="87"/>
                      <a:pt x="0" y="68"/>
                      <a:pt x="0" y="6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9" y="26"/>
                      <a:pt x="60" y="25"/>
                      <a:pt x="60" y="25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87" y="25"/>
                      <a:pt x="87" y="25"/>
                      <a:pt x="87" y="25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111" y="5"/>
                      <a:pt x="110" y="15"/>
                      <a:pt x="110" y="15"/>
                    </a:cubicBezTo>
                    <a:cubicBezTo>
                      <a:pt x="110" y="22"/>
                      <a:pt x="110" y="22"/>
                      <a:pt x="110" y="22"/>
                    </a:cubicBezTo>
                    <a:cubicBezTo>
                      <a:pt x="120" y="35"/>
                      <a:pt x="120" y="35"/>
                      <a:pt x="120" y="35"/>
                    </a:cubicBezTo>
                    <a:cubicBezTo>
                      <a:pt x="159" y="35"/>
                      <a:pt x="159" y="35"/>
                      <a:pt x="159" y="35"/>
                    </a:cubicBezTo>
                    <a:cubicBezTo>
                      <a:pt x="159" y="31"/>
                      <a:pt x="159" y="31"/>
                      <a:pt x="159" y="31"/>
                    </a:cubicBezTo>
                    <a:cubicBezTo>
                      <a:pt x="155" y="26"/>
                      <a:pt x="163" y="25"/>
                      <a:pt x="163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54" y="2"/>
                      <a:pt x="154" y="2"/>
                      <a:pt x="154" y="2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209" y="26"/>
                      <a:pt x="209" y="26"/>
                      <a:pt x="209" y="26"/>
                    </a:cubicBezTo>
                    <a:cubicBezTo>
                      <a:pt x="209" y="67"/>
                      <a:pt x="209" y="67"/>
                      <a:pt x="209" y="67"/>
                    </a:cubicBezTo>
                    <a:cubicBezTo>
                      <a:pt x="249" y="67"/>
                      <a:pt x="249" y="67"/>
                      <a:pt x="249" y="67"/>
                    </a:cubicBezTo>
                    <a:cubicBezTo>
                      <a:pt x="247" y="71"/>
                      <a:pt x="246" y="76"/>
                      <a:pt x="246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 173"/>
              <p:cNvSpPr>
                <a:spLocks/>
              </p:cNvSpPr>
              <p:nvPr/>
            </p:nvSpPr>
            <p:spPr bwMode="auto">
              <a:xfrm>
                <a:off x="6235071" y="4582034"/>
                <a:ext cx="71407" cy="28130"/>
              </a:xfrm>
              <a:custGeom>
                <a:avLst/>
                <a:gdLst>
                  <a:gd name="T0" fmla="*/ 56 w 56"/>
                  <a:gd name="T1" fmla="*/ 0 h 22"/>
                  <a:gd name="T2" fmla="*/ 28 w 56"/>
                  <a:gd name="T3" fmla="*/ 22 h 22"/>
                  <a:gd name="T4" fmla="*/ 0 w 56"/>
                  <a:gd name="T5" fmla="*/ 0 h 22"/>
                  <a:gd name="T6" fmla="*/ 16 w 56"/>
                  <a:gd name="T7" fmla="*/ 0 h 22"/>
                  <a:gd name="T8" fmla="*/ 28 w 56"/>
                  <a:gd name="T9" fmla="*/ 7 h 22"/>
                  <a:gd name="T10" fmla="*/ 40 w 56"/>
                  <a:gd name="T11" fmla="*/ 0 h 22"/>
                  <a:gd name="T12" fmla="*/ 56 w 56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2">
                    <a:moveTo>
                      <a:pt x="56" y="0"/>
                    </a:moveTo>
                    <a:cubicBezTo>
                      <a:pt x="53" y="13"/>
                      <a:pt x="42" y="22"/>
                      <a:pt x="28" y="22"/>
                    </a:cubicBezTo>
                    <a:cubicBezTo>
                      <a:pt x="14" y="22"/>
                      <a:pt x="3" y="13"/>
                      <a:pt x="0" y="0"/>
                    </a:cubicBezTo>
                    <a:cubicBezTo>
                      <a:pt x="5" y="0"/>
                      <a:pt x="10" y="0"/>
                      <a:pt x="16" y="0"/>
                    </a:cubicBezTo>
                    <a:cubicBezTo>
                      <a:pt x="19" y="4"/>
                      <a:pt x="23" y="7"/>
                      <a:pt x="28" y="7"/>
                    </a:cubicBezTo>
                    <a:cubicBezTo>
                      <a:pt x="33" y="7"/>
                      <a:pt x="37" y="4"/>
                      <a:pt x="40" y="0"/>
                    </a:cubicBezTo>
                    <a:cubicBezTo>
                      <a:pt x="45" y="0"/>
                      <a:pt x="50" y="0"/>
                      <a:pt x="5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Freeform 174"/>
              <p:cNvSpPr>
                <a:spLocks/>
              </p:cNvSpPr>
              <p:nvPr/>
            </p:nvSpPr>
            <p:spPr bwMode="auto">
              <a:xfrm>
                <a:off x="6233448" y="4537675"/>
                <a:ext cx="74653" cy="44359"/>
              </a:xfrm>
              <a:custGeom>
                <a:avLst/>
                <a:gdLst>
                  <a:gd name="T0" fmla="*/ 29 w 58"/>
                  <a:gd name="T1" fmla="*/ 0 h 35"/>
                  <a:gd name="T2" fmla="*/ 58 w 58"/>
                  <a:gd name="T3" fmla="*/ 28 h 35"/>
                  <a:gd name="T4" fmla="*/ 57 w 58"/>
                  <a:gd name="T5" fmla="*/ 35 h 35"/>
                  <a:gd name="T6" fmla="*/ 41 w 58"/>
                  <a:gd name="T7" fmla="*/ 35 h 35"/>
                  <a:gd name="T8" fmla="*/ 42 w 58"/>
                  <a:gd name="T9" fmla="*/ 28 h 35"/>
                  <a:gd name="T10" fmla="*/ 29 w 58"/>
                  <a:gd name="T11" fmla="*/ 15 h 35"/>
                  <a:gd name="T12" fmla="*/ 16 w 58"/>
                  <a:gd name="T13" fmla="*/ 28 h 35"/>
                  <a:gd name="T14" fmla="*/ 17 w 58"/>
                  <a:gd name="T15" fmla="*/ 35 h 35"/>
                  <a:gd name="T16" fmla="*/ 1 w 58"/>
                  <a:gd name="T17" fmla="*/ 35 h 35"/>
                  <a:gd name="T18" fmla="*/ 0 w 58"/>
                  <a:gd name="T19" fmla="*/ 28 h 35"/>
                  <a:gd name="T20" fmla="*/ 29 w 58"/>
                  <a:gd name="T2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35">
                    <a:moveTo>
                      <a:pt x="29" y="0"/>
                    </a:moveTo>
                    <a:cubicBezTo>
                      <a:pt x="45" y="0"/>
                      <a:pt x="58" y="13"/>
                      <a:pt x="58" y="28"/>
                    </a:cubicBezTo>
                    <a:cubicBezTo>
                      <a:pt x="58" y="31"/>
                      <a:pt x="58" y="33"/>
                      <a:pt x="57" y="35"/>
                    </a:cubicBezTo>
                    <a:cubicBezTo>
                      <a:pt x="51" y="35"/>
                      <a:pt x="46" y="35"/>
                      <a:pt x="41" y="35"/>
                    </a:cubicBezTo>
                    <a:cubicBezTo>
                      <a:pt x="42" y="33"/>
                      <a:pt x="42" y="31"/>
                      <a:pt x="42" y="28"/>
                    </a:cubicBezTo>
                    <a:cubicBezTo>
                      <a:pt x="42" y="21"/>
                      <a:pt x="36" y="15"/>
                      <a:pt x="29" y="15"/>
                    </a:cubicBezTo>
                    <a:cubicBezTo>
                      <a:pt x="22" y="15"/>
                      <a:pt x="16" y="21"/>
                      <a:pt x="16" y="28"/>
                    </a:cubicBezTo>
                    <a:cubicBezTo>
                      <a:pt x="16" y="31"/>
                      <a:pt x="16" y="33"/>
                      <a:pt x="17" y="35"/>
                    </a:cubicBezTo>
                    <a:cubicBezTo>
                      <a:pt x="11" y="35"/>
                      <a:pt x="6" y="35"/>
                      <a:pt x="1" y="35"/>
                    </a:cubicBezTo>
                    <a:cubicBezTo>
                      <a:pt x="0" y="33"/>
                      <a:pt x="0" y="31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组合 30"/>
            <p:cNvGrpSpPr/>
            <p:nvPr/>
          </p:nvGrpSpPr>
          <p:grpSpPr>
            <a:xfrm>
              <a:off x="1857505" y="4487149"/>
              <a:ext cx="814022" cy="260856"/>
              <a:chOff x="6187466" y="4471137"/>
              <a:chExt cx="433850" cy="139027"/>
            </a:xfrm>
            <a:solidFill>
              <a:srgbClr val="2289C2"/>
            </a:solidFill>
          </p:grpSpPr>
          <p:sp>
            <p:nvSpPr>
              <p:cNvPr id="59" name="Freeform 163"/>
              <p:cNvSpPr>
                <a:spLocks/>
              </p:cNvSpPr>
              <p:nvPr/>
            </p:nvSpPr>
            <p:spPr bwMode="auto">
              <a:xfrm>
                <a:off x="6582908" y="4556609"/>
                <a:ext cx="38408" cy="25425"/>
              </a:xfrm>
              <a:custGeom>
                <a:avLst/>
                <a:gdLst>
                  <a:gd name="T0" fmla="*/ 24 w 30"/>
                  <a:gd name="T1" fmla="*/ 10 h 20"/>
                  <a:gd name="T2" fmla="*/ 22 w 30"/>
                  <a:gd name="T3" fmla="*/ 13 h 20"/>
                  <a:gd name="T4" fmla="*/ 27 w 30"/>
                  <a:gd name="T5" fmla="*/ 20 h 20"/>
                  <a:gd name="T6" fmla="*/ 3 w 30"/>
                  <a:gd name="T7" fmla="*/ 20 h 20"/>
                  <a:gd name="T8" fmla="*/ 3 w 30"/>
                  <a:gd name="T9" fmla="*/ 13 h 20"/>
                  <a:gd name="T10" fmla="*/ 0 w 30"/>
                  <a:gd name="T11" fmla="*/ 0 h 20"/>
                  <a:gd name="T12" fmla="*/ 28 w 30"/>
                  <a:gd name="T13" fmla="*/ 0 h 20"/>
                  <a:gd name="T14" fmla="*/ 29 w 30"/>
                  <a:gd name="T15" fmla="*/ 10 h 20"/>
                  <a:gd name="T16" fmla="*/ 24 w 30"/>
                  <a:gd name="T17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0">
                    <a:moveTo>
                      <a:pt x="24" y="10"/>
                    </a:moveTo>
                    <a:cubicBezTo>
                      <a:pt x="22" y="13"/>
                      <a:pt x="22" y="13"/>
                      <a:pt x="22" y="13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0"/>
                      <a:pt x="18" y="20"/>
                      <a:pt x="3" y="20"/>
                    </a:cubicBezTo>
                    <a:cubicBezTo>
                      <a:pt x="3" y="18"/>
                      <a:pt x="3" y="16"/>
                      <a:pt x="3" y="13"/>
                    </a:cubicBezTo>
                    <a:cubicBezTo>
                      <a:pt x="3" y="9"/>
                      <a:pt x="2" y="4"/>
                      <a:pt x="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0" y="4"/>
                      <a:pt x="29" y="10"/>
                      <a:pt x="29" y="10"/>
                    </a:cubicBezTo>
                    <a:lnTo>
                      <a:pt x="2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166"/>
              <p:cNvSpPr>
                <a:spLocks/>
              </p:cNvSpPr>
              <p:nvPr/>
            </p:nvSpPr>
            <p:spPr bwMode="auto">
              <a:xfrm>
                <a:off x="6544500" y="4556609"/>
                <a:ext cx="36785" cy="25425"/>
              </a:xfrm>
              <a:custGeom>
                <a:avLst/>
                <a:gdLst>
                  <a:gd name="T0" fmla="*/ 28 w 29"/>
                  <a:gd name="T1" fmla="*/ 20 h 20"/>
                  <a:gd name="T2" fmla="*/ 12 w 29"/>
                  <a:gd name="T3" fmla="*/ 20 h 20"/>
                  <a:gd name="T4" fmla="*/ 14 w 29"/>
                  <a:gd name="T5" fmla="*/ 13 h 20"/>
                  <a:gd name="T6" fmla="*/ 0 w 29"/>
                  <a:gd name="T7" fmla="*/ 0 h 20"/>
                  <a:gd name="T8" fmla="*/ 26 w 29"/>
                  <a:gd name="T9" fmla="*/ 0 h 20"/>
                  <a:gd name="T10" fmla="*/ 29 w 29"/>
                  <a:gd name="T11" fmla="*/ 13 h 20"/>
                  <a:gd name="T12" fmla="*/ 28 w 29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0">
                    <a:moveTo>
                      <a:pt x="28" y="20"/>
                    </a:moveTo>
                    <a:cubicBezTo>
                      <a:pt x="23" y="20"/>
                      <a:pt x="18" y="20"/>
                      <a:pt x="12" y="20"/>
                    </a:cubicBezTo>
                    <a:cubicBezTo>
                      <a:pt x="13" y="18"/>
                      <a:pt x="14" y="16"/>
                      <a:pt x="14" y="13"/>
                    </a:cubicBezTo>
                    <a:cubicBezTo>
                      <a:pt x="14" y="6"/>
                      <a:pt x="8" y="0"/>
                      <a:pt x="0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8" y="4"/>
                      <a:pt x="29" y="9"/>
                      <a:pt x="29" y="13"/>
                    </a:cubicBezTo>
                    <a:cubicBezTo>
                      <a:pt x="29" y="16"/>
                      <a:pt x="29" y="18"/>
                      <a:pt x="2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168"/>
              <p:cNvSpPr>
                <a:spLocks/>
              </p:cNvSpPr>
              <p:nvPr/>
            </p:nvSpPr>
            <p:spPr bwMode="auto">
              <a:xfrm>
                <a:off x="6454701" y="4504135"/>
                <a:ext cx="163911" cy="52473"/>
              </a:xfrm>
              <a:custGeom>
                <a:avLst/>
                <a:gdLst>
                  <a:gd name="T0" fmla="*/ 41 w 128"/>
                  <a:gd name="T1" fmla="*/ 4 h 41"/>
                  <a:gd name="T2" fmla="*/ 117 w 128"/>
                  <a:gd name="T3" fmla="*/ 24 h 41"/>
                  <a:gd name="T4" fmla="*/ 125 w 128"/>
                  <a:gd name="T5" fmla="*/ 39 h 41"/>
                  <a:gd name="T6" fmla="*/ 128 w 128"/>
                  <a:gd name="T7" fmla="*/ 41 h 41"/>
                  <a:gd name="T8" fmla="*/ 100 w 128"/>
                  <a:gd name="T9" fmla="*/ 41 h 41"/>
                  <a:gd name="T10" fmla="*/ 70 w 128"/>
                  <a:gd name="T11" fmla="*/ 22 h 41"/>
                  <a:gd name="T12" fmla="*/ 40 w 128"/>
                  <a:gd name="T13" fmla="*/ 41 h 41"/>
                  <a:gd name="T14" fmla="*/ 0 w 128"/>
                  <a:gd name="T15" fmla="*/ 41 h 41"/>
                  <a:gd name="T16" fmla="*/ 0 w 128"/>
                  <a:gd name="T17" fmla="*/ 0 h 41"/>
                  <a:gd name="T18" fmla="*/ 6 w 128"/>
                  <a:gd name="T19" fmla="*/ 4 h 41"/>
                  <a:gd name="T20" fmla="*/ 41 w 128"/>
                  <a:gd name="T21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8" h="41">
                    <a:moveTo>
                      <a:pt x="41" y="4"/>
                    </a:moveTo>
                    <a:cubicBezTo>
                      <a:pt x="82" y="4"/>
                      <a:pt x="117" y="24"/>
                      <a:pt x="117" y="24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6" y="39"/>
                      <a:pt x="127" y="40"/>
                      <a:pt x="128" y="41"/>
                    </a:cubicBezTo>
                    <a:cubicBezTo>
                      <a:pt x="100" y="41"/>
                      <a:pt x="100" y="41"/>
                      <a:pt x="100" y="41"/>
                    </a:cubicBezTo>
                    <a:cubicBezTo>
                      <a:pt x="95" y="30"/>
                      <a:pt x="84" y="22"/>
                      <a:pt x="70" y="22"/>
                    </a:cubicBezTo>
                    <a:cubicBezTo>
                      <a:pt x="57" y="22"/>
                      <a:pt x="45" y="30"/>
                      <a:pt x="4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6" y="4"/>
                      <a:pt x="6" y="4"/>
                    </a:cubicBezTo>
                    <a:lnTo>
                      <a:pt x="41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169"/>
              <p:cNvSpPr>
                <a:spLocks/>
              </p:cNvSpPr>
              <p:nvPr/>
            </p:nvSpPr>
            <p:spPr bwMode="auto">
              <a:xfrm>
                <a:off x="6512583" y="4537675"/>
                <a:ext cx="64916" cy="18934"/>
              </a:xfrm>
              <a:custGeom>
                <a:avLst/>
                <a:gdLst>
                  <a:gd name="T0" fmla="*/ 25 w 51"/>
                  <a:gd name="T1" fmla="*/ 0 h 15"/>
                  <a:gd name="T2" fmla="*/ 51 w 51"/>
                  <a:gd name="T3" fmla="*/ 15 h 15"/>
                  <a:gd name="T4" fmla="*/ 25 w 51"/>
                  <a:gd name="T5" fmla="*/ 15 h 15"/>
                  <a:gd name="T6" fmla="*/ 0 w 51"/>
                  <a:gd name="T7" fmla="*/ 15 h 15"/>
                  <a:gd name="T8" fmla="*/ 25 w 51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15">
                    <a:moveTo>
                      <a:pt x="25" y="0"/>
                    </a:moveTo>
                    <a:cubicBezTo>
                      <a:pt x="36" y="0"/>
                      <a:pt x="46" y="6"/>
                      <a:pt x="51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5" y="6"/>
                      <a:pt x="14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170"/>
              <p:cNvSpPr>
                <a:spLocks/>
              </p:cNvSpPr>
              <p:nvPr/>
            </p:nvSpPr>
            <p:spPr bwMode="auto">
              <a:xfrm>
                <a:off x="6508796" y="4582034"/>
                <a:ext cx="71407" cy="28130"/>
              </a:xfrm>
              <a:custGeom>
                <a:avLst/>
                <a:gdLst>
                  <a:gd name="T0" fmla="*/ 40 w 56"/>
                  <a:gd name="T1" fmla="*/ 0 h 22"/>
                  <a:gd name="T2" fmla="*/ 56 w 56"/>
                  <a:gd name="T3" fmla="*/ 0 h 22"/>
                  <a:gd name="T4" fmla="*/ 28 w 56"/>
                  <a:gd name="T5" fmla="*/ 22 h 22"/>
                  <a:gd name="T6" fmla="*/ 0 w 56"/>
                  <a:gd name="T7" fmla="*/ 0 h 22"/>
                  <a:gd name="T8" fmla="*/ 17 w 56"/>
                  <a:gd name="T9" fmla="*/ 0 h 22"/>
                  <a:gd name="T10" fmla="*/ 28 w 56"/>
                  <a:gd name="T11" fmla="*/ 7 h 22"/>
                  <a:gd name="T12" fmla="*/ 40 w 56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2">
                    <a:moveTo>
                      <a:pt x="40" y="0"/>
                    </a:moveTo>
                    <a:cubicBezTo>
                      <a:pt x="46" y="0"/>
                      <a:pt x="51" y="0"/>
                      <a:pt x="56" y="0"/>
                    </a:cubicBezTo>
                    <a:cubicBezTo>
                      <a:pt x="53" y="13"/>
                      <a:pt x="42" y="22"/>
                      <a:pt x="28" y="22"/>
                    </a:cubicBezTo>
                    <a:cubicBezTo>
                      <a:pt x="15" y="22"/>
                      <a:pt x="3" y="13"/>
                      <a:pt x="0" y="0"/>
                    </a:cubicBezTo>
                    <a:cubicBezTo>
                      <a:pt x="6" y="0"/>
                      <a:pt x="11" y="0"/>
                      <a:pt x="17" y="0"/>
                    </a:cubicBezTo>
                    <a:cubicBezTo>
                      <a:pt x="19" y="4"/>
                      <a:pt x="23" y="7"/>
                      <a:pt x="28" y="7"/>
                    </a:cubicBezTo>
                    <a:cubicBezTo>
                      <a:pt x="33" y="7"/>
                      <a:pt x="38" y="4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171"/>
              <p:cNvSpPr>
                <a:spLocks/>
              </p:cNvSpPr>
              <p:nvPr/>
            </p:nvSpPr>
            <p:spPr bwMode="auto">
              <a:xfrm>
                <a:off x="6507174" y="4556609"/>
                <a:ext cx="37327" cy="25425"/>
              </a:xfrm>
              <a:custGeom>
                <a:avLst/>
                <a:gdLst>
                  <a:gd name="T0" fmla="*/ 4 w 29"/>
                  <a:gd name="T1" fmla="*/ 0 h 20"/>
                  <a:gd name="T2" fmla="*/ 29 w 29"/>
                  <a:gd name="T3" fmla="*/ 0 h 20"/>
                  <a:gd name="T4" fmla="*/ 16 w 29"/>
                  <a:gd name="T5" fmla="*/ 13 h 20"/>
                  <a:gd name="T6" fmla="*/ 18 w 29"/>
                  <a:gd name="T7" fmla="*/ 20 h 20"/>
                  <a:gd name="T8" fmla="*/ 1 w 29"/>
                  <a:gd name="T9" fmla="*/ 20 h 20"/>
                  <a:gd name="T10" fmla="*/ 0 w 29"/>
                  <a:gd name="T11" fmla="*/ 13 h 20"/>
                  <a:gd name="T12" fmla="*/ 4 w 29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0">
                    <a:moveTo>
                      <a:pt x="4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2" y="0"/>
                      <a:pt x="16" y="6"/>
                      <a:pt x="16" y="13"/>
                    </a:cubicBezTo>
                    <a:cubicBezTo>
                      <a:pt x="16" y="16"/>
                      <a:pt x="17" y="18"/>
                      <a:pt x="18" y="20"/>
                    </a:cubicBezTo>
                    <a:cubicBezTo>
                      <a:pt x="12" y="20"/>
                      <a:pt x="7" y="20"/>
                      <a:pt x="1" y="20"/>
                    </a:cubicBezTo>
                    <a:cubicBezTo>
                      <a:pt x="1" y="18"/>
                      <a:pt x="0" y="16"/>
                      <a:pt x="0" y="13"/>
                    </a:cubicBezTo>
                    <a:cubicBezTo>
                      <a:pt x="0" y="9"/>
                      <a:pt x="2" y="4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172"/>
              <p:cNvSpPr>
                <a:spLocks/>
              </p:cNvSpPr>
              <p:nvPr/>
            </p:nvSpPr>
            <p:spPr bwMode="auto">
              <a:xfrm>
                <a:off x="6187466" y="4471137"/>
                <a:ext cx="318626" cy="110897"/>
              </a:xfrm>
              <a:custGeom>
                <a:avLst/>
                <a:gdLst>
                  <a:gd name="T0" fmla="*/ 246 w 249"/>
                  <a:gd name="T1" fmla="*/ 80 h 87"/>
                  <a:gd name="T2" fmla="*/ 247 w 249"/>
                  <a:gd name="T3" fmla="*/ 87 h 87"/>
                  <a:gd name="T4" fmla="*/ 97 w 249"/>
                  <a:gd name="T5" fmla="*/ 87 h 87"/>
                  <a:gd name="T6" fmla="*/ 98 w 249"/>
                  <a:gd name="T7" fmla="*/ 80 h 87"/>
                  <a:gd name="T8" fmla="*/ 65 w 249"/>
                  <a:gd name="T9" fmla="*/ 48 h 87"/>
                  <a:gd name="T10" fmla="*/ 32 w 249"/>
                  <a:gd name="T11" fmla="*/ 80 h 87"/>
                  <a:gd name="T12" fmla="*/ 33 w 249"/>
                  <a:gd name="T13" fmla="*/ 87 h 87"/>
                  <a:gd name="T14" fmla="*/ 17 w 249"/>
                  <a:gd name="T15" fmla="*/ 87 h 87"/>
                  <a:gd name="T16" fmla="*/ 0 w 249"/>
                  <a:gd name="T17" fmla="*/ 68 h 87"/>
                  <a:gd name="T18" fmla="*/ 0 w 249"/>
                  <a:gd name="T19" fmla="*/ 58 h 87"/>
                  <a:gd name="T20" fmla="*/ 11 w 249"/>
                  <a:gd name="T21" fmla="*/ 53 h 87"/>
                  <a:gd name="T22" fmla="*/ 11 w 249"/>
                  <a:gd name="T23" fmla="*/ 38 h 87"/>
                  <a:gd name="T24" fmla="*/ 60 w 249"/>
                  <a:gd name="T25" fmla="*/ 25 h 87"/>
                  <a:gd name="T26" fmla="*/ 67 w 249"/>
                  <a:gd name="T27" fmla="*/ 21 h 87"/>
                  <a:gd name="T28" fmla="*/ 80 w 249"/>
                  <a:gd name="T29" fmla="*/ 25 h 87"/>
                  <a:gd name="T30" fmla="*/ 87 w 249"/>
                  <a:gd name="T31" fmla="*/ 25 h 87"/>
                  <a:gd name="T32" fmla="*/ 93 w 249"/>
                  <a:gd name="T33" fmla="*/ 3 h 87"/>
                  <a:gd name="T34" fmla="*/ 110 w 249"/>
                  <a:gd name="T35" fmla="*/ 15 h 87"/>
                  <a:gd name="T36" fmla="*/ 110 w 249"/>
                  <a:gd name="T37" fmla="*/ 22 h 87"/>
                  <a:gd name="T38" fmla="*/ 120 w 249"/>
                  <a:gd name="T39" fmla="*/ 35 h 87"/>
                  <a:gd name="T40" fmla="*/ 159 w 249"/>
                  <a:gd name="T41" fmla="*/ 35 h 87"/>
                  <a:gd name="T42" fmla="*/ 159 w 249"/>
                  <a:gd name="T43" fmla="*/ 31 h 87"/>
                  <a:gd name="T44" fmla="*/ 163 w 249"/>
                  <a:gd name="T45" fmla="*/ 25 h 87"/>
                  <a:gd name="T46" fmla="*/ 169 w 249"/>
                  <a:gd name="T47" fmla="*/ 25 h 87"/>
                  <a:gd name="T48" fmla="*/ 154 w 249"/>
                  <a:gd name="T49" fmla="*/ 2 h 87"/>
                  <a:gd name="T50" fmla="*/ 169 w 249"/>
                  <a:gd name="T51" fmla="*/ 0 h 87"/>
                  <a:gd name="T52" fmla="*/ 209 w 249"/>
                  <a:gd name="T53" fmla="*/ 26 h 87"/>
                  <a:gd name="T54" fmla="*/ 209 w 249"/>
                  <a:gd name="T55" fmla="*/ 67 h 87"/>
                  <a:gd name="T56" fmla="*/ 249 w 249"/>
                  <a:gd name="T57" fmla="*/ 67 h 87"/>
                  <a:gd name="T58" fmla="*/ 246 w 249"/>
                  <a:gd name="T59" fmla="*/ 8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9" h="87">
                    <a:moveTo>
                      <a:pt x="246" y="80"/>
                    </a:moveTo>
                    <a:cubicBezTo>
                      <a:pt x="246" y="83"/>
                      <a:pt x="247" y="85"/>
                      <a:pt x="247" y="87"/>
                    </a:cubicBezTo>
                    <a:cubicBezTo>
                      <a:pt x="200" y="87"/>
                      <a:pt x="143" y="87"/>
                      <a:pt x="97" y="87"/>
                    </a:cubicBezTo>
                    <a:cubicBezTo>
                      <a:pt x="98" y="85"/>
                      <a:pt x="98" y="83"/>
                      <a:pt x="98" y="80"/>
                    </a:cubicBezTo>
                    <a:cubicBezTo>
                      <a:pt x="98" y="62"/>
                      <a:pt x="83" y="48"/>
                      <a:pt x="65" y="48"/>
                    </a:cubicBezTo>
                    <a:cubicBezTo>
                      <a:pt x="47" y="48"/>
                      <a:pt x="32" y="62"/>
                      <a:pt x="32" y="80"/>
                    </a:cubicBezTo>
                    <a:cubicBezTo>
                      <a:pt x="32" y="83"/>
                      <a:pt x="32" y="85"/>
                      <a:pt x="33" y="87"/>
                    </a:cubicBezTo>
                    <a:cubicBezTo>
                      <a:pt x="24" y="87"/>
                      <a:pt x="18" y="87"/>
                      <a:pt x="17" y="87"/>
                    </a:cubicBezTo>
                    <a:cubicBezTo>
                      <a:pt x="7" y="87"/>
                      <a:pt x="0" y="68"/>
                      <a:pt x="0" y="6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9" y="26"/>
                      <a:pt x="60" y="25"/>
                      <a:pt x="60" y="25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87" y="25"/>
                      <a:pt x="87" y="25"/>
                      <a:pt x="87" y="25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111" y="5"/>
                      <a:pt x="110" y="15"/>
                      <a:pt x="110" y="15"/>
                    </a:cubicBezTo>
                    <a:cubicBezTo>
                      <a:pt x="110" y="22"/>
                      <a:pt x="110" y="22"/>
                      <a:pt x="110" y="22"/>
                    </a:cubicBezTo>
                    <a:cubicBezTo>
                      <a:pt x="120" y="35"/>
                      <a:pt x="120" y="35"/>
                      <a:pt x="120" y="35"/>
                    </a:cubicBezTo>
                    <a:cubicBezTo>
                      <a:pt x="159" y="35"/>
                      <a:pt x="159" y="35"/>
                      <a:pt x="159" y="35"/>
                    </a:cubicBezTo>
                    <a:cubicBezTo>
                      <a:pt x="159" y="31"/>
                      <a:pt x="159" y="31"/>
                      <a:pt x="159" y="31"/>
                    </a:cubicBezTo>
                    <a:cubicBezTo>
                      <a:pt x="155" y="26"/>
                      <a:pt x="163" y="25"/>
                      <a:pt x="163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54" y="2"/>
                      <a:pt x="154" y="2"/>
                      <a:pt x="154" y="2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209" y="26"/>
                      <a:pt x="209" y="26"/>
                      <a:pt x="209" y="26"/>
                    </a:cubicBezTo>
                    <a:cubicBezTo>
                      <a:pt x="209" y="67"/>
                      <a:pt x="209" y="67"/>
                      <a:pt x="209" y="67"/>
                    </a:cubicBezTo>
                    <a:cubicBezTo>
                      <a:pt x="249" y="67"/>
                      <a:pt x="249" y="67"/>
                      <a:pt x="249" y="67"/>
                    </a:cubicBezTo>
                    <a:cubicBezTo>
                      <a:pt x="247" y="71"/>
                      <a:pt x="246" y="76"/>
                      <a:pt x="246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173"/>
              <p:cNvSpPr>
                <a:spLocks/>
              </p:cNvSpPr>
              <p:nvPr/>
            </p:nvSpPr>
            <p:spPr bwMode="auto">
              <a:xfrm>
                <a:off x="6235071" y="4581975"/>
                <a:ext cx="71407" cy="28130"/>
              </a:xfrm>
              <a:custGeom>
                <a:avLst/>
                <a:gdLst>
                  <a:gd name="T0" fmla="*/ 56 w 56"/>
                  <a:gd name="T1" fmla="*/ 0 h 22"/>
                  <a:gd name="T2" fmla="*/ 28 w 56"/>
                  <a:gd name="T3" fmla="*/ 22 h 22"/>
                  <a:gd name="T4" fmla="*/ 0 w 56"/>
                  <a:gd name="T5" fmla="*/ 0 h 22"/>
                  <a:gd name="T6" fmla="*/ 16 w 56"/>
                  <a:gd name="T7" fmla="*/ 0 h 22"/>
                  <a:gd name="T8" fmla="*/ 28 w 56"/>
                  <a:gd name="T9" fmla="*/ 7 h 22"/>
                  <a:gd name="T10" fmla="*/ 40 w 56"/>
                  <a:gd name="T11" fmla="*/ 0 h 22"/>
                  <a:gd name="T12" fmla="*/ 56 w 56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2">
                    <a:moveTo>
                      <a:pt x="56" y="0"/>
                    </a:moveTo>
                    <a:cubicBezTo>
                      <a:pt x="53" y="13"/>
                      <a:pt x="42" y="22"/>
                      <a:pt x="28" y="22"/>
                    </a:cubicBezTo>
                    <a:cubicBezTo>
                      <a:pt x="14" y="22"/>
                      <a:pt x="3" y="13"/>
                      <a:pt x="0" y="0"/>
                    </a:cubicBezTo>
                    <a:cubicBezTo>
                      <a:pt x="5" y="0"/>
                      <a:pt x="10" y="0"/>
                      <a:pt x="16" y="0"/>
                    </a:cubicBezTo>
                    <a:cubicBezTo>
                      <a:pt x="19" y="4"/>
                      <a:pt x="23" y="7"/>
                      <a:pt x="28" y="7"/>
                    </a:cubicBezTo>
                    <a:cubicBezTo>
                      <a:pt x="33" y="7"/>
                      <a:pt x="37" y="4"/>
                      <a:pt x="40" y="0"/>
                    </a:cubicBezTo>
                    <a:cubicBezTo>
                      <a:pt x="45" y="0"/>
                      <a:pt x="50" y="0"/>
                      <a:pt x="5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174"/>
              <p:cNvSpPr>
                <a:spLocks/>
              </p:cNvSpPr>
              <p:nvPr/>
            </p:nvSpPr>
            <p:spPr bwMode="auto">
              <a:xfrm>
                <a:off x="6233448" y="4537675"/>
                <a:ext cx="74653" cy="44359"/>
              </a:xfrm>
              <a:custGeom>
                <a:avLst/>
                <a:gdLst>
                  <a:gd name="T0" fmla="*/ 29 w 58"/>
                  <a:gd name="T1" fmla="*/ 0 h 35"/>
                  <a:gd name="T2" fmla="*/ 58 w 58"/>
                  <a:gd name="T3" fmla="*/ 28 h 35"/>
                  <a:gd name="T4" fmla="*/ 57 w 58"/>
                  <a:gd name="T5" fmla="*/ 35 h 35"/>
                  <a:gd name="T6" fmla="*/ 41 w 58"/>
                  <a:gd name="T7" fmla="*/ 35 h 35"/>
                  <a:gd name="T8" fmla="*/ 42 w 58"/>
                  <a:gd name="T9" fmla="*/ 28 h 35"/>
                  <a:gd name="T10" fmla="*/ 29 w 58"/>
                  <a:gd name="T11" fmla="*/ 15 h 35"/>
                  <a:gd name="T12" fmla="*/ 16 w 58"/>
                  <a:gd name="T13" fmla="*/ 28 h 35"/>
                  <a:gd name="T14" fmla="*/ 17 w 58"/>
                  <a:gd name="T15" fmla="*/ 35 h 35"/>
                  <a:gd name="T16" fmla="*/ 1 w 58"/>
                  <a:gd name="T17" fmla="*/ 35 h 35"/>
                  <a:gd name="T18" fmla="*/ 0 w 58"/>
                  <a:gd name="T19" fmla="*/ 28 h 35"/>
                  <a:gd name="T20" fmla="*/ 29 w 58"/>
                  <a:gd name="T2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35">
                    <a:moveTo>
                      <a:pt x="29" y="0"/>
                    </a:moveTo>
                    <a:cubicBezTo>
                      <a:pt x="45" y="0"/>
                      <a:pt x="58" y="13"/>
                      <a:pt x="58" y="28"/>
                    </a:cubicBezTo>
                    <a:cubicBezTo>
                      <a:pt x="58" y="31"/>
                      <a:pt x="58" y="33"/>
                      <a:pt x="57" y="35"/>
                    </a:cubicBezTo>
                    <a:cubicBezTo>
                      <a:pt x="51" y="35"/>
                      <a:pt x="46" y="35"/>
                      <a:pt x="41" y="35"/>
                    </a:cubicBezTo>
                    <a:cubicBezTo>
                      <a:pt x="42" y="33"/>
                      <a:pt x="42" y="31"/>
                      <a:pt x="42" y="28"/>
                    </a:cubicBezTo>
                    <a:cubicBezTo>
                      <a:pt x="42" y="21"/>
                      <a:pt x="36" y="15"/>
                      <a:pt x="29" y="15"/>
                    </a:cubicBezTo>
                    <a:cubicBezTo>
                      <a:pt x="22" y="15"/>
                      <a:pt x="16" y="21"/>
                      <a:pt x="16" y="28"/>
                    </a:cubicBezTo>
                    <a:cubicBezTo>
                      <a:pt x="16" y="31"/>
                      <a:pt x="16" y="33"/>
                      <a:pt x="17" y="35"/>
                    </a:cubicBezTo>
                    <a:cubicBezTo>
                      <a:pt x="11" y="35"/>
                      <a:pt x="6" y="35"/>
                      <a:pt x="1" y="35"/>
                    </a:cubicBezTo>
                    <a:cubicBezTo>
                      <a:pt x="0" y="33"/>
                      <a:pt x="0" y="31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5" name="组合 40"/>
            <p:cNvGrpSpPr/>
            <p:nvPr/>
          </p:nvGrpSpPr>
          <p:grpSpPr>
            <a:xfrm>
              <a:off x="3551598" y="4023645"/>
              <a:ext cx="814022" cy="260853"/>
              <a:chOff x="6187466" y="4471137"/>
              <a:chExt cx="433850" cy="139027"/>
            </a:xfrm>
            <a:solidFill>
              <a:srgbClr val="2289C2"/>
            </a:solidFill>
          </p:grpSpPr>
          <p:sp>
            <p:nvSpPr>
              <p:cNvPr id="50" name="Freeform 163"/>
              <p:cNvSpPr>
                <a:spLocks/>
              </p:cNvSpPr>
              <p:nvPr/>
            </p:nvSpPr>
            <p:spPr bwMode="auto">
              <a:xfrm>
                <a:off x="6582908" y="4556609"/>
                <a:ext cx="38408" cy="25425"/>
              </a:xfrm>
              <a:custGeom>
                <a:avLst/>
                <a:gdLst>
                  <a:gd name="T0" fmla="*/ 24 w 30"/>
                  <a:gd name="T1" fmla="*/ 10 h 20"/>
                  <a:gd name="T2" fmla="*/ 22 w 30"/>
                  <a:gd name="T3" fmla="*/ 13 h 20"/>
                  <a:gd name="T4" fmla="*/ 27 w 30"/>
                  <a:gd name="T5" fmla="*/ 20 h 20"/>
                  <a:gd name="T6" fmla="*/ 3 w 30"/>
                  <a:gd name="T7" fmla="*/ 20 h 20"/>
                  <a:gd name="T8" fmla="*/ 3 w 30"/>
                  <a:gd name="T9" fmla="*/ 13 h 20"/>
                  <a:gd name="T10" fmla="*/ 0 w 30"/>
                  <a:gd name="T11" fmla="*/ 0 h 20"/>
                  <a:gd name="T12" fmla="*/ 28 w 30"/>
                  <a:gd name="T13" fmla="*/ 0 h 20"/>
                  <a:gd name="T14" fmla="*/ 29 w 30"/>
                  <a:gd name="T15" fmla="*/ 10 h 20"/>
                  <a:gd name="T16" fmla="*/ 24 w 30"/>
                  <a:gd name="T17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0">
                    <a:moveTo>
                      <a:pt x="24" y="10"/>
                    </a:moveTo>
                    <a:cubicBezTo>
                      <a:pt x="22" y="13"/>
                      <a:pt x="22" y="13"/>
                      <a:pt x="22" y="13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0"/>
                      <a:pt x="18" y="20"/>
                      <a:pt x="3" y="20"/>
                    </a:cubicBezTo>
                    <a:cubicBezTo>
                      <a:pt x="3" y="18"/>
                      <a:pt x="3" y="16"/>
                      <a:pt x="3" y="13"/>
                    </a:cubicBezTo>
                    <a:cubicBezTo>
                      <a:pt x="3" y="9"/>
                      <a:pt x="2" y="4"/>
                      <a:pt x="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0" y="4"/>
                      <a:pt x="29" y="10"/>
                      <a:pt x="29" y="10"/>
                    </a:cubicBezTo>
                    <a:lnTo>
                      <a:pt x="2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166"/>
              <p:cNvSpPr>
                <a:spLocks/>
              </p:cNvSpPr>
              <p:nvPr/>
            </p:nvSpPr>
            <p:spPr bwMode="auto">
              <a:xfrm>
                <a:off x="6544500" y="4556609"/>
                <a:ext cx="36785" cy="25425"/>
              </a:xfrm>
              <a:custGeom>
                <a:avLst/>
                <a:gdLst>
                  <a:gd name="T0" fmla="*/ 28 w 29"/>
                  <a:gd name="T1" fmla="*/ 20 h 20"/>
                  <a:gd name="T2" fmla="*/ 12 w 29"/>
                  <a:gd name="T3" fmla="*/ 20 h 20"/>
                  <a:gd name="T4" fmla="*/ 14 w 29"/>
                  <a:gd name="T5" fmla="*/ 13 h 20"/>
                  <a:gd name="T6" fmla="*/ 0 w 29"/>
                  <a:gd name="T7" fmla="*/ 0 h 20"/>
                  <a:gd name="T8" fmla="*/ 26 w 29"/>
                  <a:gd name="T9" fmla="*/ 0 h 20"/>
                  <a:gd name="T10" fmla="*/ 29 w 29"/>
                  <a:gd name="T11" fmla="*/ 13 h 20"/>
                  <a:gd name="T12" fmla="*/ 28 w 29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0">
                    <a:moveTo>
                      <a:pt x="28" y="20"/>
                    </a:moveTo>
                    <a:cubicBezTo>
                      <a:pt x="23" y="20"/>
                      <a:pt x="18" y="20"/>
                      <a:pt x="12" y="20"/>
                    </a:cubicBezTo>
                    <a:cubicBezTo>
                      <a:pt x="13" y="18"/>
                      <a:pt x="14" y="16"/>
                      <a:pt x="14" y="13"/>
                    </a:cubicBezTo>
                    <a:cubicBezTo>
                      <a:pt x="14" y="6"/>
                      <a:pt x="8" y="0"/>
                      <a:pt x="0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8" y="4"/>
                      <a:pt x="29" y="9"/>
                      <a:pt x="29" y="13"/>
                    </a:cubicBezTo>
                    <a:cubicBezTo>
                      <a:pt x="29" y="16"/>
                      <a:pt x="29" y="18"/>
                      <a:pt x="2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168"/>
              <p:cNvSpPr>
                <a:spLocks/>
              </p:cNvSpPr>
              <p:nvPr/>
            </p:nvSpPr>
            <p:spPr bwMode="auto">
              <a:xfrm>
                <a:off x="6454701" y="4504135"/>
                <a:ext cx="163911" cy="52473"/>
              </a:xfrm>
              <a:custGeom>
                <a:avLst/>
                <a:gdLst>
                  <a:gd name="T0" fmla="*/ 41 w 128"/>
                  <a:gd name="T1" fmla="*/ 4 h 41"/>
                  <a:gd name="T2" fmla="*/ 117 w 128"/>
                  <a:gd name="T3" fmla="*/ 24 h 41"/>
                  <a:gd name="T4" fmla="*/ 125 w 128"/>
                  <a:gd name="T5" fmla="*/ 39 h 41"/>
                  <a:gd name="T6" fmla="*/ 128 w 128"/>
                  <a:gd name="T7" fmla="*/ 41 h 41"/>
                  <a:gd name="T8" fmla="*/ 100 w 128"/>
                  <a:gd name="T9" fmla="*/ 41 h 41"/>
                  <a:gd name="T10" fmla="*/ 70 w 128"/>
                  <a:gd name="T11" fmla="*/ 22 h 41"/>
                  <a:gd name="T12" fmla="*/ 40 w 128"/>
                  <a:gd name="T13" fmla="*/ 41 h 41"/>
                  <a:gd name="T14" fmla="*/ 0 w 128"/>
                  <a:gd name="T15" fmla="*/ 41 h 41"/>
                  <a:gd name="T16" fmla="*/ 0 w 128"/>
                  <a:gd name="T17" fmla="*/ 0 h 41"/>
                  <a:gd name="T18" fmla="*/ 6 w 128"/>
                  <a:gd name="T19" fmla="*/ 4 h 41"/>
                  <a:gd name="T20" fmla="*/ 41 w 128"/>
                  <a:gd name="T21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8" h="41">
                    <a:moveTo>
                      <a:pt x="41" y="4"/>
                    </a:moveTo>
                    <a:cubicBezTo>
                      <a:pt x="82" y="4"/>
                      <a:pt x="117" y="24"/>
                      <a:pt x="117" y="24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6" y="39"/>
                      <a:pt x="127" y="40"/>
                      <a:pt x="128" y="41"/>
                    </a:cubicBezTo>
                    <a:cubicBezTo>
                      <a:pt x="100" y="41"/>
                      <a:pt x="100" y="41"/>
                      <a:pt x="100" y="41"/>
                    </a:cubicBezTo>
                    <a:cubicBezTo>
                      <a:pt x="95" y="30"/>
                      <a:pt x="84" y="22"/>
                      <a:pt x="70" y="22"/>
                    </a:cubicBezTo>
                    <a:cubicBezTo>
                      <a:pt x="57" y="22"/>
                      <a:pt x="45" y="30"/>
                      <a:pt x="4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6" y="4"/>
                      <a:pt x="6" y="4"/>
                    </a:cubicBezTo>
                    <a:lnTo>
                      <a:pt x="41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169"/>
              <p:cNvSpPr>
                <a:spLocks/>
              </p:cNvSpPr>
              <p:nvPr/>
            </p:nvSpPr>
            <p:spPr bwMode="auto">
              <a:xfrm>
                <a:off x="6512583" y="4537675"/>
                <a:ext cx="64916" cy="18934"/>
              </a:xfrm>
              <a:custGeom>
                <a:avLst/>
                <a:gdLst>
                  <a:gd name="T0" fmla="*/ 25 w 51"/>
                  <a:gd name="T1" fmla="*/ 0 h 15"/>
                  <a:gd name="T2" fmla="*/ 51 w 51"/>
                  <a:gd name="T3" fmla="*/ 15 h 15"/>
                  <a:gd name="T4" fmla="*/ 25 w 51"/>
                  <a:gd name="T5" fmla="*/ 15 h 15"/>
                  <a:gd name="T6" fmla="*/ 0 w 51"/>
                  <a:gd name="T7" fmla="*/ 15 h 15"/>
                  <a:gd name="T8" fmla="*/ 25 w 51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15">
                    <a:moveTo>
                      <a:pt x="25" y="0"/>
                    </a:moveTo>
                    <a:cubicBezTo>
                      <a:pt x="36" y="0"/>
                      <a:pt x="46" y="6"/>
                      <a:pt x="51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5" y="6"/>
                      <a:pt x="14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170"/>
              <p:cNvSpPr>
                <a:spLocks/>
              </p:cNvSpPr>
              <p:nvPr/>
            </p:nvSpPr>
            <p:spPr bwMode="auto">
              <a:xfrm>
                <a:off x="6508796" y="4582034"/>
                <a:ext cx="71407" cy="28130"/>
              </a:xfrm>
              <a:custGeom>
                <a:avLst/>
                <a:gdLst>
                  <a:gd name="T0" fmla="*/ 40 w 56"/>
                  <a:gd name="T1" fmla="*/ 0 h 22"/>
                  <a:gd name="T2" fmla="*/ 56 w 56"/>
                  <a:gd name="T3" fmla="*/ 0 h 22"/>
                  <a:gd name="T4" fmla="*/ 28 w 56"/>
                  <a:gd name="T5" fmla="*/ 22 h 22"/>
                  <a:gd name="T6" fmla="*/ 0 w 56"/>
                  <a:gd name="T7" fmla="*/ 0 h 22"/>
                  <a:gd name="T8" fmla="*/ 17 w 56"/>
                  <a:gd name="T9" fmla="*/ 0 h 22"/>
                  <a:gd name="T10" fmla="*/ 28 w 56"/>
                  <a:gd name="T11" fmla="*/ 7 h 22"/>
                  <a:gd name="T12" fmla="*/ 40 w 56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2">
                    <a:moveTo>
                      <a:pt x="40" y="0"/>
                    </a:moveTo>
                    <a:cubicBezTo>
                      <a:pt x="46" y="0"/>
                      <a:pt x="51" y="0"/>
                      <a:pt x="56" y="0"/>
                    </a:cubicBezTo>
                    <a:cubicBezTo>
                      <a:pt x="53" y="13"/>
                      <a:pt x="42" y="22"/>
                      <a:pt x="28" y="22"/>
                    </a:cubicBezTo>
                    <a:cubicBezTo>
                      <a:pt x="15" y="22"/>
                      <a:pt x="3" y="13"/>
                      <a:pt x="0" y="0"/>
                    </a:cubicBezTo>
                    <a:cubicBezTo>
                      <a:pt x="6" y="0"/>
                      <a:pt x="11" y="0"/>
                      <a:pt x="17" y="0"/>
                    </a:cubicBezTo>
                    <a:cubicBezTo>
                      <a:pt x="19" y="4"/>
                      <a:pt x="23" y="7"/>
                      <a:pt x="28" y="7"/>
                    </a:cubicBezTo>
                    <a:cubicBezTo>
                      <a:pt x="33" y="7"/>
                      <a:pt x="38" y="4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171"/>
              <p:cNvSpPr>
                <a:spLocks/>
              </p:cNvSpPr>
              <p:nvPr/>
            </p:nvSpPr>
            <p:spPr bwMode="auto">
              <a:xfrm>
                <a:off x="6507174" y="4556609"/>
                <a:ext cx="37327" cy="25425"/>
              </a:xfrm>
              <a:custGeom>
                <a:avLst/>
                <a:gdLst>
                  <a:gd name="T0" fmla="*/ 4 w 29"/>
                  <a:gd name="T1" fmla="*/ 0 h 20"/>
                  <a:gd name="T2" fmla="*/ 29 w 29"/>
                  <a:gd name="T3" fmla="*/ 0 h 20"/>
                  <a:gd name="T4" fmla="*/ 16 w 29"/>
                  <a:gd name="T5" fmla="*/ 13 h 20"/>
                  <a:gd name="T6" fmla="*/ 18 w 29"/>
                  <a:gd name="T7" fmla="*/ 20 h 20"/>
                  <a:gd name="T8" fmla="*/ 1 w 29"/>
                  <a:gd name="T9" fmla="*/ 20 h 20"/>
                  <a:gd name="T10" fmla="*/ 0 w 29"/>
                  <a:gd name="T11" fmla="*/ 13 h 20"/>
                  <a:gd name="T12" fmla="*/ 4 w 29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0">
                    <a:moveTo>
                      <a:pt x="4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2" y="0"/>
                      <a:pt x="16" y="6"/>
                      <a:pt x="16" y="13"/>
                    </a:cubicBezTo>
                    <a:cubicBezTo>
                      <a:pt x="16" y="16"/>
                      <a:pt x="17" y="18"/>
                      <a:pt x="18" y="20"/>
                    </a:cubicBezTo>
                    <a:cubicBezTo>
                      <a:pt x="12" y="20"/>
                      <a:pt x="7" y="20"/>
                      <a:pt x="1" y="20"/>
                    </a:cubicBezTo>
                    <a:cubicBezTo>
                      <a:pt x="1" y="18"/>
                      <a:pt x="0" y="16"/>
                      <a:pt x="0" y="13"/>
                    </a:cubicBezTo>
                    <a:cubicBezTo>
                      <a:pt x="0" y="9"/>
                      <a:pt x="2" y="4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172"/>
              <p:cNvSpPr>
                <a:spLocks/>
              </p:cNvSpPr>
              <p:nvPr/>
            </p:nvSpPr>
            <p:spPr bwMode="auto">
              <a:xfrm>
                <a:off x="6187466" y="4471137"/>
                <a:ext cx="318626" cy="110897"/>
              </a:xfrm>
              <a:custGeom>
                <a:avLst/>
                <a:gdLst>
                  <a:gd name="T0" fmla="*/ 246 w 249"/>
                  <a:gd name="T1" fmla="*/ 80 h 87"/>
                  <a:gd name="T2" fmla="*/ 247 w 249"/>
                  <a:gd name="T3" fmla="*/ 87 h 87"/>
                  <a:gd name="T4" fmla="*/ 97 w 249"/>
                  <a:gd name="T5" fmla="*/ 87 h 87"/>
                  <a:gd name="T6" fmla="*/ 98 w 249"/>
                  <a:gd name="T7" fmla="*/ 80 h 87"/>
                  <a:gd name="T8" fmla="*/ 65 w 249"/>
                  <a:gd name="T9" fmla="*/ 48 h 87"/>
                  <a:gd name="T10" fmla="*/ 32 w 249"/>
                  <a:gd name="T11" fmla="*/ 80 h 87"/>
                  <a:gd name="T12" fmla="*/ 33 w 249"/>
                  <a:gd name="T13" fmla="*/ 87 h 87"/>
                  <a:gd name="T14" fmla="*/ 17 w 249"/>
                  <a:gd name="T15" fmla="*/ 87 h 87"/>
                  <a:gd name="T16" fmla="*/ 0 w 249"/>
                  <a:gd name="T17" fmla="*/ 68 h 87"/>
                  <a:gd name="T18" fmla="*/ 0 w 249"/>
                  <a:gd name="T19" fmla="*/ 58 h 87"/>
                  <a:gd name="T20" fmla="*/ 11 w 249"/>
                  <a:gd name="T21" fmla="*/ 53 h 87"/>
                  <a:gd name="T22" fmla="*/ 11 w 249"/>
                  <a:gd name="T23" fmla="*/ 38 h 87"/>
                  <a:gd name="T24" fmla="*/ 60 w 249"/>
                  <a:gd name="T25" fmla="*/ 25 h 87"/>
                  <a:gd name="T26" fmla="*/ 67 w 249"/>
                  <a:gd name="T27" fmla="*/ 21 h 87"/>
                  <a:gd name="T28" fmla="*/ 80 w 249"/>
                  <a:gd name="T29" fmla="*/ 25 h 87"/>
                  <a:gd name="T30" fmla="*/ 87 w 249"/>
                  <a:gd name="T31" fmla="*/ 25 h 87"/>
                  <a:gd name="T32" fmla="*/ 93 w 249"/>
                  <a:gd name="T33" fmla="*/ 3 h 87"/>
                  <a:gd name="T34" fmla="*/ 110 w 249"/>
                  <a:gd name="T35" fmla="*/ 15 h 87"/>
                  <a:gd name="T36" fmla="*/ 110 w 249"/>
                  <a:gd name="T37" fmla="*/ 22 h 87"/>
                  <a:gd name="T38" fmla="*/ 120 w 249"/>
                  <a:gd name="T39" fmla="*/ 35 h 87"/>
                  <a:gd name="T40" fmla="*/ 159 w 249"/>
                  <a:gd name="T41" fmla="*/ 35 h 87"/>
                  <a:gd name="T42" fmla="*/ 159 w 249"/>
                  <a:gd name="T43" fmla="*/ 31 h 87"/>
                  <a:gd name="T44" fmla="*/ 163 w 249"/>
                  <a:gd name="T45" fmla="*/ 25 h 87"/>
                  <a:gd name="T46" fmla="*/ 169 w 249"/>
                  <a:gd name="T47" fmla="*/ 25 h 87"/>
                  <a:gd name="T48" fmla="*/ 154 w 249"/>
                  <a:gd name="T49" fmla="*/ 2 h 87"/>
                  <a:gd name="T50" fmla="*/ 169 w 249"/>
                  <a:gd name="T51" fmla="*/ 0 h 87"/>
                  <a:gd name="T52" fmla="*/ 209 w 249"/>
                  <a:gd name="T53" fmla="*/ 26 h 87"/>
                  <a:gd name="T54" fmla="*/ 209 w 249"/>
                  <a:gd name="T55" fmla="*/ 67 h 87"/>
                  <a:gd name="T56" fmla="*/ 249 w 249"/>
                  <a:gd name="T57" fmla="*/ 67 h 87"/>
                  <a:gd name="T58" fmla="*/ 246 w 249"/>
                  <a:gd name="T59" fmla="*/ 8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9" h="87">
                    <a:moveTo>
                      <a:pt x="246" y="80"/>
                    </a:moveTo>
                    <a:cubicBezTo>
                      <a:pt x="246" y="83"/>
                      <a:pt x="247" y="85"/>
                      <a:pt x="247" y="87"/>
                    </a:cubicBezTo>
                    <a:cubicBezTo>
                      <a:pt x="200" y="87"/>
                      <a:pt x="143" y="87"/>
                      <a:pt x="97" y="87"/>
                    </a:cubicBezTo>
                    <a:cubicBezTo>
                      <a:pt x="98" y="85"/>
                      <a:pt x="98" y="83"/>
                      <a:pt x="98" y="80"/>
                    </a:cubicBezTo>
                    <a:cubicBezTo>
                      <a:pt x="98" y="62"/>
                      <a:pt x="83" y="48"/>
                      <a:pt x="65" y="48"/>
                    </a:cubicBezTo>
                    <a:cubicBezTo>
                      <a:pt x="47" y="48"/>
                      <a:pt x="32" y="62"/>
                      <a:pt x="32" y="80"/>
                    </a:cubicBezTo>
                    <a:cubicBezTo>
                      <a:pt x="32" y="83"/>
                      <a:pt x="32" y="85"/>
                      <a:pt x="33" y="87"/>
                    </a:cubicBezTo>
                    <a:cubicBezTo>
                      <a:pt x="24" y="87"/>
                      <a:pt x="18" y="87"/>
                      <a:pt x="17" y="87"/>
                    </a:cubicBezTo>
                    <a:cubicBezTo>
                      <a:pt x="7" y="87"/>
                      <a:pt x="0" y="68"/>
                      <a:pt x="0" y="6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9" y="26"/>
                      <a:pt x="60" y="25"/>
                      <a:pt x="60" y="25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87" y="25"/>
                      <a:pt x="87" y="25"/>
                      <a:pt x="87" y="25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111" y="5"/>
                      <a:pt x="110" y="15"/>
                      <a:pt x="110" y="15"/>
                    </a:cubicBezTo>
                    <a:cubicBezTo>
                      <a:pt x="110" y="22"/>
                      <a:pt x="110" y="22"/>
                      <a:pt x="110" y="22"/>
                    </a:cubicBezTo>
                    <a:cubicBezTo>
                      <a:pt x="120" y="35"/>
                      <a:pt x="120" y="35"/>
                      <a:pt x="120" y="35"/>
                    </a:cubicBezTo>
                    <a:cubicBezTo>
                      <a:pt x="159" y="35"/>
                      <a:pt x="159" y="35"/>
                      <a:pt x="159" y="35"/>
                    </a:cubicBezTo>
                    <a:cubicBezTo>
                      <a:pt x="159" y="31"/>
                      <a:pt x="159" y="31"/>
                      <a:pt x="159" y="31"/>
                    </a:cubicBezTo>
                    <a:cubicBezTo>
                      <a:pt x="155" y="26"/>
                      <a:pt x="163" y="25"/>
                      <a:pt x="163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54" y="2"/>
                      <a:pt x="154" y="2"/>
                      <a:pt x="154" y="2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209" y="26"/>
                      <a:pt x="209" y="26"/>
                      <a:pt x="209" y="26"/>
                    </a:cubicBezTo>
                    <a:cubicBezTo>
                      <a:pt x="209" y="67"/>
                      <a:pt x="209" y="67"/>
                      <a:pt x="209" y="67"/>
                    </a:cubicBezTo>
                    <a:cubicBezTo>
                      <a:pt x="249" y="67"/>
                      <a:pt x="249" y="67"/>
                      <a:pt x="249" y="67"/>
                    </a:cubicBezTo>
                    <a:cubicBezTo>
                      <a:pt x="247" y="71"/>
                      <a:pt x="246" y="76"/>
                      <a:pt x="246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173"/>
              <p:cNvSpPr>
                <a:spLocks/>
              </p:cNvSpPr>
              <p:nvPr/>
            </p:nvSpPr>
            <p:spPr bwMode="auto">
              <a:xfrm>
                <a:off x="6235071" y="4582034"/>
                <a:ext cx="71407" cy="28130"/>
              </a:xfrm>
              <a:custGeom>
                <a:avLst/>
                <a:gdLst>
                  <a:gd name="T0" fmla="*/ 56 w 56"/>
                  <a:gd name="T1" fmla="*/ 0 h 22"/>
                  <a:gd name="T2" fmla="*/ 28 w 56"/>
                  <a:gd name="T3" fmla="*/ 22 h 22"/>
                  <a:gd name="T4" fmla="*/ 0 w 56"/>
                  <a:gd name="T5" fmla="*/ 0 h 22"/>
                  <a:gd name="T6" fmla="*/ 16 w 56"/>
                  <a:gd name="T7" fmla="*/ 0 h 22"/>
                  <a:gd name="T8" fmla="*/ 28 w 56"/>
                  <a:gd name="T9" fmla="*/ 7 h 22"/>
                  <a:gd name="T10" fmla="*/ 40 w 56"/>
                  <a:gd name="T11" fmla="*/ 0 h 22"/>
                  <a:gd name="T12" fmla="*/ 56 w 56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2">
                    <a:moveTo>
                      <a:pt x="56" y="0"/>
                    </a:moveTo>
                    <a:cubicBezTo>
                      <a:pt x="53" y="13"/>
                      <a:pt x="42" y="22"/>
                      <a:pt x="28" y="22"/>
                    </a:cubicBezTo>
                    <a:cubicBezTo>
                      <a:pt x="14" y="22"/>
                      <a:pt x="3" y="13"/>
                      <a:pt x="0" y="0"/>
                    </a:cubicBezTo>
                    <a:cubicBezTo>
                      <a:pt x="5" y="0"/>
                      <a:pt x="10" y="0"/>
                      <a:pt x="16" y="0"/>
                    </a:cubicBezTo>
                    <a:cubicBezTo>
                      <a:pt x="19" y="4"/>
                      <a:pt x="23" y="7"/>
                      <a:pt x="28" y="7"/>
                    </a:cubicBezTo>
                    <a:cubicBezTo>
                      <a:pt x="33" y="7"/>
                      <a:pt x="37" y="4"/>
                      <a:pt x="40" y="0"/>
                    </a:cubicBezTo>
                    <a:cubicBezTo>
                      <a:pt x="45" y="0"/>
                      <a:pt x="50" y="0"/>
                      <a:pt x="5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174"/>
              <p:cNvSpPr>
                <a:spLocks/>
              </p:cNvSpPr>
              <p:nvPr/>
            </p:nvSpPr>
            <p:spPr bwMode="auto">
              <a:xfrm>
                <a:off x="6233448" y="4537675"/>
                <a:ext cx="74653" cy="44359"/>
              </a:xfrm>
              <a:custGeom>
                <a:avLst/>
                <a:gdLst>
                  <a:gd name="T0" fmla="*/ 29 w 58"/>
                  <a:gd name="T1" fmla="*/ 0 h 35"/>
                  <a:gd name="T2" fmla="*/ 58 w 58"/>
                  <a:gd name="T3" fmla="*/ 28 h 35"/>
                  <a:gd name="T4" fmla="*/ 57 w 58"/>
                  <a:gd name="T5" fmla="*/ 35 h 35"/>
                  <a:gd name="T6" fmla="*/ 41 w 58"/>
                  <a:gd name="T7" fmla="*/ 35 h 35"/>
                  <a:gd name="T8" fmla="*/ 42 w 58"/>
                  <a:gd name="T9" fmla="*/ 28 h 35"/>
                  <a:gd name="T10" fmla="*/ 29 w 58"/>
                  <a:gd name="T11" fmla="*/ 15 h 35"/>
                  <a:gd name="T12" fmla="*/ 16 w 58"/>
                  <a:gd name="T13" fmla="*/ 28 h 35"/>
                  <a:gd name="T14" fmla="*/ 17 w 58"/>
                  <a:gd name="T15" fmla="*/ 35 h 35"/>
                  <a:gd name="T16" fmla="*/ 1 w 58"/>
                  <a:gd name="T17" fmla="*/ 35 h 35"/>
                  <a:gd name="T18" fmla="*/ 0 w 58"/>
                  <a:gd name="T19" fmla="*/ 28 h 35"/>
                  <a:gd name="T20" fmla="*/ 29 w 58"/>
                  <a:gd name="T2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35">
                    <a:moveTo>
                      <a:pt x="29" y="0"/>
                    </a:moveTo>
                    <a:cubicBezTo>
                      <a:pt x="45" y="0"/>
                      <a:pt x="58" y="13"/>
                      <a:pt x="58" y="28"/>
                    </a:cubicBezTo>
                    <a:cubicBezTo>
                      <a:pt x="58" y="31"/>
                      <a:pt x="58" y="33"/>
                      <a:pt x="57" y="35"/>
                    </a:cubicBezTo>
                    <a:cubicBezTo>
                      <a:pt x="51" y="35"/>
                      <a:pt x="46" y="35"/>
                      <a:pt x="41" y="35"/>
                    </a:cubicBezTo>
                    <a:cubicBezTo>
                      <a:pt x="42" y="33"/>
                      <a:pt x="42" y="31"/>
                      <a:pt x="42" y="28"/>
                    </a:cubicBezTo>
                    <a:cubicBezTo>
                      <a:pt x="42" y="21"/>
                      <a:pt x="36" y="15"/>
                      <a:pt x="29" y="15"/>
                    </a:cubicBezTo>
                    <a:cubicBezTo>
                      <a:pt x="22" y="15"/>
                      <a:pt x="16" y="21"/>
                      <a:pt x="16" y="28"/>
                    </a:cubicBezTo>
                    <a:cubicBezTo>
                      <a:pt x="16" y="31"/>
                      <a:pt x="16" y="33"/>
                      <a:pt x="17" y="35"/>
                    </a:cubicBezTo>
                    <a:cubicBezTo>
                      <a:pt x="11" y="35"/>
                      <a:pt x="6" y="35"/>
                      <a:pt x="1" y="35"/>
                    </a:cubicBezTo>
                    <a:cubicBezTo>
                      <a:pt x="0" y="33"/>
                      <a:pt x="0" y="31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46" name="直接连接符 4"/>
            <p:cNvCxnSpPr>
              <a:endCxn id="70" idx="5"/>
            </p:cNvCxnSpPr>
            <p:nvPr/>
          </p:nvCxnSpPr>
          <p:spPr>
            <a:xfrm flipH="1">
              <a:off x="1991518" y="2832920"/>
              <a:ext cx="1618704" cy="475854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7"/>
            <p:cNvCxnSpPr>
              <a:endCxn id="52" idx="8"/>
            </p:cNvCxnSpPr>
            <p:nvPr/>
          </p:nvCxnSpPr>
          <p:spPr>
            <a:xfrm>
              <a:off x="3615296" y="2811670"/>
              <a:ext cx="437708" cy="1273888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任意多边形 50"/>
            <p:cNvSpPr/>
            <p:nvPr/>
          </p:nvSpPr>
          <p:spPr bwMode="auto">
            <a:xfrm>
              <a:off x="1888120" y="3314701"/>
              <a:ext cx="1856566" cy="1493839"/>
            </a:xfrm>
            <a:custGeom>
              <a:avLst/>
              <a:gdLst>
                <a:gd name="connsiteX0" fmla="*/ 78474 w 1921789"/>
                <a:gd name="connsiteY0" fmla="*/ 0 h 1442693"/>
                <a:gd name="connsiteX1" fmla="*/ 223617 w 1921789"/>
                <a:gd name="connsiteY1" fmla="*/ 406400 h 1442693"/>
                <a:gd name="connsiteX2" fmla="*/ 107503 w 1921789"/>
                <a:gd name="connsiteY2" fmla="*/ 711200 h 1442693"/>
                <a:gd name="connsiteX3" fmla="*/ 34932 w 1921789"/>
                <a:gd name="connsiteY3" fmla="*/ 1146629 h 1442693"/>
                <a:gd name="connsiteX4" fmla="*/ 702589 w 1921789"/>
                <a:gd name="connsiteY4" fmla="*/ 1436914 h 1442693"/>
                <a:gd name="connsiteX5" fmla="*/ 1921789 w 1921789"/>
                <a:gd name="connsiteY5" fmla="*/ 885371 h 1442693"/>
                <a:gd name="connsiteX0" fmla="*/ 67420 w 1910735"/>
                <a:gd name="connsiteY0" fmla="*/ 0 h 1442976"/>
                <a:gd name="connsiteX1" fmla="*/ 212563 w 1910735"/>
                <a:gd name="connsiteY1" fmla="*/ 406400 h 1442976"/>
                <a:gd name="connsiteX2" fmla="*/ 154506 w 1910735"/>
                <a:gd name="connsiteY2" fmla="*/ 638629 h 1442976"/>
                <a:gd name="connsiteX3" fmla="*/ 23878 w 1910735"/>
                <a:gd name="connsiteY3" fmla="*/ 1146629 h 1442976"/>
                <a:gd name="connsiteX4" fmla="*/ 691535 w 1910735"/>
                <a:gd name="connsiteY4" fmla="*/ 1436914 h 1442976"/>
                <a:gd name="connsiteX5" fmla="*/ 1910735 w 1910735"/>
                <a:gd name="connsiteY5" fmla="*/ 885371 h 1442976"/>
                <a:gd name="connsiteX0" fmla="*/ 68063 w 1911378"/>
                <a:gd name="connsiteY0" fmla="*/ 0 h 1442976"/>
                <a:gd name="connsiteX1" fmla="*/ 256749 w 1911378"/>
                <a:gd name="connsiteY1" fmla="*/ 406400 h 1442976"/>
                <a:gd name="connsiteX2" fmla="*/ 155149 w 1911378"/>
                <a:gd name="connsiteY2" fmla="*/ 638629 h 1442976"/>
                <a:gd name="connsiteX3" fmla="*/ 24521 w 1911378"/>
                <a:gd name="connsiteY3" fmla="*/ 1146629 h 1442976"/>
                <a:gd name="connsiteX4" fmla="*/ 692178 w 1911378"/>
                <a:gd name="connsiteY4" fmla="*/ 1436914 h 1442976"/>
                <a:gd name="connsiteX5" fmla="*/ 1911378 w 1911378"/>
                <a:gd name="connsiteY5" fmla="*/ 885371 h 1442976"/>
                <a:gd name="connsiteX0" fmla="*/ 54937 w 1898252"/>
                <a:gd name="connsiteY0" fmla="*/ 0 h 1442976"/>
                <a:gd name="connsiteX1" fmla="*/ 243623 w 1898252"/>
                <a:gd name="connsiteY1" fmla="*/ 406400 h 1442976"/>
                <a:gd name="connsiteX2" fmla="*/ 11395 w 1898252"/>
                <a:gd name="connsiteY2" fmla="*/ 1146629 h 1442976"/>
                <a:gd name="connsiteX3" fmla="*/ 679052 w 1898252"/>
                <a:gd name="connsiteY3" fmla="*/ 1436914 h 1442976"/>
                <a:gd name="connsiteX4" fmla="*/ 1898252 w 1898252"/>
                <a:gd name="connsiteY4" fmla="*/ 885371 h 1442976"/>
                <a:gd name="connsiteX0" fmla="*/ 12735 w 1856050"/>
                <a:gd name="connsiteY0" fmla="*/ 0 h 1455739"/>
                <a:gd name="connsiteX1" fmla="*/ 201421 w 1856050"/>
                <a:gd name="connsiteY1" fmla="*/ 406400 h 1455739"/>
                <a:gd name="connsiteX2" fmla="*/ 12736 w 1856050"/>
                <a:gd name="connsiteY2" fmla="*/ 1262744 h 1455739"/>
                <a:gd name="connsiteX3" fmla="*/ 636850 w 1856050"/>
                <a:gd name="connsiteY3" fmla="*/ 1436914 h 1455739"/>
                <a:gd name="connsiteX4" fmla="*/ 1856050 w 1856050"/>
                <a:gd name="connsiteY4" fmla="*/ 885371 h 1455739"/>
                <a:gd name="connsiteX0" fmla="*/ 89451 w 1856566"/>
                <a:gd name="connsiteY0" fmla="*/ 0 h 1493839"/>
                <a:gd name="connsiteX1" fmla="*/ 201937 w 1856566"/>
                <a:gd name="connsiteY1" fmla="*/ 444500 h 1493839"/>
                <a:gd name="connsiteX2" fmla="*/ 13252 w 1856566"/>
                <a:gd name="connsiteY2" fmla="*/ 1300844 h 1493839"/>
                <a:gd name="connsiteX3" fmla="*/ 637366 w 1856566"/>
                <a:gd name="connsiteY3" fmla="*/ 1475014 h 1493839"/>
                <a:gd name="connsiteX4" fmla="*/ 1856566 w 1856566"/>
                <a:gd name="connsiteY4" fmla="*/ 923471 h 149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6566" h="1493839">
                  <a:moveTo>
                    <a:pt x="89451" y="0"/>
                  </a:moveTo>
                  <a:cubicBezTo>
                    <a:pt x="159603" y="143933"/>
                    <a:pt x="214637" y="227693"/>
                    <a:pt x="201937" y="444500"/>
                  </a:cubicBezTo>
                  <a:cubicBezTo>
                    <a:pt x="189237" y="661307"/>
                    <a:pt x="-59319" y="1129092"/>
                    <a:pt x="13252" y="1300844"/>
                  </a:cubicBezTo>
                  <a:cubicBezTo>
                    <a:pt x="102757" y="1433891"/>
                    <a:pt x="330147" y="1537909"/>
                    <a:pt x="637366" y="1475014"/>
                  </a:cubicBezTo>
                  <a:cubicBezTo>
                    <a:pt x="944585" y="1412119"/>
                    <a:pt x="1648528" y="1027490"/>
                    <a:pt x="1856566" y="923471"/>
                  </a:cubicBezTo>
                </a:path>
              </a:pathLst>
            </a:cu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prstDash val="sysDash"/>
              <a:round/>
              <a:headEnd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弧形 52"/>
            <p:cNvSpPr/>
            <p:nvPr/>
          </p:nvSpPr>
          <p:spPr>
            <a:xfrm rot="14455681" flipH="1">
              <a:off x="3123425" y="2377636"/>
              <a:ext cx="764639" cy="782482"/>
            </a:xfrm>
            <a:custGeom>
              <a:avLst/>
              <a:gdLst>
                <a:gd name="connsiteX0" fmla="*/ 695796 w 1391593"/>
                <a:gd name="connsiteY0" fmla="*/ 0 h 1117600"/>
                <a:gd name="connsiteX1" fmla="*/ 1391593 w 1391593"/>
                <a:gd name="connsiteY1" fmla="*/ 558800 h 1117600"/>
                <a:gd name="connsiteX2" fmla="*/ 695797 w 1391593"/>
                <a:gd name="connsiteY2" fmla="*/ 558800 h 1117600"/>
                <a:gd name="connsiteX3" fmla="*/ 695796 w 1391593"/>
                <a:gd name="connsiteY3" fmla="*/ 0 h 1117600"/>
                <a:gd name="connsiteX0" fmla="*/ 695796 w 1391593"/>
                <a:gd name="connsiteY0" fmla="*/ 0 h 1117600"/>
                <a:gd name="connsiteX1" fmla="*/ 1391593 w 1391593"/>
                <a:gd name="connsiteY1" fmla="*/ 558800 h 1117600"/>
                <a:gd name="connsiteX0" fmla="*/ 68842 w 764639"/>
                <a:gd name="connsiteY0" fmla="*/ 0 h 782482"/>
                <a:gd name="connsiteX1" fmla="*/ 764639 w 764639"/>
                <a:gd name="connsiteY1" fmla="*/ 558800 h 782482"/>
                <a:gd name="connsiteX2" fmla="*/ 0 w 764639"/>
                <a:gd name="connsiteY2" fmla="*/ 782482 h 782482"/>
                <a:gd name="connsiteX3" fmla="*/ 68842 w 764639"/>
                <a:gd name="connsiteY3" fmla="*/ 0 h 782482"/>
                <a:gd name="connsiteX0" fmla="*/ 68842 w 764639"/>
                <a:gd name="connsiteY0" fmla="*/ 0 h 782482"/>
                <a:gd name="connsiteX1" fmla="*/ 764639 w 764639"/>
                <a:gd name="connsiteY1" fmla="*/ 558800 h 782482"/>
                <a:gd name="connsiteX0" fmla="*/ 68842 w 764639"/>
                <a:gd name="connsiteY0" fmla="*/ 0 h 782482"/>
                <a:gd name="connsiteX1" fmla="*/ 764639 w 764639"/>
                <a:gd name="connsiteY1" fmla="*/ 558800 h 782482"/>
                <a:gd name="connsiteX2" fmla="*/ 0 w 764639"/>
                <a:gd name="connsiteY2" fmla="*/ 782482 h 782482"/>
                <a:gd name="connsiteX3" fmla="*/ 68842 w 764639"/>
                <a:gd name="connsiteY3" fmla="*/ 0 h 782482"/>
                <a:gd name="connsiteX0" fmla="*/ 221711 w 764639"/>
                <a:gd name="connsiteY0" fmla="*/ 84719 h 782482"/>
                <a:gd name="connsiteX1" fmla="*/ 764639 w 764639"/>
                <a:gd name="connsiteY1" fmla="*/ 558800 h 78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4639" h="782482" stroke="0" extrusionOk="0">
                  <a:moveTo>
                    <a:pt x="68842" y="0"/>
                  </a:moveTo>
                  <a:cubicBezTo>
                    <a:pt x="453120" y="0"/>
                    <a:pt x="764639" y="250183"/>
                    <a:pt x="764639" y="558800"/>
                  </a:cubicBezTo>
                  <a:cubicBezTo>
                    <a:pt x="532707" y="558800"/>
                    <a:pt x="231932" y="782482"/>
                    <a:pt x="0" y="782482"/>
                  </a:cubicBezTo>
                  <a:cubicBezTo>
                    <a:pt x="0" y="596215"/>
                    <a:pt x="68842" y="186267"/>
                    <a:pt x="68842" y="0"/>
                  </a:cubicBezTo>
                  <a:close/>
                </a:path>
                <a:path w="764639" h="782482" fill="none">
                  <a:moveTo>
                    <a:pt x="221711" y="84719"/>
                  </a:moveTo>
                  <a:cubicBezTo>
                    <a:pt x="605989" y="84719"/>
                    <a:pt x="764639" y="250183"/>
                    <a:pt x="764639" y="558800"/>
                  </a:cubicBezTo>
                </a:path>
              </a:pathLst>
            </a:custGeom>
            <a:ln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954" y="1352659"/>
            <a:ext cx="947460" cy="1646501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2277230" y="5536014"/>
            <a:ext cx="8069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Auto Tracking helps to recognize moving objects and be tracked by D-Link Pro Series PTZ dome cameras.</a:t>
            </a:r>
            <a:endParaRPr lang="zh-CN" altLang="en-US" dirty="0"/>
          </a:p>
        </p:txBody>
      </p:sp>
      <p:grpSp>
        <p:nvGrpSpPr>
          <p:cNvPr id="79" name="组合 52"/>
          <p:cNvGrpSpPr/>
          <p:nvPr/>
        </p:nvGrpSpPr>
        <p:grpSpPr>
          <a:xfrm>
            <a:off x="2170394" y="5480753"/>
            <a:ext cx="286808" cy="278720"/>
            <a:chOff x="2245791" y="4584138"/>
            <a:chExt cx="396479" cy="397669"/>
          </a:xfrm>
        </p:grpSpPr>
        <p:cxnSp>
          <p:nvCxnSpPr>
            <p:cNvPr id="80" name="直接连接符 53"/>
            <p:cNvCxnSpPr/>
            <p:nvPr/>
          </p:nvCxnSpPr>
          <p:spPr>
            <a:xfrm>
              <a:off x="2245791" y="4584138"/>
              <a:ext cx="396479" cy="0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54"/>
            <p:cNvCxnSpPr/>
            <p:nvPr/>
          </p:nvCxnSpPr>
          <p:spPr>
            <a:xfrm>
              <a:off x="2245791" y="4584138"/>
              <a:ext cx="0" cy="397669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组合 55"/>
          <p:cNvGrpSpPr/>
          <p:nvPr/>
        </p:nvGrpSpPr>
        <p:grpSpPr>
          <a:xfrm rot="10800000">
            <a:off x="10010579" y="5604210"/>
            <a:ext cx="304800" cy="310526"/>
            <a:chOff x="2245791" y="4584138"/>
            <a:chExt cx="396479" cy="397669"/>
          </a:xfrm>
        </p:grpSpPr>
        <p:cxnSp>
          <p:nvCxnSpPr>
            <p:cNvPr id="83" name="直接连接符 57"/>
            <p:cNvCxnSpPr/>
            <p:nvPr/>
          </p:nvCxnSpPr>
          <p:spPr>
            <a:xfrm>
              <a:off x="2245791" y="4584138"/>
              <a:ext cx="396479" cy="0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63"/>
            <p:cNvCxnSpPr/>
            <p:nvPr/>
          </p:nvCxnSpPr>
          <p:spPr>
            <a:xfrm>
              <a:off x="2245791" y="4584138"/>
              <a:ext cx="0" cy="397669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文本框 3"/>
          <p:cNvSpPr txBox="1">
            <a:spLocks noChangeArrowheads="1"/>
          </p:cNvSpPr>
          <p:nvPr/>
        </p:nvSpPr>
        <p:spPr bwMode="auto">
          <a:xfrm>
            <a:off x="396708" y="340594"/>
            <a:ext cx="9514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Auto Tracking</a:t>
            </a:r>
            <a:endParaRPr lang="en-US" altLang="zh-CN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86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27" y="340594"/>
            <a:ext cx="808781" cy="80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 descr="E:\01 海外解决方案\00 素材\后端特性\越线检测素材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16" y="2039740"/>
            <a:ext cx="4241405" cy="2960310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3" name="矩形 29"/>
          <p:cNvSpPr/>
          <p:nvPr/>
        </p:nvSpPr>
        <p:spPr>
          <a:xfrm>
            <a:off x="1818404" y="5631155"/>
            <a:ext cx="86395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Cross Line Detection can be deployed at restricted areas.</a:t>
            </a:r>
          </a:p>
          <a:p>
            <a:pPr algn="ctr"/>
            <a:r>
              <a:rPr lang="en-US" altLang="zh-CN" dirty="0"/>
              <a:t>When the cameras detect a cross line event, they can notify the management center immediately.</a:t>
            </a:r>
            <a:endParaRPr lang="zh-CN" altLang="en-US" dirty="0"/>
          </a:p>
        </p:txBody>
      </p:sp>
      <p:grpSp>
        <p:nvGrpSpPr>
          <p:cNvPr id="4" name="组合 30"/>
          <p:cNvGrpSpPr/>
          <p:nvPr/>
        </p:nvGrpSpPr>
        <p:grpSpPr>
          <a:xfrm>
            <a:off x="1818404" y="5525874"/>
            <a:ext cx="396479" cy="397669"/>
            <a:chOff x="2245791" y="4584138"/>
            <a:chExt cx="396479" cy="397669"/>
          </a:xfrm>
        </p:grpSpPr>
        <p:cxnSp>
          <p:nvCxnSpPr>
            <p:cNvPr id="5" name="直接连接符 31"/>
            <p:cNvCxnSpPr/>
            <p:nvPr/>
          </p:nvCxnSpPr>
          <p:spPr>
            <a:xfrm>
              <a:off x="2245791" y="4584138"/>
              <a:ext cx="396479" cy="0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32"/>
            <p:cNvCxnSpPr/>
            <p:nvPr/>
          </p:nvCxnSpPr>
          <p:spPr>
            <a:xfrm>
              <a:off x="2245791" y="4584138"/>
              <a:ext cx="0" cy="397669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33"/>
          <p:cNvGrpSpPr/>
          <p:nvPr/>
        </p:nvGrpSpPr>
        <p:grpSpPr>
          <a:xfrm rot="10800000">
            <a:off x="10299550" y="6209954"/>
            <a:ext cx="304800" cy="327326"/>
            <a:chOff x="2245791" y="4584138"/>
            <a:chExt cx="396479" cy="397669"/>
          </a:xfrm>
        </p:grpSpPr>
        <p:cxnSp>
          <p:nvCxnSpPr>
            <p:cNvPr id="8" name="直接连接符 34"/>
            <p:cNvCxnSpPr/>
            <p:nvPr/>
          </p:nvCxnSpPr>
          <p:spPr>
            <a:xfrm>
              <a:off x="2245791" y="4584138"/>
              <a:ext cx="396479" cy="0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35"/>
            <p:cNvCxnSpPr/>
            <p:nvPr/>
          </p:nvCxnSpPr>
          <p:spPr>
            <a:xfrm>
              <a:off x="2245791" y="4584138"/>
              <a:ext cx="0" cy="397669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2"/>
          <p:cNvGrpSpPr/>
          <p:nvPr/>
        </p:nvGrpSpPr>
        <p:grpSpPr>
          <a:xfrm>
            <a:off x="5740421" y="936364"/>
            <a:ext cx="1711423" cy="1575647"/>
            <a:chOff x="4846228" y="1019319"/>
            <a:chExt cx="1854755" cy="1854755"/>
          </a:xfrm>
        </p:grpSpPr>
        <p:sp>
          <p:nvSpPr>
            <p:cNvPr id="11" name="椭圆 28"/>
            <p:cNvSpPr/>
            <p:nvPr/>
          </p:nvSpPr>
          <p:spPr>
            <a:xfrm>
              <a:off x="4919187" y="1164450"/>
              <a:ext cx="1676553" cy="1553174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67000"/>
                </a:prstClr>
              </a:outerShdw>
            </a:effectLst>
          </p:spPr>
          <p:txBody>
            <a:bodyPr rtlCol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+mj-lt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12" name="空心弧 29"/>
            <p:cNvSpPr/>
            <p:nvPr/>
          </p:nvSpPr>
          <p:spPr>
            <a:xfrm rot="483470">
              <a:off x="4846228" y="1019319"/>
              <a:ext cx="1854755" cy="1854755"/>
            </a:xfrm>
            <a:prstGeom prst="blockArc">
              <a:avLst>
                <a:gd name="adj1" fmla="val 5692214"/>
                <a:gd name="adj2" fmla="val 42522"/>
                <a:gd name="adj3" fmla="val 1111"/>
              </a:avLst>
            </a:prstGeom>
            <a:gradFill flip="none" rotWithShape="1">
              <a:gsLst>
                <a:gs pos="66000">
                  <a:srgbClr val="BF4501"/>
                </a:gs>
                <a:gs pos="96000">
                  <a:srgbClr val="FFC000"/>
                </a:gs>
              </a:gsLst>
              <a:path path="rect">
                <a:fillToRect l="100000" t="100000"/>
              </a:path>
              <a:tileRect r="-100000" b="-100000"/>
            </a:gradFill>
            <a:ln w="25400" cap="flat" cmpd="sng" algn="ctr">
              <a:solidFill>
                <a:srgbClr val="2289C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j-lt"/>
                <a:ea typeface="微软雅黑" pitchFamily="34" charset="-122"/>
                <a:cs typeface="Arial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52316">
            <a:off x="5902276" y="1334925"/>
            <a:ext cx="1272666" cy="606031"/>
          </a:xfrm>
          <a:prstGeom prst="rect">
            <a:avLst/>
          </a:prstGeom>
        </p:spPr>
      </p:pic>
      <p:sp>
        <p:nvSpPr>
          <p:cNvPr id="14" name="文本框 3"/>
          <p:cNvSpPr txBox="1">
            <a:spLocks noChangeArrowheads="1"/>
          </p:cNvSpPr>
          <p:nvPr/>
        </p:nvSpPr>
        <p:spPr bwMode="auto">
          <a:xfrm>
            <a:off x="396708" y="340594"/>
            <a:ext cx="9514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Cross Line Detection </a:t>
            </a:r>
            <a:endParaRPr lang="en-US" altLang="zh-CN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15" name="组合 1"/>
          <p:cNvGrpSpPr/>
          <p:nvPr/>
        </p:nvGrpSpPr>
        <p:grpSpPr>
          <a:xfrm>
            <a:off x="6862242" y="2743600"/>
            <a:ext cx="4402895" cy="1563665"/>
            <a:chOff x="6862242" y="2743600"/>
            <a:chExt cx="4402895" cy="1563665"/>
          </a:xfrm>
        </p:grpSpPr>
        <p:cxnSp>
          <p:nvCxnSpPr>
            <p:cNvPr id="16" name="直接连接符 51"/>
            <p:cNvCxnSpPr/>
            <p:nvPr/>
          </p:nvCxnSpPr>
          <p:spPr>
            <a:xfrm flipV="1">
              <a:off x="7507913" y="3424724"/>
              <a:ext cx="1095105" cy="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52"/>
            <p:cNvCxnSpPr/>
            <p:nvPr/>
          </p:nvCxnSpPr>
          <p:spPr>
            <a:xfrm flipV="1">
              <a:off x="9362839" y="3424724"/>
              <a:ext cx="1095105" cy="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图片 53" descr="LAN-蓝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1040" y="2743600"/>
              <a:ext cx="1351302" cy="1351302"/>
            </a:xfrm>
            <a:prstGeom prst="rect">
              <a:avLst/>
            </a:prstGeom>
          </p:spPr>
        </p:pic>
        <p:pic>
          <p:nvPicPr>
            <p:cNvPr id="19" name="图片 54" descr="分销NVR-蓝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39468" y="2807006"/>
              <a:ext cx="1224491" cy="1224491"/>
            </a:xfrm>
            <a:prstGeom prst="rect">
              <a:avLst/>
            </a:prstGeom>
          </p:spPr>
        </p:pic>
        <p:sp>
          <p:nvSpPr>
            <p:cNvPr id="20" name="Title 20"/>
            <p:cNvSpPr txBox="1">
              <a:spLocks/>
            </p:cNvSpPr>
            <p:nvPr/>
          </p:nvSpPr>
          <p:spPr>
            <a:xfrm>
              <a:off x="6862242" y="3972927"/>
              <a:ext cx="1225669" cy="33111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>
                <a:lnSpc>
                  <a:spcPct val="150000"/>
                </a:lnSpc>
                <a:spcBef>
                  <a:spcPts val="1200"/>
                </a:spcBef>
              </a:pP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+mn-lt"/>
                </a:rPr>
                <a:t>Bullet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1" name="Title 20"/>
            <p:cNvSpPr txBox="1">
              <a:spLocks/>
            </p:cNvSpPr>
            <p:nvPr/>
          </p:nvSpPr>
          <p:spPr>
            <a:xfrm>
              <a:off x="10039468" y="3976149"/>
              <a:ext cx="1225669" cy="33111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900" kern="1200">
                  <a:solidFill>
                    <a:schemeClr val="accent6"/>
                  </a:solidFill>
                  <a:latin typeface="Source Sans Pro ExtraLight"/>
                  <a:ea typeface="+mj-ea"/>
                  <a:cs typeface="Source Sans Pro ExtraLight"/>
                </a:defRPr>
              </a:lvl1pPr>
            </a:lstStyle>
            <a:p>
              <a:pPr>
                <a:lnSpc>
                  <a:spcPct val="150000"/>
                </a:lnSpc>
                <a:spcBef>
                  <a:spcPts val="1200"/>
                </a:spcBef>
              </a:pPr>
              <a:r>
                <a:rPr lang="en-US" altLang="zh-CN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+mn-lt"/>
                </a:rPr>
                <a:t>NVR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22" name="图片 58" descr="电动变焦筒机-蓝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82726" y="2938695"/>
              <a:ext cx="972057" cy="972057"/>
            </a:xfrm>
            <a:prstGeom prst="rect">
              <a:avLst/>
            </a:prstGeom>
          </p:spPr>
        </p:pic>
      </p:grpSp>
      <p:pic>
        <p:nvPicPr>
          <p:cNvPr id="23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987" y="340594"/>
            <a:ext cx="803680" cy="8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5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/>
          <p:cNvSpPr txBox="1">
            <a:spLocks noChangeArrowheads="1"/>
          </p:cNvSpPr>
          <p:nvPr/>
        </p:nvSpPr>
        <p:spPr bwMode="auto">
          <a:xfrm>
            <a:off x="685800" y="232122"/>
            <a:ext cx="8332871" cy="584775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2C85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3200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People </a:t>
            </a:r>
            <a:r>
              <a:rPr lang="en-US" altLang="zh-CN" sz="3200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Counting</a:t>
            </a:r>
          </a:p>
        </p:txBody>
      </p:sp>
      <p:grpSp>
        <p:nvGrpSpPr>
          <p:cNvPr id="6" name="组合 35"/>
          <p:cNvGrpSpPr/>
          <p:nvPr/>
        </p:nvGrpSpPr>
        <p:grpSpPr>
          <a:xfrm>
            <a:off x="902804" y="2014781"/>
            <a:ext cx="4273629" cy="3023360"/>
            <a:chOff x="763602" y="1992236"/>
            <a:chExt cx="4789028" cy="3167061"/>
          </a:xfrm>
        </p:grpSpPr>
        <p:grpSp>
          <p:nvGrpSpPr>
            <p:cNvPr id="7" name="组合 19"/>
            <p:cNvGrpSpPr/>
            <p:nvPr/>
          </p:nvGrpSpPr>
          <p:grpSpPr>
            <a:xfrm>
              <a:off x="763602" y="1992236"/>
              <a:ext cx="4789028" cy="3167061"/>
              <a:chOff x="781890" y="1992236"/>
              <a:chExt cx="4789028" cy="3167061"/>
            </a:xfrm>
          </p:grpSpPr>
          <p:grpSp>
            <p:nvGrpSpPr>
              <p:cNvPr id="11" name="组合 18"/>
              <p:cNvGrpSpPr/>
              <p:nvPr/>
            </p:nvGrpSpPr>
            <p:grpSpPr>
              <a:xfrm>
                <a:off x="3580117" y="4703865"/>
                <a:ext cx="1990801" cy="455432"/>
                <a:chOff x="3580117" y="4703865"/>
                <a:chExt cx="1990801" cy="455432"/>
              </a:xfrm>
            </p:grpSpPr>
            <p:sp>
              <p:nvSpPr>
                <p:cNvPr id="13" name="矩形 1"/>
                <p:cNvSpPr/>
                <p:nvPr/>
              </p:nvSpPr>
              <p:spPr bwMode="auto">
                <a:xfrm>
                  <a:off x="3580117" y="4703865"/>
                  <a:ext cx="1920008" cy="428966"/>
                </a:xfrm>
                <a:prstGeom prst="rect">
                  <a:avLst/>
                </a:prstGeom>
                <a:solidFill>
                  <a:srgbClr val="626365"/>
                </a:solidFill>
                <a:ln w="19050">
                  <a:solidFill>
                    <a:srgbClr val="626365"/>
                  </a:solidFill>
                  <a:prstDash val="solid"/>
                  <a:round/>
                  <a:headEnd/>
                  <a:tailEnd type="triangle" w="med" len="med"/>
                </a:ln>
                <a:effectLst>
                  <a:softEdge rad="31750"/>
                </a:effectLst>
              </p:spPr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4" name="文本框 3"/>
                <p:cNvSpPr txBox="1"/>
                <p:nvPr/>
              </p:nvSpPr>
              <p:spPr>
                <a:xfrm>
                  <a:off x="3580117" y="4789965"/>
                  <a:ext cx="199080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>
                      <a:solidFill>
                        <a:prstClr val="white">
                          <a:lumMod val="95000"/>
                        </a:prstClr>
                      </a:solidFill>
                    </a:rPr>
                    <a:t>Entrance:10  Exit:8 </a:t>
                  </a:r>
                </a:p>
              </p:txBody>
            </p:sp>
          </p:grpSp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81890" y="1992236"/>
                <a:ext cx="4735879" cy="3156957"/>
              </a:xfrm>
              <a:prstGeom prst="rect">
                <a:avLst/>
              </a:prstGeom>
              <a:noFill/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组合 26"/>
            <p:cNvGrpSpPr/>
            <p:nvPr/>
          </p:nvGrpSpPr>
          <p:grpSpPr>
            <a:xfrm>
              <a:off x="3470829" y="4749942"/>
              <a:ext cx="2043701" cy="369332"/>
              <a:chOff x="3506965" y="5279853"/>
              <a:chExt cx="2043701" cy="369332"/>
            </a:xfrm>
          </p:grpSpPr>
          <p:sp>
            <p:nvSpPr>
              <p:cNvPr id="9" name="矩形 24"/>
              <p:cNvSpPr/>
              <p:nvPr/>
            </p:nvSpPr>
            <p:spPr bwMode="auto">
              <a:xfrm>
                <a:off x="3561829" y="5289965"/>
                <a:ext cx="1920008" cy="342866"/>
              </a:xfrm>
              <a:prstGeom prst="rect">
                <a:avLst/>
              </a:prstGeom>
              <a:solidFill>
                <a:srgbClr val="626365"/>
              </a:solidFill>
              <a:ln w="19050">
                <a:noFill/>
                <a:prstDash val="solid"/>
                <a:round/>
                <a:headEnd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0" name="文本框 25"/>
              <p:cNvSpPr txBox="1"/>
              <p:nvPr/>
            </p:nvSpPr>
            <p:spPr>
              <a:xfrm>
                <a:off x="3506965" y="5279853"/>
                <a:ext cx="2043701" cy="369332"/>
              </a:xfrm>
              <a:prstGeom prst="rect">
                <a:avLst/>
              </a:prstGeom>
              <a:noFill/>
              <a:effectLst>
                <a:softEdge rad="31750"/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prstClr val="white">
                        <a:lumMod val="95000"/>
                      </a:prstClr>
                    </a:solidFill>
                    <a:cs typeface="Calibri" panose="020F0502020204030204" pitchFamily="34" charset="0"/>
                  </a:rPr>
                  <a:t>Entrance: 10  Exit: 3</a:t>
                </a:r>
              </a:p>
            </p:txBody>
          </p:sp>
        </p:grpSp>
      </p:grpSp>
      <p:sp>
        <p:nvSpPr>
          <p:cNvPr id="15" name="矩形 15"/>
          <p:cNvSpPr/>
          <p:nvPr/>
        </p:nvSpPr>
        <p:spPr>
          <a:xfrm>
            <a:off x="906708" y="5502281"/>
            <a:ext cx="34560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People Counting at entrance and exit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Export Report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6" name="D-Link IP Camera Smart Function - People Count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1759" y="2092271"/>
            <a:ext cx="5149634" cy="2896669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6858000" y="144876"/>
            <a:ext cx="794303" cy="803680"/>
          </a:xfrm>
          <a:prstGeom prst="ellipse">
            <a:avLst/>
          </a:prstGeom>
          <a:solidFill>
            <a:srgbClr val="F5A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组合 91"/>
          <p:cNvGrpSpPr/>
          <p:nvPr/>
        </p:nvGrpSpPr>
        <p:grpSpPr>
          <a:xfrm>
            <a:off x="7026474" y="315655"/>
            <a:ext cx="457354" cy="450028"/>
            <a:chOff x="5146675" y="766763"/>
            <a:chExt cx="1590676" cy="1338263"/>
          </a:xfrm>
          <a:solidFill>
            <a:schemeClr val="bg1"/>
          </a:solidFill>
        </p:grpSpPr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5675313" y="766763"/>
              <a:ext cx="533400" cy="534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5511800" y="1344613"/>
              <a:ext cx="860425" cy="760413"/>
            </a:xfrm>
            <a:custGeom>
              <a:avLst/>
              <a:gdLst>
                <a:gd name="T0" fmla="*/ 201 w 301"/>
                <a:gd name="T1" fmla="*/ 0 h 266"/>
                <a:gd name="T2" fmla="*/ 151 w 301"/>
                <a:gd name="T3" fmla="*/ 67 h 266"/>
                <a:gd name="T4" fmla="*/ 101 w 301"/>
                <a:gd name="T5" fmla="*/ 0 h 266"/>
                <a:gd name="T6" fmla="*/ 0 w 301"/>
                <a:gd name="T7" fmla="*/ 144 h 266"/>
                <a:gd name="T8" fmla="*/ 0 w 301"/>
                <a:gd name="T9" fmla="*/ 235 h 266"/>
                <a:gd name="T10" fmla="*/ 0 w 301"/>
                <a:gd name="T11" fmla="*/ 235 h 266"/>
                <a:gd name="T12" fmla="*/ 151 w 301"/>
                <a:gd name="T13" fmla="*/ 266 h 266"/>
                <a:gd name="T14" fmla="*/ 301 w 301"/>
                <a:gd name="T15" fmla="*/ 235 h 266"/>
                <a:gd name="T16" fmla="*/ 301 w 301"/>
                <a:gd name="T17" fmla="*/ 235 h 266"/>
                <a:gd name="T18" fmla="*/ 301 w 301"/>
                <a:gd name="T19" fmla="*/ 144 h 266"/>
                <a:gd name="T20" fmla="*/ 201 w 301"/>
                <a:gd name="T2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1" h="266">
                  <a:moveTo>
                    <a:pt x="201" y="0"/>
                  </a:moveTo>
                  <a:cubicBezTo>
                    <a:pt x="151" y="67"/>
                    <a:pt x="151" y="67"/>
                    <a:pt x="151" y="67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42" y="21"/>
                    <a:pt x="0" y="78"/>
                    <a:pt x="0" y="144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3" y="252"/>
                    <a:pt x="69" y="266"/>
                    <a:pt x="151" y="266"/>
                  </a:cubicBezTo>
                  <a:cubicBezTo>
                    <a:pt x="232" y="266"/>
                    <a:pt x="298" y="252"/>
                    <a:pt x="301" y="235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301" y="144"/>
                    <a:pt x="301" y="144"/>
                    <a:pt x="301" y="144"/>
                  </a:cubicBezTo>
                  <a:cubicBezTo>
                    <a:pt x="301" y="78"/>
                    <a:pt x="259" y="21"/>
                    <a:pt x="20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5900738" y="1319213"/>
              <a:ext cx="85725" cy="50800"/>
            </a:xfrm>
            <a:custGeom>
              <a:avLst/>
              <a:gdLst>
                <a:gd name="T0" fmla="*/ 30 w 30"/>
                <a:gd name="T1" fmla="*/ 1 h 18"/>
                <a:gd name="T2" fmla="*/ 15 w 30"/>
                <a:gd name="T3" fmla="*/ 0 h 18"/>
                <a:gd name="T4" fmla="*/ 1 w 30"/>
                <a:gd name="T5" fmla="*/ 1 h 18"/>
                <a:gd name="T6" fmla="*/ 7 w 30"/>
                <a:gd name="T7" fmla="*/ 18 h 18"/>
                <a:gd name="T8" fmla="*/ 24 w 30"/>
                <a:gd name="T9" fmla="*/ 18 h 18"/>
                <a:gd name="T10" fmla="*/ 30 w 30"/>
                <a:gd name="T11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8">
                  <a:moveTo>
                    <a:pt x="30" y="1"/>
                  </a:moveTo>
                  <a:cubicBezTo>
                    <a:pt x="25" y="0"/>
                    <a:pt x="20" y="0"/>
                    <a:pt x="15" y="0"/>
                  </a:cubicBezTo>
                  <a:cubicBezTo>
                    <a:pt x="10" y="0"/>
                    <a:pt x="6" y="0"/>
                    <a:pt x="1" y="1"/>
                  </a:cubicBezTo>
                  <a:cubicBezTo>
                    <a:pt x="1" y="1"/>
                    <a:pt x="0" y="11"/>
                    <a:pt x="7" y="18"/>
                  </a:cubicBezTo>
                  <a:cubicBezTo>
                    <a:pt x="7" y="18"/>
                    <a:pt x="18" y="18"/>
                    <a:pt x="24" y="18"/>
                  </a:cubicBezTo>
                  <a:cubicBezTo>
                    <a:pt x="24" y="18"/>
                    <a:pt x="30" y="12"/>
                    <a:pt x="3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5894388" y="1377951"/>
              <a:ext cx="95250" cy="130175"/>
            </a:xfrm>
            <a:custGeom>
              <a:avLst/>
              <a:gdLst>
                <a:gd name="T0" fmla="*/ 15 w 60"/>
                <a:gd name="T1" fmla="*/ 0 h 82"/>
                <a:gd name="T2" fmla="*/ 47 w 60"/>
                <a:gd name="T3" fmla="*/ 0 h 82"/>
                <a:gd name="T4" fmla="*/ 60 w 60"/>
                <a:gd name="T5" fmla="*/ 47 h 82"/>
                <a:gd name="T6" fmla="*/ 31 w 60"/>
                <a:gd name="T7" fmla="*/ 82 h 82"/>
                <a:gd name="T8" fmla="*/ 0 w 60"/>
                <a:gd name="T9" fmla="*/ 47 h 82"/>
                <a:gd name="T10" fmla="*/ 15 w 60"/>
                <a:gd name="T1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82">
                  <a:moveTo>
                    <a:pt x="15" y="0"/>
                  </a:moveTo>
                  <a:lnTo>
                    <a:pt x="47" y="0"/>
                  </a:lnTo>
                  <a:lnTo>
                    <a:pt x="60" y="47"/>
                  </a:lnTo>
                  <a:lnTo>
                    <a:pt x="31" y="82"/>
                  </a:lnTo>
                  <a:lnTo>
                    <a:pt x="0" y="47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432425" y="1427163"/>
              <a:ext cx="71438" cy="96838"/>
            </a:xfrm>
            <a:custGeom>
              <a:avLst/>
              <a:gdLst>
                <a:gd name="T0" fmla="*/ 23 w 45"/>
                <a:gd name="T1" fmla="*/ 61 h 61"/>
                <a:gd name="T2" fmla="*/ 45 w 45"/>
                <a:gd name="T3" fmla="*/ 34 h 61"/>
                <a:gd name="T4" fmla="*/ 34 w 45"/>
                <a:gd name="T5" fmla="*/ 0 h 61"/>
                <a:gd name="T6" fmla="*/ 11 w 45"/>
                <a:gd name="T7" fmla="*/ 0 h 61"/>
                <a:gd name="T8" fmla="*/ 0 w 45"/>
                <a:gd name="T9" fmla="*/ 34 h 61"/>
                <a:gd name="T10" fmla="*/ 23 w 45"/>
                <a:gd name="T1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61">
                  <a:moveTo>
                    <a:pt x="23" y="61"/>
                  </a:moveTo>
                  <a:lnTo>
                    <a:pt x="45" y="34"/>
                  </a:lnTo>
                  <a:lnTo>
                    <a:pt x="34" y="0"/>
                  </a:lnTo>
                  <a:lnTo>
                    <a:pt x="11" y="0"/>
                  </a:lnTo>
                  <a:lnTo>
                    <a:pt x="0" y="34"/>
                  </a:lnTo>
                  <a:lnTo>
                    <a:pt x="23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5146675" y="1401763"/>
              <a:ext cx="465138" cy="568325"/>
            </a:xfrm>
            <a:custGeom>
              <a:avLst/>
              <a:gdLst>
                <a:gd name="T0" fmla="*/ 150 w 163"/>
                <a:gd name="T1" fmla="*/ 0 h 199"/>
                <a:gd name="T2" fmla="*/ 113 w 163"/>
                <a:gd name="T3" fmla="*/ 50 h 199"/>
                <a:gd name="T4" fmla="*/ 75 w 163"/>
                <a:gd name="T5" fmla="*/ 0 h 199"/>
                <a:gd name="T6" fmla="*/ 0 w 163"/>
                <a:gd name="T7" fmla="*/ 108 h 199"/>
                <a:gd name="T8" fmla="*/ 0 w 163"/>
                <a:gd name="T9" fmla="*/ 176 h 199"/>
                <a:gd name="T10" fmla="*/ 0 w 163"/>
                <a:gd name="T11" fmla="*/ 176 h 199"/>
                <a:gd name="T12" fmla="*/ 113 w 163"/>
                <a:gd name="T13" fmla="*/ 199 h 199"/>
                <a:gd name="T14" fmla="*/ 114 w 163"/>
                <a:gd name="T15" fmla="*/ 199 h 199"/>
                <a:gd name="T16" fmla="*/ 114 w 163"/>
                <a:gd name="T17" fmla="*/ 124 h 199"/>
                <a:gd name="T18" fmla="*/ 163 w 163"/>
                <a:gd name="T19" fmla="*/ 6 h 199"/>
                <a:gd name="T20" fmla="*/ 150 w 163"/>
                <a:gd name="T2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199">
                  <a:moveTo>
                    <a:pt x="150" y="0"/>
                  </a:moveTo>
                  <a:cubicBezTo>
                    <a:pt x="113" y="50"/>
                    <a:pt x="113" y="50"/>
                    <a:pt x="113" y="5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31" y="16"/>
                    <a:pt x="0" y="58"/>
                    <a:pt x="0" y="108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" y="189"/>
                    <a:pt x="52" y="199"/>
                    <a:pt x="113" y="199"/>
                  </a:cubicBezTo>
                  <a:cubicBezTo>
                    <a:pt x="113" y="199"/>
                    <a:pt x="114" y="199"/>
                    <a:pt x="114" y="199"/>
                  </a:cubicBezTo>
                  <a:cubicBezTo>
                    <a:pt x="114" y="124"/>
                    <a:pt x="114" y="124"/>
                    <a:pt x="114" y="124"/>
                  </a:cubicBezTo>
                  <a:cubicBezTo>
                    <a:pt x="114" y="78"/>
                    <a:pt x="133" y="36"/>
                    <a:pt x="163" y="6"/>
                  </a:cubicBezTo>
                  <a:cubicBezTo>
                    <a:pt x="159" y="3"/>
                    <a:pt x="155" y="2"/>
                    <a:pt x="15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5438775" y="1381126"/>
              <a:ext cx="61913" cy="41275"/>
            </a:xfrm>
            <a:custGeom>
              <a:avLst/>
              <a:gdLst>
                <a:gd name="T0" fmla="*/ 18 w 22"/>
                <a:gd name="T1" fmla="*/ 14 h 14"/>
                <a:gd name="T2" fmla="*/ 22 w 22"/>
                <a:gd name="T3" fmla="*/ 1 h 14"/>
                <a:gd name="T4" fmla="*/ 11 w 22"/>
                <a:gd name="T5" fmla="*/ 0 h 14"/>
                <a:gd name="T6" fmla="*/ 0 w 22"/>
                <a:gd name="T7" fmla="*/ 1 h 14"/>
                <a:gd name="T8" fmla="*/ 5 w 22"/>
                <a:gd name="T9" fmla="*/ 14 h 14"/>
                <a:gd name="T10" fmla="*/ 18 w 22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4">
                  <a:moveTo>
                    <a:pt x="18" y="14"/>
                  </a:moveTo>
                  <a:cubicBezTo>
                    <a:pt x="18" y="14"/>
                    <a:pt x="22" y="9"/>
                    <a:pt x="22" y="1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7" y="0"/>
                    <a:pt x="4" y="0"/>
                    <a:pt x="0" y="1"/>
                  </a:cubicBezTo>
                  <a:cubicBezTo>
                    <a:pt x="0" y="1"/>
                    <a:pt x="0" y="8"/>
                    <a:pt x="5" y="14"/>
                  </a:cubicBezTo>
                  <a:cubicBezTo>
                    <a:pt x="5" y="14"/>
                    <a:pt x="13" y="14"/>
                    <a:pt x="1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5267325" y="966788"/>
              <a:ext cx="401638" cy="403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6386513" y="1381126"/>
              <a:ext cx="61913" cy="41275"/>
            </a:xfrm>
            <a:custGeom>
              <a:avLst/>
              <a:gdLst>
                <a:gd name="T0" fmla="*/ 17 w 22"/>
                <a:gd name="T1" fmla="*/ 14 h 14"/>
                <a:gd name="T2" fmla="*/ 22 w 22"/>
                <a:gd name="T3" fmla="*/ 1 h 14"/>
                <a:gd name="T4" fmla="*/ 11 w 22"/>
                <a:gd name="T5" fmla="*/ 0 h 14"/>
                <a:gd name="T6" fmla="*/ 0 w 22"/>
                <a:gd name="T7" fmla="*/ 1 h 14"/>
                <a:gd name="T8" fmla="*/ 5 w 22"/>
                <a:gd name="T9" fmla="*/ 14 h 14"/>
                <a:gd name="T10" fmla="*/ 17 w 22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4">
                  <a:moveTo>
                    <a:pt x="17" y="14"/>
                  </a:moveTo>
                  <a:cubicBezTo>
                    <a:pt x="17" y="14"/>
                    <a:pt x="22" y="9"/>
                    <a:pt x="22" y="1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7" y="0"/>
                    <a:pt x="4" y="0"/>
                    <a:pt x="0" y="1"/>
                  </a:cubicBezTo>
                  <a:cubicBezTo>
                    <a:pt x="0" y="1"/>
                    <a:pt x="0" y="8"/>
                    <a:pt x="5" y="14"/>
                  </a:cubicBezTo>
                  <a:cubicBezTo>
                    <a:pt x="5" y="14"/>
                    <a:pt x="13" y="14"/>
                    <a:pt x="1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6380163" y="1427163"/>
              <a:ext cx="71438" cy="96838"/>
            </a:xfrm>
            <a:custGeom>
              <a:avLst/>
              <a:gdLst>
                <a:gd name="T0" fmla="*/ 24 w 45"/>
                <a:gd name="T1" fmla="*/ 61 h 61"/>
                <a:gd name="T2" fmla="*/ 45 w 45"/>
                <a:gd name="T3" fmla="*/ 34 h 61"/>
                <a:gd name="T4" fmla="*/ 34 w 45"/>
                <a:gd name="T5" fmla="*/ 0 h 61"/>
                <a:gd name="T6" fmla="*/ 11 w 45"/>
                <a:gd name="T7" fmla="*/ 0 h 61"/>
                <a:gd name="T8" fmla="*/ 0 w 45"/>
                <a:gd name="T9" fmla="*/ 34 h 61"/>
                <a:gd name="T10" fmla="*/ 24 w 45"/>
                <a:gd name="T1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61">
                  <a:moveTo>
                    <a:pt x="24" y="61"/>
                  </a:moveTo>
                  <a:lnTo>
                    <a:pt x="45" y="34"/>
                  </a:lnTo>
                  <a:lnTo>
                    <a:pt x="34" y="0"/>
                  </a:lnTo>
                  <a:lnTo>
                    <a:pt x="11" y="0"/>
                  </a:lnTo>
                  <a:lnTo>
                    <a:pt x="0" y="34"/>
                  </a:lnTo>
                  <a:lnTo>
                    <a:pt x="24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215063" y="966788"/>
              <a:ext cx="403225" cy="403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6272213" y="1401763"/>
              <a:ext cx="465138" cy="568325"/>
            </a:xfrm>
            <a:custGeom>
              <a:avLst/>
              <a:gdLst>
                <a:gd name="T0" fmla="*/ 88 w 163"/>
                <a:gd name="T1" fmla="*/ 0 h 199"/>
                <a:gd name="T2" fmla="*/ 51 w 163"/>
                <a:gd name="T3" fmla="*/ 50 h 199"/>
                <a:gd name="T4" fmla="*/ 13 w 163"/>
                <a:gd name="T5" fmla="*/ 0 h 199"/>
                <a:gd name="T6" fmla="*/ 0 w 163"/>
                <a:gd name="T7" fmla="*/ 6 h 199"/>
                <a:gd name="T8" fmla="*/ 49 w 163"/>
                <a:gd name="T9" fmla="*/ 124 h 199"/>
                <a:gd name="T10" fmla="*/ 49 w 163"/>
                <a:gd name="T11" fmla="*/ 199 h 199"/>
                <a:gd name="T12" fmla="*/ 51 w 163"/>
                <a:gd name="T13" fmla="*/ 199 h 199"/>
                <a:gd name="T14" fmla="*/ 163 w 163"/>
                <a:gd name="T15" fmla="*/ 176 h 199"/>
                <a:gd name="T16" fmla="*/ 163 w 163"/>
                <a:gd name="T17" fmla="*/ 176 h 199"/>
                <a:gd name="T18" fmla="*/ 163 w 163"/>
                <a:gd name="T19" fmla="*/ 108 h 199"/>
                <a:gd name="T20" fmla="*/ 88 w 163"/>
                <a:gd name="T2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199">
                  <a:moveTo>
                    <a:pt x="88" y="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9" y="2"/>
                    <a:pt x="4" y="3"/>
                    <a:pt x="0" y="6"/>
                  </a:cubicBezTo>
                  <a:cubicBezTo>
                    <a:pt x="30" y="36"/>
                    <a:pt x="49" y="78"/>
                    <a:pt x="49" y="124"/>
                  </a:cubicBezTo>
                  <a:cubicBezTo>
                    <a:pt x="49" y="199"/>
                    <a:pt x="49" y="199"/>
                    <a:pt x="49" y="199"/>
                  </a:cubicBezTo>
                  <a:cubicBezTo>
                    <a:pt x="50" y="199"/>
                    <a:pt x="50" y="199"/>
                    <a:pt x="51" y="199"/>
                  </a:cubicBezTo>
                  <a:cubicBezTo>
                    <a:pt x="112" y="199"/>
                    <a:pt x="161" y="189"/>
                    <a:pt x="163" y="176"/>
                  </a:cubicBezTo>
                  <a:cubicBezTo>
                    <a:pt x="163" y="176"/>
                    <a:pt x="163" y="176"/>
                    <a:pt x="163" y="176"/>
                  </a:cubicBezTo>
                  <a:cubicBezTo>
                    <a:pt x="163" y="108"/>
                    <a:pt x="163" y="108"/>
                    <a:pt x="163" y="108"/>
                  </a:cubicBezTo>
                  <a:cubicBezTo>
                    <a:pt x="163" y="58"/>
                    <a:pt x="132" y="16"/>
                    <a:pt x="8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3018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6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5" grpId="0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71" y="2308426"/>
            <a:ext cx="4066799" cy="2504694"/>
          </a:xfrm>
          <a:prstGeom prst="rect">
            <a:avLst/>
          </a:prstGeom>
        </p:spPr>
      </p:pic>
      <p:sp>
        <p:nvSpPr>
          <p:cNvPr id="6" name="文本框 1"/>
          <p:cNvSpPr txBox="1">
            <a:spLocks noChangeArrowheads="1"/>
          </p:cNvSpPr>
          <p:nvPr/>
        </p:nvSpPr>
        <p:spPr bwMode="auto">
          <a:xfrm>
            <a:off x="575834" y="342539"/>
            <a:ext cx="8332871" cy="584775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2C85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3200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Intrusion </a:t>
            </a:r>
            <a:r>
              <a:rPr lang="en-US" altLang="zh-CN" sz="3200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Detection</a:t>
            </a:r>
          </a:p>
        </p:txBody>
      </p:sp>
      <p:pic>
        <p:nvPicPr>
          <p:cNvPr id="7" name="D-Link IP Camera Smart Function - Intrusion Detec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8639" y="2308426"/>
            <a:ext cx="4470399" cy="2514600"/>
          </a:xfrm>
          <a:prstGeom prst="rect">
            <a:avLst/>
          </a:prstGeom>
        </p:spPr>
      </p:pic>
      <p:sp>
        <p:nvSpPr>
          <p:cNvPr id="8" name="TextBox 32"/>
          <p:cNvSpPr txBox="1"/>
          <p:nvPr/>
        </p:nvSpPr>
        <p:spPr>
          <a:xfrm>
            <a:off x="1899148" y="5640547"/>
            <a:ext cx="8391727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Intrusion detection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can be 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set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in restricted zone to prevent unauthorized entry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9" name="组合 30"/>
          <p:cNvGrpSpPr/>
          <p:nvPr/>
        </p:nvGrpSpPr>
        <p:grpSpPr>
          <a:xfrm>
            <a:off x="1830695" y="5602128"/>
            <a:ext cx="350639" cy="397669"/>
            <a:chOff x="2245791" y="4584138"/>
            <a:chExt cx="396479" cy="397669"/>
          </a:xfrm>
        </p:grpSpPr>
        <p:cxnSp>
          <p:nvCxnSpPr>
            <p:cNvPr id="10" name="直接连接符 31"/>
            <p:cNvCxnSpPr/>
            <p:nvPr/>
          </p:nvCxnSpPr>
          <p:spPr>
            <a:xfrm>
              <a:off x="2245791" y="4584138"/>
              <a:ext cx="396479" cy="0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32"/>
            <p:cNvCxnSpPr/>
            <p:nvPr/>
          </p:nvCxnSpPr>
          <p:spPr>
            <a:xfrm>
              <a:off x="2245791" y="4584138"/>
              <a:ext cx="0" cy="397669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33"/>
          <p:cNvGrpSpPr/>
          <p:nvPr/>
        </p:nvGrpSpPr>
        <p:grpSpPr>
          <a:xfrm rot="10800000">
            <a:off x="9986075" y="5946243"/>
            <a:ext cx="304800" cy="327326"/>
            <a:chOff x="2245791" y="4584138"/>
            <a:chExt cx="396479" cy="397669"/>
          </a:xfrm>
        </p:grpSpPr>
        <p:cxnSp>
          <p:nvCxnSpPr>
            <p:cNvPr id="13" name="直接连接符 34"/>
            <p:cNvCxnSpPr/>
            <p:nvPr/>
          </p:nvCxnSpPr>
          <p:spPr>
            <a:xfrm>
              <a:off x="2245791" y="4584138"/>
              <a:ext cx="396479" cy="0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35"/>
            <p:cNvCxnSpPr/>
            <p:nvPr/>
          </p:nvCxnSpPr>
          <p:spPr>
            <a:xfrm>
              <a:off x="2245791" y="4584138"/>
              <a:ext cx="0" cy="397669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2"/>
          <p:cNvGrpSpPr/>
          <p:nvPr/>
        </p:nvGrpSpPr>
        <p:grpSpPr>
          <a:xfrm>
            <a:off x="4999686" y="1581132"/>
            <a:ext cx="1701537" cy="1454588"/>
            <a:chOff x="4846228" y="1019319"/>
            <a:chExt cx="1854755" cy="1854755"/>
          </a:xfrm>
        </p:grpSpPr>
        <p:sp>
          <p:nvSpPr>
            <p:cNvPr id="16" name="椭圆 28"/>
            <p:cNvSpPr/>
            <p:nvPr/>
          </p:nvSpPr>
          <p:spPr>
            <a:xfrm>
              <a:off x="5041510" y="1165860"/>
              <a:ext cx="1464188" cy="146418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67000"/>
                </a:prstClr>
              </a:outerShdw>
            </a:effectLst>
          </p:spPr>
          <p:txBody>
            <a:bodyPr rtlCol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+mj-lt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17" name="空心弧 29"/>
            <p:cNvSpPr/>
            <p:nvPr/>
          </p:nvSpPr>
          <p:spPr>
            <a:xfrm rot="483470">
              <a:off x="4846228" y="1019319"/>
              <a:ext cx="1854755" cy="1854755"/>
            </a:xfrm>
            <a:prstGeom prst="blockArc">
              <a:avLst>
                <a:gd name="adj1" fmla="val 5692214"/>
                <a:gd name="adj2" fmla="val 42522"/>
                <a:gd name="adj3" fmla="val 1111"/>
              </a:avLst>
            </a:prstGeom>
            <a:gradFill flip="none" rotWithShape="1">
              <a:gsLst>
                <a:gs pos="66000">
                  <a:srgbClr val="BF4501"/>
                </a:gs>
                <a:gs pos="96000">
                  <a:srgbClr val="FFC000"/>
                </a:gs>
              </a:gsLst>
              <a:path path="rect">
                <a:fillToRect l="100000" t="100000"/>
              </a:path>
              <a:tileRect r="-100000" b="-100000"/>
            </a:gradFill>
            <a:ln w="25400" cap="flat" cmpd="sng" algn="ctr">
              <a:solidFill>
                <a:srgbClr val="2289C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j-lt"/>
                <a:ea typeface="微软雅黑" pitchFamily="34" charset="-122"/>
                <a:cs typeface="Arial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52316">
            <a:off x="5336183" y="2081353"/>
            <a:ext cx="1132531" cy="539300"/>
          </a:xfrm>
          <a:prstGeom prst="rect">
            <a:avLst/>
          </a:prstGeom>
        </p:spPr>
      </p:pic>
      <p:pic>
        <p:nvPicPr>
          <p:cNvPr id="19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9" y="127041"/>
            <a:ext cx="803680" cy="8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6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1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/>
          <p:cNvSpPr txBox="1">
            <a:spLocks noChangeArrowheads="1"/>
          </p:cNvSpPr>
          <p:nvPr/>
        </p:nvSpPr>
        <p:spPr bwMode="auto">
          <a:xfrm>
            <a:off x="421184" y="323523"/>
            <a:ext cx="8332871" cy="584775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2C85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3200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Object </a:t>
            </a:r>
            <a:r>
              <a:rPr lang="en-US" altLang="zh-CN" sz="3200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Abandon</a:t>
            </a:r>
          </a:p>
        </p:txBody>
      </p:sp>
      <p:sp>
        <p:nvSpPr>
          <p:cNvPr id="6" name="TextBox 32"/>
          <p:cNvSpPr txBox="1"/>
          <p:nvPr/>
        </p:nvSpPr>
        <p:spPr>
          <a:xfrm>
            <a:off x="1562298" y="5795060"/>
            <a:ext cx="9379058" cy="4293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altLang="zh-CN" dirty="0" smtClean="0"/>
              <a:t>Object Abandon function </a:t>
            </a:r>
            <a:r>
              <a:rPr lang="en-US" altLang="zh-CN" dirty="0"/>
              <a:t>can automatically detect </a:t>
            </a:r>
            <a:r>
              <a:rPr lang="en-US" altLang="zh-CN" dirty="0" smtClean="0"/>
              <a:t>objects </a:t>
            </a:r>
            <a:r>
              <a:rPr lang="en-US" altLang="zh-CN" dirty="0"/>
              <a:t>in </a:t>
            </a:r>
            <a:r>
              <a:rPr lang="en-US" altLang="zh-CN" dirty="0" smtClean="0"/>
              <a:t>specified areas &amp; trigger </a:t>
            </a:r>
            <a:r>
              <a:rPr lang="en-US" altLang="zh-CN" dirty="0"/>
              <a:t>an alarm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7" name="组合 30"/>
          <p:cNvGrpSpPr/>
          <p:nvPr/>
        </p:nvGrpSpPr>
        <p:grpSpPr>
          <a:xfrm>
            <a:off x="1386978" y="5704027"/>
            <a:ext cx="350639" cy="397669"/>
            <a:chOff x="2245791" y="4584138"/>
            <a:chExt cx="396479" cy="397669"/>
          </a:xfrm>
        </p:grpSpPr>
        <p:cxnSp>
          <p:nvCxnSpPr>
            <p:cNvPr id="8" name="直接连接符 31"/>
            <p:cNvCxnSpPr/>
            <p:nvPr/>
          </p:nvCxnSpPr>
          <p:spPr>
            <a:xfrm>
              <a:off x="2245791" y="4584138"/>
              <a:ext cx="396479" cy="0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32"/>
            <p:cNvCxnSpPr/>
            <p:nvPr/>
          </p:nvCxnSpPr>
          <p:spPr>
            <a:xfrm>
              <a:off x="2245791" y="4584138"/>
              <a:ext cx="0" cy="397669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33"/>
          <p:cNvGrpSpPr/>
          <p:nvPr/>
        </p:nvGrpSpPr>
        <p:grpSpPr>
          <a:xfrm rot="10800000">
            <a:off x="10330623" y="5972941"/>
            <a:ext cx="304800" cy="327326"/>
            <a:chOff x="2245791" y="4584138"/>
            <a:chExt cx="396479" cy="397669"/>
          </a:xfrm>
        </p:grpSpPr>
        <p:cxnSp>
          <p:nvCxnSpPr>
            <p:cNvPr id="11" name="直接连接符 34"/>
            <p:cNvCxnSpPr/>
            <p:nvPr/>
          </p:nvCxnSpPr>
          <p:spPr>
            <a:xfrm>
              <a:off x="2245791" y="4584138"/>
              <a:ext cx="396479" cy="0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35"/>
            <p:cNvCxnSpPr/>
            <p:nvPr/>
          </p:nvCxnSpPr>
          <p:spPr>
            <a:xfrm>
              <a:off x="2245791" y="4584138"/>
              <a:ext cx="0" cy="397669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图片 25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5" b="18088"/>
          <a:stretch/>
        </p:blipFill>
        <p:spPr>
          <a:xfrm>
            <a:off x="6934279" y="1837049"/>
            <a:ext cx="4168783" cy="2718553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4" name="图片 26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25199" r="-173" b="23003"/>
          <a:stretch/>
        </p:blipFill>
        <p:spPr>
          <a:xfrm>
            <a:off x="432907" y="1805783"/>
            <a:ext cx="4402563" cy="2699032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15" name="矩形 27"/>
          <p:cNvSpPr/>
          <p:nvPr/>
        </p:nvSpPr>
        <p:spPr>
          <a:xfrm>
            <a:off x="991779" y="2916073"/>
            <a:ext cx="1770730" cy="14988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28"/>
          <p:cNvSpPr/>
          <p:nvPr/>
        </p:nvSpPr>
        <p:spPr>
          <a:xfrm>
            <a:off x="7280123" y="2999364"/>
            <a:ext cx="1679279" cy="15054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34"/>
          <p:cNvSpPr/>
          <p:nvPr/>
        </p:nvSpPr>
        <p:spPr>
          <a:xfrm>
            <a:off x="421184" y="1835258"/>
            <a:ext cx="1149985" cy="411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Normal</a:t>
            </a:r>
            <a:endParaRPr lang="zh-CN" altLang="en-US" b="1" dirty="0"/>
          </a:p>
        </p:txBody>
      </p:sp>
      <p:sp>
        <p:nvSpPr>
          <p:cNvPr id="18" name="矩形 35"/>
          <p:cNvSpPr/>
          <p:nvPr/>
        </p:nvSpPr>
        <p:spPr>
          <a:xfrm>
            <a:off x="6916235" y="1937814"/>
            <a:ext cx="1135744" cy="428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Alarm</a:t>
            </a:r>
            <a:endParaRPr lang="zh-CN" altLang="en-US" b="1" dirty="0"/>
          </a:p>
        </p:txBody>
      </p:sp>
      <p:grpSp>
        <p:nvGrpSpPr>
          <p:cNvPr id="19" name="组合 2"/>
          <p:cNvGrpSpPr/>
          <p:nvPr/>
        </p:nvGrpSpPr>
        <p:grpSpPr>
          <a:xfrm>
            <a:off x="5273478" y="1445067"/>
            <a:ext cx="1416326" cy="1361274"/>
            <a:chOff x="4846228" y="1019319"/>
            <a:chExt cx="1854755" cy="1854755"/>
          </a:xfrm>
        </p:grpSpPr>
        <p:sp>
          <p:nvSpPr>
            <p:cNvPr id="20" name="椭圆 28"/>
            <p:cNvSpPr/>
            <p:nvPr/>
          </p:nvSpPr>
          <p:spPr>
            <a:xfrm>
              <a:off x="5041510" y="1165860"/>
              <a:ext cx="1464188" cy="146418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67000"/>
                </a:prstClr>
              </a:outerShdw>
            </a:effectLst>
          </p:spPr>
          <p:txBody>
            <a:bodyPr rtlCol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+mj-lt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21" name="空心弧 29"/>
            <p:cNvSpPr/>
            <p:nvPr/>
          </p:nvSpPr>
          <p:spPr>
            <a:xfrm rot="483470">
              <a:off x="4846228" y="1019319"/>
              <a:ext cx="1854755" cy="1854755"/>
            </a:xfrm>
            <a:prstGeom prst="blockArc">
              <a:avLst>
                <a:gd name="adj1" fmla="val 5692214"/>
                <a:gd name="adj2" fmla="val 42522"/>
                <a:gd name="adj3" fmla="val 1111"/>
              </a:avLst>
            </a:prstGeom>
            <a:gradFill flip="none" rotWithShape="1">
              <a:gsLst>
                <a:gs pos="66000">
                  <a:srgbClr val="BF4501"/>
                </a:gs>
                <a:gs pos="96000">
                  <a:srgbClr val="FFC000"/>
                </a:gs>
              </a:gsLst>
              <a:path path="rect">
                <a:fillToRect l="100000" t="100000"/>
              </a:path>
              <a:tileRect r="-100000" b="-100000"/>
            </a:gradFill>
            <a:ln w="25400" cap="flat" cmpd="sng" algn="ctr">
              <a:solidFill>
                <a:srgbClr val="2289C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j-lt"/>
                <a:ea typeface="微软雅黑" pitchFamily="34" charset="-122"/>
                <a:cs typeface="Arial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52316">
            <a:off x="5467545" y="1823069"/>
            <a:ext cx="980665" cy="466983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6689804" y="149338"/>
            <a:ext cx="794303" cy="803680"/>
          </a:xfrm>
          <a:prstGeom prst="ellipse">
            <a:avLst/>
          </a:prstGeom>
          <a:solidFill>
            <a:srgbClr val="F5A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组合 67"/>
          <p:cNvGrpSpPr/>
          <p:nvPr/>
        </p:nvGrpSpPr>
        <p:grpSpPr>
          <a:xfrm>
            <a:off x="6940921" y="225523"/>
            <a:ext cx="265834" cy="585981"/>
            <a:chOff x="6892032" y="2360167"/>
            <a:chExt cx="291397" cy="644103"/>
          </a:xfrm>
          <a:solidFill>
            <a:schemeClr val="bg1"/>
          </a:solidFill>
        </p:grpSpPr>
        <p:sp>
          <p:nvSpPr>
            <p:cNvPr id="25" name="Freeform 256"/>
            <p:cNvSpPr>
              <a:spLocks/>
            </p:cNvSpPr>
            <p:nvPr/>
          </p:nvSpPr>
          <p:spPr bwMode="auto">
            <a:xfrm>
              <a:off x="7084614" y="2984074"/>
              <a:ext cx="52654" cy="20196"/>
            </a:xfrm>
            <a:custGeom>
              <a:avLst/>
              <a:gdLst>
                <a:gd name="T0" fmla="*/ 21 w 31"/>
                <a:gd name="T1" fmla="*/ 0 h 12"/>
                <a:gd name="T2" fmla="*/ 16 w 31"/>
                <a:gd name="T3" fmla="*/ 2 h 12"/>
                <a:gd name="T4" fmla="*/ 11 w 31"/>
                <a:gd name="T5" fmla="*/ 0 h 12"/>
                <a:gd name="T6" fmla="*/ 0 w 31"/>
                <a:gd name="T7" fmla="*/ 0 h 12"/>
                <a:gd name="T8" fmla="*/ 16 w 31"/>
                <a:gd name="T9" fmla="*/ 12 h 12"/>
                <a:gd name="T10" fmla="*/ 31 w 31"/>
                <a:gd name="T11" fmla="*/ 0 h 12"/>
                <a:gd name="T12" fmla="*/ 31 w 31"/>
                <a:gd name="T13" fmla="*/ 0 h 12"/>
                <a:gd name="T14" fmla="*/ 21 w 3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2">
                  <a:moveTo>
                    <a:pt x="21" y="0"/>
                  </a:moveTo>
                  <a:cubicBezTo>
                    <a:pt x="20" y="1"/>
                    <a:pt x="18" y="2"/>
                    <a:pt x="16" y="2"/>
                  </a:cubicBezTo>
                  <a:cubicBezTo>
                    <a:pt x="14" y="2"/>
                    <a:pt x="12" y="1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7"/>
                    <a:pt x="8" y="12"/>
                    <a:pt x="16" y="12"/>
                  </a:cubicBezTo>
                  <a:cubicBezTo>
                    <a:pt x="23" y="12"/>
                    <a:pt x="29" y="7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257"/>
            <p:cNvSpPr>
              <a:spLocks/>
            </p:cNvSpPr>
            <p:nvPr/>
          </p:nvSpPr>
          <p:spPr bwMode="auto">
            <a:xfrm>
              <a:off x="6944686" y="2360167"/>
              <a:ext cx="183926" cy="21638"/>
            </a:xfrm>
            <a:custGeom>
              <a:avLst/>
              <a:gdLst>
                <a:gd name="T0" fmla="*/ 6 w 108"/>
                <a:gd name="T1" fmla="*/ 13 h 13"/>
                <a:gd name="T2" fmla="*/ 25 w 108"/>
                <a:gd name="T3" fmla="*/ 13 h 13"/>
                <a:gd name="T4" fmla="*/ 99 w 108"/>
                <a:gd name="T5" fmla="*/ 13 h 13"/>
                <a:gd name="T6" fmla="*/ 101 w 108"/>
                <a:gd name="T7" fmla="*/ 13 h 13"/>
                <a:gd name="T8" fmla="*/ 108 w 108"/>
                <a:gd name="T9" fmla="*/ 7 h 13"/>
                <a:gd name="T10" fmla="*/ 101 w 108"/>
                <a:gd name="T11" fmla="*/ 0 h 13"/>
                <a:gd name="T12" fmla="*/ 6 w 108"/>
                <a:gd name="T13" fmla="*/ 0 h 13"/>
                <a:gd name="T14" fmla="*/ 0 w 108"/>
                <a:gd name="T15" fmla="*/ 7 h 13"/>
                <a:gd name="T16" fmla="*/ 2 w 108"/>
                <a:gd name="T17" fmla="*/ 11 h 13"/>
                <a:gd name="T18" fmla="*/ 6 w 108"/>
                <a:gd name="T1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13">
                  <a:moveTo>
                    <a:pt x="6" y="13"/>
                  </a:moveTo>
                  <a:cubicBezTo>
                    <a:pt x="25" y="13"/>
                    <a:pt x="25" y="13"/>
                    <a:pt x="25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101" y="13"/>
                    <a:pt x="101" y="13"/>
                    <a:pt x="101" y="13"/>
                  </a:cubicBezTo>
                  <a:cubicBezTo>
                    <a:pt x="105" y="13"/>
                    <a:pt x="108" y="10"/>
                    <a:pt x="108" y="7"/>
                  </a:cubicBezTo>
                  <a:cubicBezTo>
                    <a:pt x="108" y="3"/>
                    <a:pt x="105" y="0"/>
                    <a:pt x="10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0" y="10"/>
                    <a:pt x="2" y="11"/>
                  </a:cubicBezTo>
                  <a:cubicBezTo>
                    <a:pt x="3" y="13"/>
                    <a:pt x="4" y="13"/>
                    <a:pt x="6" y="13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Rectangle 258"/>
            <p:cNvSpPr>
              <a:spLocks noChangeArrowheads="1"/>
            </p:cNvSpPr>
            <p:nvPr/>
          </p:nvSpPr>
          <p:spPr bwMode="auto">
            <a:xfrm>
              <a:off x="7086057" y="2395510"/>
              <a:ext cx="27409" cy="21999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Rectangle 259"/>
            <p:cNvSpPr>
              <a:spLocks noChangeArrowheads="1"/>
            </p:cNvSpPr>
            <p:nvPr/>
          </p:nvSpPr>
          <p:spPr bwMode="auto">
            <a:xfrm>
              <a:off x="6961997" y="2395510"/>
              <a:ext cx="25245" cy="21999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260"/>
            <p:cNvSpPr>
              <a:spLocks/>
            </p:cNvSpPr>
            <p:nvPr/>
          </p:nvSpPr>
          <p:spPr bwMode="auto">
            <a:xfrm>
              <a:off x="6930981" y="2984074"/>
              <a:ext cx="52654" cy="20196"/>
            </a:xfrm>
            <a:custGeom>
              <a:avLst/>
              <a:gdLst>
                <a:gd name="T0" fmla="*/ 15 w 31"/>
                <a:gd name="T1" fmla="*/ 2 h 12"/>
                <a:gd name="T2" fmla="*/ 11 w 31"/>
                <a:gd name="T3" fmla="*/ 0 h 12"/>
                <a:gd name="T4" fmla="*/ 0 w 31"/>
                <a:gd name="T5" fmla="*/ 0 h 12"/>
                <a:gd name="T6" fmla="*/ 15 w 31"/>
                <a:gd name="T7" fmla="*/ 12 h 12"/>
                <a:gd name="T8" fmla="*/ 31 w 31"/>
                <a:gd name="T9" fmla="*/ 0 h 12"/>
                <a:gd name="T10" fmla="*/ 20 w 31"/>
                <a:gd name="T11" fmla="*/ 0 h 12"/>
                <a:gd name="T12" fmla="*/ 15 w 31"/>
                <a:gd name="T13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2">
                  <a:moveTo>
                    <a:pt x="15" y="2"/>
                  </a:moveTo>
                  <a:cubicBezTo>
                    <a:pt x="13" y="2"/>
                    <a:pt x="12" y="1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7"/>
                    <a:pt x="8" y="12"/>
                    <a:pt x="15" y="12"/>
                  </a:cubicBezTo>
                  <a:cubicBezTo>
                    <a:pt x="23" y="12"/>
                    <a:pt x="29" y="7"/>
                    <a:pt x="3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2"/>
                    <a:pt x="15" y="2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262"/>
            <p:cNvSpPr>
              <a:spLocks noEditPoints="1"/>
            </p:cNvSpPr>
            <p:nvPr/>
          </p:nvSpPr>
          <p:spPr bwMode="auto">
            <a:xfrm>
              <a:off x="6892032" y="2631368"/>
              <a:ext cx="291397" cy="345493"/>
            </a:xfrm>
            <a:custGeom>
              <a:avLst/>
              <a:gdLst>
                <a:gd name="T0" fmla="*/ 114 w 171"/>
                <a:gd name="T1" fmla="*/ 0 h 203"/>
                <a:gd name="T2" fmla="*/ 17 w 171"/>
                <a:gd name="T3" fmla="*/ 0 h 203"/>
                <a:gd name="T4" fmla="*/ 0 w 171"/>
                <a:gd name="T5" fmla="*/ 184 h 203"/>
                <a:gd name="T6" fmla="*/ 23 w 171"/>
                <a:gd name="T7" fmla="*/ 203 h 203"/>
                <a:gd name="T8" fmla="*/ 38 w 171"/>
                <a:gd name="T9" fmla="*/ 197 h 203"/>
                <a:gd name="T10" fmla="*/ 54 w 171"/>
                <a:gd name="T11" fmla="*/ 203 h 203"/>
                <a:gd name="T12" fmla="*/ 122 w 171"/>
                <a:gd name="T13" fmla="*/ 203 h 203"/>
                <a:gd name="T14" fmla="*/ 135 w 171"/>
                <a:gd name="T15" fmla="*/ 203 h 203"/>
                <a:gd name="T16" fmla="*/ 153 w 171"/>
                <a:gd name="T17" fmla="*/ 203 h 203"/>
                <a:gd name="T18" fmla="*/ 171 w 171"/>
                <a:gd name="T19" fmla="*/ 19 h 203"/>
                <a:gd name="T20" fmla="*/ 32 w 171"/>
                <a:gd name="T21" fmla="*/ 27 h 203"/>
                <a:gd name="T22" fmla="*/ 134 w 171"/>
                <a:gd name="T23" fmla="*/ 26 h 203"/>
                <a:gd name="T24" fmla="*/ 134 w 171"/>
                <a:gd name="T25" fmla="*/ 35 h 203"/>
                <a:gd name="T26" fmla="*/ 31 w 171"/>
                <a:gd name="T27" fmla="*/ 31 h 203"/>
                <a:gd name="T28" fmla="*/ 32 w 171"/>
                <a:gd name="T29" fmla="*/ 51 h 203"/>
                <a:gd name="T30" fmla="*/ 134 w 171"/>
                <a:gd name="T31" fmla="*/ 49 h 203"/>
                <a:gd name="T32" fmla="*/ 134 w 171"/>
                <a:gd name="T33" fmla="*/ 58 h 203"/>
                <a:gd name="T34" fmla="*/ 31 w 171"/>
                <a:gd name="T35" fmla="*/ 54 h 203"/>
                <a:gd name="T36" fmla="*/ 32 w 171"/>
                <a:gd name="T37" fmla="*/ 76 h 203"/>
                <a:gd name="T38" fmla="*/ 134 w 171"/>
                <a:gd name="T39" fmla="*/ 74 h 203"/>
                <a:gd name="T40" fmla="*/ 134 w 171"/>
                <a:gd name="T41" fmla="*/ 83 h 203"/>
                <a:gd name="T42" fmla="*/ 31 w 171"/>
                <a:gd name="T43" fmla="*/ 79 h 203"/>
                <a:gd name="T44" fmla="*/ 32 w 171"/>
                <a:gd name="T45" fmla="*/ 99 h 203"/>
                <a:gd name="T46" fmla="*/ 134 w 171"/>
                <a:gd name="T47" fmla="*/ 98 h 203"/>
                <a:gd name="T48" fmla="*/ 134 w 171"/>
                <a:gd name="T49" fmla="*/ 106 h 203"/>
                <a:gd name="T50" fmla="*/ 31 w 171"/>
                <a:gd name="T51" fmla="*/ 102 h 203"/>
                <a:gd name="T52" fmla="*/ 32 w 171"/>
                <a:gd name="T53" fmla="*/ 127 h 203"/>
                <a:gd name="T54" fmla="*/ 134 w 171"/>
                <a:gd name="T55" fmla="*/ 125 h 203"/>
                <a:gd name="T56" fmla="*/ 134 w 171"/>
                <a:gd name="T57" fmla="*/ 134 h 203"/>
                <a:gd name="T58" fmla="*/ 31 w 171"/>
                <a:gd name="T59" fmla="*/ 130 h 203"/>
                <a:gd name="T60" fmla="*/ 35 w 171"/>
                <a:gd name="T61" fmla="*/ 157 h 203"/>
                <a:gd name="T62" fmla="*/ 32 w 171"/>
                <a:gd name="T63" fmla="*/ 150 h 203"/>
                <a:gd name="T64" fmla="*/ 134 w 171"/>
                <a:gd name="T65" fmla="*/ 149 h 203"/>
                <a:gd name="T66" fmla="*/ 134 w 171"/>
                <a:gd name="T67" fmla="*/ 157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1" h="203">
                  <a:moveTo>
                    <a:pt x="153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9"/>
                    <a:pt x="0" y="19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195"/>
                    <a:pt x="8" y="203"/>
                    <a:pt x="17" y="203"/>
                  </a:cubicBezTo>
                  <a:cubicBezTo>
                    <a:pt x="23" y="203"/>
                    <a:pt x="23" y="203"/>
                    <a:pt x="23" y="203"/>
                  </a:cubicBezTo>
                  <a:cubicBezTo>
                    <a:pt x="32" y="203"/>
                    <a:pt x="32" y="203"/>
                    <a:pt x="32" y="203"/>
                  </a:cubicBezTo>
                  <a:cubicBezTo>
                    <a:pt x="32" y="200"/>
                    <a:pt x="35" y="197"/>
                    <a:pt x="38" y="197"/>
                  </a:cubicBezTo>
                  <a:cubicBezTo>
                    <a:pt x="42" y="197"/>
                    <a:pt x="45" y="200"/>
                    <a:pt x="45" y="203"/>
                  </a:cubicBezTo>
                  <a:cubicBezTo>
                    <a:pt x="54" y="203"/>
                    <a:pt x="54" y="203"/>
                    <a:pt x="54" y="203"/>
                  </a:cubicBezTo>
                  <a:cubicBezTo>
                    <a:pt x="113" y="203"/>
                    <a:pt x="113" y="203"/>
                    <a:pt x="113" y="203"/>
                  </a:cubicBezTo>
                  <a:cubicBezTo>
                    <a:pt x="122" y="203"/>
                    <a:pt x="122" y="203"/>
                    <a:pt x="122" y="203"/>
                  </a:cubicBezTo>
                  <a:cubicBezTo>
                    <a:pt x="122" y="200"/>
                    <a:pt x="125" y="197"/>
                    <a:pt x="129" y="197"/>
                  </a:cubicBezTo>
                  <a:cubicBezTo>
                    <a:pt x="132" y="197"/>
                    <a:pt x="135" y="200"/>
                    <a:pt x="135" y="203"/>
                  </a:cubicBezTo>
                  <a:cubicBezTo>
                    <a:pt x="144" y="203"/>
                    <a:pt x="144" y="203"/>
                    <a:pt x="144" y="203"/>
                  </a:cubicBezTo>
                  <a:cubicBezTo>
                    <a:pt x="153" y="203"/>
                    <a:pt x="153" y="203"/>
                    <a:pt x="153" y="203"/>
                  </a:cubicBezTo>
                  <a:cubicBezTo>
                    <a:pt x="163" y="203"/>
                    <a:pt x="171" y="195"/>
                    <a:pt x="171" y="184"/>
                  </a:cubicBezTo>
                  <a:cubicBezTo>
                    <a:pt x="171" y="19"/>
                    <a:pt x="171" y="19"/>
                    <a:pt x="171" y="19"/>
                  </a:cubicBezTo>
                  <a:cubicBezTo>
                    <a:pt x="171" y="9"/>
                    <a:pt x="163" y="0"/>
                    <a:pt x="153" y="0"/>
                  </a:cubicBezTo>
                  <a:close/>
                  <a:moveTo>
                    <a:pt x="32" y="27"/>
                  </a:moveTo>
                  <a:cubicBezTo>
                    <a:pt x="33" y="27"/>
                    <a:pt x="34" y="26"/>
                    <a:pt x="35" y="26"/>
                  </a:cubicBezTo>
                  <a:cubicBezTo>
                    <a:pt x="134" y="26"/>
                    <a:pt x="134" y="26"/>
                    <a:pt x="134" y="26"/>
                  </a:cubicBezTo>
                  <a:cubicBezTo>
                    <a:pt x="137" y="26"/>
                    <a:pt x="139" y="28"/>
                    <a:pt x="139" y="31"/>
                  </a:cubicBezTo>
                  <a:cubicBezTo>
                    <a:pt x="139" y="33"/>
                    <a:pt x="137" y="35"/>
                    <a:pt x="134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3" y="35"/>
                    <a:pt x="31" y="33"/>
                    <a:pt x="31" y="31"/>
                  </a:cubicBezTo>
                  <a:cubicBezTo>
                    <a:pt x="31" y="29"/>
                    <a:pt x="31" y="28"/>
                    <a:pt x="32" y="27"/>
                  </a:cubicBezTo>
                  <a:close/>
                  <a:moveTo>
                    <a:pt x="32" y="51"/>
                  </a:moveTo>
                  <a:cubicBezTo>
                    <a:pt x="33" y="50"/>
                    <a:pt x="34" y="49"/>
                    <a:pt x="35" y="49"/>
                  </a:cubicBezTo>
                  <a:cubicBezTo>
                    <a:pt x="134" y="49"/>
                    <a:pt x="134" y="49"/>
                    <a:pt x="134" y="49"/>
                  </a:cubicBezTo>
                  <a:cubicBezTo>
                    <a:pt x="137" y="49"/>
                    <a:pt x="139" y="51"/>
                    <a:pt x="139" y="54"/>
                  </a:cubicBezTo>
                  <a:cubicBezTo>
                    <a:pt x="139" y="56"/>
                    <a:pt x="137" y="58"/>
                    <a:pt x="134" y="58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3" y="58"/>
                    <a:pt x="31" y="56"/>
                    <a:pt x="31" y="54"/>
                  </a:cubicBezTo>
                  <a:cubicBezTo>
                    <a:pt x="31" y="53"/>
                    <a:pt x="31" y="52"/>
                    <a:pt x="32" y="51"/>
                  </a:cubicBezTo>
                  <a:close/>
                  <a:moveTo>
                    <a:pt x="32" y="76"/>
                  </a:moveTo>
                  <a:cubicBezTo>
                    <a:pt x="33" y="75"/>
                    <a:pt x="34" y="74"/>
                    <a:pt x="35" y="74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7" y="74"/>
                    <a:pt x="139" y="76"/>
                    <a:pt x="139" y="79"/>
                  </a:cubicBezTo>
                  <a:cubicBezTo>
                    <a:pt x="139" y="81"/>
                    <a:pt x="137" y="83"/>
                    <a:pt x="134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3" y="83"/>
                    <a:pt x="31" y="81"/>
                    <a:pt x="31" y="79"/>
                  </a:cubicBezTo>
                  <a:cubicBezTo>
                    <a:pt x="31" y="78"/>
                    <a:pt x="31" y="77"/>
                    <a:pt x="32" y="76"/>
                  </a:cubicBezTo>
                  <a:close/>
                  <a:moveTo>
                    <a:pt x="32" y="99"/>
                  </a:moveTo>
                  <a:cubicBezTo>
                    <a:pt x="33" y="98"/>
                    <a:pt x="34" y="98"/>
                    <a:pt x="35" y="98"/>
                  </a:cubicBezTo>
                  <a:cubicBezTo>
                    <a:pt x="134" y="98"/>
                    <a:pt x="134" y="98"/>
                    <a:pt x="134" y="98"/>
                  </a:cubicBezTo>
                  <a:cubicBezTo>
                    <a:pt x="137" y="98"/>
                    <a:pt x="139" y="100"/>
                    <a:pt x="139" y="102"/>
                  </a:cubicBezTo>
                  <a:cubicBezTo>
                    <a:pt x="139" y="105"/>
                    <a:pt x="137" y="106"/>
                    <a:pt x="134" y="106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3" y="106"/>
                    <a:pt x="31" y="105"/>
                    <a:pt x="31" y="102"/>
                  </a:cubicBezTo>
                  <a:cubicBezTo>
                    <a:pt x="31" y="101"/>
                    <a:pt x="31" y="100"/>
                    <a:pt x="32" y="99"/>
                  </a:cubicBezTo>
                  <a:close/>
                  <a:moveTo>
                    <a:pt x="32" y="127"/>
                  </a:moveTo>
                  <a:cubicBezTo>
                    <a:pt x="33" y="126"/>
                    <a:pt x="34" y="125"/>
                    <a:pt x="35" y="125"/>
                  </a:cubicBezTo>
                  <a:cubicBezTo>
                    <a:pt x="134" y="125"/>
                    <a:pt x="134" y="125"/>
                    <a:pt x="134" y="125"/>
                  </a:cubicBezTo>
                  <a:cubicBezTo>
                    <a:pt x="137" y="125"/>
                    <a:pt x="139" y="127"/>
                    <a:pt x="139" y="130"/>
                  </a:cubicBezTo>
                  <a:cubicBezTo>
                    <a:pt x="139" y="132"/>
                    <a:pt x="137" y="134"/>
                    <a:pt x="134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3" y="134"/>
                    <a:pt x="31" y="132"/>
                    <a:pt x="31" y="130"/>
                  </a:cubicBezTo>
                  <a:cubicBezTo>
                    <a:pt x="31" y="128"/>
                    <a:pt x="31" y="127"/>
                    <a:pt x="32" y="127"/>
                  </a:cubicBezTo>
                  <a:close/>
                  <a:moveTo>
                    <a:pt x="35" y="157"/>
                  </a:moveTo>
                  <a:cubicBezTo>
                    <a:pt x="33" y="157"/>
                    <a:pt x="31" y="155"/>
                    <a:pt x="31" y="153"/>
                  </a:cubicBezTo>
                  <a:cubicBezTo>
                    <a:pt x="31" y="152"/>
                    <a:pt x="31" y="151"/>
                    <a:pt x="32" y="150"/>
                  </a:cubicBezTo>
                  <a:cubicBezTo>
                    <a:pt x="33" y="149"/>
                    <a:pt x="34" y="149"/>
                    <a:pt x="35" y="149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7" y="149"/>
                    <a:pt x="139" y="151"/>
                    <a:pt x="139" y="153"/>
                  </a:cubicBezTo>
                  <a:cubicBezTo>
                    <a:pt x="139" y="155"/>
                    <a:pt x="137" y="157"/>
                    <a:pt x="134" y="157"/>
                  </a:cubicBezTo>
                  <a:lnTo>
                    <a:pt x="35" y="157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858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193" y="151998"/>
            <a:ext cx="76672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Pro Series – </a:t>
            </a:r>
            <a:r>
              <a:rPr lang="en-US" sz="24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Fixed Bullet Cameras</a:t>
            </a:r>
            <a:endParaRPr lang="en-US" sz="20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32" y="815752"/>
            <a:ext cx="11731088" cy="599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193" y="151998"/>
            <a:ext cx="76672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Pro Series – </a:t>
            </a:r>
            <a:r>
              <a:rPr lang="en-US" sz="24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Fixed Dome Cameras</a:t>
            </a:r>
            <a:endParaRPr lang="en-US" sz="20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01" y="736773"/>
            <a:ext cx="11987239" cy="58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2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1093694" y="2547939"/>
            <a:ext cx="4765066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 defTabSz="685800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Product Layout</a:t>
            </a:r>
          </a:p>
        </p:txBody>
      </p:sp>
      <p:sp>
        <p:nvSpPr>
          <p:cNvPr id="3" name="矩形 2"/>
          <p:cNvSpPr/>
          <p:nvPr/>
        </p:nvSpPr>
        <p:spPr>
          <a:xfrm>
            <a:off x="6348505" y="2565787"/>
            <a:ext cx="345799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CN" sz="4000" b="1" dirty="0">
                <a:solidFill>
                  <a:srgbClr val="2E8DC2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Easy Series</a:t>
            </a:r>
          </a:p>
          <a:p>
            <a:pPr defTabSz="685800"/>
            <a:r>
              <a:rPr lang="en-US" altLang="zh-CN" sz="4000" b="1" dirty="0">
                <a:solidFill>
                  <a:srgbClr val="2E8DC2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Pro Series </a:t>
            </a:r>
            <a:endParaRPr lang="zh-CN" altLang="en-US" sz="4000" b="1" dirty="0">
              <a:solidFill>
                <a:srgbClr val="2E8DC2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6099005" y="2565787"/>
            <a:ext cx="9255" cy="1510886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77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0192" y="151998"/>
            <a:ext cx="9550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Pro Series – </a:t>
            </a:r>
            <a:r>
              <a:rPr lang="en-US" sz="2400" b="1" dirty="0" err="1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Vari</a:t>
            </a:r>
            <a:r>
              <a:rPr lang="en-US" sz="24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Focal &amp; Motorized Bullet Cameras</a:t>
            </a:r>
            <a:endParaRPr lang="en-US" sz="20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67" y="946527"/>
            <a:ext cx="11888906" cy="51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9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192" y="151998"/>
            <a:ext cx="9550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Pro Series – </a:t>
            </a:r>
            <a:r>
              <a:rPr lang="en-US" sz="2400" b="1" dirty="0" err="1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Vari</a:t>
            </a:r>
            <a:r>
              <a:rPr lang="en-US" sz="24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Focal &amp; Motorized Dome Cameras</a:t>
            </a:r>
            <a:endParaRPr lang="en-US" sz="20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88" y="847120"/>
            <a:ext cx="11723624" cy="53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5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37" y="1245736"/>
            <a:ext cx="11863137" cy="19842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192" y="151998"/>
            <a:ext cx="9550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Pro Series </a:t>
            </a:r>
            <a:r>
              <a:rPr lang="en-US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– PTZ Network Cameras</a:t>
            </a:r>
            <a:endParaRPr lang="en-US" sz="20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37" y="4873957"/>
            <a:ext cx="11863137" cy="10455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4537" y="3998093"/>
            <a:ext cx="9550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Pro Series </a:t>
            </a:r>
            <a:r>
              <a:rPr lang="en-US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– </a:t>
            </a:r>
            <a:r>
              <a:rPr lang="en-US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PTZ </a:t>
            </a:r>
            <a:r>
              <a:rPr lang="en-US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Network Cameras</a:t>
            </a:r>
            <a:endParaRPr lang="en-US" sz="20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9" name="图片 3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453" y="5230636"/>
            <a:ext cx="708980" cy="41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/>
          <p:cNvPicPr>
            <a:picLocks/>
          </p:cNvPicPr>
          <p:nvPr/>
        </p:nvPicPr>
        <p:blipFill rotWithShape="1">
          <a:blip r:embed="rId2"/>
          <a:srcRect t="5325"/>
          <a:stretch/>
        </p:blipFill>
        <p:spPr>
          <a:xfrm>
            <a:off x="848000" y="1928552"/>
            <a:ext cx="4680000" cy="3067491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6" name="矩形 23"/>
          <p:cNvSpPr>
            <a:spLocks noChangeArrowheads="1"/>
          </p:cNvSpPr>
          <p:nvPr/>
        </p:nvSpPr>
        <p:spPr bwMode="auto">
          <a:xfrm>
            <a:off x="848000" y="230034"/>
            <a:ext cx="7426352" cy="584775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Starlight Cameras</a:t>
            </a:r>
          </a:p>
        </p:txBody>
      </p:sp>
      <p:cxnSp>
        <p:nvCxnSpPr>
          <p:cNvPr id="7" name="直接连接符 19"/>
          <p:cNvCxnSpPr/>
          <p:nvPr/>
        </p:nvCxnSpPr>
        <p:spPr>
          <a:xfrm>
            <a:off x="5621562" y="3444848"/>
            <a:ext cx="847184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23"/>
          <p:cNvGrpSpPr/>
          <p:nvPr/>
        </p:nvGrpSpPr>
        <p:grpSpPr>
          <a:xfrm>
            <a:off x="4782047" y="1029207"/>
            <a:ext cx="1854755" cy="1854755"/>
            <a:chOff x="4396285" y="1343532"/>
            <a:chExt cx="1854755" cy="1854755"/>
          </a:xfrm>
        </p:grpSpPr>
        <p:sp>
          <p:nvSpPr>
            <p:cNvPr id="9" name="椭圆 24"/>
            <p:cNvSpPr/>
            <p:nvPr/>
          </p:nvSpPr>
          <p:spPr>
            <a:xfrm>
              <a:off x="4618796" y="1521722"/>
              <a:ext cx="1464188" cy="1464188"/>
            </a:xfrm>
            <a:prstGeom prst="ellipse">
              <a:avLst/>
            </a:prstGeom>
            <a:solidFill>
              <a:srgbClr val="F0F0F0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67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 Light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10" name="空心弧 25"/>
            <p:cNvSpPr/>
            <p:nvPr/>
          </p:nvSpPr>
          <p:spPr>
            <a:xfrm rot="483470">
              <a:off x="4396285" y="1343532"/>
              <a:ext cx="1854755" cy="1854755"/>
            </a:xfrm>
            <a:prstGeom prst="blockArc">
              <a:avLst>
                <a:gd name="adj1" fmla="val 5692214"/>
                <a:gd name="adj2" fmla="val 42522"/>
                <a:gd name="adj3" fmla="val 1111"/>
              </a:avLst>
            </a:prstGeom>
            <a:gradFill flip="none" rotWithShape="1">
              <a:gsLst>
                <a:gs pos="66000">
                  <a:srgbClr val="BF4501"/>
                </a:gs>
                <a:gs pos="96000">
                  <a:srgbClr val="FFC000"/>
                </a:gs>
              </a:gsLst>
              <a:path path="rect">
                <a:fillToRect l="100000" t="100000"/>
              </a:path>
              <a:tileRect r="-100000" b="-100000"/>
            </a:gradFill>
            <a:ln w="25400" cap="flat" cmpd="sng" algn="ctr">
              <a:solidFill>
                <a:srgbClr val="2289C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 Light"/>
                <a:ea typeface="微软雅黑" pitchFamily="34" charset="-122"/>
                <a:cs typeface="Arial" pitchFamily="34" charset="0"/>
              </a:endParaRPr>
            </a:p>
          </p:txBody>
        </p:sp>
      </p:grpSp>
      <p:sp>
        <p:nvSpPr>
          <p:cNvPr id="12" name="矩形 27"/>
          <p:cNvSpPr/>
          <p:nvPr/>
        </p:nvSpPr>
        <p:spPr>
          <a:xfrm>
            <a:off x="5656424" y="3585323"/>
            <a:ext cx="8791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Starlight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3" name="图片 21"/>
          <p:cNvPicPr>
            <a:picLocks/>
          </p:cNvPicPr>
          <p:nvPr/>
        </p:nvPicPr>
        <p:blipFill rotWithShape="1">
          <a:blip r:embed="rId3"/>
          <a:srcRect t="5838"/>
          <a:stretch/>
        </p:blipFill>
        <p:spPr>
          <a:xfrm>
            <a:off x="6597170" y="1945178"/>
            <a:ext cx="4680000" cy="3050866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14" name="矩形 20"/>
          <p:cNvSpPr/>
          <p:nvPr/>
        </p:nvSpPr>
        <p:spPr>
          <a:xfrm>
            <a:off x="781890" y="5590841"/>
            <a:ext cx="8653657" cy="792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F1.2 aperture lens with Sony STARVIS image 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sensor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Colored image 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at low illumination scene.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696" y="1568023"/>
            <a:ext cx="1301172" cy="68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8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低拖影-对比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17" t="24296" b="24000"/>
          <a:stretch/>
        </p:blipFill>
        <p:spPr>
          <a:xfrm>
            <a:off x="1371600" y="2219843"/>
            <a:ext cx="9144000" cy="2725240"/>
          </a:xfrm>
          <a:prstGeom prst="rect">
            <a:avLst/>
          </a:prstGeom>
        </p:spPr>
      </p:pic>
      <p:sp>
        <p:nvSpPr>
          <p:cNvPr id="6" name="文本框 2"/>
          <p:cNvSpPr txBox="1"/>
          <p:nvPr/>
        </p:nvSpPr>
        <p:spPr>
          <a:xfrm>
            <a:off x="2209686" y="1705822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D-Link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Low-blur Mode with Starlight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7510221" y="1655056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Competitor’s Camera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2739" y="5767786"/>
            <a:ext cx="61230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prstClr val="black"/>
                </a:solidFill>
              </a:rPr>
              <a:t>Low-blur </a:t>
            </a:r>
            <a:r>
              <a:rPr lang="en-US" altLang="zh-CN" dirty="0">
                <a:solidFill>
                  <a:prstClr val="black"/>
                </a:solidFill>
              </a:rPr>
              <a:t>help to see both static and moving objects clearly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9" name="文本框 1"/>
          <p:cNvSpPr txBox="1">
            <a:spLocks noChangeArrowheads="1"/>
          </p:cNvSpPr>
          <p:nvPr/>
        </p:nvSpPr>
        <p:spPr bwMode="auto">
          <a:xfrm>
            <a:off x="299111" y="414342"/>
            <a:ext cx="10526749" cy="440057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2C85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2625"/>
              </a:lnSpc>
            </a:pPr>
            <a:r>
              <a:rPr lang="en-US" altLang="zh-CN" sz="3200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Low-blur </a:t>
            </a:r>
            <a:r>
              <a:rPr lang="en-US" altLang="zh-CN" sz="3200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mode to reduce smearing</a:t>
            </a:r>
          </a:p>
        </p:txBody>
      </p:sp>
      <p:grpSp>
        <p:nvGrpSpPr>
          <p:cNvPr id="10" name="组合 31"/>
          <p:cNvGrpSpPr/>
          <p:nvPr/>
        </p:nvGrpSpPr>
        <p:grpSpPr>
          <a:xfrm>
            <a:off x="2862739" y="5663073"/>
            <a:ext cx="396479" cy="397669"/>
            <a:chOff x="2245791" y="4584138"/>
            <a:chExt cx="396479" cy="397669"/>
          </a:xfrm>
        </p:grpSpPr>
        <p:cxnSp>
          <p:nvCxnSpPr>
            <p:cNvPr id="11" name="直接连接符 32"/>
            <p:cNvCxnSpPr/>
            <p:nvPr/>
          </p:nvCxnSpPr>
          <p:spPr>
            <a:xfrm>
              <a:off x="2245791" y="4584138"/>
              <a:ext cx="396479" cy="0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33"/>
            <p:cNvCxnSpPr/>
            <p:nvPr/>
          </p:nvCxnSpPr>
          <p:spPr>
            <a:xfrm>
              <a:off x="2245791" y="4584138"/>
              <a:ext cx="0" cy="397669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34"/>
          <p:cNvGrpSpPr/>
          <p:nvPr/>
        </p:nvGrpSpPr>
        <p:grpSpPr>
          <a:xfrm rot="10800000">
            <a:off x="8787558" y="5708671"/>
            <a:ext cx="396479" cy="397669"/>
            <a:chOff x="2245791" y="4584138"/>
            <a:chExt cx="396479" cy="397669"/>
          </a:xfrm>
        </p:grpSpPr>
        <p:cxnSp>
          <p:nvCxnSpPr>
            <p:cNvPr id="14" name="直接连接符 35"/>
            <p:cNvCxnSpPr/>
            <p:nvPr/>
          </p:nvCxnSpPr>
          <p:spPr>
            <a:xfrm>
              <a:off x="2245791" y="4584138"/>
              <a:ext cx="396479" cy="0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36"/>
            <p:cNvCxnSpPr/>
            <p:nvPr/>
          </p:nvCxnSpPr>
          <p:spPr>
            <a:xfrm>
              <a:off x="2245791" y="4584138"/>
              <a:ext cx="0" cy="397669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79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192" y="151998"/>
            <a:ext cx="9550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Pro Series – Starlight Network Cameras</a:t>
            </a:r>
            <a:endParaRPr lang="en-US" sz="20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84" y="1710139"/>
            <a:ext cx="745434" cy="451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13" y="2401767"/>
            <a:ext cx="563376" cy="488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84" y="3148461"/>
            <a:ext cx="745434" cy="451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466" y="3891915"/>
            <a:ext cx="614023" cy="495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92" y="1220775"/>
            <a:ext cx="11671625" cy="3953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84" y="4586007"/>
            <a:ext cx="604631" cy="46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192" y="151998"/>
            <a:ext cx="9550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Pro Series – Super Starlight Network Cameras</a:t>
            </a:r>
            <a:endParaRPr lang="en-US" sz="20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92" y="920170"/>
            <a:ext cx="11815292" cy="532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2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 preferRelativeResize="0"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96" y="1863340"/>
            <a:ext cx="3812842" cy="254955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文本框 10"/>
          <p:cNvSpPr txBox="1">
            <a:spLocks noChangeArrowheads="1"/>
          </p:cNvSpPr>
          <p:nvPr/>
        </p:nvSpPr>
        <p:spPr bwMode="auto">
          <a:xfrm>
            <a:off x="396708" y="340594"/>
            <a:ext cx="78328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dirty="0">
                <a:solidFill>
                  <a:srgbClr val="2E8DC2"/>
                </a:solidFill>
                <a:latin typeface="微软雅黑" panose="020B0503020204020204" pitchFamily="34" charset="-122"/>
              </a:rPr>
              <a:t>Super Starlight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02" y="1865201"/>
            <a:ext cx="3814601" cy="254583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Freeform 12"/>
          <p:cNvSpPr/>
          <p:nvPr/>
        </p:nvSpPr>
        <p:spPr bwMode="auto">
          <a:xfrm>
            <a:off x="2480460" y="4865576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ln>
                <a:solidFill>
                  <a:srgbClr val="2E8DC2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Freeform 12"/>
          <p:cNvSpPr/>
          <p:nvPr/>
        </p:nvSpPr>
        <p:spPr bwMode="auto">
          <a:xfrm flipH="1" flipV="1">
            <a:off x="9319853" y="5490762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32"/>
          <p:cNvSpPr txBox="1"/>
          <p:nvPr/>
        </p:nvSpPr>
        <p:spPr>
          <a:xfrm>
            <a:off x="2910924" y="5064410"/>
            <a:ext cx="6408929" cy="7094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altLang="zh-CN" sz="1600" dirty="0" smtClean="0"/>
              <a:t>Producing </a:t>
            </a:r>
            <a:r>
              <a:rPr lang="en-US" altLang="zh-CN" sz="1600" dirty="0"/>
              <a:t>colorful video images under ultra-low light conditions (0.0005Lux) without losing </a:t>
            </a:r>
            <a:r>
              <a:rPr lang="en-US" altLang="zh-CN" sz="1600" dirty="0" smtClean="0"/>
              <a:t>any details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242628" y="1116905"/>
            <a:ext cx="1464188" cy="1464188"/>
          </a:xfrm>
          <a:prstGeom prst="ellipse">
            <a:avLst/>
          </a:prstGeom>
          <a:solidFill>
            <a:srgbClr val="F0F0F0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67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j-lt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9" name="空心弧 8"/>
          <p:cNvSpPr/>
          <p:nvPr/>
        </p:nvSpPr>
        <p:spPr>
          <a:xfrm rot="483470">
            <a:off x="5020117" y="938715"/>
            <a:ext cx="1854755" cy="1854755"/>
          </a:xfrm>
          <a:prstGeom prst="blockArc">
            <a:avLst>
              <a:gd name="adj1" fmla="val 5692214"/>
              <a:gd name="adj2" fmla="val 42522"/>
              <a:gd name="adj3" fmla="val 1111"/>
            </a:avLst>
          </a:prstGeom>
          <a:gradFill flip="none" rotWithShape="1">
            <a:gsLst>
              <a:gs pos="66000">
                <a:srgbClr val="BF4501"/>
              </a:gs>
              <a:gs pos="96000">
                <a:srgbClr val="FFC000"/>
              </a:gs>
            </a:gsLst>
            <a:path path="rect">
              <a:fillToRect l="100000" t="100000"/>
            </a:path>
            <a:tileRect r="-100000" b="-100000"/>
          </a:gradFill>
          <a:ln w="25400" cap="flat" cmpd="sng" algn="ctr">
            <a:solidFill>
              <a:srgbClr val="2289C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微软雅黑" pitchFamily="34" charset="-122"/>
              <a:cs typeface="Arial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557837" y="3177950"/>
            <a:ext cx="1065737" cy="1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20"/>
          <p:cNvSpPr txBox="1">
            <a:spLocks/>
          </p:cNvSpPr>
          <p:nvPr/>
        </p:nvSpPr>
        <p:spPr>
          <a:xfrm>
            <a:off x="2970584" y="4335857"/>
            <a:ext cx="1362614" cy="28975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  <a:hlinkClick r:id="rId6" action="ppaction://hlinkfile"/>
              </a:rPr>
              <a:t>Starlight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Title 20"/>
          <p:cNvSpPr txBox="1">
            <a:spLocks/>
          </p:cNvSpPr>
          <p:nvPr/>
        </p:nvSpPr>
        <p:spPr>
          <a:xfrm>
            <a:off x="7858395" y="4335857"/>
            <a:ext cx="1362614" cy="28975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+mn-lt"/>
                <a:hlinkClick r:id="rId7" action="ppaction://hlinkfile"/>
              </a:rPr>
              <a:t>Super Starlight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615" y="1563161"/>
            <a:ext cx="1243109" cy="65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53343" y="70053"/>
            <a:ext cx="92006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Reliable and Quality Products</a:t>
            </a:r>
            <a:endParaRPr lang="en-US" altLang="zh-CN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" name="文本框 31"/>
          <p:cNvSpPr txBox="1"/>
          <p:nvPr/>
        </p:nvSpPr>
        <p:spPr>
          <a:xfrm>
            <a:off x="6602419" y="5423322"/>
            <a:ext cx="1319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Optimized </a:t>
            </a: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fps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文本框 32"/>
          <p:cNvSpPr txBox="1"/>
          <p:nvPr/>
        </p:nvSpPr>
        <p:spPr>
          <a:xfrm>
            <a:off x="1135782" y="2923287"/>
            <a:ext cx="2373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2mm thickness PCBA</a:t>
            </a:r>
          </a:p>
          <a:p>
            <a:pPr algn="ct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Avoid defocus by deformation</a:t>
            </a:r>
          </a:p>
        </p:txBody>
      </p:sp>
      <p:sp>
        <p:nvSpPr>
          <p:cNvPr id="7" name="文本框 36"/>
          <p:cNvSpPr txBox="1"/>
          <p:nvPr/>
        </p:nvSpPr>
        <p:spPr>
          <a:xfrm>
            <a:off x="7704397" y="5423322"/>
            <a:ext cx="2526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Stepping motor</a:t>
            </a:r>
          </a:p>
          <a:p>
            <a:pPr algn="ctr"/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</a:t>
            </a: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 all PTZ models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文本框 39"/>
          <p:cNvSpPr txBox="1"/>
          <p:nvPr/>
        </p:nvSpPr>
        <p:spPr>
          <a:xfrm>
            <a:off x="8853673" y="2524771"/>
            <a:ext cx="215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Car-grade LED</a:t>
            </a:r>
          </a:p>
        </p:txBody>
      </p:sp>
      <p:sp>
        <p:nvSpPr>
          <p:cNvPr id="10" name="文本框 40"/>
          <p:cNvSpPr txBox="1"/>
          <p:nvPr/>
        </p:nvSpPr>
        <p:spPr>
          <a:xfrm>
            <a:off x="3013380" y="3792977"/>
            <a:ext cx="215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dirty="0"/>
              <a:t>Anti-reflection glass</a:t>
            </a:r>
          </a:p>
        </p:txBody>
      </p:sp>
      <p:sp>
        <p:nvSpPr>
          <p:cNvPr id="13" name="矩形 12"/>
          <p:cNvSpPr/>
          <p:nvPr/>
        </p:nvSpPr>
        <p:spPr>
          <a:xfrm>
            <a:off x="479439" y="1027973"/>
            <a:ext cx="3548558" cy="2477227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08489" y="1027973"/>
            <a:ext cx="3548558" cy="2477227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175639" y="1027973"/>
            <a:ext cx="3548558" cy="2477227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02488" y="3796381"/>
            <a:ext cx="3548558" cy="2477227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465093" y="3796381"/>
            <a:ext cx="3548558" cy="2477227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82" y="1547456"/>
            <a:ext cx="987930" cy="987930"/>
          </a:xfrm>
          <a:prstGeom prst="rect">
            <a:avLst/>
          </a:prstGeom>
        </p:spPr>
      </p:pic>
      <p:sp>
        <p:nvSpPr>
          <p:cNvPr id="20" name="文本框 2"/>
          <p:cNvSpPr txBox="1"/>
          <p:nvPr/>
        </p:nvSpPr>
        <p:spPr>
          <a:xfrm>
            <a:off x="4252002" y="2756549"/>
            <a:ext cx="199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IP67 water proof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55" y="1769389"/>
            <a:ext cx="1000894" cy="1000894"/>
          </a:xfrm>
          <a:prstGeom prst="rect">
            <a:avLst/>
          </a:prstGeom>
        </p:spPr>
      </p:pic>
      <p:sp>
        <p:nvSpPr>
          <p:cNvPr id="22" name="文本框 2"/>
          <p:cNvSpPr txBox="1"/>
          <p:nvPr/>
        </p:nvSpPr>
        <p:spPr>
          <a:xfrm>
            <a:off x="5941185" y="1286893"/>
            <a:ext cx="187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IK10 Vandal proof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2" t="11178" r="15888" b="40544"/>
          <a:stretch/>
        </p:blipFill>
        <p:spPr>
          <a:xfrm>
            <a:off x="8536081" y="1320986"/>
            <a:ext cx="1115723" cy="106937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699006" y="4219485"/>
            <a:ext cx="1055420" cy="1097339"/>
            <a:chOff x="8546713" y="4170966"/>
            <a:chExt cx="1055420" cy="1097339"/>
          </a:xfrm>
        </p:grpSpPr>
        <p:sp>
          <p:nvSpPr>
            <p:cNvPr id="32" name="椭圆 31"/>
            <p:cNvSpPr>
              <a:spLocks noChangeAspect="1"/>
            </p:cNvSpPr>
            <p:nvPr/>
          </p:nvSpPr>
          <p:spPr>
            <a:xfrm flipV="1">
              <a:off x="8546713" y="4170966"/>
              <a:ext cx="1055420" cy="1097339"/>
            </a:xfrm>
            <a:prstGeom prst="ellipse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596608" y="4392279"/>
              <a:ext cx="9554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err="1" smtClean="0">
                  <a:solidFill>
                    <a:schemeClr val="bg1"/>
                  </a:solidFill>
                </a:rPr>
                <a:t>Upto</a:t>
              </a:r>
              <a:r>
                <a:rPr lang="en-US" altLang="zh-CN" b="1" dirty="0" smtClean="0">
                  <a:solidFill>
                    <a:schemeClr val="bg1"/>
                  </a:solidFill>
                </a:rPr>
                <a:t> 60fps</a:t>
              </a:r>
              <a:endParaRPr lang="zh-CN" altLang="en-US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4" name="Picture 3" descr="C:\Users\z00995\Desktop\IMG_791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t="27459" r="15000" b="9628"/>
          <a:stretch/>
        </p:blipFill>
        <p:spPr bwMode="auto">
          <a:xfrm>
            <a:off x="9769356" y="1479795"/>
            <a:ext cx="1567734" cy="81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40"/>
          <p:cNvGrpSpPr/>
          <p:nvPr/>
        </p:nvGrpSpPr>
        <p:grpSpPr>
          <a:xfrm>
            <a:off x="609784" y="1122387"/>
            <a:ext cx="3268875" cy="1815074"/>
            <a:chOff x="506087" y="1122387"/>
            <a:chExt cx="3268875" cy="1815074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 rotWithShape="1">
            <a:blip r:embed="rId7"/>
            <a:srcRect t="11955" r="49612" b="7574"/>
            <a:stretch/>
          </p:blipFill>
          <p:spPr bwMode="auto">
            <a:xfrm>
              <a:off x="506087" y="1139141"/>
              <a:ext cx="3268875" cy="1798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8" name="直接箭头连接符 7"/>
            <p:cNvCxnSpPr/>
            <p:nvPr/>
          </p:nvCxnSpPr>
          <p:spPr>
            <a:xfrm>
              <a:off x="2574604" y="2038301"/>
              <a:ext cx="0" cy="2212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 flipV="1">
              <a:off x="2570600" y="2464097"/>
              <a:ext cx="0" cy="2004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/>
            <p:nvPr/>
          </p:nvCxnSpPr>
          <p:spPr>
            <a:xfrm>
              <a:off x="2570600" y="1122387"/>
              <a:ext cx="0" cy="2212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 flipV="1">
              <a:off x="2572692" y="1453135"/>
              <a:ext cx="0" cy="2004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/>
          </p:nvSpPr>
          <p:spPr>
            <a:xfrm>
              <a:off x="2663181" y="1241665"/>
              <a:ext cx="659140" cy="27699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>
                  <a:solidFill>
                    <a:srgbClr val="FF0000"/>
                  </a:solidFill>
                </a:rPr>
                <a:t>1.6mm</a:t>
              </a:r>
              <a:endParaRPr lang="zh-CN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663181" y="2217048"/>
              <a:ext cx="659140" cy="27699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>
                  <a:solidFill>
                    <a:srgbClr val="FF0000"/>
                  </a:solidFill>
                </a:rPr>
                <a:t>2mm</a:t>
              </a:r>
              <a:endParaRPr lang="zh-CN" alt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8772870" y="2875482"/>
            <a:ext cx="2312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5th generation LED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</a:p>
          <a:p>
            <a:pPr algn="ctr"/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light compensation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241" y="4230475"/>
            <a:ext cx="3562057" cy="2041667"/>
          </a:xfrm>
          <a:prstGeom prst="rect">
            <a:avLst/>
          </a:prstGeom>
        </p:spPr>
      </p:pic>
      <p:sp>
        <p:nvSpPr>
          <p:cNvPr id="61" name="矩形 60"/>
          <p:cNvSpPr/>
          <p:nvPr/>
        </p:nvSpPr>
        <p:spPr>
          <a:xfrm>
            <a:off x="2636845" y="4029720"/>
            <a:ext cx="32173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 the infrared transmittance as 8%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1" t="32518" r="35238" b="29279"/>
          <a:stretch/>
        </p:blipFill>
        <p:spPr>
          <a:xfrm>
            <a:off x="8500183" y="4629953"/>
            <a:ext cx="652978" cy="589414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9" t="27840" r="39018" b="25610"/>
          <a:stretch/>
        </p:blipFill>
        <p:spPr>
          <a:xfrm>
            <a:off x="8147572" y="4677419"/>
            <a:ext cx="407220" cy="494481"/>
          </a:xfrm>
          <a:prstGeom prst="rect">
            <a:avLst/>
          </a:prstGeom>
        </p:spPr>
      </p:pic>
      <p:pic>
        <p:nvPicPr>
          <p:cNvPr id="49" name="图片 21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00000000-0008-0000-0000-000058000000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7182" y="4079988"/>
            <a:ext cx="771525" cy="1256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268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0"/>
          <p:cNvGrpSpPr/>
          <p:nvPr/>
        </p:nvGrpSpPr>
        <p:grpSpPr>
          <a:xfrm>
            <a:off x="0" y="1408423"/>
            <a:ext cx="36632585" cy="4167129"/>
            <a:chOff x="155880" y="1737446"/>
            <a:chExt cx="42843647" cy="4818711"/>
          </a:xfrm>
        </p:grpSpPr>
        <p:grpSp>
          <p:nvGrpSpPr>
            <p:cNvPr id="3" name="组合 59"/>
            <p:cNvGrpSpPr/>
            <p:nvPr/>
          </p:nvGrpSpPr>
          <p:grpSpPr>
            <a:xfrm>
              <a:off x="194901" y="2006387"/>
              <a:ext cx="9129059" cy="425068"/>
              <a:chOff x="194901" y="2006387"/>
              <a:chExt cx="9129059" cy="425068"/>
            </a:xfrm>
          </p:grpSpPr>
          <p:sp>
            <p:nvSpPr>
              <p:cNvPr id="46" name="文本框 38"/>
              <p:cNvSpPr txBox="1"/>
              <p:nvPr/>
            </p:nvSpPr>
            <p:spPr>
              <a:xfrm>
                <a:off x="194901" y="2039963"/>
                <a:ext cx="2667000" cy="391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+mj-ea"/>
                  </a:rPr>
                  <a:t>Dust-Free room</a:t>
                </a:r>
                <a:endPara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  <p:sp>
            <p:nvSpPr>
              <p:cNvPr id="47" name="文本框 39"/>
              <p:cNvSpPr txBox="1"/>
              <p:nvPr/>
            </p:nvSpPr>
            <p:spPr>
              <a:xfrm>
                <a:off x="6188742" y="2006387"/>
                <a:ext cx="3135218" cy="391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+mj-ea"/>
                  </a:rPr>
                  <a:t>100% Focus Tuning</a:t>
                </a:r>
                <a:endPara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</p:grpSp>
        <p:grpSp>
          <p:nvGrpSpPr>
            <p:cNvPr id="4" name="组合 58"/>
            <p:cNvGrpSpPr/>
            <p:nvPr/>
          </p:nvGrpSpPr>
          <p:grpSpPr>
            <a:xfrm>
              <a:off x="155880" y="1737446"/>
              <a:ext cx="42843647" cy="4818711"/>
              <a:chOff x="155880" y="1737446"/>
              <a:chExt cx="42843647" cy="4818711"/>
            </a:xfrm>
          </p:grpSpPr>
          <p:grpSp>
            <p:nvGrpSpPr>
              <p:cNvPr id="5" name="组合 57"/>
              <p:cNvGrpSpPr/>
              <p:nvPr/>
            </p:nvGrpSpPr>
            <p:grpSpPr>
              <a:xfrm>
                <a:off x="12141649" y="1817805"/>
                <a:ext cx="8948193" cy="694654"/>
                <a:chOff x="12167049" y="1817804"/>
                <a:chExt cx="8948193" cy="694654"/>
              </a:xfrm>
            </p:grpSpPr>
            <p:sp>
              <p:nvSpPr>
                <p:cNvPr id="43" name="文本框 41"/>
                <p:cNvSpPr txBox="1"/>
                <p:nvPr/>
              </p:nvSpPr>
              <p:spPr>
                <a:xfrm>
                  <a:off x="12167049" y="1825491"/>
                  <a:ext cx="3135218" cy="6762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+mj-ea"/>
                    </a:rPr>
                    <a:t>Sensor </a:t>
                  </a:r>
                  <a:r>
                    <a:rPr lang="en-US" altLang="zh-CN" sz="1600" dirty="0" err="1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+mj-ea"/>
                    </a:rPr>
                    <a:t>Dedusting</a:t>
                  </a:r>
                  <a:endParaRPr lang="en-US" altLang="zh-CN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+mj-ea"/>
                  </a:endParaRPr>
                </a:p>
                <a:p>
                  <a:pPr algn="ctr"/>
                  <a:r>
                    <a:rPr lang="en-US" altLang="zh-CN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+mj-ea"/>
                    </a:rPr>
                    <a:t>Sensor Flatness Test</a:t>
                  </a:r>
                  <a:endPara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+mj-ea"/>
                  </a:endParaRPr>
                </a:p>
              </p:txBody>
            </p:sp>
            <p:sp>
              <p:nvSpPr>
                <p:cNvPr id="44" name="文本框 42"/>
                <p:cNvSpPr txBox="1"/>
                <p:nvPr/>
              </p:nvSpPr>
              <p:spPr>
                <a:xfrm>
                  <a:off x="15445578" y="1817804"/>
                  <a:ext cx="2732036" cy="3914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+mj-ea"/>
                    </a:rPr>
                    <a:t>Cross-section analysis</a:t>
                  </a:r>
                  <a:endPara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+mj-ea"/>
                  </a:endParaRPr>
                </a:p>
              </p:txBody>
            </p:sp>
            <p:sp>
              <p:nvSpPr>
                <p:cNvPr id="45" name="文本框 43"/>
                <p:cNvSpPr txBox="1"/>
                <p:nvPr/>
              </p:nvSpPr>
              <p:spPr>
                <a:xfrm>
                  <a:off x="18383206" y="1836247"/>
                  <a:ext cx="2732036" cy="6762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+mj-ea"/>
                    </a:rPr>
                    <a:t>Salt Spray Test</a:t>
                  </a:r>
                </a:p>
                <a:p>
                  <a:pPr algn="ctr"/>
                  <a:r>
                    <a:rPr lang="en-US" altLang="zh-CN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+mj-ea"/>
                    </a:rPr>
                    <a:t>X-Ray Verification</a:t>
                  </a:r>
                  <a:endPara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+mj-ea"/>
                  </a:endParaRPr>
                </a:p>
              </p:txBody>
            </p:sp>
          </p:grpSp>
          <p:grpSp>
            <p:nvGrpSpPr>
              <p:cNvPr id="6" name="组合 56"/>
              <p:cNvGrpSpPr/>
              <p:nvPr/>
            </p:nvGrpSpPr>
            <p:grpSpPr>
              <a:xfrm>
                <a:off x="155880" y="1737446"/>
                <a:ext cx="42843647" cy="4818711"/>
                <a:chOff x="181280" y="1737445"/>
                <a:chExt cx="42843647" cy="4818711"/>
              </a:xfrm>
            </p:grpSpPr>
            <p:grpSp>
              <p:nvGrpSpPr>
                <p:cNvPr id="7" name="组合 52"/>
                <p:cNvGrpSpPr/>
                <p:nvPr/>
              </p:nvGrpSpPr>
              <p:grpSpPr>
                <a:xfrm>
                  <a:off x="181280" y="1737445"/>
                  <a:ext cx="42843647" cy="4818711"/>
                  <a:chOff x="181280" y="1737445"/>
                  <a:chExt cx="42843647" cy="4818711"/>
                </a:xfrm>
              </p:grpSpPr>
              <p:grpSp>
                <p:nvGrpSpPr>
                  <p:cNvPr id="11" name="组合 36"/>
                  <p:cNvGrpSpPr/>
                  <p:nvPr/>
                </p:nvGrpSpPr>
                <p:grpSpPr>
                  <a:xfrm>
                    <a:off x="181280" y="2420217"/>
                    <a:ext cx="42644892" cy="4135939"/>
                    <a:chOff x="181280" y="1632817"/>
                    <a:chExt cx="42644892" cy="4135939"/>
                  </a:xfrm>
                </p:grpSpPr>
                <p:grpSp>
                  <p:nvGrpSpPr>
                    <p:cNvPr id="17" name="组合 4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396981" y="1643121"/>
                      <a:ext cx="5943600" cy="4091521"/>
                      <a:chOff x="0" y="1706880"/>
                      <a:chExt cx="7482840" cy="5151120"/>
                    </a:xfrm>
                  </p:grpSpPr>
                  <p:pic>
                    <p:nvPicPr>
                      <p:cNvPr id="40" name="图片 1"/>
                      <p:cNvPicPr>
                        <a:picLocks noChangeAspect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0" y="1706880"/>
                        <a:ext cx="3434080" cy="515112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1" name="图片 2"/>
                      <p:cNvPicPr>
                        <a:picLocks noChangeAspect="1"/>
                      </p:cNvPicPr>
                      <p:nvPr/>
                    </p:nvPicPr>
                    <p:blipFill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535680" y="1706880"/>
                        <a:ext cx="3947160" cy="263144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2" name="图片 3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885"/>
                      <a:stretch/>
                    </p:blipFill>
                    <p:spPr>
                      <a:xfrm>
                        <a:off x="3535680" y="4407747"/>
                        <a:ext cx="3947160" cy="2450253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8" name="组合 9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9421281" y="1643121"/>
                      <a:ext cx="5943599" cy="4091521"/>
                      <a:chOff x="6675120" y="1161198"/>
                      <a:chExt cx="5943599" cy="4091521"/>
                    </a:xfrm>
                  </p:grpSpPr>
                  <p:pic>
                    <p:nvPicPr>
                      <p:cNvPr id="37" name="图片 5"/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675120" y="1161198"/>
                        <a:ext cx="2727681" cy="409152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8" name="图片 7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156"/>
                      <a:stretch/>
                    </p:blipFill>
                    <p:spPr>
                      <a:xfrm>
                        <a:off x="9483500" y="3312159"/>
                        <a:ext cx="3135219" cy="1940559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9" name="图片 8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1" b="493"/>
                      <a:stretch/>
                    </p:blipFill>
                    <p:spPr>
                      <a:xfrm>
                        <a:off x="9483499" y="1161198"/>
                        <a:ext cx="3135219" cy="2079842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9" name="组合 13"/>
                    <p:cNvGrpSpPr/>
                    <p:nvPr/>
                  </p:nvGrpSpPr>
                  <p:grpSpPr>
                    <a:xfrm>
                      <a:off x="181280" y="1643123"/>
                      <a:ext cx="3123963" cy="4091519"/>
                      <a:chOff x="-3229441" y="1719997"/>
                      <a:chExt cx="3123963" cy="4091519"/>
                    </a:xfrm>
                  </p:grpSpPr>
                  <p:pic>
                    <p:nvPicPr>
                      <p:cNvPr id="35" name="图片 11"/>
                      <p:cNvPicPr>
                        <a:picLocks noChangeAspect="1"/>
                      </p:cNvPicPr>
                      <p:nvPr/>
                    </p:nvPicPr>
                    <p:blipFill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-3225241" y="1719997"/>
                        <a:ext cx="3119763" cy="2079842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6" name="图片 12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493" b="4470"/>
                      <a:stretch/>
                    </p:blipFill>
                    <p:spPr>
                      <a:xfrm>
                        <a:off x="-3229441" y="3855719"/>
                        <a:ext cx="3119763" cy="1955797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0" name="组合 19"/>
                    <p:cNvGrpSpPr/>
                    <p:nvPr/>
                  </p:nvGrpSpPr>
                  <p:grpSpPr>
                    <a:xfrm>
                      <a:off x="15445577" y="1643121"/>
                      <a:ext cx="9100450" cy="4114749"/>
                      <a:chOff x="16197946" y="1643794"/>
                      <a:chExt cx="9100450" cy="4114749"/>
                    </a:xfrm>
                  </p:grpSpPr>
                  <p:pic>
                    <p:nvPicPr>
                      <p:cNvPr id="31" name="图片 15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831"/>
                      <a:stretch/>
                    </p:blipFill>
                    <p:spPr>
                      <a:xfrm>
                        <a:off x="18992067" y="1654808"/>
                        <a:ext cx="3119763" cy="40928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2" name="图片 16"/>
                      <p:cNvPicPr>
                        <a:picLocks noChangeAspect="1"/>
                      </p:cNvPicPr>
                      <p:nvPr/>
                    </p:nvPicPr>
                    <p:blipFill>
                      <a:blip r:embed="rId11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2160373" y="1643794"/>
                        <a:ext cx="3138023" cy="209201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3" name="图片 17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858"/>
                      <a:stretch/>
                    </p:blipFill>
                    <p:spPr>
                      <a:xfrm>
                        <a:off x="22160373" y="3789086"/>
                        <a:ext cx="3138023" cy="1969457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4" name="图片 18"/>
                      <p:cNvPicPr>
                        <a:picLocks noChangeAspect="1"/>
                      </p:cNvPicPr>
                      <p:nvPr/>
                    </p:nvPicPr>
                    <p:blipFill>
                      <a:blip r:embed="rId1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6197946" y="1643794"/>
                        <a:ext cx="2732035" cy="4098053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1" name="组合 24"/>
                    <p:cNvGrpSpPr/>
                    <p:nvPr/>
                  </p:nvGrpSpPr>
                  <p:grpSpPr>
                    <a:xfrm>
                      <a:off x="24635445" y="1643121"/>
                      <a:ext cx="6060608" cy="4125635"/>
                      <a:chOff x="24639496" y="1643794"/>
                      <a:chExt cx="6060608" cy="4125635"/>
                    </a:xfrm>
                  </p:grpSpPr>
                  <p:pic>
                    <p:nvPicPr>
                      <p:cNvPr id="28" name="图片 20"/>
                      <p:cNvPicPr>
                        <a:picLocks noChangeAspect="1"/>
                      </p:cNvPicPr>
                      <p:nvPr/>
                    </p:nvPicPr>
                    <p:blipFill>
                      <a:blip r:embed="rId1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4639496" y="1643794"/>
                        <a:ext cx="2743166" cy="4114749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9" name="图片 22"/>
                      <p:cNvPicPr>
                        <a:picLocks noChangeAspect="1"/>
                      </p:cNvPicPr>
                      <p:nvPr/>
                    </p:nvPicPr>
                    <p:blipFill>
                      <a:blip r:embed="rId1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7564885" y="1643794"/>
                        <a:ext cx="3135219" cy="2090146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0" name="图片 23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253"/>
                      <a:stretch/>
                    </p:blipFill>
                    <p:spPr>
                      <a:xfrm>
                        <a:off x="27564885" y="3789086"/>
                        <a:ext cx="3135219" cy="1980343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22" name="组合 32"/>
                    <p:cNvGrpSpPr/>
                    <p:nvPr/>
                  </p:nvGrpSpPr>
                  <p:grpSpPr>
                    <a:xfrm>
                      <a:off x="30891582" y="1632817"/>
                      <a:ext cx="11934590" cy="4135906"/>
                      <a:chOff x="30891582" y="1655979"/>
                      <a:chExt cx="11934590" cy="4135906"/>
                    </a:xfrm>
                  </p:grpSpPr>
                  <p:pic>
                    <p:nvPicPr>
                      <p:cNvPr id="23" name="图片 27"/>
                      <p:cNvPicPr>
                        <a:picLocks noChangeAspect="1"/>
                      </p:cNvPicPr>
                      <p:nvPr/>
                    </p:nvPicPr>
                    <p:blipFill>
                      <a:blip r:embed="rId1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0891582" y="1655979"/>
                        <a:ext cx="3135219" cy="2090146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4" name="图片 28"/>
                      <p:cNvPicPr>
                        <a:picLocks noChangeAspect="1"/>
                      </p:cNvPicPr>
                      <p:nvPr/>
                    </p:nvPicPr>
                    <p:blipFill>
                      <a:blip r:embed="rId18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0098490" y="1700364"/>
                        <a:ext cx="2727682" cy="409152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5" name="图片 30"/>
                      <p:cNvPicPr>
                        <a:picLocks noChangeAspect="1"/>
                      </p:cNvPicPr>
                      <p:nvPr/>
                    </p:nvPicPr>
                    <p:blipFill>
                      <a:blip r:embed="rId1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4096398" y="1655979"/>
                        <a:ext cx="3135219" cy="409152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6" name="图片 31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0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600"/>
                      <a:stretch/>
                    </p:blipFill>
                    <p:spPr>
                      <a:xfrm>
                        <a:off x="30894534" y="3778781"/>
                        <a:ext cx="3132267" cy="20130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7" name="图片 25"/>
                      <p:cNvPicPr>
                        <a:picLocks noChangeAspect="1"/>
                      </p:cNvPicPr>
                      <p:nvPr/>
                    </p:nvPicPr>
                    <p:blipFill>
                      <a:blip r:embed="rId21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7301214" y="1689511"/>
                        <a:ext cx="2727679" cy="409152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2" name="组合 51"/>
                  <p:cNvGrpSpPr/>
                  <p:nvPr/>
                </p:nvGrpSpPr>
                <p:grpSpPr>
                  <a:xfrm>
                    <a:off x="27620208" y="1737445"/>
                    <a:ext cx="15404719" cy="793999"/>
                    <a:chOff x="27620208" y="1737445"/>
                    <a:chExt cx="15404719" cy="793999"/>
                  </a:xfrm>
                </p:grpSpPr>
                <p:sp>
                  <p:nvSpPr>
                    <p:cNvPr id="13" name="文本框 46"/>
                    <p:cNvSpPr txBox="1"/>
                    <p:nvPr/>
                  </p:nvSpPr>
                  <p:spPr>
                    <a:xfrm>
                      <a:off x="27620208" y="1855232"/>
                      <a:ext cx="3135219" cy="6762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+mj-ea"/>
                        </a:rPr>
                        <a:t>Anti-Vibration Test</a:t>
                      </a:r>
                    </a:p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+mj-ea"/>
                        </a:rPr>
                        <a:t>HALT Test</a:t>
                      </a:r>
                      <a:endPara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a typeface="+mj-ea"/>
                      </a:endParaRPr>
                    </a:p>
                  </p:txBody>
                </p:sp>
                <p:sp>
                  <p:nvSpPr>
                    <p:cNvPr id="14" name="文本框 47"/>
                    <p:cNvSpPr txBox="1"/>
                    <p:nvPr/>
                  </p:nvSpPr>
                  <p:spPr>
                    <a:xfrm>
                      <a:off x="30891581" y="1807501"/>
                      <a:ext cx="3135219" cy="39149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a typeface="+mj-ea"/>
                      </a:endParaRPr>
                    </a:p>
                  </p:txBody>
                </p:sp>
                <p:sp>
                  <p:nvSpPr>
                    <p:cNvPr id="15" name="文本框 48"/>
                    <p:cNvSpPr txBox="1"/>
                    <p:nvPr/>
                  </p:nvSpPr>
                  <p:spPr>
                    <a:xfrm>
                      <a:off x="34063934" y="1737445"/>
                      <a:ext cx="3135219" cy="67621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+mj-ea"/>
                        </a:rPr>
                        <a:t>Auto SW Inspection</a:t>
                      </a:r>
                    </a:p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+mj-ea"/>
                        </a:rPr>
                        <a:t>Traceability System</a:t>
                      </a:r>
                      <a:endPara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a typeface="+mj-ea"/>
                      </a:endParaRPr>
                    </a:p>
                  </p:txBody>
                </p:sp>
                <p:sp>
                  <p:nvSpPr>
                    <p:cNvPr id="16" name="文本框 49"/>
                    <p:cNvSpPr txBox="1"/>
                    <p:nvPr/>
                  </p:nvSpPr>
                  <p:spPr>
                    <a:xfrm>
                      <a:off x="37521742" y="1803976"/>
                      <a:ext cx="5503185" cy="39149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a typeface="+mj-ea"/>
                        </a:rPr>
                        <a:t>Sample Testing</a:t>
                      </a:r>
                      <a:endParaRPr lang="zh-CN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a typeface="+mj-ea"/>
                      </a:endParaRPr>
                    </a:p>
                  </p:txBody>
                </p:sp>
              </p:grpSp>
            </p:grpSp>
            <p:grpSp>
              <p:nvGrpSpPr>
                <p:cNvPr id="8" name="组合 55"/>
                <p:cNvGrpSpPr/>
                <p:nvPr/>
              </p:nvGrpSpPr>
              <p:grpSpPr>
                <a:xfrm>
                  <a:off x="21275047" y="1790831"/>
                  <a:ext cx="6390833" cy="676212"/>
                  <a:chOff x="21275047" y="1790831"/>
                  <a:chExt cx="6390833" cy="676212"/>
                </a:xfrm>
              </p:grpSpPr>
              <p:sp>
                <p:nvSpPr>
                  <p:cNvPr id="9" name="文本框 45"/>
                  <p:cNvSpPr txBox="1"/>
                  <p:nvPr/>
                </p:nvSpPr>
                <p:spPr>
                  <a:xfrm>
                    <a:off x="24394899" y="1968316"/>
                    <a:ext cx="3270981" cy="3914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a typeface="+mj-ea"/>
                      </a:rPr>
                      <a:t>Drop Test</a:t>
                    </a:r>
                    <a:endParaRPr lang="zh-CN" altLang="en-US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+mj-ea"/>
                    </a:endParaRPr>
                  </a:p>
                </p:txBody>
              </p:sp>
              <p:sp>
                <p:nvSpPr>
                  <p:cNvPr id="10" name="文本框 53"/>
                  <p:cNvSpPr txBox="1"/>
                  <p:nvPr/>
                </p:nvSpPr>
                <p:spPr>
                  <a:xfrm>
                    <a:off x="21275047" y="1790831"/>
                    <a:ext cx="3270981" cy="6762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a typeface="+mj-ea"/>
                      </a:rPr>
                      <a:t>3D </a:t>
                    </a:r>
                    <a:r>
                      <a:rPr lang="en-US" altLang="zh-CN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a typeface="+mj-ea"/>
                      </a:rPr>
                      <a:t>Measurement</a:t>
                    </a:r>
                  </a:p>
                  <a:p>
                    <a:pPr algn="ctr"/>
                    <a:r>
                      <a:rPr lang="en-US" altLang="zh-CN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a typeface="+mj-ea"/>
                      </a:rPr>
                      <a:t>Selective Component</a:t>
                    </a:r>
                    <a:endParaRPr lang="zh-CN" altLang="en-US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+mj-ea"/>
                    </a:endParaRPr>
                  </a:p>
                </p:txBody>
              </p:sp>
            </p:grpSp>
          </p:grpSp>
        </p:grpSp>
      </p:grpSp>
      <p:sp>
        <p:nvSpPr>
          <p:cNvPr id="48" name="Title 156"/>
          <p:cNvSpPr txBox="1">
            <a:spLocks/>
          </p:cNvSpPr>
          <p:nvPr/>
        </p:nvSpPr>
        <p:spPr>
          <a:xfrm>
            <a:off x="441157" y="491083"/>
            <a:ext cx="7932821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Quality &amp; Performance Assurance</a:t>
            </a:r>
            <a:endParaRPr lang="en-US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2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66338E-6 L -2.99461 0.00802 " pathEditMode="relative" rAng="0" ptsTypes="AA">
                                      <p:cBhvr>
                                        <p:cTn id="6" dur="30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40" y="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9" y="1640384"/>
            <a:ext cx="9939211" cy="466742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3400" y="23833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Product </a:t>
            </a:r>
            <a:r>
              <a:rPr lang="en-US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Overview– </a:t>
            </a:r>
            <a:r>
              <a:rPr lang="en-US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IP Cameras</a:t>
            </a:r>
          </a:p>
        </p:txBody>
      </p:sp>
    </p:spTree>
    <p:extLst>
      <p:ext uri="{BB962C8B-B14F-4D97-AF65-F5344CB8AC3E}">
        <p14:creationId xmlns:p14="http://schemas.microsoft.com/office/powerpoint/2010/main" val="122724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629" y="1523279"/>
            <a:ext cx="8779282" cy="4547279"/>
          </a:xfrm>
          <a:prstGeom prst="rect">
            <a:avLst/>
          </a:prstGeom>
        </p:spPr>
      </p:pic>
      <p:sp>
        <p:nvSpPr>
          <p:cNvPr id="3" name="Title 156"/>
          <p:cNvSpPr txBox="1">
            <a:spLocks/>
          </p:cNvSpPr>
          <p:nvPr/>
        </p:nvSpPr>
        <p:spPr>
          <a:xfrm>
            <a:off x="550078" y="474132"/>
            <a:ext cx="8800374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lang="en-US" altLang="zh-TW" sz="3200" dirty="0"/>
              <a:t> D-Link Core Competence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47703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132" y="1096141"/>
            <a:ext cx="3626603" cy="2194095"/>
          </a:xfrm>
          <a:prstGeom prst="rect">
            <a:avLst/>
          </a:prstGeom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392627" y="437590"/>
            <a:ext cx="849458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altLang="zh-TW" dirty="0"/>
              <a:t>Long Range </a:t>
            </a:r>
            <a:r>
              <a:rPr lang="en-US" altLang="zh-TW" dirty="0" err="1"/>
              <a:t>PoE</a:t>
            </a:r>
            <a:r>
              <a:rPr lang="en-US" altLang="zh-TW" dirty="0"/>
              <a:t>+ Surveillance Switches</a:t>
            </a:r>
            <a:endParaRPr lang="zh-TW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450161" y="2509469"/>
            <a:ext cx="6707245" cy="255454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Low"/>
            <a:r>
              <a:rPr lang="en-US" altLang="zh-CN" sz="2000" dirty="0"/>
              <a:t>The D-Link </a:t>
            </a:r>
            <a:r>
              <a:rPr lang="en-US" altLang="zh-TW" sz="2000" dirty="0"/>
              <a:t>Long Range </a:t>
            </a:r>
            <a:r>
              <a:rPr lang="en-US" altLang="zh-TW" sz="2000" dirty="0" err="1"/>
              <a:t>PoE</a:t>
            </a:r>
            <a:r>
              <a:rPr lang="en-US" altLang="zh-TW" sz="2000" dirty="0"/>
              <a:t>+ Surveillance </a:t>
            </a:r>
            <a:r>
              <a:rPr lang="en-US" altLang="zh-TW" sz="2000" dirty="0" smtClean="0"/>
              <a:t>Switches series provides a flexible and cost effective solution to power POE enabled IP Cameras and even also other </a:t>
            </a:r>
            <a:r>
              <a:rPr lang="en-US" altLang="zh-TW" sz="2000" dirty="0" err="1" smtClean="0"/>
              <a:t>PoE</a:t>
            </a:r>
            <a:r>
              <a:rPr lang="en-US" altLang="zh-TW" sz="2000" dirty="0" smtClean="0"/>
              <a:t> enabled devices like wireless access points , IP phones , access control system </a:t>
            </a:r>
            <a:r>
              <a:rPr lang="en-US" altLang="zh-TW" sz="2000" dirty="0" err="1" smtClean="0"/>
              <a:t>etc</a:t>
            </a:r>
            <a:r>
              <a:rPr lang="en-US" altLang="zh-TW" sz="2000" dirty="0" smtClean="0"/>
              <a:t> overcoming the distance limitation of 100 meters in general </a:t>
            </a:r>
            <a:r>
              <a:rPr lang="en-US" altLang="zh-TW" sz="2000" dirty="0" err="1" smtClean="0"/>
              <a:t>PoE</a:t>
            </a:r>
            <a:r>
              <a:rPr lang="en-US" altLang="zh-TW" sz="2000" dirty="0" smtClean="0"/>
              <a:t> power transmissions , the series is able to achieve a distance of </a:t>
            </a:r>
            <a:r>
              <a:rPr lang="en-US" altLang="zh-TW" sz="2000" dirty="0" err="1" smtClean="0"/>
              <a:t>upto</a:t>
            </a:r>
            <a:r>
              <a:rPr lang="en-US" altLang="zh-TW" sz="2000" dirty="0" smtClean="0"/>
              <a:t> 250m </a:t>
            </a:r>
            <a:endParaRPr lang="zh-TW" altLang="en-US" sz="2000" dirty="0"/>
          </a:p>
          <a:p>
            <a:r>
              <a:rPr lang="en-US" altLang="zh-CN" sz="2000" dirty="0"/>
              <a:t> 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147" y="1385113"/>
            <a:ext cx="6562725" cy="809625"/>
          </a:xfrm>
          <a:prstGeom prst="rect">
            <a:avLst/>
          </a:prstGeom>
        </p:spPr>
      </p:pic>
      <p:graphicFrame>
        <p:nvGraphicFramePr>
          <p:cNvPr id="9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239315"/>
              </p:ext>
            </p:extLst>
          </p:nvPr>
        </p:nvGraphicFramePr>
        <p:xfrm>
          <a:off x="7157406" y="3301463"/>
          <a:ext cx="4884778" cy="1787661"/>
        </p:xfrm>
        <a:graphic>
          <a:graphicData uri="http://schemas.openxmlformats.org/drawingml/2006/table">
            <a:tbl>
              <a:tblPr/>
              <a:tblGrid>
                <a:gridCol w="1221728"/>
                <a:gridCol w="1219595"/>
                <a:gridCol w="1221728"/>
                <a:gridCol w="1221727"/>
              </a:tblGrid>
              <a:tr h="277813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</a:rPr>
                        <a:t>Model</a:t>
                      </a:r>
                    </a:p>
                  </a:txBody>
                  <a:tcPr marL="8164" marR="8164" marT="8164" marB="0"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DES-F1006P-E</a:t>
                      </a:r>
                      <a:endParaRPr kumimoji="0" lang="en-US" altLang="zh-TW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+mn-cs"/>
                      </a:endParaRPr>
                    </a:p>
                  </a:txBody>
                  <a:tcPr marL="8164" marR="8164" marT="8164" marB="0"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DES-F1010P-E</a:t>
                      </a:r>
                      <a:endParaRPr kumimoji="0" lang="en-US" altLang="zh-TW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+mn-cs"/>
                      </a:endParaRPr>
                    </a:p>
                  </a:txBody>
                  <a:tcPr marL="8164" marR="8164" marT="8164" marB="0"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DES-F1016P-E</a:t>
                      </a:r>
                      <a:endParaRPr kumimoji="0" lang="en-US" altLang="zh-TW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charset="-120"/>
                        <a:cs typeface="+mn-cs"/>
                      </a:endParaRPr>
                    </a:p>
                  </a:txBody>
                  <a:tcPr marL="8164" marR="8164" marT="8164" marB="0"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  <a:t>Description </a:t>
                      </a:r>
                    </a:p>
                  </a:txBody>
                  <a:tcPr marL="8164" marR="8164" marT="8164" marB="0"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  <a:t>6-Port </a:t>
                      </a:r>
                      <a:b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</a:b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  <a:t>Fast Ethernet</a:t>
                      </a:r>
                      <a:b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</a:b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  <a:t>with 4-Port </a:t>
                      </a:r>
                      <a:r>
                        <a:rPr kumimoji="0" lang="en-US" altLang="zh-TW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  <a:t>PoE</a:t>
                      </a: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  <a:t>+ </a:t>
                      </a:r>
                      <a:b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</a:b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  <a:t>Switch</a:t>
                      </a:r>
                    </a:p>
                  </a:txBody>
                  <a:tcPr marL="8164" marR="8164" marT="8164" marB="0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  <a:t>10-Port </a:t>
                      </a:r>
                      <a:b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</a:b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  <a:t>Fast Ethernet</a:t>
                      </a:r>
                      <a:b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</a:b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  <a:t>with 8-Port </a:t>
                      </a:r>
                      <a:r>
                        <a:rPr kumimoji="0" lang="en-US" altLang="zh-TW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  <a:t>PoE</a:t>
                      </a: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  <a:t>+ Switch</a:t>
                      </a:r>
                    </a:p>
                  </a:txBody>
                  <a:tcPr marL="8164" marR="8164" marT="8164" marB="0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  <a:t>16-Port </a:t>
                      </a:r>
                      <a:b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</a:b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  <a:t>Fast Ethernet</a:t>
                      </a:r>
                      <a:b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</a:br>
                      <a:r>
                        <a:rPr kumimoji="0" lang="en-US" altLang="zh-TW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  <a:t>PoE</a:t>
                      </a: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  <a:t>+ Switch with 1 Gigabit Combo Port</a:t>
                      </a:r>
                    </a:p>
                  </a:txBody>
                  <a:tcPr marL="8164" marR="8164" marT="8164" marB="0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  <a:t>PoE</a:t>
                      </a: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  <a:t>Power Budget</a:t>
                      </a:r>
                    </a:p>
                  </a:txBody>
                  <a:tcPr marL="8164" marR="8164" marT="8164" marB="0"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  <a:t>60W</a:t>
                      </a:r>
                    </a:p>
                  </a:txBody>
                  <a:tcPr marL="8164" marR="8164" marT="8164" marB="0"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  <a:t>96W</a:t>
                      </a:r>
                    </a:p>
                  </a:txBody>
                  <a:tcPr marL="8164" marR="8164" marT="8164" marB="0"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charset="-120"/>
                          <a:cs typeface="+mn-cs"/>
                        </a:rPr>
                        <a:t>150W</a:t>
                      </a:r>
                    </a:p>
                  </a:txBody>
                  <a:tcPr marL="8164" marR="8164" marT="8164" marB="0" anchor="ctr" horzOverflow="overflow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162" y="5692441"/>
            <a:ext cx="94107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2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392627" y="437590"/>
            <a:ext cx="849458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altLang="zh-TW" dirty="0"/>
              <a:t>Long Range </a:t>
            </a:r>
            <a:r>
              <a:rPr lang="en-US" altLang="zh-TW" dirty="0" err="1"/>
              <a:t>PoE</a:t>
            </a:r>
            <a:r>
              <a:rPr lang="en-US" altLang="zh-TW" dirty="0"/>
              <a:t>+ Surveillance Switches</a:t>
            </a:r>
            <a:endParaRPr lang="zh-TW" alt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7428" y="1842315"/>
            <a:ext cx="2614786" cy="189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290" y="4076054"/>
            <a:ext cx="3322765" cy="185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 b="3200"/>
          <a:stretch>
            <a:fillRect/>
          </a:stretch>
        </p:blipFill>
        <p:spPr bwMode="auto">
          <a:xfrm>
            <a:off x="6986885" y="1689315"/>
            <a:ext cx="2755460" cy="2538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直線接點 22"/>
          <p:cNvCxnSpPr/>
          <p:nvPr/>
        </p:nvCxnSpPr>
        <p:spPr>
          <a:xfrm flipH="1">
            <a:off x="5920353" y="1500187"/>
            <a:ext cx="34091" cy="464961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24"/>
          <p:cNvSpPr txBox="1">
            <a:spLocks noChangeArrowheads="1"/>
          </p:cNvSpPr>
          <p:nvPr/>
        </p:nvSpPr>
        <p:spPr bwMode="auto">
          <a:xfrm>
            <a:off x="529574" y="2368557"/>
            <a:ext cx="16002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altLang="zh-TW" sz="1600" dirty="0">
                <a:latin typeface="Calibri" pitchFamily="34" charset="0"/>
              </a:rPr>
              <a:t>Innovative</a:t>
            </a:r>
          </a:p>
          <a:p>
            <a:pPr algn="ctr"/>
            <a:r>
              <a:rPr kumimoji="0" lang="en-US" altLang="zh-TW" sz="1600" dirty="0">
                <a:latin typeface="Calibri" pitchFamily="34" charset="0"/>
              </a:rPr>
              <a:t>Port-Based VLAN</a:t>
            </a:r>
            <a:endParaRPr kumimoji="0" lang="zh-TW" altLang="en-US" sz="1600" b="1" dirty="0">
              <a:latin typeface="Calibri" pitchFamily="34" charset="0"/>
            </a:endParaRPr>
          </a:p>
        </p:txBody>
      </p:sp>
      <p:sp>
        <p:nvSpPr>
          <p:cNvPr id="11" name="文字方塊 25"/>
          <p:cNvSpPr txBox="1">
            <a:spLocks noChangeArrowheads="1"/>
          </p:cNvSpPr>
          <p:nvPr/>
        </p:nvSpPr>
        <p:spPr bwMode="auto">
          <a:xfrm>
            <a:off x="529574" y="4648412"/>
            <a:ext cx="13906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altLang="zh-TW" sz="1600" dirty="0">
                <a:latin typeface="Calibri" pitchFamily="34" charset="0"/>
              </a:rPr>
              <a:t>Easy</a:t>
            </a:r>
          </a:p>
          <a:p>
            <a:pPr algn="ctr"/>
            <a:r>
              <a:rPr kumimoji="0" lang="en-US" altLang="zh-TW" sz="1600" dirty="0">
                <a:latin typeface="Calibri" pitchFamily="34" charset="0"/>
              </a:rPr>
              <a:t>Hardware QoS</a:t>
            </a:r>
            <a:endParaRPr kumimoji="0" lang="zh-TW" altLang="en-US" sz="1600" b="1" dirty="0">
              <a:latin typeface="Calibri" pitchFamily="34" charset="0"/>
            </a:endParaRPr>
          </a:p>
        </p:txBody>
      </p:sp>
      <p:sp>
        <p:nvSpPr>
          <p:cNvPr id="12" name="文字方塊 26"/>
          <p:cNvSpPr txBox="1">
            <a:spLocks noChangeArrowheads="1"/>
          </p:cNvSpPr>
          <p:nvPr/>
        </p:nvSpPr>
        <p:spPr bwMode="auto">
          <a:xfrm>
            <a:off x="9863435" y="2204485"/>
            <a:ext cx="191057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TW" sz="1600" dirty="0">
                <a:latin typeface="Calibri" pitchFamily="34" charset="0"/>
              </a:rPr>
              <a:t>Flexible</a:t>
            </a:r>
          </a:p>
          <a:p>
            <a:pPr algn="ctr"/>
            <a:r>
              <a:rPr kumimoji="0" lang="en-US" altLang="zh-TW" sz="1600" dirty="0" err="1">
                <a:latin typeface="Calibri" pitchFamily="34" charset="0"/>
              </a:rPr>
              <a:t>PoE</a:t>
            </a:r>
            <a:r>
              <a:rPr kumimoji="0" lang="en-US" altLang="zh-TW" sz="1600" dirty="0">
                <a:latin typeface="Calibri" pitchFamily="34" charset="0"/>
              </a:rPr>
              <a:t> Deployment</a:t>
            </a:r>
            <a:endParaRPr kumimoji="0" lang="zh-TW" altLang="en-US" sz="1600" dirty="0">
              <a:latin typeface="Calibri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6340" y="4407697"/>
            <a:ext cx="2876550" cy="1314450"/>
          </a:xfrm>
          <a:prstGeom prst="rect">
            <a:avLst/>
          </a:prstGeom>
        </p:spPr>
      </p:pic>
      <p:sp>
        <p:nvSpPr>
          <p:cNvPr id="17" name="文字方塊 26"/>
          <p:cNvSpPr txBox="1">
            <a:spLocks noChangeArrowheads="1"/>
          </p:cNvSpPr>
          <p:nvPr/>
        </p:nvSpPr>
        <p:spPr bwMode="auto">
          <a:xfrm>
            <a:off x="9882397" y="4832593"/>
            <a:ext cx="19105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600" dirty="0" smtClean="0">
                <a:latin typeface="Calibri" pitchFamily="34" charset="0"/>
              </a:rPr>
              <a:t>DIP Switches</a:t>
            </a:r>
            <a:endParaRPr kumimoji="0" lang="zh-TW" altLang="en-US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49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392627" y="437590"/>
            <a:ext cx="849458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2-Port Gigabit </a:t>
            </a:r>
            <a:r>
              <a:rPr lang="en-US" dirty="0" err="1" smtClean="0"/>
              <a:t>PoE</a:t>
            </a:r>
            <a:r>
              <a:rPr lang="en-US" dirty="0" smtClean="0"/>
              <a:t>+ </a:t>
            </a:r>
            <a:r>
              <a:rPr lang="en-US" dirty="0"/>
              <a:t>Extender</a:t>
            </a:r>
            <a:endParaRPr lang="zh-TW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392627" y="1564872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dirty="0"/>
              <a:t>The DPE-302GE 2-Port Gigabit </a:t>
            </a:r>
            <a:r>
              <a:rPr lang="en-US" sz="2000" dirty="0" err="1"/>
              <a:t>PoE</a:t>
            </a:r>
            <a:r>
              <a:rPr lang="en-US" sz="2000" dirty="0"/>
              <a:t> Extender allows a Gigabit Power over Ethernet </a:t>
            </a:r>
            <a:r>
              <a:rPr lang="en-US" sz="2000" dirty="0" smtClean="0"/>
              <a:t>connection to </a:t>
            </a:r>
            <a:r>
              <a:rPr lang="en-US" sz="2000" dirty="0"/>
              <a:t>be extended up to 500 </a:t>
            </a:r>
            <a:r>
              <a:rPr lang="en-US" sz="2000" dirty="0" smtClean="0"/>
              <a:t>m. </a:t>
            </a:r>
            <a:r>
              <a:rPr lang="en-US" sz="2000" dirty="0"/>
              <a:t>It is designed to transmit data and supply up to 30 W of </a:t>
            </a:r>
            <a:r>
              <a:rPr lang="en-US" sz="2000" dirty="0" smtClean="0"/>
              <a:t>power to </a:t>
            </a:r>
            <a:r>
              <a:rPr lang="en-US" sz="2000" dirty="0" err="1"/>
              <a:t>PoE</a:t>
            </a:r>
            <a:r>
              <a:rPr lang="en-US" sz="2000" dirty="0"/>
              <a:t>-capable devices such as PTZ IP cameras or 802.11ac wireless access points, using </a:t>
            </a:r>
            <a:r>
              <a:rPr lang="en-US" sz="2000" dirty="0" err="1"/>
              <a:t>PoE</a:t>
            </a:r>
            <a:endParaRPr lang="en-US" sz="2000" dirty="0"/>
          </a:p>
          <a:p>
            <a:pPr algn="just"/>
            <a:r>
              <a:rPr lang="en-US" sz="2000" dirty="0"/>
              <a:t>power source equipment (PSE). With several mounting options, the DPE-302GE allows </a:t>
            </a:r>
            <a:r>
              <a:rPr lang="en-US" sz="2000" dirty="0" err="1" smtClean="0"/>
              <a:t>PoE</a:t>
            </a:r>
            <a:r>
              <a:rPr lang="en-US" sz="2000" dirty="0"/>
              <a:t> </a:t>
            </a:r>
            <a:r>
              <a:rPr lang="en-US" sz="2000" dirty="0" smtClean="0"/>
              <a:t>devices </a:t>
            </a:r>
            <a:r>
              <a:rPr lang="en-US" sz="2000" dirty="0"/>
              <a:t>to be deployed virtually anywhere over longer distances, eliminating the need for </a:t>
            </a:r>
            <a:r>
              <a:rPr lang="en-US" sz="2000" dirty="0" smtClean="0"/>
              <a:t>a nearby </a:t>
            </a:r>
            <a:r>
              <a:rPr lang="en-US" sz="2000" dirty="0"/>
              <a:t>power outlet and attached power supply.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766" y="1564872"/>
            <a:ext cx="4803003" cy="34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7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312" y="1403544"/>
            <a:ext cx="5772525" cy="4888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48" y="1403544"/>
            <a:ext cx="5719706" cy="4888768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392627" y="437590"/>
            <a:ext cx="849458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altLang="zh-TW" dirty="0" smtClean="0"/>
              <a:t>Application Scenarios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765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2" r="28176" b="17371"/>
          <a:stretch/>
        </p:blipFill>
        <p:spPr>
          <a:xfrm>
            <a:off x="186431" y="760659"/>
            <a:ext cx="9704543" cy="5977684"/>
          </a:xfrm>
          <a:prstGeom prst="rect">
            <a:avLst/>
          </a:prstGeom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520624" y="175884"/>
            <a:ext cx="849458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altLang="zh-TW" dirty="0" smtClean="0"/>
              <a:t>Copper Products </a:t>
            </a:r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729" y="5005182"/>
            <a:ext cx="912857" cy="102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520624" y="175884"/>
            <a:ext cx="849458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altLang="zh-TW" dirty="0" smtClean="0"/>
              <a:t>Fiber Products </a:t>
            </a:r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7" b="11925"/>
          <a:stretch/>
        </p:blipFill>
        <p:spPr>
          <a:xfrm>
            <a:off x="520624" y="888642"/>
            <a:ext cx="11186272" cy="571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/>
          <p:nvPr/>
        </p:nvSpPr>
        <p:spPr>
          <a:xfrm>
            <a:off x="426866" y="61500"/>
            <a:ext cx="8900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D-Link End to End Business Solutions </a:t>
            </a:r>
            <a:endParaRPr lang="zh-CN" altLang="en-US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" name="TextBox 53"/>
          <p:cNvSpPr txBox="1">
            <a:spLocks noChangeArrowheads="1"/>
          </p:cNvSpPr>
          <p:nvPr/>
        </p:nvSpPr>
        <p:spPr bwMode="auto">
          <a:xfrm>
            <a:off x="426866" y="5484128"/>
            <a:ext cx="28702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b="1" baseline="0" dirty="0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IP Telephony</a:t>
            </a:r>
            <a:endParaRPr lang="en-US" altLang="zh-TW" sz="1800" b="1" baseline="0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</a:endParaRPr>
          </a:p>
        </p:txBody>
      </p:sp>
      <p:cxnSp>
        <p:nvCxnSpPr>
          <p:cNvPr id="5" name="Straight Connector 4"/>
          <p:cNvCxnSpPr>
            <a:endCxn id="31" idx="3"/>
          </p:cNvCxnSpPr>
          <p:nvPr/>
        </p:nvCxnSpPr>
        <p:spPr>
          <a:xfrm>
            <a:off x="1516063" y="5862638"/>
            <a:ext cx="1901825" cy="0"/>
          </a:xfrm>
          <a:prstGeom prst="line">
            <a:avLst/>
          </a:prstGeom>
          <a:ln>
            <a:solidFill>
              <a:srgbClr val="7EB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53"/>
          <p:cNvSpPr txBox="1">
            <a:spLocks noChangeArrowheads="1"/>
          </p:cNvSpPr>
          <p:nvPr/>
        </p:nvSpPr>
        <p:spPr bwMode="auto">
          <a:xfrm>
            <a:off x="644525" y="2382838"/>
            <a:ext cx="245757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b="1" baseline="0" dirty="0" smtClean="0">
                <a:solidFill>
                  <a:srgbClr val="002060"/>
                </a:solidFill>
                <a:latin typeface="Verdana" panose="020B0604030504040204" pitchFamily="34" charset="0"/>
              </a:rPr>
              <a:t>Wireless </a:t>
            </a:r>
            <a:endParaRPr lang="en-SG" altLang="zh-TW" sz="1800" b="1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TextBox 53"/>
          <p:cNvSpPr txBox="1">
            <a:spLocks noChangeArrowheads="1"/>
          </p:cNvSpPr>
          <p:nvPr/>
        </p:nvSpPr>
        <p:spPr bwMode="auto">
          <a:xfrm>
            <a:off x="7668356" y="5224188"/>
            <a:ext cx="30720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baseline="0" dirty="0" smtClean="0">
                <a:solidFill>
                  <a:srgbClr val="1F6BAF"/>
                </a:solidFill>
                <a:latin typeface="Verdana" panose="020B0604030504040204" pitchFamily="34" charset="0"/>
              </a:rPr>
              <a:t>Transceivers &amp;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 baseline="0" dirty="0" smtClean="0">
                <a:solidFill>
                  <a:srgbClr val="1F6BAF"/>
                </a:solidFill>
                <a:latin typeface="Verdana" panose="020B0604030504040204" pitchFamily="34" charset="0"/>
              </a:rPr>
              <a:t>Media Converters</a:t>
            </a:r>
            <a:endParaRPr lang="en-SG" altLang="zh-TW" sz="1800" b="1" dirty="0">
              <a:solidFill>
                <a:srgbClr val="1F6BAF"/>
              </a:solidFill>
              <a:latin typeface="Verdana" panose="020B0604030504040204" pitchFamily="34" charset="0"/>
            </a:endParaRPr>
          </a:p>
        </p:txBody>
      </p:sp>
      <p:grpSp>
        <p:nvGrpSpPr>
          <p:cNvPr id="12" name="群組 31"/>
          <p:cNvGrpSpPr>
            <a:grpSpLocks/>
          </p:cNvGrpSpPr>
          <p:nvPr/>
        </p:nvGrpSpPr>
        <p:grpSpPr bwMode="auto">
          <a:xfrm>
            <a:off x="7469563" y="2013508"/>
            <a:ext cx="2919457" cy="415494"/>
            <a:chOff x="4755401" y="2408761"/>
            <a:chExt cx="2917844" cy="416799"/>
          </a:xfrm>
        </p:grpSpPr>
        <p:sp>
          <p:nvSpPr>
            <p:cNvPr id="13" name="TextBox 53"/>
            <p:cNvSpPr txBox="1">
              <a:spLocks noChangeArrowheads="1"/>
            </p:cNvSpPr>
            <p:nvPr/>
          </p:nvSpPr>
          <p:spPr bwMode="auto">
            <a:xfrm>
              <a:off x="4755401" y="2408761"/>
              <a:ext cx="2870200" cy="370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 baseline="0" dirty="0" smtClean="0">
                  <a:solidFill>
                    <a:srgbClr val="7EB339"/>
                  </a:solidFill>
                  <a:latin typeface="Verdana" panose="020B0604030504040204" pitchFamily="34" charset="0"/>
                </a:rPr>
                <a:t>IP Surveillance</a:t>
              </a:r>
              <a:endParaRPr lang="en-SG" altLang="zh-TW" sz="1800" b="1" dirty="0">
                <a:solidFill>
                  <a:srgbClr val="7EB339"/>
                </a:solidFill>
                <a:latin typeface="Verdana" panose="020B0604030504040204" pitchFamily="34" charset="0"/>
              </a:endParaRPr>
            </a:p>
          </p:txBody>
        </p:sp>
        <p:cxnSp>
          <p:nvCxnSpPr>
            <p:cNvPr id="14" name="Straight Connector 73"/>
            <p:cNvCxnSpPr/>
            <p:nvPr/>
          </p:nvCxnSpPr>
          <p:spPr>
            <a:xfrm flipV="1">
              <a:off x="5383749" y="2810003"/>
              <a:ext cx="2289496" cy="15557"/>
            </a:xfrm>
            <a:prstGeom prst="line">
              <a:avLst/>
            </a:prstGeom>
            <a:ln>
              <a:solidFill>
                <a:srgbClr val="7EB3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53"/>
          <p:cNvSpPr txBox="1">
            <a:spLocks noChangeArrowheads="1"/>
          </p:cNvSpPr>
          <p:nvPr/>
        </p:nvSpPr>
        <p:spPr bwMode="auto">
          <a:xfrm>
            <a:off x="1111566" y="4012169"/>
            <a:ext cx="1614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 smtClean="0">
                <a:solidFill>
                  <a:srgbClr val="7030A0"/>
                </a:solidFill>
                <a:latin typeface="Verdana" panose="020B0604030504040204" pitchFamily="34" charset="0"/>
              </a:rPr>
              <a:t>Security</a:t>
            </a:r>
            <a:endParaRPr lang="en-SG" altLang="zh-TW" sz="1800" b="1" dirty="0">
              <a:solidFill>
                <a:srgbClr val="7030A0"/>
              </a:solidFill>
              <a:latin typeface="Verdana" panose="020B0604030504040204" pitchFamily="34" charset="0"/>
            </a:endParaRPr>
          </a:p>
        </p:txBody>
      </p:sp>
      <p:cxnSp>
        <p:nvCxnSpPr>
          <p:cNvPr id="19" name="Straight Connector 75"/>
          <p:cNvCxnSpPr/>
          <p:nvPr/>
        </p:nvCxnSpPr>
        <p:spPr bwMode="auto">
          <a:xfrm>
            <a:off x="917575" y="4418013"/>
            <a:ext cx="1778000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58"/>
          <p:cNvSpPr>
            <a:spLocks noChangeArrowheads="1"/>
          </p:cNvSpPr>
          <p:nvPr/>
        </p:nvSpPr>
        <p:spPr bwMode="auto">
          <a:xfrm>
            <a:off x="3105150" y="1581150"/>
            <a:ext cx="1331913" cy="135413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57150" algn="ctr">
            <a:solidFill>
              <a:schemeClr val="accent1">
                <a:lumMod val="50000"/>
              </a:schemeClr>
            </a:solidFill>
            <a:round/>
            <a:headEnd/>
            <a:tailEnd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en-US" altLang="zh-TW" sz="18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28" name="Oval 58"/>
          <p:cNvSpPr>
            <a:spLocks noChangeArrowheads="1"/>
          </p:cNvSpPr>
          <p:nvPr/>
        </p:nvSpPr>
        <p:spPr bwMode="auto">
          <a:xfrm>
            <a:off x="2432050" y="3205163"/>
            <a:ext cx="1331913" cy="1354137"/>
          </a:xfrm>
          <a:prstGeom prst="ellipse">
            <a:avLst/>
          </a:prstGeom>
          <a:solidFill>
            <a:srgbClr val="CC66FF"/>
          </a:solidFill>
          <a:ln w="57150" algn="ctr">
            <a:solidFill>
              <a:srgbClr val="7030A0"/>
            </a:solidFill>
            <a:round/>
            <a:headEnd/>
            <a:tailEnd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en-US" altLang="zh-TW" sz="18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29" name="Oval 58"/>
          <p:cNvSpPr>
            <a:spLocks noChangeArrowheads="1"/>
          </p:cNvSpPr>
          <p:nvPr/>
        </p:nvSpPr>
        <p:spPr bwMode="auto">
          <a:xfrm>
            <a:off x="6689727" y="4632686"/>
            <a:ext cx="1331912" cy="135413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 algn="ctr">
            <a:solidFill>
              <a:srgbClr val="00B0F0"/>
            </a:solidFill>
            <a:round/>
            <a:headEnd/>
            <a:tailEnd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en-US" altLang="zh-TW" sz="18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30" name="Oval 58"/>
          <p:cNvSpPr>
            <a:spLocks noChangeArrowheads="1"/>
          </p:cNvSpPr>
          <p:nvPr/>
        </p:nvSpPr>
        <p:spPr bwMode="auto">
          <a:xfrm>
            <a:off x="6844089" y="1494973"/>
            <a:ext cx="1330325" cy="13541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 algn="ctr">
            <a:solidFill>
              <a:srgbClr val="99CC00"/>
            </a:solidFill>
            <a:round/>
            <a:headEnd/>
            <a:tailEnd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en-US" altLang="zh-TW" sz="18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31" name="Oval 58"/>
          <p:cNvSpPr>
            <a:spLocks noChangeArrowheads="1"/>
          </p:cNvSpPr>
          <p:nvPr/>
        </p:nvSpPr>
        <p:spPr bwMode="auto">
          <a:xfrm>
            <a:off x="3219450" y="4708525"/>
            <a:ext cx="1352550" cy="135255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7150" algn="ctr">
            <a:solidFill>
              <a:schemeClr val="accent6">
                <a:lumMod val="50000"/>
              </a:schemeClr>
            </a:solidFill>
            <a:round/>
            <a:headEnd/>
            <a:tailEnd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en-US" altLang="zh-TW" sz="18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grpSp>
        <p:nvGrpSpPr>
          <p:cNvPr id="32" name="群組 31"/>
          <p:cNvGrpSpPr>
            <a:grpSpLocks/>
          </p:cNvGrpSpPr>
          <p:nvPr/>
        </p:nvGrpSpPr>
        <p:grpSpPr bwMode="auto">
          <a:xfrm>
            <a:off x="5981758" y="4223951"/>
            <a:ext cx="4873029" cy="2408986"/>
            <a:chOff x="2358828" y="3016081"/>
            <a:chExt cx="4870336" cy="2416554"/>
          </a:xfrm>
        </p:grpSpPr>
        <p:sp>
          <p:nvSpPr>
            <p:cNvPr id="33" name="TextBox 53"/>
            <p:cNvSpPr txBox="1">
              <a:spLocks noChangeArrowheads="1"/>
            </p:cNvSpPr>
            <p:nvPr/>
          </p:nvSpPr>
          <p:spPr bwMode="auto">
            <a:xfrm>
              <a:off x="2358828" y="5062143"/>
              <a:ext cx="2870200" cy="370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SG" altLang="zh-TW" sz="1800" b="1" dirty="0" smtClean="0">
                  <a:solidFill>
                    <a:srgbClr val="4A4C4E"/>
                  </a:solidFill>
                  <a:latin typeface="Verdana" panose="020B0604030504040204" pitchFamily="34" charset="0"/>
                </a:rPr>
                <a:t>Structured Cabling</a:t>
              </a:r>
              <a:endParaRPr lang="en-SG" altLang="zh-TW" sz="1800" b="1" dirty="0">
                <a:solidFill>
                  <a:srgbClr val="4A4C4E"/>
                </a:solidFill>
                <a:latin typeface="Verdana" panose="020B0604030504040204" pitchFamily="34" charset="0"/>
              </a:endParaRPr>
            </a:p>
          </p:txBody>
        </p:sp>
        <p:cxnSp>
          <p:nvCxnSpPr>
            <p:cNvPr id="34" name="Straight Connector 73"/>
            <p:cNvCxnSpPr/>
            <p:nvPr/>
          </p:nvCxnSpPr>
          <p:spPr>
            <a:xfrm>
              <a:off x="5196701" y="3016081"/>
              <a:ext cx="2032463" cy="0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Oval 58"/>
          <p:cNvSpPr>
            <a:spLocks noChangeArrowheads="1"/>
          </p:cNvSpPr>
          <p:nvPr/>
        </p:nvSpPr>
        <p:spPr bwMode="auto">
          <a:xfrm>
            <a:off x="7875838" y="3149891"/>
            <a:ext cx="1330325" cy="135413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 algn="ctr">
            <a:solidFill>
              <a:schemeClr val="accent4">
                <a:lumMod val="75000"/>
              </a:schemeClr>
            </a:solidFill>
            <a:round/>
            <a:headEnd/>
            <a:tailEnd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en-US" altLang="zh-TW" sz="18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grpSp>
        <p:nvGrpSpPr>
          <p:cNvPr id="36" name="群組 24"/>
          <p:cNvGrpSpPr>
            <a:grpSpLocks/>
          </p:cNvGrpSpPr>
          <p:nvPr/>
        </p:nvGrpSpPr>
        <p:grpSpPr bwMode="auto">
          <a:xfrm>
            <a:off x="6037312" y="3882231"/>
            <a:ext cx="5527701" cy="2750706"/>
            <a:chOff x="134037" y="630616"/>
            <a:chExt cx="5524255" cy="2746586"/>
          </a:xfrm>
        </p:grpSpPr>
        <p:sp>
          <p:nvSpPr>
            <p:cNvPr id="37" name="TextBox 53"/>
            <p:cNvSpPr txBox="1">
              <a:spLocks noChangeArrowheads="1"/>
            </p:cNvSpPr>
            <p:nvPr/>
          </p:nvSpPr>
          <p:spPr bwMode="auto">
            <a:xfrm>
              <a:off x="3299133" y="630616"/>
              <a:ext cx="235915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 baseline="0" dirty="0" smtClean="0">
                  <a:solidFill>
                    <a:schemeClr val="accent4">
                      <a:lumMod val="75000"/>
                    </a:schemeClr>
                  </a:solidFill>
                  <a:latin typeface="Verdana" panose="020B0604030504040204" pitchFamily="34" charset="0"/>
                </a:rPr>
                <a:t>Storage</a:t>
              </a:r>
              <a:endParaRPr lang="en-SG" altLang="zh-TW" sz="1800" b="1" dirty="0">
                <a:solidFill>
                  <a:schemeClr val="accent4">
                    <a:lumMod val="75000"/>
                  </a:schemeClr>
                </a:solidFill>
                <a:latin typeface="Verdana" panose="020B0604030504040204" pitchFamily="34" charset="0"/>
              </a:endParaRPr>
            </a:p>
          </p:txBody>
        </p:sp>
        <p:cxnSp>
          <p:nvCxnSpPr>
            <p:cNvPr id="38" name="Straight Connector 74"/>
            <p:cNvCxnSpPr/>
            <p:nvPr/>
          </p:nvCxnSpPr>
          <p:spPr>
            <a:xfrm>
              <a:off x="134037" y="3369534"/>
              <a:ext cx="2782153" cy="7668"/>
            </a:xfrm>
            <a:prstGeom prst="line">
              <a:avLst/>
            </a:prstGeom>
            <a:ln>
              <a:solidFill>
                <a:srgbClr val="4A4C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Oval 58"/>
          <p:cNvSpPr>
            <a:spLocks noChangeArrowheads="1"/>
          </p:cNvSpPr>
          <p:nvPr/>
        </p:nvSpPr>
        <p:spPr bwMode="auto">
          <a:xfrm>
            <a:off x="4986339" y="5447194"/>
            <a:ext cx="1352550" cy="1354137"/>
          </a:xfrm>
          <a:prstGeom prst="ellipse">
            <a:avLst/>
          </a:prstGeom>
          <a:noFill/>
          <a:ln w="57150" algn="ctr">
            <a:solidFill>
              <a:schemeClr val="bg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en-US" altLang="zh-TW" sz="18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46" name="TextBox 53"/>
          <p:cNvSpPr txBox="1">
            <a:spLocks noChangeArrowheads="1"/>
          </p:cNvSpPr>
          <p:nvPr/>
        </p:nvSpPr>
        <p:spPr bwMode="auto">
          <a:xfrm>
            <a:off x="2537741" y="1028700"/>
            <a:ext cx="245757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800" b="1" baseline="0" dirty="0" smtClean="0">
                <a:solidFill>
                  <a:srgbClr val="F08624"/>
                </a:solidFill>
                <a:latin typeface="Verdana" panose="020B0604030504040204" pitchFamily="34" charset="0"/>
              </a:rPr>
              <a:t>Switching</a:t>
            </a:r>
            <a:endParaRPr lang="en-SG" altLang="zh-TW" sz="1800" b="1" dirty="0">
              <a:solidFill>
                <a:srgbClr val="F08624"/>
              </a:solidFill>
              <a:latin typeface="Verdana" panose="020B0604030504040204" pitchFamily="34" charset="0"/>
            </a:endParaRPr>
          </a:p>
        </p:txBody>
      </p:sp>
      <p:sp>
        <p:nvSpPr>
          <p:cNvPr id="48" name="Oval 58"/>
          <p:cNvSpPr>
            <a:spLocks noChangeArrowheads="1"/>
          </p:cNvSpPr>
          <p:nvPr/>
        </p:nvSpPr>
        <p:spPr bwMode="auto">
          <a:xfrm>
            <a:off x="4976227" y="817673"/>
            <a:ext cx="1331913" cy="13541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 algn="ctr">
            <a:solidFill>
              <a:srgbClr val="F08624"/>
            </a:solidFill>
            <a:round/>
            <a:headEnd/>
            <a:tailEnd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en-US" altLang="zh-TW" sz="18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1028" name="Picture 4" descr="Image result for d-link for busine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31" y="3130379"/>
            <a:ext cx="3279109" cy="136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d-link switches sta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089" y="1112685"/>
            <a:ext cx="1107281" cy="62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Straight Connector 51"/>
          <p:cNvCxnSpPr/>
          <p:nvPr/>
        </p:nvCxnSpPr>
        <p:spPr>
          <a:xfrm>
            <a:off x="3417888" y="1361787"/>
            <a:ext cx="1552795" cy="123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image58.png" descr="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97470" y="5637750"/>
            <a:ext cx="1132849" cy="862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50" y="1688775"/>
            <a:ext cx="1889983" cy="10631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966" y="1731541"/>
            <a:ext cx="1010308" cy="7937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433" y="3607434"/>
            <a:ext cx="1225133" cy="3716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863" y="3423979"/>
            <a:ext cx="1037988" cy="814647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>
          <a:xfrm flipV="1">
            <a:off x="1489704" y="2766436"/>
            <a:ext cx="1777872" cy="2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729617" y="5886604"/>
            <a:ext cx="3010792" cy="12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975" y="4787491"/>
            <a:ext cx="738340" cy="5973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4989593"/>
            <a:ext cx="1202957" cy="6746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01" y="5295486"/>
            <a:ext cx="915309" cy="54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4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288" y="1278267"/>
            <a:ext cx="8057726" cy="5375751"/>
          </a:xfrm>
          <a:prstGeom prst="rect">
            <a:avLst/>
          </a:prstGeom>
        </p:spPr>
      </p:pic>
      <p:sp>
        <p:nvSpPr>
          <p:cNvPr id="2" name="文本框 4"/>
          <p:cNvSpPr txBox="1"/>
          <p:nvPr/>
        </p:nvSpPr>
        <p:spPr>
          <a:xfrm>
            <a:off x="224435" y="470928"/>
            <a:ext cx="10527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Moonflower </a:t>
            </a:r>
            <a:r>
              <a:rPr lang="en-US" altLang="zh-CN" sz="3200" b="1" dirty="0" err="1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Labour</a:t>
            </a:r>
            <a:r>
              <a:rPr lang="en-US" altLang="zh-CN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Camp – Building Solution</a:t>
            </a:r>
            <a:endParaRPr lang="zh-CN" altLang="en-US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6" name="矩形 14"/>
          <p:cNvSpPr/>
          <p:nvPr/>
        </p:nvSpPr>
        <p:spPr>
          <a:xfrm>
            <a:off x="7248760" y="1278267"/>
            <a:ext cx="2716650" cy="379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64" b="1" dirty="0">
                <a:solidFill>
                  <a:srgbClr val="3A3A3A"/>
                </a:solidFill>
                <a:latin typeface="Corbel" panose="020B0503020204020204" pitchFamily="34" charset="0"/>
              </a:rPr>
              <a:t>Solution Highlights:</a:t>
            </a:r>
          </a:p>
        </p:txBody>
      </p:sp>
      <p:grpSp>
        <p:nvGrpSpPr>
          <p:cNvPr id="7" name="组合 7"/>
          <p:cNvGrpSpPr/>
          <p:nvPr/>
        </p:nvGrpSpPr>
        <p:grpSpPr>
          <a:xfrm>
            <a:off x="7248760" y="1574671"/>
            <a:ext cx="2580072" cy="61267"/>
            <a:chOff x="980429" y="4605462"/>
            <a:chExt cx="1925354" cy="45719"/>
          </a:xfrm>
        </p:grpSpPr>
        <p:sp>
          <p:nvSpPr>
            <p:cNvPr id="8" name="矩形 15"/>
            <p:cNvSpPr/>
            <p:nvPr/>
          </p:nvSpPr>
          <p:spPr>
            <a:xfrm>
              <a:off x="980429" y="4605462"/>
              <a:ext cx="483222" cy="45719"/>
            </a:xfrm>
            <a:prstGeom prst="rect">
              <a:avLst/>
            </a:prstGeom>
            <a:solidFill>
              <a:srgbClr val="207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/>
            </a:p>
          </p:txBody>
        </p:sp>
        <p:sp>
          <p:nvSpPr>
            <p:cNvPr id="9" name="矩形 16"/>
            <p:cNvSpPr/>
            <p:nvPr/>
          </p:nvSpPr>
          <p:spPr>
            <a:xfrm>
              <a:off x="1459884" y="4605462"/>
              <a:ext cx="483222" cy="45719"/>
            </a:xfrm>
            <a:prstGeom prst="rect">
              <a:avLst/>
            </a:pr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 dirty="0"/>
            </a:p>
          </p:txBody>
        </p:sp>
        <p:sp>
          <p:nvSpPr>
            <p:cNvPr id="10" name="矩形 17"/>
            <p:cNvSpPr/>
            <p:nvPr/>
          </p:nvSpPr>
          <p:spPr>
            <a:xfrm>
              <a:off x="1943106" y="4605462"/>
              <a:ext cx="483222" cy="45719"/>
            </a:xfrm>
            <a:prstGeom prst="rect">
              <a:avLst/>
            </a:prstGeom>
            <a:solidFill>
              <a:srgbClr val="5656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/>
            </a:p>
          </p:txBody>
        </p:sp>
        <p:sp>
          <p:nvSpPr>
            <p:cNvPr id="11" name="矩形 18"/>
            <p:cNvSpPr/>
            <p:nvPr/>
          </p:nvSpPr>
          <p:spPr>
            <a:xfrm>
              <a:off x="2422561" y="4605462"/>
              <a:ext cx="483222" cy="4571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5" y="1286360"/>
            <a:ext cx="7024326" cy="51839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79531" y="1298562"/>
            <a:ext cx="6088483" cy="595054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endParaRPr lang="en-US" sz="1864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IP surveillance solution with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1500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plus IP cameras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&amp; 128 Channel NVR’s with HDD for local recording along with VMS server DCS-F500 for centrally monitoring &amp; managing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surveillance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solution </a:t>
            </a: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Easy &amp; Pro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Series Cameras with Smart Features proposed </a:t>
            </a: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LPR cameras with 3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party integration LPR software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Digifort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management </a:t>
            </a: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Layer 3 Fiber Managed Redundant Core Switches , Stackable </a:t>
            </a:r>
            <a:r>
              <a:rPr lang="en-U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PoE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Edge Switches at IDF’s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6640" indent="-456640">
              <a:lnSpc>
                <a:spcPct val="107000"/>
              </a:lnSpc>
              <a:spcAft>
                <a:spcPts val="1065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UTM Firewall for securing the school network </a:t>
            </a:r>
            <a:endParaRPr lang="en-US" sz="2000" dirty="0"/>
          </a:p>
          <a:p>
            <a:pPr marL="456640" indent="-456640">
              <a:lnSpc>
                <a:spcPct val="107000"/>
              </a:lnSpc>
              <a:spcAft>
                <a:spcPts val="1065"/>
              </a:spcAft>
              <a:buFont typeface="Symbol" panose="05050102010706020507" pitchFamily="18" charset="2"/>
              <a:buChar char="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Fiber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Copper Structured cabling solution including loaded patch panels ,Cat6 cables and         6 /12 core SM fiber cables to support the cabling infrastructure for connecting different buildings </a:t>
            </a:r>
            <a:endParaRPr lang="en-US" sz="1864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1065"/>
              </a:spcAft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864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288" y="1207927"/>
            <a:ext cx="8003521" cy="5375751"/>
          </a:xfrm>
          <a:prstGeom prst="rect">
            <a:avLst/>
          </a:prstGeom>
        </p:spPr>
      </p:pic>
      <p:sp>
        <p:nvSpPr>
          <p:cNvPr id="2" name="文本框 4"/>
          <p:cNvSpPr txBox="1"/>
          <p:nvPr/>
        </p:nvSpPr>
        <p:spPr>
          <a:xfrm>
            <a:off x="214928" y="437973"/>
            <a:ext cx="8900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Al </a:t>
            </a:r>
            <a:r>
              <a:rPr lang="en-US" altLang="zh-CN" sz="3200" b="1" dirty="0" err="1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Ahiliya</a:t>
            </a:r>
            <a:r>
              <a:rPr lang="en-US" altLang="zh-CN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Hospital – Healthcare Solution</a:t>
            </a:r>
            <a:endParaRPr lang="zh-CN" altLang="en-US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5" name="组合 7"/>
          <p:cNvGrpSpPr/>
          <p:nvPr/>
        </p:nvGrpSpPr>
        <p:grpSpPr>
          <a:xfrm>
            <a:off x="6955721" y="1731495"/>
            <a:ext cx="2580072" cy="61267"/>
            <a:chOff x="980429" y="4605462"/>
            <a:chExt cx="1925354" cy="45719"/>
          </a:xfrm>
        </p:grpSpPr>
        <p:sp>
          <p:nvSpPr>
            <p:cNvPr id="6" name="矩形 15"/>
            <p:cNvSpPr/>
            <p:nvPr/>
          </p:nvSpPr>
          <p:spPr>
            <a:xfrm>
              <a:off x="980429" y="4605462"/>
              <a:ext cx="483222" cy="45719"/>
            </a:xfrm>
            <a:prstGeom prst="rect">
              <a:avLst/>
            </a:prstGeom>
            <a:solidFill>
              <a:srgbClr val="207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/>
            </a:p>
          </p:txBody>
        </p:sp>
        <p:sp>
          <p:nvSpPr>
            <p:cNvPr id="7" name="矩形 16"/>
            <p:cNvSpPr/>
            <p:nvPr/>
          </p:nvSpPr>
          <p:spPr>
            <a:xfrm>
              <a:off x="1459884" y="4605462"/>
              <a:ext cx="483222" cy="45719"/>
            </a:xfrm>
            <a:prstGeom prst="rect">
              <a:avLst/>
            </a:pr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 dirty="0"/>
            </a:p>
          </p:txBody>
        </p:sp>
        <p:sp>
          <p:nvSpPr>
            <p:cNvPr id="8" name="矩形 17"/>
            <p:cNvSpPr/>
            <p:nvPr/>
          </p:nvSpPr>
          <p:spPr>
            <a:xfrm>
              <a:off x="1943106" y="4605462"/>
              <a:ext cx="483222" cy="45719"/>
            </a:xfrm>
            <a:prstGeom prst="rect">
              <a:avLst/>
            </a:prstGeom>
            <a:solidFill>
              <a:srgbClr val="5656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/>
            </a:p>
          </p:txBody>
        </p:sp>
        <p:sp>
          <p:nvSpPr>
            <p:cNvPr id="9" name="矩形 18"/>
            <p:cNvSpPr/>
            <p:nvPr/>
          </p:nvSpPr>
          <p:spPr>
            <a:xfrm>
              <a:off x="2422561" y="4605462"/>
              <a:ext cx="483222" cy="4571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/>
            </a:p>
          </p:txBody>
        </p:sp>
      </p:grpSp>
      <p:sp>
        <p:nvSpPr>
          <p:cNvPr id="10" name="矩形 14"/>
          <p:cNvSpPr/>
          <p:nvPr/>
        </p:nvSpPr>
        <p:spPr>
          <a:xfrm>
            <a:off x="7053312" y="1413556"/>
            <a:ext cx="5175211" cy="379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64" b="1" dirty="0">
                <a:solidFill>
                  <a:srgbClr val="3A3A3A"/>
                </a:solidFill>
                <a:latin typeface="Corbel" panose="020B0503020204020204" pitchFamily="34" charset="0"/>
              </a:rPr>
              <a:t>Solution Highlights: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51" y="1216715"/>
            <a:ext cx="7089842" cy="53855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76564" y="1636696"/>
            <a:ext cx="5837245" cy="5009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en-US" sz="1864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IP surveillance solution with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600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plus IP cameras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&amp; 16, 32 &amp; 128 Channel NVR’s along with HDD across 6 locations for managing , monitoring and recording the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surveillance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solution </a:t>
            </a: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Easy &amp; Pro Series Cameras with Smart Features proposed </a:t>
            </a: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LPR cameras with 3</a:t>
            </a:r>
            <a:r>
              <a:rPr lang="en-US" sz="2000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rd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party integration LPR software </a:t>
            </a:r>
            <a:r>
              <a:rPr lang="en-U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Digifort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management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Layer 3 Fiber Managed Redundant Core Switches , Stackable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Edge Switches at IDF’s </a:t>
            </a:r>
          </a:p>
          <a:p>
            <a:pPr marL="456640" indent="-456640">
              <a:lnSpc>
                <a:spcPct val="107000"/>
              </a:lnSpc>
              <a:spcAft>
                <a:spcPts val="1065"/>
              </a:spcAft>
              <a:buFont typeface="Symbol" panose="05050102010706020507" pitchFamily="18" charset="2"/>
              <a:buChar char="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Copper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Structured cabling solution including unloaded patch panels with accessories ,Cat6 cables to support the cabling infrastructure in each location</a:t>
            </a:r>
          </a:p>
        </p:txBody>
      </p:sp>
    </p:spTree>
    <p:extLst>
      <p:ext uri="{BB962C8B-B14F-4D97-AF65-F5344CB8AC3E}">
        <p14:creationId xmlns:p14="http://schemas.microsoft.com/office/powerpoint/2010/main" val="418356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3400" y="1704882"/>
            <a:ext cx="4026087" cy="402717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6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矩形 1"/>
          <p:cNvSpPr/>
          <p:nvPr/>
        </p:nvSpPr>
        <p:spPr>
          <a:xfrm>
            <a:off x="5368118" y="1704882"/>
            <a:ext cx="5372669" cy="4027178"/>
          </a:xfrm>
          <a:prstGeom prst="rect">
            <a:avLst/>
          </a:prstGeom>
          <a:solidFill>
            <a:srgbClr val="00206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16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21"/>
          <p:cNvSpPr txBox="1"/>
          <p:nvPr/>
        </p:nvSpPr>
        <p:spPr>
          <a:xfrm>
            <a:off x="1234408" y="1952391"/>
            <a:ext cx="2973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Highlight Features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580" y="2355461"/>
            <a:ext cx="28803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 typeface="Arial" pitchFamily="34" charset="0"/>
              <a:buChar char="•"/>
            </a:pPr>
            <a:r>
              <a:rPr lang="en-US" altLang="zh-CN" sz="1400" dirty="0" smtClean="0">
                <a:solidFill>
                  <a:schemeClr val="bg1"/>
                </a:solidFill>
              </a:rPr>
              <a:t> PixelSense</a:t>
            </a:r>
          </a:p>
          <a:p>
            <a:pPr algn="r">
              <a:buFont typeface="Arial" pitchFamily="34" charset="0"/>
              <a:buChar char="•"/>
            </a:pPr>
            <a:r>
              <a:rPr lang="en-US" altLang="zh-CN" sz="1400" dirty="0" smtClean="0">
                <a:solidFill>
                  <a:schemeClr val="bg1"/>
                </a:solidFill>
              </a:rPr>
              <a:t> Smart IR</a:t>
            </a:r>
          </a:p>
          <a:p>
            <a:pPr algn="r">
              <a:buFont typeface="Arial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</a:rPr>
              <a:t>Ultra 265</a:t>
            </a:r>
          </a:p>
          <a:p>
            <a:pPr algn="r"/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Freeform 219"/>
          <p:cNvSpPr>
            <a:spLocks noEditPoints="1"/>
          </p:cNvSpPr>
          <p:nvPr/>
        </p:nvSpPr>
        <p:spPr bwMode="auto">
          <a:xfrm>
            <a:off x="861480" y="2017902"/>
            <a:ext cx="372928" cy="245091"/>
          </a:xfrm>
          <a:custGeom>
            <a:avLst/>
            <a:gdLst>
              <a:gd name="T0" fmla="*/ 96 w 180"/>
              <a:gd name="T1" fmla="*/ 30 h 202"/>
              <a:gd name="T2" fmla="*/ 84 w 180"/>
              <a:gd name="T3" fmla="*/ 0 h 202"/>
              <a:gd name="T4" fmla="*/ 150 w 180"/>
              <a:gd name="T5" fmla="*/ 98 h 202"/>
              <a:gd name="T6" fmla="*/ 180 w 180"/>
              <a:gd name="T7" fmla="*/ 86 h 202"/>
              <a:gd name="T8" fmla="*/ 144 w 180"/>
              <a:gd name="T9" fmla="*/ 66 h 202"/>
              <a:gd name="T10" fmla="*/ 166 w 180"/>
              <a:gd name="T11" fmla="*/ 42 h 202"/>
              <a:gd name="T12" fmla="*/ 124 w 180"/>
              <a:gd name="T13" fmla="*/ 42 h 202"/>
              <a:gd name="T14" fmla="*/ 130 w 180"/>
              <a:gd name="T15" fmla="*/ 10 h 202"/>
              <a:gd name="T16" fmla="*/ 28 w 180"/>
              <a:gd name="T17" fmla="*/ 86 h 202"/>
              <a:gd name="T18" fmla="*/ 0 w 180"/>
              <a:gd name="T19" fmla="*/ 96 h 202"/>
              <a:gd name="T20" fmla="*/ 40 w 180"/>
              <a:gd name="T21" fmla="*/ 56 h 202"/>
              <a:gd name="T22" fmla="*/ 8 w 180"/>
              <a:gd name="T23" fmla="*/ 50 h 202"/>
              <a:gd name="T24" fmla="*/ 64 w 180"/>
              <a:gd name="T25" fmla="*/ 36 h 202"/>
              <a:gd name="T26" fmla="*/ 40 w 180"/>
              <a:gd name="T27" fmla="*/ 16 h 202"/>
              <a:gd name="T28" fmla="*/ 98 w 180"/>
              <a:gd name="T29" fmla="*/ 46 h 202"/>
              <a:gd name="T30" fmla="*/ 124 w 180"/>
              <a:gd name="T31" fmla="*/ 58 h 202"/>
              <a:gd name="T32" fmla="*/ 134 w 180"/>
              <a:gd name="T33" fmla="*/ 74 h 202"/>
              <a:gd name="T34" fmla="*/ 138 w 180"/>
              <a:gd name="T35" fmla="*/ 94 h 202"/>
              <a:gd name="T36" fmla="*/ 132 w 180"/>
              <a:gd name="T37" fmla="*/ 118 h 202"/>
              <a:gd name="T38" fmla="*/ 116 w 180"/>
              <a:gd name="T39" fmla="*/ 138 h 202"/>
              <a:gd name="T40" fmla="*/ 122 w 180"/>
              <a:gd name="T41" fmla="*/ 142 h 202"/>
              <a:gd name="T42" fmla="*/ 124 w 180"/>
              <a:gd name="T43" fmla="*/ 150 h 202"/>
              <a:gd name="T44" fmla="*/ 122 w 180"/>
              <a:gd name="T45" fmla="*/ 160 h 202"/>
              <a:gd name="T46" fmla="*/ 124 w 180"/>
              <a:gd name="T47" fmla="*/ 168 h 202"/>
              <a:gd name="T48" fmla="*/ 118 w 180"/>
              <a:gd name="T49" fmla="*/ 178 h 202"/>
              <a:gd name="T50" fmla="*/ 58 w 180"/>
              <a:gd name="T51" fmla="*/ 180 h 202"/>
              <a:gd name="T52" fmla="*/ 56 w 180"/>
              <a:gd name="T53" fmla="*/ 172 h 202"/>
              <a:gd name="T54" fmla="*/ 58 w 180"/>
              <a:gd name="T55" fmla="*/ 162 h 202"/>
              <a:gd name="T56" fmla="*/ 56 w 180"/>
              <a:gd name="T57" fmla="*/ 154 h 202"/>
              <a:gd name="T58" fmla="*/ 62 w 180"/>
              <a:gd name="T59" fmla="*/ 144 h 202"/>
              <a:gd name="T60" fmla="*/ 64 w 180"/>
              <a:gd name="T61" fmla="*/ 134 h 202"/>
              <a:gd name="T62" fmla="*/ 48 w 180"/>
              <a:gd name="T63" fmla="*/ 118 h 202"/>
              <a:gd name="T64" fmla="*/ 42 w 180"/>
              <a:gd name="T65" fmla="*/ 94 h 202"/>
              <a:gd name="T66" fmla="*/ 50 w 180"/>
              <a:gd name="T67" fmla="*/ 66 h 202"/>
              <a:gd name="T68" fmla="*/ 62 w 180"/>
              <a:gd name="T69" fmla="*/ 54 h 202"/>
              <a:gd name="T70" fmla="*/ 90 w 180"/>
              <a:gd name="T71" fmla="*/ 44 h 202"/>
              <a:gd name="T72" fmla="*/ 104 w 180"/>
              <a:gd name="T73" fmla="*/ 188 h 202"/>
              <a:gd name="T74" fmla="*/ 102 w 180"/>
              <a:gd name="T75" fmla="*/ 194 h 202"/>
              <a:gd name="T76" fmla="*/ 90 w 180"/>
              <a:gd name="T77" fmla="*/ 202 h 202"/>
              <a:gd name="T78" fmla="*/ 82 w 180"/>
              <a:gd name="T79" fmla="*/ 198 h 202"/>
              <a:gd name="T80" fmla="*/ 104 w 180"/>
              <a:gd name="T81" fmla="*/ 188 h 202"/>
              <a:gd name="T82" fmla="*/ 66 w 180"/>
              <a:gd name="T83" fmla="*/ 172 h 202"/>
              <a:gd name="T84" fmla="*/ 66 w 180"/>
              <a:gd name="T85" fmla="*/ 172 h 202"/>
              <a:gd name="T86" fmla="*/ 114 w 180"/>
              <a:gd name="T87" fmla="*/ 168 h 202"/>
              <a:gd name="T88" fmla="*/ 114 w 180"/>
              <a:gd name="T89" fmla="*/ 166 h 202"/>
              <a:gd name="T90" fmla="*/ 66 w 180"/>
              <a:gd name="T91" fmla="*/ 154 h 202"/>
              <a:gd name="T92" fmla="*/ 66 w 180"/>
              <a:gd name="T93" fmla="*/ 154 h 202"/>
              <a:gd name="T94" fmla="*/ 114 w 180"/>
              <a:gd name="T95" fmla="*/ 152 h 202"/>
              <a:gd name="T96" fmla="*/ 114 w 180"/>
              <a:gd name="T97" fmla="*/ 148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0" h="202">
                <a:moveTo>
                  <a:pt x="84" y="0"/>
                </a:moveTo>
                <a:lnTo>
                  <a:pt x="96" y="0"/>
                </a:lnTo>
                <a:lnTo>
                  <a:pt x="96" y="30"/>
                </a:lnTo>
                <a:lnTo>
                  <a:pt x="84" y="30"/>
                </a:lnTo>
                <a:lnTo>
                  <a:pt x="84" y="0"/>
                </a:lnTo>
                <a:lnTo>
                  <a:pt x="84" y="0"/>
                </a:lnTo>
                <a:close/>
                <a:moveTo>
                  <a:pt x="180" y="86"/>
                </a:moveTo>
                <a:lnTo>
                  <a:pt x="180" y="98"/>
                </a:lnTo>
                <a:lnTo>
                  <a:pt x="150" y="98"/>
                </a:lnTo>
                <a:lnTo>
                  <a:pt x="150" y="86"/>
                </a:lnTo>
                <a:lnTo>
                  <a:pt x="180" y="86"/>
                </a:lnTo>
                <a:lnTo>
                  <a:pt x="180" y="86"/>
                </a:lnTo>
                <a:close/>
                <a:moveTo>
                  <a:pt x="166" y="42"/>
                </a:moveTo>
                <a:lnTo>
                  <a:pt x="170" y="52"/>
                </a:lnTo>
                <a:lnTo>
                  <a:pt x="144" y="66"/>
                </a:lnTo>
                <a:lnTo>
                  <a:pt x="140" y="56"/>
                </a:lnTo>
                <a:lnTo>
                  <a:pt x="166" y="42"/>
                </a:lnTo>
                <a:lnTo>
                  <a:pt x="166" y="42"/>
                </a:lnTo>
                <a:close/>
                <a:moveTo>
                  <a:pt x="130" y="10"/>
                </a:moveTo>
                <a:lnTo>
                  <a:pt x="116" y="36"/>
                </a:lnTo>
                <a:lnTo>
                  <a:pt x="124" y="42"/>
                </a:lnTo>
                <a:lnTo>
                  <a:pt x="140" y="16"/>
                </a:lnTo>
                <a:lnTo>
                  <a:pt x="130" y="10"/>
                </a:lnTo>
                <a:lnTo>
                  <a:pt x="130" y="10"/>
                </a:lnTo>
                <a:close/>
                <a:moveTo>
                  <a:pt x="0" y="96"/>
                </a:moveTo>
                <a:lnTo>
                  <a:pt x="0" y="86"/>
                </a:lnTo>
                <a:lnTo>
                  <a:pt x="28" y="86"/>
                </a:lnTo>
                <a:lnTo>
                  <a:pt x="28" y="96"/>
                </a:lnTo>
                <a:lnTo>
                  <a:pt x="0" y="96"/>
                </a:lnTo>
                <a:lnTo>
                  <a:pt x="0" y="96"/>
                </a:lnTo>
                <a:close/>
                <a:moveTo>
                  <a:pt x="8" y="50"/>
                </a:moveTo>
                <a:lnTo>
                  <a:pt x="14" y="42"/>
                </a:lnTo>
                <a:lnTo>
                  <a:pt x="40" y="56"/>
                </a:lnTo>
                <a:lnTo>
                  <a:pt x="34" y="66"/>
                </a:lnTo>
                <a:lnTo>
                  <a:pt x="8" y="50"/>
                </a:lnTo>
                <a:lnTo>
                  <a:pt x="8" y="50"/>
                </a:lnTo>
                <a:close/>
                <a:moveTo>
                  <a:pt x="40" y="16"/>
                </a:moveTo>
                <a:lnTo>
                  <a:pt x="54" y="42"/>
                </a:lnTo>
                <a:lnTo>
                  <a:pt x="64" y="36"/>
                </a:lnTo>
                <a:lnTo>
                  <a:pt x="50" y="10"/>
                </a:lnTo>
                <a:lnTo>
                  <a:pt x="40" y="16"/>
                </a:lnTo>
                <a:lnTo>
                  <a:pt x="40" y="16"/>
                </a:lnTo>
                <a:close/>
                <a:moveTo>
                  <a:pt x="90" y="44"/>
                </a:moveTo>
                <a:lnTo>
                  <a:pt x="90" y="44"/>
                </a:lnTo>
                <a:lnTo>
                  <a:pt x="98" y="46"/>
                </a:lnTo>
                <a:lnTo>
                  <a:pt x="108" y="48"/>
                </a:lnTo>
                <a:lnTo>
                  <a:pt x="116" y="54"/>
                </a:lnTo>
                <a:lnTo>
                  <a:pt x="124" y="58"/>
                </a:lnTo>
                <a:lnTo>
                  <a:pt x="124" y="58"/>
                </a:lnTo>
                <a:lnTo>
                  <a:pt x="130" y="66"/>
                </a:lnTo>
                <a:lnTo>
                  <a:pt x="134" y="74"/>
                </a:lnTo>
                <a:lnTo>
                  <a:pt x="136" y="84"/>
                </a:lnTo>
                <a:lnTo>
                  <a:pt x="138" y="94"/>
                </a:lnTo>
                <a:lnTo>
                  <a:pt x="138" y="94"/>
                </a:lnTo>
                <a:lnTo>
                  <a:pt x="136" y="106"/>
                </a:lnTo>
                <a:lnTo>
                  <a:pt x="132" y="118"/>
                </a:lnTo>
                <a:lnTo>
                  <a:pt x="132" y="118"/>
                </a:lnTo>
                <a:lnTo>
                  <a:pt x="124" y="126"/>
                </a:lnTo>
                <a:lnTo>
                  <a:pt x="116" y="134"/>
                </a:lnTo>
                <a:lnTo>
                  <a:pt x="116" y="138"/>
                </a:lnTo>
                <a:lnTo>
                  <a:pt x="118" y="138"/>
                </a:lnTo>
                <a:lnTo>
                  <a:pt x="120" y="138"/>
                </a:lnTo>
                <a:lnTo>
                  <a:pt x="122" y="142"/>
                </a:lnTo>
                <a:lnTo>
                  <a:pt x="122" y="142"/>
                </a:lnTo>
                <a:lnTo>
                  <a:pt x="124" y="150"/>
                </a:lnTo>
                <a:lnTo>
                  <a:pt x="124" y="150"/>
                </a:lnTo>
                <a:lnTo>
                  <a:pt x="122" y="158"/>
                </a:lnTo>
                <a:lnTo>
                  <a:pt x="122" y="158"/>
                </a:lnTo>
                <a:lnTo>
                  <a:pt x="122" y="160"/>
                </a:lnTo>
                <a:lnTo>
                  <a:pt x="122" y="160"/>
                </a:lnTo>
                <a:lnTo>
                  <a:pt x="124" y="168"/>
                </a:lnTo>
                <a:lnTo>
                  <a:pt x="124" y="168"/>
                </a:lnTo>
                <a:lnTo>
                  <a:pt x="122" y="176"/>
                </a:lnTo>
                <a:lnTo>
                  <a:pt x="122" y="178"/>
                </a:lnTo>
                <a:lnTo>
                  <a:pt x="118" y="178"/>
                </a:lnTo>
                <a:lnTo>
                  <a:pt x="64" y="184"/>
                </a:lnTo>
                <a:lnTo>
                  <a:pt x="60" y="184"/>
                </a:lnTo>
                <a:lnTo>
                  <a:pt x="58" y="180"/>
                </a:lnTo>
                <a:lnTo>
                  <a:pt x="58" y="180"/>
                </a:lnTo>
                <a:lnTo>
                  <a:pt x="56" y="172"/>
                </a:lnTo>
                <a:lnTo>
                  <a:pt x="56" y="172"/>
                </a:lnTo>
                <a:lnTo>
                  <a:pt x="58" y="164"/>
                </a:lnTo>
                <a:lnTo>
                  <a:pt x="60" y="164"/>
                </a:lnTo>
                <a:lnTo>
                  <a:pt x="58" y="162"/>
                </a:lnTo>
                <a:lnTo>
                  <a:pt x="58" y="162"/>
                </a:lnTo>
                <a:lnTo>
                  <a:pt x="56" y="154"/>
                </a:lnTo>
                <a:lnTo>
                  <a:pt x="56" y="154"/>
                </a:lnTo>
                <a:lnTo>
                  <a:pt x="58" y="146"/>
                </a:lnTo>
                <a:lnTo>
                  <a:pt x="60" y="144"/>
                </a:lnTo>
                <a:lnTo>
                  <a:pt x="62" y="144"/>
                </a:lnTo>
                <a:lnTo>
                  <a:pt x="64" y="144"/>
                </a:lnTo>
                <a:lnTo>
                  <a:pt x="64" y="134"/>
                </a:lnTo>
                <a:lnTo>
                  <a:pt x="64" y="134"/>
                </a:lnTo>
                <a:lnTo>
                  <a:pt x="56" y="128"/>
                </a:lnTo>
                <a:lnTo>
                  <a:pt x="48" y="118"/>
                </a:lnTo>
                <a:lnTo>
                  <a:pt x="48" y="118"/>
                </a:lnTo>
                <a:lnTo>
                  <a:pt x="44" y="106"/>
                </a:lnTo>
                <a:lnTo>
                  <a:pt x="42" y="94"/>
                </a:lnTo>
                <a:lnTo>
                  <a:pt x="42" y="94"/>
                </a:lnTo>
                <a:lnTo>
                  <a:pt x="42" y="84"/>
                </a:lnTo>
                <a:lnTo>
                  <a:pt x="46" y="74"/>
                </a:lnTo>
                <a:lnTo>
                  <a:pt x="50" y="66"/>
                </a:lnTo>
                <a:lnTo>
                  <a:pt x="56" y="58"/>
                </a:lnTo>
                <a:lnTo>
                  <a:pt x="56" y="58"/>
                </a:lnTo>
                <a:lnTo>
                  <a:pt x="62" y="54"/>
                </a:lnTo>
                <a:lnTo>
                  <a:pt x="70" y="48"/>
                </a:lnTo>
                <a:lnTo>
                  <a:pt x="80" y="46"/>
                </a:lnTo>
                <a:lnTo>
                  <a:pt x="90" y="44"/>
                </a:lnTo>
                <a:lnTo>
                  <a:pt x="90" y="44"/>
                </a:lnTo>
                <a:close/>
                <a:moveTo>
                  <a:pt x="104" y="188"/>
                </a:moveTo>
                <a:lnTo>
                  <a:pt x="104" y="188"/>
                </a:lnTo>
                <a:lnTo>
                  <a:pt x="104" y="188"/>
                </a:lnTo>
                <a:lnTo>
                  <a:pt x="104" y="188"/>
                </a:lnTo>
                <a:lnTo>
                  <a:pt x="102" y="194"/>
                </a:lnTo>
                <a:lnTo>
                  <a:pt x="100" y="198"/>
                </a:lnTo>
                <a:lnTo>
                  <a:pt x="96" y="200"/>
                </a:lnTo>
                <a:lnTo>
                  <a:pt x="90" y="202"/>
                </a:lnTo>
                <a:lnTo>
                  <a:pt x="90" y="202"/>
                </a:lnTo>
                <a:lnTo>
                  <a:pt x="86" y="200"/>
                </a:lnTo>
                <a:lnTo>
                  <a:pt x="82" y="198"/>
                </a:lnTo>
                <a:lnTo>
                  <a:pt x="78" y="194"/>
                </a:lnTo>
                <a:lnTo>
                  <a:pt x="76" y="190"/>
                </a:lnTo>
                <a:lnTo>
                  <a:pt x="104" y="188"/>
                </a:lnTo>
                <a:lnTo>
                  <a:pt x="104" y="188"/>
                </a:lnTo>
                <a:close/>
                <a:moveTo>
                  <a:pt x="114" y="166"/>
                </a:moveTo>
                <a:lnTo>
                  <a:pt x="66" y="172"/>
                </a:lnTo>
                <a:lnTo>
                  <a:pt x="66" y="172"/>
                </a:lnTo>
                <a:lnTo>
                  <a:pt x="66" y="172"/>
                </a:lnTo>
                <a:lnTo>
                  <a:pt x="66" y="172"/>
                </a:lnTo>
                <a:lnTo>
                  <a:pt x="66" y="174"/>
                </a:lnTo>
                <a:lnTo>
                  <a:pt x="114" y="168"/>
                </a:lnTo>
                <a:lnTo>
                  <a:pt x="114" y="168"/>
                </a:lnTo>
                <a:lnTo>
                  <a:pt x="114" y="168"/>
                </a:lnTo>
                <a:lnTo>
                  <a:pt x="114" y="168"/>
                </a:lnTo>
                <a:lnTo>
                  <a:pt x="114" y="166"/>
                </a:lnTo>
                <a:lnTo>
                  <a:pt x="114" y="166"/>
                </a:lnTo>
                <a:close/>
                <a:moveTo>
                  <a:pt x="114" y="148"/>
                </a:moveTo>
                <a:lnTo>
                  <a:pt x="66" y="154"/>
                </a:lnTo>
                <a:lnTo>
                  <a:pt x="66" y="154"/>
                </a:lnTo>
                <a:lnTo>
                  <a:pt x="66" y="154"/>
                </a:lnTo>
                <a:lnTo>
                  <a:pt x="66" y="154"/>
                </a:lnTo>
                <a:lnTo>
                  <a:pt x="66" y="156"/>
                </a:lnTo>
                <a:lnTo>
                  <a:pt x="114" y="152"/>
                </a:lnTo>
                <a:lnTo>
                  <a:pt x="114" y="152"/>
                </a:lnTo>
                <a:lnTo>
                  <a:pt x="114" y="150"/>
                </a:lnTo>
                <a:lnTo>
                  <a:pt x="114" y="150"/>
                </a:lnTo>
                <a:lnTo>
                  <a:pt x="114" y="148"/>
                </a:lnTo>
                <a:lnTo>
                  <a:pt x="114" y="1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200"/>
          </a:p>
        </p:txBody>
      </p:sp>
      <p:sp>
        <p:nvSpPr>
          <p:cNvPr id="7" name="文本框 3"/>
          <p:cNvSpPr txBox="1"/>
          <p:nvPr/>
        </p:nvSpPr>
        <p:spPr>
          <a:xfrm>
            <a:off x="1210865" y="3050599"/>
            <a:ext cx="2713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Easy to Use/Maintain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8" name="KSO_Shape"/>
          <p:cNvSpPr/>
          <p:nvPr/>
        </p:nvSpPr>
        <p:spPr>
          <a:xfrm rot="19666118">
            <a:off x="996155" y="3118520"/>
            <a:ext cx="149904" cy="271249"/>
          </a:xfrm>
          <a:custGeom>
            <a:avLst/>
            <a:gdLst>
              <a:gd name="connsiteX0" fmla="*/ 1125299 w 2250598"/>
              <a:gd name="connsiteY0" fmla="*/ 5484084 h 6849334"/>
              <a:gd name="connsiteX1" fmla="*/ 687149 w 2250598"/>
              <a:gd name="connsiteY1" fmla="*/ 5922234 h 6849334"/>
              <a:gd name="connsiteX2" fmla="*/ 1125299 w 2250598"/>
              <a:gd name="connsiteY2" fmla="*/ 6360384 h 6849334"/>
              <a:gd name="connsiteX3" fmla="*/ 1563449 w 2250598"/>
              <a:gd name="connsiteY3" fmla="*/ 5922234 h 6849334"/>
              <a:gd name="connsiteX4" fmla="*/ 1125299 w 2250598"/>
              <a:gd name="connsiteY4" fmla="*/ 5484084 h 6849334"/>
              <a:gd name="connsiteX5" fmla="*/ 690080 w 2250598"/>
              <a:gd name="connsiteY5" fmla="*/ 0 h 6849334"/>
              <a:gd name="connsiteX6" fmla="*/ 690080 w 2250598"/>
              <a:gd name="connsiteY6" fmla="*/ 905095 h 6849334"/>
              <a:gd name="connsiteX7" fmla="*/ 1560516 w 2250598"/>
              <a:gd name="connsiteY7" fmla="*/ 905095 h 6849334"/>
              <a:gd name="connsiteX8" fmla="*/ 1560516 w 2250598"/>
              <a:gd name="connsiteY8" fmla="*/ 0 h 6849334"/>
              <a:gd name="connsiteX9" fmla="*/ 1563316 w 2250598"/>
              <a:gd name="connsiteY9" fmla="*/ 869 h 6849334"/>
              <a:gd name="connsiteX10" fmla="*/ 2250598 w 2250598"/>
              <a:gd name="connsiteY10" fmla="*/ 1037736 h 6849334"/>
              <a:gd name="connsiteX11" fmla="*/ 1563316 w 2250598"/>
              <a:gd name="connsiteY11" fmla="*/ 2074604 h 6849334"/>
              <a:gd name="connsiteX12" fmla="*/ 1466059 w 2250598"/>
              <a:gd name="connsiteY12" fmla="*/ 2104794 h 6849334"/>
              <a:gd name="connsiteX13" fmla="*/ 1466059 w 2250598"/>
              <a:gd name="connsiteY13" fmla="*/ 5061748 h 6849334"/>
              <a:gd name="connsiteX14" fmla="*/ 1486168 w 2250598"/>
              <a:gd name="connsiteY14" fmla="*/ 5067990 h 6849334"/>
              <a:gd name="connsiteX15" fmla="*/ 2052399 w 2250598"/>
              <a:gd name="connsiteY15" fmla="*/ 5922234 h 6849334"/>
              <a:gd name="connsiteX16" fmla="*/ 1125299 w 2250598"/>
              <a:gd name="connsiteY16" fmla="*/ 6849334 h 6849334"/>
              <a:gd name="connsiteX17" fmla="*/ 198199 w 2250598"/>
              <a:gd name="connsiteY17" fmla="*/ 5922234 h 6849334"/>
              <a:gd name="connsiteX18" fmla="*/ 764430 w 2250598"/>
              <a:gd name="connsiteY18" fmla="*/ 5067990 h 6849334"/>
              <a:gd name="connsiteX19" fmla="*/ 784539 w 2250598"/>
              <a:gd name="connsiteY19" fmla="*/ 5061748 h 6849334"/>
              <a:gd name="connsiteX20" fmla="*/ 784539 w 2250598"/>
              <a:gd name="connsiteY20" fmla="*/ 2104794 h 6849334"/>
              <a:gd name="connsiteX21" fmla="*/ 687282 w 2250598"/>
              <a:gd name="connsiteY21" fmla="*/ 2074604 h 6849334"/>
              <a:gd name="connsiteX22" fmla="*/ 0 w 2250598"/>
              <a:gd name="connsiteY22" fmla="*/ 1037736 h 6849334"/>
              <a:gd name="connsiteX23" fmla="*/ 687282 w 2250598"/>
              <a:gd name="connsiteY23" fmla="*/ 869 h 684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50598" h="6849334">
                <a:moveTo>
                  <a:pt x="1125299" y="5484084"/>
                </a:moveTo>
                <a:cubicBezTo>
                  <a:pt x="883315" y="5484084"/>
                  <a:pt x="687149" y="5680250"/>
                  <a:pt x="687149" y="5922234"/>
                </a:cubicBezTo>
                <a:cubicBezTo>
                  <a:pt x="687149" y="6164218"/>
                  <a:pt x="883315" y="6360384"/>
                  <a:pt x="1125299" y="6360384"/>
                </a:cubicBezTo>
                <a:cubicBezTo>
                  <a:pt x="1367283" y="6360384"/>
                  <a:pt x="1563449" y="6164218"/>
                  <a:pt x="1563449" y="5922234"/>
                </a:cubicBezTo>
                <a:cubicBezTo>
                  <a:pt x="1563449" y="5680250"/>
                  <a:pt x="1367283" y="5484084"/>
                  <a:pt x="1125299" y="5484084"/>
                </a:cubicBezTo>
                <a:close/>
                <a:moveTo>
                  <a:pt x="690080" y="0"/>
                </a:moveTo>
                <a:lnTo>
                  <a:pt x="690080" y="905095"/>
                </a:lnTo>
                <a:lnTo>
                  <a:pt x="1560516" y="905095"/>
                </a:lnTo>
                <a:lnTo>
                  <a:pt x="1560516" y="0"/>
                </a:lnTo>
                <a:lnTo>
                  <a:pt x="1563316" y="869"/>
                </a:lnTo>
                <a:cubicBezTo>
                  <a:pt x="1967203" y="171698"/>
                  <a:pt x="2250598" y="571622"/>
                  <a:pt x="2250598" y="1037736"/>
                </a:cubicBezTo>
                <a:cubicBezTo>
                  <a:pt x="2250598" y="1503850"/>
                  <a:pt x="1967203" y="1903774"/>
                  <a:pt x="1563316" y="2074604"/>
                </a:cubicBezTo>
                <a:lnTo>
                  <a:pt x="1466059" y="2104794"/>
                </a:lnTo>
                <a:lnTo>
                  <a:pt x="1466059" y="5061748"/>
                </a:lnTo>
                <a:lnTo>
                  <a:pt x="1486168" y="5067990"/>
                </a:lnTo>
                <a:cubicBezTo>
                  <a:pt x="1818918" y="5208732"/>
                  <a:pt x="2052399" y="5538217"/>
                  <a:pt x="2052399" y="5922234"/>
                </a:cubicBezTo>
                <a:cubicBezTo>
                  <a:pt x="2052399" y="6434257"/>
                  <a:pt x="1637322" y="6849334"/>
                  <a:pt x="1125299" y="6849334"/>
                </a:cubicBezTo>
                <a:cubicBezTo>
                  <a:pt x="613276" y="6849334"/>
                  <a:pt x="198199" y="6434257"/>
                  <a:pt x="198199" y="5922234"/>
                </a:cubicBezTo>
                <a:cubicBezTo>
                  <a:pt x="198199" y="5538217"/>
                  <a:pt x="431680" y="5208732"/>
                  <a:pt x="764430" y="5067990"/>
                </a:cubicBezTo>
                <a:lnTo>
                  <a:pt x="784539" y="5061748"/>
                </a:lnTo>
                <a:lnTo>
                  <a:pt x="784539" y="2104794"/>
                </a:lnTo>
                <a:lnTo>
                  <a:pt x="687282" y="2074604"/>
                </a:lnTo>
                <a:cubicBezTo>
                  <a:pt x="283395" y="1903774"/>
                  <a:pt x="0" y="1503850"/>
                  <a:pt x="0" y="1037736"/>
                </a:cubicBezTo>
                <a:cubicBezTo>
                  <a:pt x="0" y="571622"/>
                  <a:pt x="283396" y="171698"/>
                  <a:pt x="687282" y="8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文本框 5"/>
          <p:cNvSpPr txBox="1"/>
          <p:nvPr/>
        </p:nvSpPr>
        <p:spPr>
          <a:xfrm>
            <a:off x="1210865" y="3756993"/>
            <a:ext cx="2663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</a:rPr>
              <a:t>Network Security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10" name="组合 28"/>
          <p:cNvGrpSpPr/>
          <p:nvPr/>
        </p:nvGrpSpPr>
        <p:grpSpPr>
          <a:xfrm>
            <a:off x="962064" y="3867691"/>
            <a:ext cx="187287" cy="174489"/>
            <a:chOff x="1728788" y="5364163"/>
            <a:chExt cx="576263" cy="752475"/>
          </a:xfrm>
        </p:grpSpPr>
        <p:sp>
          <p:nvSpPr>
            <p:cNvPr id="11" name="Freeform 128"/>
            <p:cNvSpPr>
              <a:spLocks noEditPoints="1"/>
            </p:cNvSpPr>
            <p:nvPr/>
          </p:nvSpPr>
          <p:spPr bwMode="auto">
            <a:xfrm>
              <a:off x="1728788" y="5364163"/>
              <a:ext cx="576263" cy="752475"/>
            </a:xfrm>
            <a:custGeom>
              <a:avLst/>
              <a:gdLst>
                <a:gd name="T0" fmla="*/ 104 w 109"/>
                <a:gd name="T1" fmla="*/ 68 h 142"/>
                <a:gd name="T2" fmla="*/ 96 w 109"/>
                <a:gd name="T3" fmla="*/ 68 h 142"/>
                <a:gd name="T4" fmla="*/ 96 w 109"/>
                <a:gd name="T5" fmla="*/ 44 h 142"/>
                <a:gd name="T6" fmla="*/ 84 w 109"/>
                <a:gd name="T7" fmla="*/ 13 h 142"/>
                <a:gd name="T8" fmla="*/ 55 w 109"/>
                <a:gd name="T9" fmla="*/ 0 h 142"/>
                <a:gd name="T10" fmla="*/ 25 w 109"/>
                <a:gd name="T11" fmla="*/ 13 h 142"/>
                <a:gd name="T12" fmla="*/ 13 w 109"/>
                <a:gd name="T13" fmla="*/ 44 h 142"/>
                <a:gd name="T14" fmla="*/ 13 w 109"/>
                <a:gd name="T15" fmla="*/ 68 h 142"/>
                <a:gd name="T16" fmla="*/ 6 w 109"/>
                <a:gd name="T17" fmla="*/ 68 h 142"/>
                <a:gd name="T18" fmla="*/ 0 w 109"/>
                <a:gd name="T19" fmla="*/ 73 h 142"/>
                <a:gd name="T20" fmla="*/ 0 w 109"/>
                <a:gd name="T21" fmla="*/ 137 h 142"/>
                <a:gd name="T22" fmla="*/ 6 w 109"/>
                <a:gd name="T23" fmla="*/ 142 h 142"/>
                <a:gd name="T24" fmla="*/ 104 w 109"/>
                <a:gd name="T25" fmla="*/ 142 h 142"/>
                <a:gd name="T26" fmla="*/ 109 w 109"/>
                <a:gd name="T27" fmla="*/ 137 h 142"/>
                <a:gd name="T28" fmla="*/ 109 w 109"/>
                <a:gd name="T29" fmla="*/ 73 h 142"/>
                <a:gd name="T30" fmla="*/ 104 w 109"/>
                <a:gd name="T31" fmla="*/ 68 h 142"/>
                <a:gd name="T32" fmla="*/ 66 w 109"/>
                <a:gd name="T33" fmla="*/ 124 h 142"/>
                <a:gd name="T34" fmla="*/ 55 w 109"/>
                <a:gd name="T35" fmla="*/ 136 h 142"/>
                <a:gd name="T36" fmla="*/ 43 w 109"/>
                <a:gd name="T37" fmla="*/ 124 h 142"/>
                <a:gd name="T38" fmla="*/ 43 w 109"/>
                <a:gd name="T39" fmla="*/ 103 h 142"/>
                <a:gd name="T40" fmla="*/ 55 w 109"/>
                <a:gd name="T41" fmla="*/ 91 h 142"/>
                <a:gd name="T42" fmla="*/ 66 w 109"/>
                <a:gd name="T43" fmla="*/ 103 h 142"/>
                <a:gd name="T44" fmla="*/ 66 w 109"/>
                <a:gd name="T45" fmla="*/ 124 h 142"/>
                <a:gd name="T46" fmla="*/ 77 w 109"/>
                <a:gd name="T47" fmla="*/ 68 h 142"/>
                <a:gd name="T48" fmla="*/ 33 w 109"/>
                <a:gd name="T49" fmla="*/ 68 h 142"/>
                <a:gd name="T50" fmla="*/ 33 w 109"/>
                <a:gd name="T51" fmla="*/ 44 h 142"/>
                <a:gd name="T52" fmla="*/ 39 w 109"/>
                <a:gd name="T53" fmla="*/ 27 h 142"/>
                <a:gd name="T54" fmla="*/ 55 w 109"/>
                <a:gd name="T55" fmla="*/ 20 h 142"/>
                <a:gd name="T56" fmla="*/ 70 w 109"/>
                <a:gd name="T57" fmla="*/ 27 h 142"/>
                <a:gd name="T58" fmla="*/ 77 w 109"/>
                <a:gd name="T59" fmla="*/ 44 h 142"/>
                <a:gd name="T60" fmla="*/ 77 w 109"/>
                <a:gd name="T61" fmla="*/ 6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9" h="142">
                  <a:moveTo>
                    <a:pt x="104" y="68"/>
                  </a:moveTo>
                  <a:cubicBezTo>
                    <a:pt x="96" y="68"/>
                    <a:pt x="96" y="68"/>
                    <a:pt x="96" y="68"/>
                  </a:cubicBezTo>
                  <a:cubicBezTo>
                    <a:pt x="96" y="44"/>
                    <a:pt x="96" y="44"/>
                    <a:pt x="96" y="44"/>
                  </a:cubicBezTo>
                  <a:cubicBezTo>
                    <a:pt x="96" y="32"/>
                    <a:pt x="92" y="21"/>
                    <a:pt x="84" y="13"/>
                  </a:cubicBezTo>
                  <a:cubicBezTo>
                    <a:pt x="77" y="5"/>
                    <a:pt x="66" y="0"/>
                    <a:pt x="55" y="0"/>
                  </a:cubicBezTo>
                  <a:cubicBezTo>
                    <a:pt x="43" y="0"/>
                    <a:pt x="32" y="5"/>
                    <a:pt x="25" y="13"/>
                  </a:cubicBezTo>
                  <a:cubicBezTo>
                    <a:pt x="17" y="21"/>
                    <a:pt x="13" y="32"/>
                    <a:pt x="13" y="44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8"/>
                    <a:pt x="0" y="71"/>
                    <a:pt x="0" y="73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40"/>
                    <a:pt x="3" y="142"/>
                    <a:pt x="6" y="142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7" y="142"/>
                    <a:pt x="109" y="140"/>
                    <a:pt x="109" y="137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09" y="71"/>
                    <a:pt x="107" y="68"/>
                    <a:pt x="104" y="68"/>
                  </a:cubicBezTo>
                  <a:close/>
                  <a:moveTo>
                    <a:pt x="66" y="124"/>
                  </a:moveTo>
                  <a:cubicBezTo>
                    <a:pt x="66" y="131"/>
                    <a:pt x="61" y="136"/>
                    <a:pt x="55" y="136"/>
                  </a:cubicBezTo>
                  <a:cubicBezTo>
                    <a:pt x="48" y="136"/>
                    <a:pt x="43" y="131"/>
                    <a:pt x="43" y="124"/>
                  </a:cubicBezTo>
                  <a:cubicBezTo>
                    <a:pt x="43" y="103"/>
                    <a:pt x="43" y="103"/>
                    <a:pt x="43" y="103"/>
                  </a:cubicBezTo>
                  <a:cubicBezTo>
                    <a:pt x="43" y="96"/>
                    <a:pt x="48" y="91"/>
                    <a:pt x="55" y="91"/>
                  </a:cubicBezTo>
                  <a:cubicBezTo>
                    <a:pt x="61" y="91"/>
                    <a:pt x="66" y="96"/>
                    <a:pt x="66" y="103"/>
                  </a:cubicBezTo>
                  <a:lnTo>
                    <a:pt x="66" y="124"/>
                  </a:lnTo>
                  <a:close/>
                  <a:moveTo>
                    <a:pt x="77" y="68"/>
                  </a:moveTo>
                  <a:cubicBezTo>
                    <a:pt x="33" y="68"/>
                    <a:pt x="33" y="68"/>
                    <a:pt x="33" y="68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3" y="37"/>
                    <a:pt x="35" y="31"/>
                    <a:pt x="39" y="27"/>
                  </a:cubicBezTo>
                  <a:cubicBezTo>
                    <a:pt x="43" y="23"/>
                    <a:pt x="49" y="20"/>
                    <a:pt x="55" y="20"/>
                  </a:cubicBezTo>
                  <a:cubicBezTo>
                    <a:pt x="60" y="20"/>
                    <a:pt x="66" y="23"/>
                    <a:pt x="70" y="27"/>
                  </a:cubicBezTo>
                  <a:cubicBezTo>
                    <a:pt x="74" y="31"/>
                    <a:pt x="77" y="37"/>
                    <a:pt x="77" y="44"/>
                  </a:cubicBezTo>
                  <a:lnTo>
                    <a:pt x="77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2" name="Freeform 129"/>
            <p:cNvSpPr>
              <a:spLocks/>
            </p:cNvSpPr>
            <p:nvPr/>
          </p:nvSpPr>
          <p:spPr bwMode="auto">
            <a:xfrm>
              <a:off x="1982788" y="5878513"/>
              <a:ext cx="68263" cy="169863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7 h 32"/>
                <a:gd name="T4" fmla="*/ 0 w 13"/>
                <a:gd name="T5" fmla="*/ 25 h 32"/>
                <a:gd name="T6" fmla="*/ 7 w 13"/>
                <a:gd name="T7" fmla="*/ 32 h 32"/>
                <a:gd name="T8" fmla="*/ 13 w 13"/>
                <a:gd name="T9" fmla="*/ 25 h 32"/>
                <a:gd name="T10" fmla="*/ 13 w 13"/>
                <a:gd name="T11" fmla="*/ 7 h 32"/>
                <a:gd name="T12" fmla="*/ 7 w 13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9"/>
                    <a:pt x="3" y="32"/>
                    <a:pt x="7" y="32"/>
                  </a:cubicBezTo>
                  <a:cubicBezTo>
                    <a:pt x="10" y="32"/>
                    <a:pt x="13" y="29"/>
                    <a:pt x="13" y="2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6"/>
          <p:cNvSpPr txBox="1"/>
          <p:nvPr/>
        </p:nvSpPr>
        <p:spPr>
          <a:xfrm>
            <a:off x="1219406" y="4471554"/>
            <a:ext cx="2687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</a:rPr>
              <a:t>Excellent Quality 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4" name="Freeform 218"/>
          <p:cNvSpPr>
            <a:spLocks noEditPoints="1"/>
          </p:cNvSpPr>
          <p:nvPr/>
        </p:nvSpPr>
        <p:spPr bwMode="auto">
          <a:xfrm>
            <a:off x="899194" y="4544002"/>
            <a:ext cx="335214" cy="245464"/>
          </a:xfrm>
          <a:custGeom>
            <a:avLst/>
            <a:gdLst>
              <a:gd name="T0" fmla="*/ 72 w 232"/>
              <a:gd name="T1" fmla="*/ 164 h 192"/>
              <a:gd name="T2" fmla="*/ 100 w 232"/>
              <a:gd name="T3" fmla="*/ 154 h 192"/>
              <a:gd name="T4" fmla="*/ 50 w 232"/>
              <a:gd name="T5" fmla="*/ 40 h 192"/>
              <a:gd name="T6" fmla="*/ 50 w 232"/>
              <a:gd name="T7" fmla="*/ 46 h 192"/>
              <a:gd name="T8" fmla="*/ 50 w 232"/>
              <a:gd name="T9" fmla="*/ 50 h 192"/>
              <a:gd name="T10" fmla="*/ 82 w 232"/>
              <a:gd name="T11" fmla="*/ 102 h 192"/>
              <a:gd name="T12" fmla="*/ 80 w 232"/>
              <a:gd name="T13" fmla="*/ 108 h 192"/>
              <a:gd name="T14" fmla="*/ 74 w 232"/>
              <a:gd name="T15" fmla="*/ 116 h 192"/>
              <a:gd name="T16" fmla="*/ 56 w 232"/>
              <a:gd name="T17" fmla="*/ 124 h 192"/>
              <a:gd name="T18" fmla="*/ 26 w 232"/>
              <a:gd name="T19" fmla="*/ 124 h 192"/>
              <a:gd name="T20" fmla="*/ 8 w 232"/>
              <a:gd name="T21" fmla="*/ 116 h 192"/>
              <a:gd name="T22" fmla="*/ 0 w 232"/>
              <a:gd name="T23" fmla="*/ 108 h 192"/>
              <a:gd name="T24" fmla="*/ 2 w 232"/>
              <a:gd name="T25" fmla="*/ 102 h 192"/>
              <a:gd name="T26" fmla="*/ 34 w 232"/>
              <a:gd name="T27" fmla="*/ 50 h 192"/>
              <a:gd name="T28" fmla="*/ 32 w 232"/>
              <a:gd name="T29" fmla="*/ 46 h 192"/>
              <a:gd name="T30" fmla="*/ 32 w 232"/>
              <a:gd name="T31" fmla="*/ 42 h 192"/>
              <a:gd name="T32" fmla="*/ 36 w 232"/>
              <a:gd name="T33" fmla="*/ 38 h 192"/>
              <a:gd name="T34" fmla="*/ 40 w 232"/>
              <a:gd name="T35" fmla="*/ 34 h 192"/>
              <a:gd name="T36" fmla="*/ 102 w 232"/>
              <a:gd name="T37" fmla="*/ 12 h 192"/>
              <a:gd name="T38" fmla="*/ 112 w 232"/>
              <a:gd name="T39" fmla="*/ 0 h 192"/>
              <a:gd name="T40" fmla="*/ 120 w 232"/>
              <a:gd name="T41" fmla="*/ 2 h 192"/>
              <a:gd name="T42" fmla="*/ 190 w 232"/>
              <a:gd name="T43" fmla="*/ 0 h 192"/>
              <a:gd name="T44" fmla="*/ 192 w 232"/>
              <a:gd name="T45" fmla="*/ 2 h 192"/>
              <a:gd name="T46" fmla="*/ 198 w 232"/>
              <a:gd name="T47" fmla="*/ 6 h 192"/>
              <a:gd name="T48" fmla="*/ 200 w 232"/>
              <a:gd name="T49" fmla="*/ 12 h 192"/>
              <a:gd name="T50" fmla="*/ 198 w 232"/>
              <a:gd name="T51" fmla="*/ 18 h 192"/>
              <a:gd name="T52" fmla="*/ 232 w 232"/>
              <a:gd name="T53" fmla="*/ 68 h 192"/>
              <a:gd name="T54" fmla="*/ 230 w 232"/>
              <a:gd name="T55" fmla="*/ 74 h 192"/>
              <a:gd name="T56" fmla="*/ 222 w 232"/>
              <a:gd name="T57" fmla="*/ 82 h 192"/>
              <a:gd name="T58" fmla="*/ 204 w 232"/>
              <a:gd name="T59" fmla="*/ 90 h 192"/>
              <a:gd name="T60" fmla="*/ 174 w 232"/>
              <a:gd name="T61" fmla="*/ 90 h 192"/>
              <a:gd name="T62" fmla="*/ 156 w 232"/>
              <a:gd name="T63" fmla="*/ 82 h 192"/>
              <a:gd name="T64" fmla="*/ 150 w 232"/>
              <a:gd name="T65" fmla="*/ 74 h 192"/>
              <a:gd name="T66" fmla="*/ 152 w 232"/>
              <a:gd name="T67" fmla="*/ 68 h 192"/>
              <a:gd name="T68" fmla="*/ 182 w 232"/>
              <a:gd name="T69" fmla="*/ 18 h 192"/>
              <a:gd name="T70" fmla="*/ 180 w 232"/>
              <a:gd name="T71" fmla="*/ 12 h 192"/>
              <a:gd name="T72" fmla="*/ 180 w 232"/>
              <a:gd name="T73" fmla="*/ 10 h 192"/>
              <a:gd name="T74" fmla="*/ 130 w 232"/>
              <a:gd name="T75" fmla="*/ 154 h 192"/>
              <a:gd name="T76" fmla="*/ 156 w 232"/>
              <a:gd name="T77" fmla="*/ 164 h 192"/>
              <a:gd name="T78" fmla="*/ 176 w 232"/>
              <a:gd name="T79" fmla="*/ 192 h 192"/>
              <a:gd name="T80" fmla="*/ 52 w 232"/>
              <a:gd name="T81" fmla="*/ 164 h 192"/>
              <a:gd name="T82" fmla="*/ 194 w 232"/>
              <a:gd name="T83" fmla="*/ 20 h 192"/>
              <a:gd name="T84" fmla="*/ 190 w 232"/>
              <a:gd name="T85" fmla="*/ 22 h 192"/>
              <a:gd name="T86" fmla="*/ 188 w 232"/>
              <a:gd name="T87" fmla="*/ 20 h 192"/>
              <a:gd name="T88" fmla="*/ 220 w 232"/>
              <a:gd name="T89" fmla="*/ 68 h 192"/>
              <a:gd name="T90" fmla="*/ 194 w 232"/>
              <a:gd name="T91" fmla="*/ 20 h 192"/>
              <a:gd name="T92" fmla="*/ 44 w 232"/>
              <a:gd name="T93" fmla="*/ 54 h 192"/>
              <a:gd name="T94" fmla="*/ 42 w 232"/>
              <a:gd name="T95" fmla="*/ 56 h 192"/>
              <a:gd name="T96" fmla="*/ 10 w 232"/>
              <a:gd name="T97" fmla="*/ 102 h 192"/>
              <a:gd name="T98" fmla="*/ 44 w 232"/>
              <a:gd name="T99" fmla="*/ 5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32" h="192">
                <a:moveTo>
                  <a:pt x="52" y="164"/>
                </a:moveTo>
                <a:lnTo>
                  <a:pt x="72" y="164"/>
                </a:lnTo>
                <a:lnTo>
                  <a:pt x="72" y="154"/>
                </a:lnTo>
                <a:lnTo>
                  <a:pt x="100" y="154"/>
                </a:lnTo>
                <a:lnTo>
                  <a:pt x="100" y="28"/>
                </a:lnTo>
                <a:lnTo>
                  <a:pt x="50" y="40"/>
                </a:lnTo>
                <a:lnTo>
                  <a:pt x="50" y="40"/>
                </a:lnTo>
                <a:lnTo>
                  <a:pt x="50" y="46"/>
                </a:lnTo>
                <a:lnTo>
                  <a:pt x="50" y="46"/>
                </a:lnTo>
                <a:lnTo>
                  <a:pt x="50" y="50"/>
                </a:lnTo>
                <a:lnTo>
                  <a:pt x="80" y="102"/>
                </a:lnTo>
                <a:lnTo>
                  <a:pt x="82" y="102"/>
                </a:lnTo>
                <a:lnTo>
                  <a:pt x="82" y="102"/>
                </a:lnTo>
                <a:lnTo>
                  <a:pt x="80" y="108"/>
                </a:lnTo>
                <a:lnTo>
                  <a:pt x="78" y="112"/>
                </a:lnTo>
                <a:lnTo>
                  <a:pt x="74" y="116"/>
                </a:lnTo>
                <a:lnTo>
                  <a:pt x="68" y="120"/>
                </a:lnTo>
                <a:lnTo>
                  <a:pt x="56" y="124"/>
                </a:lnTo>
                <a:lnTo>
                  <a:pt x="40" y="126"/>
                </a:lnTo>
                <a:lnTo>
                  <a:pt x="26" y="124"/>
                </a:lnTo>
                <a:lnTo>
                  <a:pt x="12" y="120"/>
                </a:lnTo>
                <a:lnTo>
                  <a:pt x="8" y="116"/>
                </a:lnTo>
                <a:lnTo>
                  <a:pt x="4" y="112"/>
                </a:lnTo>
                <a:lnTo>
                  <a:pt x="0" y="108"/>
                </a:lnTo>
                <a:lnTo>
                  <a:pt x="0" y="102"/>
                </a:lnTo>
                <a:lnTo>
                  <a:pt x="2" y="102"/>
                </a:lnTo>
                <a:lnTo>
                  <a:pt x="2" y="102"/>
                </a:lnTo>
                <a:lnTo>
                  <a:pt x="34" y="50"/>
                </a:lnTo>
                <a:lnTo>
                  <a:pt x="34" y="50"/>
                </a:lnTo>
                <a:lnTo>
                  <a:pt x="32" y="46"/>
                </a:lnTo>
                <a:lnTo>
                  <a:pt x="32" y="46"/>
                </a:lnTo>
                <a:lnTo>
                  <a:pt x="32" y="42"/>
                </a:lnTo>
                <a:lnTo>
                  <a:pt x="34" y="40"/>
                </a:lnTo>
                <a:lnTo>
                  <a:pt x="36" y="38"/>
                </a:lnTo>
                <a:lnTo>
                  <a:pt x="40" y="36"/>
                </a:lnTo>
                <a:lnTo>
                  <a:pt x="40" y="34"/>
                </a:lnTo>
                <a:lnTo>
                  <a:pt x="102" y="12"/>
                </a:lnTo>
                <a:lnTo>
                  <a:pt x="102" y="12"/>
                </a:lnTo>
                <a:lnTo>
                  <a:pt x="106" y="4"/>
                </a:lnTo>
                <a:lnTo>
                  <a:pt x="112" y="0"/>
                </a:lnTo>
                <a:lnTo>
                  <a:pt x="112" y="0"/>
                </a:lnTo>
                <a:lnTo>
                  <a:pt x="120" y="2"/>
                </a:lnTo>
                <a:lnTo>
                  <a:pt x="126" y="6"/>
                </a:lnTo>
                <a:lnTo>
                  <a:pt x="190" y="0"/>
                </a:lnTo>
                <a:lnTo>
                  <a:pt x="192" y="2"/>
                </a:lnTo>
                <a:lnTo>
                  <a:pt x="192" y="2"/>
                </a:lnTo>
                <a:lnTo>
                  <a:pt x="196" y="4"/>
                </a:lnTo>
                <a:lnTo>
                  <a:pt x="198" y="6"/>
                </a:lnTo>
                <a:lnTo>
                  <a:pt x="200" y="8"/>
                </a:lnTo>
                <a:lnTo>
                  <a:pt x="200" y="12"/>
                </a:lnTo>
                <a:lnTo>
                  <a:pt x="200" y="12"/>
                </a:lnTo>
                <a:lnTo>
                  <a:pt x="198" y="18"/>
                </a:lnTo>
                <a:lnTo>
                  <a:pt x="228" y="68"/>
                </a:lnTo>
                <a:lnTo>
                  <a:pt x="232" y="68"/>
                </a:lnTo>
                <a:lnTo>
                  <a:pt x="232" y="68"/>
                </a:lnTo>
                <a:lnTo>
                  <a:pt x="230" y="74"/>
                </a:lnTo>
                <a:lnTo>
                  <a:pt x="228" y="78"/>
                </a:lnTo>
                <a:lnTo>
                  <a:pt x="222" y="82"/>
                </a:lnTo>
                <a:lnTo>
                  <a:pt x="218" y="86"/>
                </a:lnTo>
                <a:lnTo>
                  <a:pt x="204" y="90"/>
                </a:lnTo>
                <a:lnTo>
                  <a:pt x="190" y="92"/>
                </a:lnTo>
                <a:lnTo>
                  <a:pt x="174" y="90"/>
                </a:lnTo>
                <a:lnTo>
                  <a:pt x="162" y="86"/>
                </a:lnTo>
                <a:lnTo>
                  <a:pt x="156" y="82"/>
                </a:lnTo>
                <a:lnTo>
                  <a:pt x="152" y="78"/>
                </a:lnTo>
                <a:lnTo>
                  <a:pt x="150" y="74"/>
                </a:lnTo>
                <a:lnTo>
                  <a:pt x="150" y="68"/>
                </a:lnTo>
                <a:lnTo>
                  <a:pt x="152" y="68"/>
                </a:lnTo>
                <a:lnTo>
                  <a:pt x="152" y="68"/>
                </a:lnTo>
                <a:lnTo>
                  <a:pt x="182" y="18"/>
                </a:lnTo>
                <a:lnTo>
                  <a:pt x="182" y="18"/>
                </a:lnTo>
                <a:lnTo>
                  <a:pt x="180" y="12"/>
                </a:lnTo>
                <a:lnTo>
                  <a:pt x="180" y="12"/>
                </a:lnTo>
                <a:lnTo>
                  <a:pt x="180" y="10"/>
                </a:lnTo>
                <a:lnTo>
                  <a:pt x="130" y="22"/>
                </a:lnTo>
                <a:lnTo>
                  <a:pt x="130" y="154"/>
                </a:lnTo>
                <a:lnTo>
                  <a:pt x="156" y="154"/>
                </a:lnTo>
                <a:lnTo>
                  <a:pt x="156" y="164"/>
                </a:lnTo>
                <a:lnTo>
                  <a:pt x="176" y="164"/>
                </a:lnTo>
                <a:lnTo>
                  <a:pt x="176" y="192"/>
                </a:lnTo>
                <a:lnTo>
                  <a:pt x="52" y="192"/>
                </a:lnTo>
                <a:lnTo>
                  <a:pt x="52" y="164"/>
                </a:lnTo>
                <a:lnTo>
                  <a:pt x="52" y="164"/>
                </a:lnTo>
                <a:close/>
                <a:moveTo>
                  <a:pt x="194" y="20"/>
                </a:moveTo>
                <a:lnTo>
                  <a:pt x="194" y="20"/>
                </a:lnTo>
                <a:lnTo>
                  <a:pt x="190" y="22"/>
                </a:lnTo>
                <a:lnTo>
                  <a:pt x="190" y="22"/>
                </a:lnTo>
                <a:lnTo>
                  <a:pt x="188" y="20"/>
                </a:lnTo>
                <a:lnTo>
                  <a:pt x="160" y="68"/>
                </a:lnTo>
                <a:lnTo>
                  <a:pt x="220" y="68"/>
                </a:lnTo>
                <a:lnTo>
                  <a:pt x="194" y="20"/>
                </a:lnTo>
                <a:lnTo>
                  <a:pt x="194" y="20"/>
                </a:lnTo>
                <a:close/>
                <a:moveTo>
                  <a:pt x="44" y="54"/>
                </a:moveTo>
                <a:lnTo>
                  <a:pt x="44" y="54"/>
                </a:lnTo>
                <a:lnTo>
                  <a:pt x="42" y="56"/>
                </a:lnTo>
                <a:lnTo>
                  <a:pt x="42" y="56"/>
                </a:lnTo>
                <a:lnTo>
                  <a:pt x="38" y="54"/>
                </a:lnTo>
                <a:lnTo>
                  <a:pt x="10" y="102"/>
                </a:lnTo>
                <a:lnTo>
                  <a:pt x="72" y="102"/>
                </a:lnTo>
                <a:lnTo>
                  <a:pt x="44" y="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5" name="文本框 50"/>
          <p:cNvSpPr txBox="1"/>
          <p:nvPr/>
        </p:nvSpPr>
        <p:spPr>
          <a:xfrm>
            <a:off x="7593852" y="3522085"/>
            <a:ext cx="332203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 err="1" smtClean="0">
                <a:solidFill>
                  <a:schemeClr val="bg1"/>
                </a:solidFill>
              </a:rPr>
              <a:t>StarLight</a:t>
            </a:r>
            <a:r>
              <a:rPr lang="en-US" altLang="zh-CN" sz="2000" dirty="0" smtClean="0">
                <a:solidFill>
                  <a:schemeClr val="bg1"/>
                </a:solidFill>
              </a:rPr>
              <a:t> &amp; Super Starlight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16" name="PA-152-152031-Stars-398917">
            <a:extLst>
              <a:ext uri="{FF2B5EF4-FFF2-40B4-BE49-F238E27FC236}">
                <a16:creationId xmlns:lc="http://schemas.openxmlformats.org/drawingml/2006/lockedCanvas" xmlns:a16="http://schemas.microsoft.com/office/drawing/2014/main" xmlns="" id="{99E85A9D-1664-43AC-A9F7-6DF8B2AC81A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7365253" y="3516969"/>
            <a:ext cx="299941" cy="343670"/>
            <a:chOff x="10643681" y="6930001"/>
            <a:chExt cx="1558371" cy="1538591"/>
          </a:xfrm>
        </p:grpSpPr>
        <p:sp>
          <p:nvSpPr>
            <p:cNvPr id="17" name="PA-任意多边形: 形状 862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2B0534ED-A11B-4D40-A541-94C99D7C77D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0643681" y="6930001"/>
              <a:ext cx="940340" cy="940340"/>
            </a:xfrm>
            <a:custGeom>
              <a:avLst/>
              <a:gdLst>
                <a:gd name="connsiteX0" fmla="*/ 88708 w 464343"/>
                <a:gd name="connsiteY0" fmla="*/ 88708 w 464343"/>
                <a:gd name="connsiteX1" fmla="*/ 88708 w 464343"/>
                <a:gd name="connsiteY1" fmla="*/ 88708 w 464343"/>
                <a:gd name="connsiteX2" fmla="*/ 88708 w 464343"/>
                <a:gd name="connsiteY2" fmla="*/ 88708 w 464343"/>
                <a:gd name="connsiteX3" fmla="*/ 88708 w 464343"/>
                <a:gd name="connsiteY3" fmla="*/ 88708 w 464343"/>
                <a:gd name="connsiteX4" fmla="*/ 88708 w 464343"/>
                <a:gd name="connsiteY4" fmla="*/ 88708 w 464343"/>
                <a:gd name="connsiteX5" fmla="*/ 88708 w 464343"/>
                <a:gd name="connsiteY5" fmla="*/ 88708 w 464343"/>
                <a:gd name="connsiteX6" fmla="*/ 88708 w 464343"/>
                <a:gd name="connsiteY6" fmla="*/ 88708 w 464343"/>
                <a:gd name="connsiteX7" fmla="*/ 88708 w 464343"/>
                <a:gd name="connsiteY7" fmla="*/ 88708 w 464343"/>
                <a:gd name="connsiteX8" fmla="*/ 88708 w 464343"/>
                <a:gd name="connsiteY8" fmla="*/ 88708 w 464343"/>
                <a:gd name="connsiteX9" fmla="*/ 88708 w 464343"/>
                <a:gd name="connsiteY9" fmla="*/ 88708 w 464343"/>
                <a:gd name="connsiteX10" fmla="*/ 88708 w 464343"/>
                <a:gd name="connsiteY10" fmla="*/ 88708 w 464343"/>
                <a:gd name="connsiteX11" fmla="*/ 88708 w 464343"/>
                <a:gd name="connsiteY11" fmla="*/ 88708 w 464343"/>
                <a:gd name="connsiteX12" fmla="*/ 88708 w 464343"/>
                <a:gd name="connsiteY12" fmla="*/ 88708 w 464343"/>
                <a:gd name="connsiteX13" fmla="*/ 88708 w 464343"/>
                <a:gd name="connsiteY13" fmla="*/ 88708 w 464343"/>
                <a:gd name="connsiteX14" fmla="*/ 88708 w 464343"/>
                <a:gd name="connsiteY14" fmla="*/ 88708 w 464343"/>
                <a:gd name="connsiteX15" fmla="*/ 88708 w 464343"/>
                <a:gd name="connsiteY15" fmla="*/ 88708 w 464343"/>
                <a:gd name="connsiteX16" fmla="*/ 88708 w 464343"/>
                <a:gd name="connsiteY16" fmla="*/ 88708 w 464343"/>
                <a:gd name="connsiteX17" fmla="*/ 88708 w 464343"/>
                <a:gd name="connsiteY17" fmla="*/ 88708 w 4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0340" h="940340">
                  <a:moveTo>
                    <a:pt x="480741" y="937163"/>
                  </a:moveTo>
                  <a:lnTo>
                    <a:pt x="357621" y="603861"/>
                  </a:lnTo>
                  <a:lnTo>
                    <a:pt x="24319" y="480741"/>
                  </a:lnTo>
                  <a:lnTo>
                    <a:pt x="357621" y="357589"/>
                  </a:lnTo>
                  <a:lnTo>
                    <a:pt x="480741" y="24319"/>
                  </a:lnTo>
                  <a:lnTo>
                    <a:pt x="603893" y="357589"/>
                  </a:lnTo>
                  <a:lnTo>
                    <a:pt x="937163" y="480741"/>
                  </a:lnTo>
                  <a:lnTo>
                    <a:pt x="603893" y="603861"/>
                  </a:lnTo>
                  <a:lnTo>
                    <a:pt x="480741" y="937163"/>
                  </a:lnTo>
                  <a:close/>
                  <a:moveTo>
                    <a:pt x="211479" y="480741"/>
                  </a:moveTo>
                  <a:lnTo>
                    <a:pt x="408108" y="553374"/>
                  </a:lnTo>
                  <a:lnTo>
                    <a:pt x="480741" y="750035"/>
                  </a:lnTo>
                  <a:lnTo>
                    <a:pt x="553407" y="553374"/>
                  </a:lnTo>
                  <a:lnTo>
                    <a:pt x="750003" y="480741"/>
                  </a:lnTo>
                  <a:lnTo>
                    <a:pt x="553407" y="408075"/>
                  </a:lnTo>
                  <a:lnTo>
                    <a:pt x="480741" y="211479"/>
                  </a:lnTo>
                  <a:lnTo>
                    <a:pt x="408108" y="408075"/>
                  </a:lnTo>
                  <a:lnTo>
                    <a:pt x="211479" y="480741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PA-任意多边形: 形状 863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9AD902B7-A0F6-489B-8B4C-ABBCCF2409A1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1553541" y="7554063"/>
              <a:ext cx="648511" cy="648511"/>
            </a:xfrm>
            <a:custGeom>
              <a:avLst/>
              <a:gdLst>
                <a:gd name="connsiteX0" fmla="*/ 88708 w 464343"/>
                <a:gd name="connsiteY0" fmla="*/ 88708 w 464343"/>
                <a:gd name="connsiteX1" fmla="*/ 88708 w 464343"/>
                <a:gd name="connsiteY1" fmla="*/ 88708 w 464343"/>
                <a:gd name="connsiteX2" fmla="*/ 88708 w 464343"/>
                <a:gd name="connsiteY2" fmla="*/ 88708 w 464343"/>
                <a:gd name="connsiteX3" fmla="*/ 88708 w 464343"/>
                <a:gd name="connsiteY3" fmla="*/ 88708 w 464343"/>
                <a:gd name="connsiteX4" fmla="*/ 88708 w 464343"/>
                <a:gd name="connsiteY4" fmla="*/ 88708 w 464343"/>
                <a:gd name="connsiteX5" fmla="*/ 88708 w 464343"/>
                <a:gd name="connsiteY5" fmla="*/ 88708 w 464343"/>
                <a:gd name="connsiteX6" fmla="*/ 88708 w 464343"/>
                <a:gd name="connsiteY6" fmla="*/ 88708 w 464343"/>
                <a:gd name="connsiteX7" fmla="*/ 88708 w 464343"/>
                <a:gd name="connsiteY7" fmla="*/ 88708 w 464343"/>
                <a:gd name="connsiteX8" fmla="*/ 88708 w 464343"/>
                <a:gd name="connsiteY8" fmla="*/ 88708 w 464343"/>
                <a:gd name="connsiteX9" fmla="*/ 88708 w 464343"/>
                <a:gd name="connsiteY9" fmla="*/ 88708 w 464343"/>
                <a:gd name="connsiteX10" fmla="*/ 88708 w 464343"/>
                <a:gd name="connsiteY10" fmla="*/ 88708 w 464343"/>
                <a:gd name="connsiteX11" fmla="*/ 88708 w 464343"/>
                <a:gd name="connsiteY11" fmla="*/ 88708 w 464343"/>
                <a:gd name="connsiteX12" fmla="*/ 88708 w 464343"/>
                <a:gd name="connsiteY12" fmla="*/ 88708 w 464343"/>
                <a:gd name="connsiteX13" fmla="*/ 88708 w 464343"/>
                <a:gd name="connsiteY13" fmla="*/ 88708 w 464343"/>
                <a:gd name="connsiteX14" fmla="*/ 88708 w 464343"/>
                <a:gd name="connsiteY14" fmla="*/ 88708 w 464343"/>
                <a:gd name="connsiteX15" fmla="*/ 88708 w 464343"/>
                <a:gd name="connsiteY15" fmla="*/ 88708 w 464343"/>
                <a:gd name="connsiteX16" fmla="*/ 88708 w 464343"/>
                <a:gd name="connsiteY16" fmla="*/ 88708 w 464343"/>
                <a:gd name="connsiteX17" fmla="*/ 88708 w 464343"/>
                <a:gd name="connsiteY17" fmla="*/ 88708 w 4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8510" h="648510">
                  <a:moveTo>
                    <a:pt x="330805" y="637259"/>
                  </a:moveTo>
                  <a:lnTo>
                    <a:pt x="248153" y="413426"/>
                  </a:lnTo>
                  <a:lnTo>
                    <a:pt x="24319" y="330773"/>
                  </a:lnTo>
                  <a:lnTo>
                    <a:pt x="248153" y="248088"/>
                  </a:lnTo>
                  <a:lnTo>
                    <a:pt x="330805" y="24319"/>
                  </a:lnTo>
                  <a:lnTo>
                    <a:pt x="413490" y="248088"/>
                  </a:lnTo>
                  <a:lnTo>
                    <a:pt x="637259" y="330773"/>
                  </a:lnTo>
                  <a:lnTo>
                    <a:pt x="413490" y="413426"/>
                  </a:lnTo>
                  <a:lnTo>
                    <a:pt x="330805" y="637259"/>
                  </a:lnTo>
                  <a:close/>
                  <a:moveTo>
                    <a:pt x="211512" y="330773"/>
                  </a:moveTo>
                  <a:lnTo>
                    <a:pt x="298639" y="362939"/>
                  </a:lnTo>
                  <a:lnTo>
                    <a:pt x="330805" y="450034"/>
                  </a:lnTo>
                  <a:lnTo>
                    <a:pt x="363004" y="362939"/>
                  </a:lnTo>
                  <a:lnTo>
                    <a:pt x="450099" y="330773"/>
                  </a:lnTo>
                  <a:lnTo>
                    <a:pt x="363004" y="298574"/>
                  </a:lnTo>
                  <a:lnTo>
                    <a:pt x="330805" y="211479"/>
                  </a:lnTo>
                  <a:lnTo>
                    <a:pt x="298639" y="298574"/>
                  </a:lnTo>
                  <a:lnTo>
                    <a:pt x="211512" y="33077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PA-任意多边形: 形状 864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A169642A-83E9-460D-AB8A-C8174F98A322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1090570" y="8014635"/>
              <a:ext cx="453957" cy="453957"/>
            </a:xfrm>
            <a:custGeom>
              <a:avLst/>
              <a:gdLst>
                <a:gd name="connsiteX0" fmla="*/ 88708 w 464343"/>
                <a:gd name="connsiteY0" fmla="*/ 88708 w 464343"/>
                <a:gd name="connsiteX1" fmla="*/ 88708 w 464343"/>
                <a:gd name="connsiteY1" fmla="*/ 88708 w 464343"/>
                <a:gd name="connsiteX2" fmla="*/ 88708 w 464343"/>
                <a:gd name="connsiteY2" fmla="*/ 88708 w 464343"/>
                <a:gd name="connsiteX3" fmla="*/ 88708 w 464343"/>
                <a:gd name="connsiteY3" fmla="*/ 88708 w 464343"/>
                <a:gd name="connsiteX4" fmla="*/ 88708 w 464343"/>
                <a:gd name="connsiteY4" fmla="*/ 88708 w 464343"/>
                <a:gd name="connsiteX5" fmla="*/ 88708 w 464343"/>
                <a:gd name="connsiteY5" fmla="*/ 88708 w 464343"/>
                <a:gd name="connsiteX6" fmla="*/ 88708 w 464343"/>
                <a:gd name="connsiteY6" fmla="*/ 88708 w 464343"/>
                <a:gd name="connsiteX7" fmla="*/ 88708 w 464343"/>
                <a:gd name="connsiteY7" fmla="*/ 88708 w 464343"/>
                <a:gd name="connsiteX8" fmla="*/ 88708 w 464343"/>
                <a:gd name="connsiteY8" fmla="*/ 88708 w 464343"/>
                <a:gd name="connsiteX9" fmla="*/ 88708 w 464343"/>
                <a:gd name="connsiteY9" fmla="*/ 88708 w 464343"/>
                <a:gd name="connsiteX10" fmla="*/ 88708 w 464343"/>
                <a:gd name="connsiteY10" fmla="*/ 88708 w 464343"/>
                <a:gd name="connsiteX11" fmla="*/ 88708 w 464343"/>
                <a:gd name="connsiteY11" fmla="*/ 88708 w 464343"/>
                <a:gd name="connsiteX12" fmla="*/ 88708 w 464343"/>
                <a:gd name="connsiteY12" fmla="*/ 88708 w 464343"/>
                <a:gd name="connsiteX13" fmla="*/ 88708 w 464343"/>
                <a:gd name="connsiteY13" fmla="*/ 88708 w 464343"/>
                <a:gd name="connsiteX14" fmla="*/ 88708 w 464343"/>
                <a:gd name="connsiteY14" fmla="*/ 88708 w 464343"/>
                <a:gd name="connsiteX15" fmla="*/ 88708 w 464343"/>
                <a:gd name="connsiteY15" fmla="*/ 88708 w 464343"/>
                <a:gd name="connsiteX16" fmla="*/ 88708 w 464343"/>
                <a:gd name="connsiteY16" fmla="*/ 88708 w 464343"/>
                <a:gd name="connsiteX17" fmla="*/ 88708 w 464343"/>
                <a:gd name="connsiteY17" fmla="*/ 88708 w 46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3957" h="453957">
                  <a:moveTo>
                    <a:pt x="242381" y="460345"/>
                  </a:moveTo>
                  <a:lnTo>
                    <a:pt x="183561" y="301136"/>
                  </a:lnTo>
                  <a:lnTo>
                    <a:pt x="24319" y="242348"/>
                  </a:lnTo>
                  <a:lnTo>
                    <a:pt x="183561" y="183529"/>
                  </a:lnTo>
                  <a:lnTo>
                    <a:pt x="242381" y="24319"/>
                  </a:lnTo>
                  <a:lnTo>
                    <a:pt x="301201" y="183529"/>
                  </a:lnTo>
                  <a:lnTo>
                    <a:pt x="460443" y="242348"/>
                  </a:lnTo>
                  <a:lnTo>
                    <a:pt x="301201" y="301136"/>
                  </a:lnTo>
                  <a:lnTo>
                    <a:pt x="242381" y="460345"/>
                  </a:lnTo>
                  <a:close/>
                  <a:moveTo>
                    <a:pt x="211447" y="242348"/>
                  </a:moveTo>
                  <a:lnTo>
                    <a:pt x="234015" y="250682"/>
                  </a:lnTo>
                  <a:lnTo>
                    <a:pt x="242381" y="273282"/>
                  </a:lnTo>
                  <a:lnTo>
                    <a:pt x="250747" y="250682"/>
                  </a:lnTo>
                  <a:lnTo>
                    <a:pt x="273315" y="242348"/>
                  </a:lnTo>
                  <a:lnTo>
                    <a:pt x="250747" y="233983"/>
                  </a:lnTo>
                  <a:lnTo>
                    <a:pt x="242381" y="211382"/>
                  </a:lnTo>
                  <a:lnTo>
                    <a:pt x="234015" y="233983"/>
                  </a:lnTo>
                  <a:lnTo>
                    <a:pt x="211447" y="2423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0" name="TextBox 94"/>
          <p:cNvSpPr txBox="1"/>
          <p:nvPr/>
        </p:nvSpPr>
        <p:spPr>
          <a:xfrm>
            <a:off x="7589541" y="4018133"/>
            <a:ext cx="28803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 typeface="Arial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</a:rPr>
              <a:t>2/5/8MP </a:t>
            </a:r>
            <a:r>
              <a:rPr lang="en-US" altLang="zh-CN" sz="1600" dirty="0" smtClean="0">
                <a:solidFill>
                  <a:schemeClr val="bg1"/>
                </a:solidFill>
              </a:rPr>
              <a:t>Starlight</a:t>
            </a:r>
            <a:r>
              <a:rPr lang="en-US" altLang="zh-CN" sz="1400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series</a:t>
            </a:r>
          </a:p>
          <a:p>
            <a:pPr algn="r">
              <a:buFont typeface="Arial" pitchFamily="34" charset="0"/>
              <a:buChar char="•"/>
            </a:pPr>
            <a:r>
              <a:rPr lang="en-US" altLang="zh-CN" sz="1400" dirty="0" smtClean="0">
                <a:solidFill>
                  <a:schemeClr val="bg1"/>
                </a:solidFill>
              </a:rPr>
              <a:t> Low-blur mode to reduce smearing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21" name="文本框 53">
            <a:extLst>
              <a:ext uri="{FF2B5EF4-FFF2-40B4-BE49-F238E27FC236}">
                <a16:creationId xmlns:a16="http://schemas.microsoft.com/office/drawing/2014/main" xmlns="" id="{F56E99BE-520A-467F-9470-261D6CC0B7DE}"/>
              </a:ext>
            </a:extLst>
          </p:cNvPr>
          <p:cNvSpPr txBox="1"/>
          <p:nvPr/>
        </p:nvSpPr>
        <p:spPr>
          <a:xfrm>
            <a:off x="5954286" y="2025372"/>
            <a:ext cx="237279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</a:rPr>
              <a:t>Smart Functions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  <p:sp>
        <p:nvSpPr>
          <p:cNvPr id="22" name="efficiency_158344">
            <a:extLst>
              <a:ext uri="{FF2B5EF4-FFF2-40B4-BE49-F238E27FC236}">
                <a16:creationId xmlns:a16="http://schemas.microsoft.com/office/drawing/2014/main" xmlns="" id="{EED20AEE-82DF-4395-B871-1D1FE7E58A7E}"/>
              </a:ext>
            </a:extLst>
          </p:cNvPr>
          <p:cNvSpPr>
            <a:spLocks noChangeAspect="1"/>
          </p:cNvSpPr>
          <p:nvPr/>
        </p:nvSpPr>
        <p:spPr bwMode="auto">
          <a:xfrm>
            <a:off x="5628466" y="2005899"/>
            <a:ext cx="325820" cy="325288"/>
          </a:xfrm>
          <a:custGeom>
            <a:avLst/>
            <a:gdLst>
              <a:gd name="connsiteX0" fmla="*/ 407692 w 606580"/>
              <a:gd name="connsiteY0" fmla="*/ 269277 h 605592"/>
              <a:gd name="connsiteX1" fmla="*/ 426286 w 606580"/>
              <a:gd name="connsiteY1" fmla="*/ 287816 h 605592"/>
              <a:gd name="connsiteX2" fmla="*/ 426286 w 606580"/>
              <a:gd name="connsiteY2" fmla="*/ 388482 h 605592"/>
              <a:gd name="connsiteX3" fmla="*/ 407692 w 606580"/>
              <a:gd name="connsiteY3" fmla="*/ 407021 h 605592"/>
              <a:gd name="connsiteX4" fmla="*/ 389098 w 606580"/>
              <a:gd name="connsiteY4" fmla="*/ 388482 h 605592"/>
              <a:gd name="connsiteX5" fmla="*/ 389098 w 606580"/>
              <a:gd name="connsiteY5" fmla="*/ 287816 h 605592"/>
              <a:gd name="connsiteX6" fmla="*/ 407692 w 606580"/>
              <a:gd name="connsiteY6" fmla="*/ 269277 h 605592"/>
              <a:gd name="connsiteX7" fmla="*/ 273725 w 606580"/>
              <a:gd name="connsiteY7" fmla="*/ 263518 h 605592"/>
              <a:gd name="connsiteX8" fmla="*/ 248467 w 606580"/>
              <a:gd name="connsiteY8" fmla="*/ 321370 h 605592"/>
              <a:gd name="connsiteX9" fmla="*/ 298982 w 606580"/>
              <a:gd name="connsiteY9" fmla="*/ 321370 h 605592"/>
              <a:gd name="connsiteX10" fmla="*/ 407692 w 606580"/>
              <a:gd name="connsiteY10" fmla="*/ 205698 h 605592"/>
              <a:gd name="connsiteX11" fmla="*/ 426286 w 606580"/>
              <a:gd name="connsiteY11" fmla="*/ 224235 h 605592"/>
              <a:gd name="connsiteX12" fmla="*/ 426286 w 606580"/>
              <a:gd name="connsiteY12" fmla="*/ 229147 h 605592"/>
              <a:gd name="connsiteX13" fmla="*/ 407692 w 606580"/>
              <a:gd name="connsiteY13" fmla="*/ 247684 h 605592"/>
              <a:gd name="connsiteX14" fmla="*/ 389098 w 606580"/>
              <a:gd name="connsiteY14" fmla="*/ 229147 h 605592"/>
              <a:gd name="connsiteX15" fmla="*/ 389098 w 606580"/>
              <a:gd name="connsiteY15" fmla="*/ 224235 h 605592"/>
              <a:gd name="connsiteX16" fmla="*/ 407692 w 606580"/>
              <a:gd name="connsiteY16" fmla="*/ 205698 h 605592"/>
              <a:gd name="connsiteX17" fmla="*/ 273632 w 606580"/>
              <a:gd name="connsiteY17" fmla="*/ 198712 h 605592"/>
              <a:gd name="connsiteX18" fmla="*/ 290718 w 606580"/>
              <a:gd name="connsiteY18" fmla="*/ 209837 h 605592"/>
              <a:gd name="connsiteX19" fmla="*/ 365747 w 606580"/>
              <a:gd name="connsiteY19" fmla="*/ 381169 h 605592"/>
              <a:gd name="connsiteX20" fmla="*/ 356090 w 606580"/>
              <a:gd name="connsiteY20" fmla="*/ 405553 h 605592"/>
              <a:gd name="connsiteX21" fmla="*/ 331668 w 606580"/>
              <a:gd name="connsiteY21" fmla="*/ 395911 h 605592"/>
              <a:gd name="connsiteX22" fmla="*/ 315325 w 606580"/>
              <a:gd name="connsiteY22" fmla="*/ 358548 h 605592"/>
              <a:gd name="connsiteX23" fmla="*/ 232496 w 606580"/>
              <a:gd name="connsiteY23" fmla="*/ 358548 h 605592"/>
              <a:gd name="connsiteX24" fmla="*/ 216152 w 606580"/>
              <a:gd name="connsiteY24" fmla="*/ 395911 h 605592"/>
              <a:gd name="connsiteX25" fmla="*/ 199067 w 606580"/>
              <a:gd name="connsiteY25" fmla="*/ 407036 h 605592"/>
              <a:gd name="connsiteX26" fmla="*/ 191638 w 606580"/>
              <a:gd name="connsiteY26" fmla="*/ 405367 h 605592"/>
              <a:gd name="connsiteX27" fmla="*/ 181981 w 606580"/>
              <a:gd name="connsiteY27" fmla="*/ 381077 h 605592"/>
              <a:gd name="connsiteX28" fmla="*/ 256546 w 606580"/>
              <a:gd name="connsiteY28" fmla="*/ 209837 h 605592"/>
              <a:gd name="connsiteX29" fmla="*/ 273632 w 606580"/>
              <a:gd name="connsiteY29" fmla="*/ 198712 h 605592"/>
              <a:gd name="connsiteX30" fmla="*/ 91641 w 606580"/>
              <a:gd name="connsiteY30" fmla="*/ 50149 h 605592"/>
              <a:gd name="connsiteX31" fmla="*/ 50231 w 606580"/>
              <a:gd name="connsiteY31" fmla="*/ 91492 h 605592"/>
              <a:gd name="connsiteX32" fmla="*/ 50231 w 606580"/>
              <a:gd name="connsiteY32" fmla="*/ 514192 h 605592"/>
              <a:gd name="connsiteX33" fmla="*/ 91641 w 606580"/>
              <a:gd name="connsiteY33" fmla="*/ 555443 h 605592"/>
              <a:gd name="connsiteX34" fmla="*/ 514846 w 606580"/>
              <a:gd name="connsiteY34" fmla="*/ 555443 h 605592"/>
              <a:gd name="connsiteX35" fmla="*/ 556256 w 606580"/>
              <a:gd name="connsiteY35" fmla="*/ 514192 h 605592"/>
              <a:gd name="connsiteX36" fmla="*/ 556349 w 606580"/>
              <a:gd name="connsiteY36" fmla="*/ 514192 h 605592"/>
              <a:gd name="connsiteX37" fmla="*/ 556349 w 606580"/>
              <a:gd name="connsiteY37" fmla="*/ 91492 h 605592"/>
              <a:gd name="connsiteX38" fmla="*/ 515031 w 606580"/>
              <a:gd name="connsiteY38" fmla="*/ 50149 h 605592"/>
              <a:gd name="connsiteX39" fmla="*/ 91641 w 606580"/>
              <a:gd name="connsiteY39" fmla="*/ 0 h 605592"/>
              <a:gd name="connsiteX40" fmla="*/ 515031 w 606580"/>
              <a:gd name="connsiteY40" fmla="*/ 0 h 605592"/>
              <a:gd name="connsiteX41" fmla="*/ 606580 w 606580"/>
              <a:gd name="connsiteY41" fmla="*/ 91492 h 605592"/>
              <a:gd name="connsiteX42" fmla="*/ 606580 w 606580"/>
              <a:gd name="connsiteY42" fmla="*/ 514192 h 605592"/>
              <a:gd name="connsiteX43" fmla="*/ 515031 w 606580"/>
              <a:gd name="connsiteY43" fmla="*/ 605592 h 605592"/>
              <a:gd name="connsiteX44" fmla="*/ 91641 w 606580"/>
              <a:gd name="connsiteY44" fmla="*/ 605592 h 605592"/>
              <a:gd name="connsiteX45" fmla="*/ 0 w 606580"/>
              <a:gd name="connsiteY45" fmla="*/ 514192 h 605592"/>
              <a:gd name="connsiteX46" fmla="*/ 0 w 606580"/>
              <a:gd name="connsiteY46" fmla="*/ 91492 h 605592"/>
              <a:gd name="connsiteX47" fmla="*/ 91641 w 606580"/>
              <a:gd name="connsiteY47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6580" h="605592">
                <a:moveTo>
                  <a:pt x="407692" y="269277"/>
                </a:moveTo>
                <a:cubicBezTo>
                  <a:pt x="417919" y="269277"/>
                  <a:pt x="426286" y="277620"/>
                  <a:pt x="426286" y="287816"/>
                </a:cubicBezTo>
                <a:lnTo>
                  <a:pt x="426286" y="388482"/>
                </a:lnTo>
                <a:cubicBezTo>
                  <a:pt x="426286" y="398679"/>
                  <a:pt x="417919" y="407021"/>
                  <a:pt x="407692" y="407021"/>
                </a:cubicBezTo>
                <a:cubicBezTo>
                  <a:pt x="397372" y="407021"/>
                  <a:pt x="389098" y="398679"/>
                  <a:pt x="389098" y="388482"/>
                </a:cubicBezTo>
                <a:lnTo>
                  <a:pt x="389098" y="287816"/>
                </a:lnTo>
                <a:cubicBezTo>
                  <a:pt x="389098" y="277620"/>
                  <a:pt x="397372" y="269277"/>
                  <a:pt x="407692" y="269277"/>
                </a:cubicBezTo>
                <a:close/>
                <a:moveTo>
                  <a:pt x="273725" y="263518"/>
                </a:moveTo>
                <a:lnTo>
                  <a:pt x="248467" y="321370"/>
                </a:lnTo>
                <a:lnTo>
                  <a:pt x="298982" y="321370"/>
                </a:lnTo>
                <a:close/>
                <a:moveTo>
                  <a:pt x="407692" y="205698"/>
                </a:moveTo>
                <a:cubicBezTo>
                  <a:pt x="417919" y="205698"/>
                  <a:pt x="426286" y="213947"/>
                  <a:pt x="426286" y="224235"/>
                </a:cubicBezTo>
                <a:lnTo>
                  <a:pt x="426286" y="229147"/>
                </a:lnTo>
                <a:cubicBezTo>
                  <a:pt x="426286" y="239435"/>
                  <a:pt x="417919" y="247684"/>
                  <a:pt x="407692" y="247684"/>
                </a:cubicBezTo>
                <a:cubicBezTo>
                  <a:pt x="397372" y="247684"/>
                  <a:pt x="389098" y="239435"/>
                  <a:pt x="389098" y="229147"/>
                </a:cubicBezTo>
                <a:lnTo>
                  <a:pt x="389098" y="224235"/>
                </a:lnTo>
                <a:cubicBezTo>
                  <a:pt x="389098" y="213947"/>
                  <a:pt x="397372" y="205698"/>
                  <a:pt x="407692" y="205698"/>
                </a:cubicBezTo>
                <a:close/>
                <a:moveTo>
                  <a:pt x="273632" y="198712"/>
                </a:moveTo>
                <a:cubicBezTo>
                  <a:pt x="281060" y="198712"/>
                  <a:pt x="287746" y="203069"/>
                  <a:pt x="290718" y="209837"/>
                </a:cubicBezTo>
                <a:lnTo>
                  <a:pt x="365747" y="381169"/>
                </a:lnTo>
                <a:cubicBezTo>
                  <a:pt x="369833" y="390441"/>
                  <a:pt x="365469" y="401473"/>
                  <a:pt x="356090" y="405553"/>
                </a:cubicBezTo>
                <a:cubicBezTo>
                  <a:pt x="346618" y="409632"/>
                  <a:pt x="335754" y="405275"/>
                  <a:pt x="331668" y="395911"/>
                </a:cubicBezTo>
                <a:lnTo>
                  <a:pt x="315325" y="358548"/>
                </a:lnTo>
                <a:lnTo>
                  <a:pt x="232496" y="358548"/>
                </a:lnTo>
                <a:lnTo>
                  <a:pt x="216152" y="395911"/>
                </a:lnTo>
                <a:cubicBezTo>
                  <a:pt x="213088" y="402771"/>
                  <a:pt x="206217" y="407036"/>
                  <a:pt x="199067" y="407036"/>
                </a:cubicBezTo>
                <a:cubicBezTo>
                  <a:pt x="196559" y="407036"/>
                  <a:pt x="194145" y="406480"/>
                  <a:pt x="191638" y="405367"/>
                </a:cubicBezTo>
                <a:cubicBezTo>
                  <a:pt x="182259" y="401288"/>
                  <a:pt x="177895" y="390441"/>
                  <a:pt x="181981" y="381077"/>
                </a:cubicBezTo>
                <a:lnTo>
                  <a:pt x="256546" y="209837"/>
                </a:lnTo>
                <a:cubicBezTo>
                  <a:pt x="259517" y="203069"/>
                  <a:pt x="266203" y="198712"/>
                  <a:pt x="273632" y="198712"/>
                </a:cubicBezTo>
                <a:close/>
                <a:moveTo>
                  <a:pt x="91641" y="50149"/>
                </a:moveTo>
                <a:cubicBezTo>
                  <a:pt x="68336" y="50149"/>
                  <a:pt x="50231" y="68225"/>
                  <a:pt x="50231" y="91492"/>
                </a:cubicBezTo>
                <a:lnTo>
                  <a:pt x="50231" y="514192"/>
                </a:lnTo>
                <a:cubicBezTo>
                  <a:pt x="50231" y="537367"/>
                  <a:pt x="68336" y="555443"/>
                  <a:pt x="91641" y="555443"/>
                </a:cubicBezTo>
                <a:lnTo>
                  <a:pt x="514846" y="555443"/>
                </a:lnTo>
                <a:cubicBezTo>
                  <a:pt x="538151" y="555443"/>
                  <a:pt x="556256" y="537367"/>
                  <a:pt x="556256" y="514192"/>
                </a:cubicBezTo>
                <a:lnTo>
                  <a:pt x="556349" y="514192"/>
                </a:lnTo>
                <a:lnTo>
                  <a:pt x="556349" y="91492"/>
                </a:lnTo>
                <a:cubicBezTo>
                  <a:pt x="556349" y="68225"/>
                  <a:pt x="538244" y="50149"/>
                  <a:pt x="515031" y="50149"/>
                </a:cubicBezTo>
                <a:close/>
                <a:moveTo>
                  <a:pt x="91641" y="0"/>
                </a:moveTo>
                <a:lnTo>
                  <a:pt x="515031" y="0"/>
                </a:lnTo>
                <a:cubicBezTo>
                  <a:pt x="565263" y="0"/>
                  <a:pt x="606580" y="41250"/>
                  <a:pt x="606580" y="91492"/>
                </a:cubicBezTo>
                <a:lnTo>
                  <a:pt x="606580" y="514192"/>
                </a:lnTo>
                <a:cubicBezTo>
                  <a:pt x="606580" y="564342"/>
                  <a:pt x="565355" y="605592"/>
                  <a:pt x="515031" y="605592"/>
                </a:cubicBezTo>
                <a:lnTo>
                  <a:pt x="91641" y="605592"/>
                </a:lnTo>
                <a:cubicBezTo>
                  <a:pt x="41318" y="605592"/>
                  <a:pt x="0" y="564434"/>
                  <a:pt x="0" y="514192"/>
                </a:cubicBezTo>
                <a:lnTo>
                  <a:pt x="0" y="91492"/>
                </a:lnTo>
                <a:cubicBezTo>
                  <a:pt x="0" y="41250"/>
                  <a:pt x="41225" y="0"/>
                  <a:pt x="916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5543218" y="2367324"/>
            <a:ext cx="19761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chemeClr val="bg1"/>
                </a:solidFill>
              </a:rPr>
              <a:t> Face Detection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smtClean="0">
                <a:solidFill>
                  <a:schemeClr val="bg1"/>
                </a:solidFill>
              </a:rPr>
              <a:t>Intrusion Detection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chemeClr val="bg1"/>
                </a:solidFill>
              </a:rPr>
              <a:t>Cross Line Detection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chemeClr val="bg1"/>
                </a:solidFill>
              </a:rPr>
              <a:t>Object Abandon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chemeClr val="bg1"/>
                </a:solidFill>
              </a:rPr>
              <a:t>Object Removal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chemeClr val="bg1"/>
                </a:solidFill>
              </a:rPr>
              <a:t>People Counting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chemeClr val="bg1"/>
                </a:solidFill>
              </a:rPr>
              <a:t>Defocus Detection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chemeClr val="bg1"/>
                </a:solidFill>
              </a:rPr>
              <a:t>Scene Change 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chemeClr val="bg1"/>
                </a:solidFill>
              </a:rPr>
              <a:t>Auto Tracking </a:t>
            </a:r>
          </a:p>
          <a:p>
            <a:pPr>
              <a:buFont typeface="Arial" pitchFamily="34" charset="0"/>
              <a:buChar char="•"/>
            </a:pP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24" name="文本框 53">
            <a:extLst>
              <a:ext uri="{FF2B5EF4-FFF2-40B4-BE49-F238E27FC236}">
                <a16:creationId xmlns:a16="http://schemas.microsoft.com/office/drawing/2014/main" xmlns="" id="{B6BF7F50-4A2F-483F-8493-593534CA56E4}"/>
              </a:ext>
            </a:extLst>
          </p:cNvPr>
          <p:cNvSpPr txBox="1"/>
          <p:nvPr/>
        </p:nvSpPr>
        <p:spPr>
          <a:xfrm>
            <a:off x="5983486" y="5047398"/>
            <a:ext cx="272684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</a:rPr>
              <a:t>True WDR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5" name="sort-ascending_31096">
            <a:extLst>
              <a:ext uri="{FF2B5EF4-FFF2-40B4-BE49-F238E27FC236}">
                <a16:creationId xmlns:a16="http://schemas.microsoft.com/office/drawing/2014/main" xmlns="" id="{B4BAFDF5-C0E9-444E-BDC7-1C1A9600CC8A}"/>
              </a:ext>
            </a:extLst>
          </p:cNvPr>
          <p:cNvSpPr>
            <a:spLocks noChangeAspect="1"/>
          </p:cNvSpPr>
          <p:nvPr/>
        </p:nvSpPr>
        <p:spPr bwMode="auto">
          <a:xfrm>
            <a:off x="5756986" y="5079124"/>
            <a:ext cx="223857" cy="31558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30378" h="606722">
                <a:moveTo>
                  <a:pt x="354432" y="417077"/>
                </a:moveTo>
                <a:lnTo>
                  <a:pt x="354432" y="568775"/>
                </a:lnTo>
                <a:lnTo>
                  <a:pt x="392361" y="568775"/>
                </a:lnTo>
                <a:lnTo>
                  <a:pt x="392361" y="417077"/>
                </a:lnTo>
                <a:close/>
                <a:moveTo>
                  <a:pt x="37928" y="417077"/>
                </a:moveTo>
                <a:lnTo>
                  <a:pt x="37928" y="568775"/>
                </a:lnTo>
                <a:lnTo>
                  <a:pt x="75946" y="568775"/>
                </a:lnTo>
                <a:lnTo>
                  <a:pt x="75946" y="417077"/>
                </a:lnTo>
                <a:close/>
                <a:moveTo>
                  <a:pt x="316415" y="379219"/>
                </a:moveTo>
                <a:lnTo>
                  <a:pt x="430378" y="379219"/>
                </a:lnTo>
                <a:lnTo>
                  <a:pt x="430378" y="606722"/>
                </a:lnTo>
                <a:lnTo>
                  <a:pt x="316415" y="606722"/>
                </a:lnTo>
                <a:close/>
                <a:moveTo>
                  <a:pt x="0" y="379219"/>
                </a:moveTo>
                <a:lnTo>
                  <a:pt x="113963" y="379219"/>
                </a:lnTo>
                <a:lnTo>
                  <a:pt x="113963" y="606722"/>
                </a:lnTo>
                <a:lnTo>
                  <a:pt x="0" y="606722"/>
                </a:lnTo>
                <a:close/>
                <a:moveTo>
                  <a:pt x="278429" y="271772"/>
                </a:moveTo>
                <a:lnTo>
                  <a:pt x="278429" y="309630"/>
                </a:lnTo>
                <a:lnTo>
                  <a:pt x="316436" y="309630"/>
                </a:lnTo>
                <a:lnTo>
                  <a:pt x="316436" y="271772"/>
                </a:lnTo>
                <a:close/>
                <a:moveTo>
                  <a:pt x="196186" y="271772"/>
                </a:moveTo>
                <a:lnTo>
                  <a:pt x="196186" y="309630"/>
                </a:lnTo>
                <a:lnTo>
                  <a:pt x="234192" y="309630"/>
                </a:lnTo>
                <a:lnTo>
                  <a:pt x="234192" y="271772"/>
                </a:lnTo>
                <a:close/>
                <a:moveTo>
                  <a:pt x="113942" y="271772"/>
                </a:moveTo>
                <a:lnTo>
                  <a:pt x="113942" y="309630"/>
                </a:lnTo>
                <a:lnTo>
                  <a:pt x="151860" y="309630"/>
                </a:lnTo>
                <a:lnTo>
                  <a:pt x="151860" y="271772"/>
                </a:lnTo>
                <a:close/>
                <a:moveTo>
                  <a:pt x="63297" y="240134"/>
                </a:moveTo>
                <a:lnTo>
                  <a:pt x="367081" y="240134"/>
                </a:lnTo>
                <a:lnTo>
                  <a:pt x="367081" y="341268"/>
                </a:lnTo>
                <a:lnTo>
                  <a:pt x="278429" y="341268"/>
                </a:lnTo>
                <a:lnTo>
                  <a:pt x="278429" y="606722"/>
                </a:lnTo>
                <a:lnTo>
                  <a:pt x="234192" y="606722"/>
                </a:lnTo>
                <a:lnTo>
                  <a:pt x="234192" y="341268"/>
                </a:lnTo>
                <a:lnTo>
                  <a:pt x="196186" y="341268"/>
                </a:lnTo>
                <a:lnTo>
                  <a:pt x="196186" y="606722"/>
                </a:lnTo>
                <a:lnTo>
                  <a:pt x="151860" y="606722"/>
                </a:lnTo>
                <a:lnTo>
                  <a:pt x="151860" y="341268"/>
                </a:lnTo>
                <a:lnTo>
                  <a:pt x="63297" y="341268"/>
                </a:lnTo>
                <a:close/>
                <a:moveTo>
                  <a:pt x="196160" y="0"/>
                </a:moveTo>
                <a:lnTo>
                  <a:pt x="234166" y="0"/>
                </a:lnTo>
                <a:lnTo>
                  <a:pt x="234166" y="88503"/>
                </a:lnTo>
                <a:lnTo>
                  <a:pt x="253124" y="88503"/>
                </a:lnTo>
                <a:lnTo>
                  <a:pt x="253124" y="126356"/>
                </a:lnTo>
                <a:lnTo>
                  <a:pt x="291130" y="126356"/>
                </a:lnTo>
                <a:lnTo>
                  <a:pt x="291130" y="164299"/>
                </a:lnTo>
                <a:lnTo>
                  <a:pt x="329046" y="164299"/>
                </a:lnTo>
                <a:lnTo>
                  <a:pt x="329046" y="202241"/>
                </a:lnTo>
                <a:lnTo>
                  <a:pt x="101191" y="202241"/>
                </a:lnTo>
                <a:lnTo>
                  <a:pt x="101191" y="164299"/>
                </a:lnTo>
                <a:lnTo>
                  <a:pt x="139196" y="164299"/>
                </a:lnTo>
                <a:lnTo>
                  <a:pt x="139196" y="126356"/>
                </a:lnTo>
                <a:lnTo>
                  <a:pt x="177202" y="126356"/>
                </a:lnTo>
                <a:lnTo>
                  <a:pt x="177202" y="88503"/>
                </a:lnTo>
                <a:lnTo>
                  <a:pt x="196160" y="885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9269" y="3046826"/>
            <a:ext cx="284164" cy="207409"/>
          </a:xfrm>
          <a:prstGeom prst="rect">
            <a:avLst/>
          </a:prstGeom>
        </p:spPr>
      </p:pic>
      <p:sp>
        <p:nvSpPr>
          <p:cNvPr id="27" name="文本框 50"/>
          <p:cNvSpPr txBox="1"/>
          <p:nvPr/>
        </p:nvSpPr>
        <p:spPr>
          <a:xfrm>
            <a:off x="8131508" y="2939918"/>
            <a:ext cx="233378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</a:rPr>
              <a:t>4K Series 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8" name="rocket_51926">
            <a:extLst>
              <a:ext uri="{FF2B5EF4-FFF2-40B4-BE49-F238E27FC236}">
                <a16:creationId xmlns:a16="http://schemas.microsoft.com/office/drawing/2014/main" xmlns="" id="{E2A52B03-7EA6-4150-A1DB-CC3B0733844B}"/>
              </a:ext>
            </a:extLst>
          </p:cNvPr>
          <p:cNvSpPr>
            <a:spLocks noChangeAspect="1"/>
          </p:cNvSpPr>
          <p:nvPr/>
        </p:nvSpPr>
        <p:spPr bwMode="auto">
          <a:xfrm>
            <a:off x="7868250" y="2463849"/>
            <a:ext cx="186202" cy="320605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0" h="414">
                <a:moveTo>
                  <a:pt x="200" y="270"/>
                </a:moveTo>
                <a:lnTo>
                  <a:pt x="200" y="217"/>
                </a:lnTo>
                <a:cubicBezTo>
                  <a:pt x="200" y="100"/>
                  <a:pt x="151" y="29"/>
                  <a:pt x="130" y="4"/>
                </a:cubicBezTo>
                <a:cubicBezTo>
                  <a:pt x="128" y="2"/>
                  <a:pt x="124" y="0"/>
                  <a:pt x="121" y="0"/>
                </a:cubicBezTo>
                <a:cubicBezTo>
                  <a:pt x="117" y="0"/>
                  <a:pt x="114" y="1"/>
                  <a:pt x="112" y="4"/>
                </a:cubicBezTo>
                <a:cubicBezTo>
                  <a:pt x="91" y="29"/>
                  <a:pt x="40" y="100"/>
                  <a:pt x="40" y="217"/>
                </a:cubicBezTo>
                <a:lnTo>
                  <a:pt x="40" y="270"/>
                </a:lnTo>
                <a:lnTo>
                  <a:pt x="30" y="276"/>
                </a:lnTo>
                <a:cubicBezTo>
                  <a:pt x="12" y="289"/>
                  <a:pt x="0" y="310"/>
                  <a:pt x="0" y="333"/>
                </a:cubicBezTo>
                <a:lnTo>
                  <a:pt x="0" y="395"/>
                </a:lnTo>
                <a:cubicBezTo>
                  <a:pt x="0" y="399"/>
                  <a:pt x="2" y="403"/>
                  <a:pt x="6" y="404"/>
                </a:cubicBezTo>
                <a:cubicBezTo>
                  <a:pt x="9" y="406"/>
                  <a:pt x="13" y="406"/>
                  <a:pt x="16" y="404"/>
                </a:cubicBezTo>
                <a:lnTo>
                  <a:pt x="48" y="383"/>
                </a:lnTo>
                <a:cubicBezTo>
                  <a:pt x="56" y="377"/>
                  <a:pt x="67" y="374"/>
                  <a:pt x="78" y="374"/>
                </a:cubicBezTo>
                <a:lnTo>
                  <a:pt x="101" y="374"/>
                </a:lnTo>
                <a:lnTo>
                  <a:pt x="101" y="404"/>
                </a:lnTo>
                <a:cubicBezTo>
                  <a:pt x="101" y="410"/>
                  <a:pt x="105" y="414"/>
                  <a:pt x="111" y="414"/>
                </a:cubicBezTo>
                <a:lnTo>
                  <a:pt x="129" y="414"/>
                </a:lnTo>
                <a:cubicBezTo>
                  <a:pt x="135" y="414"/>
                  <a:pt x="140" y="410"/>
                  <a:pt x="140" y="404"/>
                </a:cubicBezTo>
                <a:lnTo>
                  <a:pt x="140" y="374"/>
                </a:lnTo>
                <a:lnTo>
                  <a:pt x="163" y="374"/>
                </a:lnTo>
                <a:cubicBezTo>
                  <a:pt x="173" y="374"/>
                  <a:pt x="184" y="377"/>
                  <a:pt x="193" y="383"/>
                </a:cubicBezTo>
                <a:lnTo>
                  <a:pt x="224" y="404"/>
                </a:lnTo>
                <a:cubicBezTo>
                  <a:pt x="227" y="406"/>
                  <a:pt x="231" y="406"/>
                  <a:pt x="235" y="404"/>
                </a:cubicBezTo>
                <a:cubicBezTo>
                  <a:pt x="238" y="403"/>
                  <a:pt x="240" y="399"/>
                  <a:pt x="240" y="395"/>
                </a:cubicBezTo>
                <a:lnTo>
                  <a:pt x="240" y="333"/>
                </a:lnTo>
                <a:cubicBezTo>
                  <a:pt x="240" y="310"/>
                  <a:pt x="229" y="289"/>
                  <a:pt x="210" y="276"/>
                </a:cubicBezTo>
                <a:lnTo>
                  <a:pt x="200" y="270"/>
                </a:lnTo>
                <a:close/>
                <a:moveTo>
                  <a:pt x="120" y="187"/>
                </a:moveTo>
                <a:cubicBezTo>
                  <a:pt x="101" y="187"/>
                  <a:pt x="85" y="172"/>
                  <a:pt x="85" y="152"/>
                </a:cubicBezTo>
                <a:cubicBezTo>
                  <a:pt x="85" y="133"/>
                  <a:pt x="101" y="117"/>
                  <a:pt x="120" y="117"/>
                </a:cubicBezTo>
                <a:cubicBezTo>
                  <a:pt x="139" y="117"/>
                  <a:pt x="155" y="133"/>
                  <a:pt x="155" y="152"/>
                </a:cubicBezTo>
                <a:cubicBezTo>
                  <a:pt x="155" y="172"/>
                  <a:pt x="139" y="187"/>
                  <a:pt x="120" y="1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" name="文本框 61">
            <a:extLst>
              <a:ext uri="{FF2B5EF4-FFF2-40B4-BE49-F238E27FC236}">
                <a16:creationId xmlns:a16="http://schemas.microsoft.com/office/drawing/2014/main" xmlns="" id="{7A4209AE-F384-4E43-B9BC-106F167FD043}"/>
              </a:ext>
            </a:extLst>
          </p:cNvPr>
          <p:cNvSpPr txBox="1"/>
          <p:nvPr/>
        </p:nvSpPr>
        <p:spPr>
          <a:xfrm>
            <a:off x="7713397" y="2446794"/>
            <a:ext cx="286283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Vertical Application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3400" y="237766"/>
            <a:ext cx="78175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Features– IP Cameras</a:t>
            </a:r>
          </a:p>
        </p:txBody>
      </p:sp>
      <p:sp>
        <p:nvSpPr>
          <p:cNvPr id="33" name="文本框 29">
            <a:extLst>
              <a:ext uri="{FF2B5EF4-FFF2-40B4-BE49-F238E27FC236}">
                <a16:creationId xmlns="" xmlns:a16="http://schemas.microsoft.com/office/drawing/2014/main" id="{BECE9DE3-4721-43D4-A8EA-1AC774240287}"/>
              </a:ext>
            </a:extLst>
          </p:cNvPr>
          <p:cNvSpPr txBox="1"/>
          <p:nvPr/>
        </p:nvSpPr>
        <p:spPr>
          <a:xfrm rot="16200000">
            <a:off x="2153028" y="3689690"/>
            <a:ext cx="5734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2">
                    <a:lumMod val="75000"/>
                  </a:schemeClr>
                </a:solidFill>
              </a:rPr>
              <a:t>Pro Series Cameras  also supports all the features of Easy Series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CN" sz="1400" b="1" dirty="0" smtClean="0">
                <a:solidFill>
                  <a:schemeClr val="accent2">
                    <a:lumMod val="75000"/>
                  </a:schemeClr>
                </a:solidFill>
              </a:rPr>
              <a:t>Cameras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03941" y="1291487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CN" b="1" dirty="0">
                <a:solidFill>
                  <a:srgbClr val="2E8DC2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Easy Series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916504" y="1275490"/>
            <a:ext cx="1560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Pro Series 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742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288" y="1177871"/>
            <a:ext cx="8057726" cy="5571640"/>
          </a:xfrm>
          <a:prstGeom prst="rect">
            <a:avLst/>
          </a:prstGeom>
        </p:spPr>
      </p:pic>
      <p:sp>
        <p:nvSpPr>
          <p:cNvPr id="2" name="文本框 4"/>
          <p:cNvSpPr txBox="1"/>
          <p:nvPr/>
        </p:nvSpPr>
        <p:spPr>
          <a:xfrm>
            <a:off x="228378" y="341843"/>
            <a:ext cx="8900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AMC </a:t>
            </a:r>
            <a:r>
              <a:rPr lang="en-US" altLang="zh-CN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Cinemas-KSA-Building Solution </a:t>
            </a:r>
            <a:endParaRPr lang="zh-CN" altLang="en-US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6" name="矩形 14"/>
          <p:cNvSpPr/>
          <p:nvPr/>
        </p:nvSpPr>
        <p:spPr>
          <a:xfrm>
            <a:off x="7241226" y="1371257"/>
            <a:ext cx="5175211" cy="379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64" b="1" dirty="0">
                <a:solidFill>
                  <a:srgbClr val="3A3A3A"/>
                </a:solidFill>
                <a:latin typeface="Corbel" panose="020B0503020204020204" pitchFamily="34" charset="0"/>
              </a:rPr>
              <a:t>Solution Highlights:</a:t>
            </a:r>
          </a:p>
        </p:txBody>
      </p:sp>
      <p:grpSp>
        <p:nvGrpSpPr>
          <p:cNvPr id="7" name="组合 7"/>
          <p:cNvGrpSpPr/>
          <p:nvPr/>
        </p:nvGrpSpPr>
        <p:grpSpPr>
          <a:xfrm>
            <a:off x="7248760" y="1750463"/>
            <a:ext cx="2580072" cy="61267"/>
            <a:chOff x="980429" y="4605462"/>
            <a:chExt cx="1925354" cy="45719"/>
          </a:xfrm>
        </p:grpSpPr>
        <p:sp>
          <p:nvSpPr>
            <p:cNvPr id="8" name="矩形 15"/>
            <p:cNvSpPr/>
            <p:nvPr/>
          </p:nvSpPr>
          <p:spPr>
            <a:xfrm>
              <a:off x="980429" y="4605462"/>
              <a:ext cx="483222" cy="45719"/>
            </a:xfrm>
            <a:prstGeom prst="rect">
              <a:avLst/>
            </a:prstGeom>
            <a:solidFill>
              <a:srgbClr val="207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/>
            </a:p>
          </p:txBody>
        </p:sp>
        <p:sp>
          <p:nvSpPr>
            <p:cNvPr id="9" name="矩形 16"/>
            <p:cNvSpPr/>
            <p:nvPr/>
          </p:nvSpPr>
          <p:spPr>
            <a:xfrm>
              <a:off x="1459884" y="4605462"/>
              <a:ext cx="483222" cy="45719"/>
            </a:xfrm>
            <a:prstGeom prst="rect">
              <a:avLst/>
            </a:pr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 dirty="0"/>
            </a:p>
          </p:txBody>
        </p:sp>
        <p:sp>
          <p:nvSpPr>
            <p:cNvPr id="10" name="矩形 17"/>
            <p:cNvSpPr/>
            <p:nvPr/>
          </p:nvSpPr>
          <p:spPr>
            <a:xfrm>
              <a:off x="1943106" y="4605462"/>
              <a:ext cx="483222" cy="45719"/>
            </a:xfrm>
            <a:prstGeom prst="rect">
              <a:avLst/>
            </a:prstGeom>
            <a:solidFill>
              <a:srgbClr val="5656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/>
            </a:p>
          </p:txBody>
        </p:sp>
        <p:sp>
          <p:nvSpPr>
            <p:cNvPr id="11" name="矩形 18"/>
            <p:cNvSpPr/>
            <p:nvPr/>
          </p:nvSpPr>
          <p:spPr>
            <a:xfrm>
              <a:off x="2422561" y="4605462"/>
              <a:ext cx="483222" cy="4571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6176564" y="1636696"/>
            <a:ext cx="6088483" cy="36924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endParaRPr lang="en-US" sz="1864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IP surveillance solution with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350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plus IP cameras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&amp; 128 Channel NVR’s along with HDD across 8 locations for managing , monitoring and recording the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surveillance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solution </a:t>
            </a: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Redundant Power supply for the NVRs</a:t>
            </a: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 Series Cameras with Smart Features proposed</a:t>
            </a: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IP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Telephony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solution with IP phones and PBX system for the locations</a:t>
            </a: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Supports current network infrastructure at each location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7"/>
          <a:stretch/>
        </p:blipFill>
        <p:spPr>
          <a:xfrm>
            <a:off x="228379" y="1177870"/>
            <a:ext cx="7195309" cy="557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288" y="1216715"/>
            <a:ext cx="8057726" cy="54373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" y="1216715"/>
            <a:ext cx="7586589" cy="5256527"/>
          </a:xfrm>
          <a:prstGeom prst="rect">
            <a:avLst/>
          </a:prstGeom>
        </p:spPr>
      </p:pic>
      <p:sp>
        <p:nvSpPr>
          <p:cNvPr id="2" name="文本框 4"/>
          <p:cNvSpPr txBox="1"/>
          <p:nvPr/>
        </p:nvSpPr>
        <p:spPr>
          <a:xfrm>
            <a:off x="120115" y="405976"/>
            <a:ext cx="995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Gorash</a:t>
            </a:r>
            <a:r>
              <a:rPr lang="en-US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Hotel-</a:t>
            </a:r>
            <a:r>
              <a:rPr lang="en-US" altLang="zh-CN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KSA – Hospitality Solution </a:t>
            </a:r>
            <a:endParaRPr lang="zh-CN" altLang="en-US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9" name="矩形 14"/>
          <p:cNvSpPr/>
          <p:nvPr/>
        </p:nvSpPr>
        <p:spPr>
          <a:xfrm>
            <a:off x="6907799" y="1413556"/>
            <a:ext cx="5175211" cy="379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64" b="1" dirty="0">
                <a:solidFill>
                  <a:srgbClr val="3A3A3A"/>
                </a:solidFill>
                <a:latin typeface="Corbel" panose="020B0503020204020204" pitchFamily="34" charset="0"/>
              </a:rPr>
              <a:t>Solution Highlights: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03517" y="1668642"/>
            <a:ext cx="6088483" cy="49873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endParaRPr lang="en-US" sz="1864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IP surveillance solution with 250 plus IP cameras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&amp; NVR’s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centrally manage the surveillance monitoring and recording </a:t>
            </a: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Modular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Chassis Solution for high speed performance </a:t>
            </a: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Stackable Edge switches for ease of IDF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Management</a:t>
            </a: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Unified Wireless solution for centralized management of the access points </a:t>
            </a: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Hotspot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Billing solution for guest management </a:t>
            </a: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IP Telephony solution for Admin &amp; Guest Rooms </a:t>
            </a:r>
          </a:p>
          <a:p>
            <a:pPr marL="456640" indent="-456640">
              <a:lnSpc>
                <a:spcPct val="107000"/>
              </a:lnSpc>
              <a:spcAft>
                <a:spcPts val="1065"/>
              </a:spcAft>
              <a:buFont typeface="Symbol" panose="05050102010706020507" pitchFamily="18" charset="2"/>
              <a:buChar char="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Fiber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Copper Structured cabling solution to support cabling infrastructure of the premise</a:t>
            </a:r>
            <a:r>
              <a:rPr lang="en-US" sz="1864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1864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1864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组合 7"/>
          <p:cNvGrpSpPr/>
          <p:nvPr/>
        </p:nvGrpSpPr>
        <p:grpSpPr>
          <a:xfrm>
            <a:off x="6955721" y="1731495"/>
            <a:ext cx="2580072" cy="61267"/>
            <a:chOff x="980429" y="4605462"/>
            <a:chExt cx="1925354" cy="45719"/>
          </a:xfrm>
        </p:grpSpPr>
        <p:sp>
          <p:nvSpPr>
            <p:cNvPr id="13" name="矩形 15"/>
            <p:cNvSpPr/>
            <p:nvPr/>
          </p:nvSpPr>
          <p:spPr>
            <a:xfrm>
              <a:off x="980429" y="4605462"/>
              <a:ext cx="483222" cy="45719"/>
            </a:xfrm>
            <a:prstGeom prst="rect">
              <a:avLst/>
            </a:prstGeom>
            <a:solidFill>
              <a:srgbClr val="207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/>
            </a:p>
          </p:txBody>
        </p:sp>
        <p:sp>
          <p:nvSpPr>
            <p:cNvPr id="14" name="矩形 16"/>
            <p:cNvSpPr/>
            <p:nvPr/>
          </p:nvSpPr>
          <p:spPr>
            <a:xfrm>
              <a:off x="1459884" y="4605462"/>
              <a:ext cx="483222" cy="45719"/>
            </a:xfrm>
            <a:prstGeom prst="rect">
              <a:avLst/>
            </a:pr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 dirty="0"/>
            </a:p>
          </p:txBody>
        </p:sp>
        <p:sp>
          <p:nvSpPr>
            <p:cNvPr id="15" name="矩形 17"/>
            <p:cNvSpPr/>
            <p:nvPr/>
          </p:nvSpPr>
          <p:spPr>
            <a:xfrm>
              <a:off x="1943106" y="4605462"/>
              <a:ext cx="483222" cy="45719"/>
            </a:xfrm>
            <a:prstGeom prst="rect">
              <a:avLst/>
            </a:prstGeom>
            <a:solidFill>
              <a:srgbClr val="5656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/>
            </a:p>
          </p:txBody>
        </p:sp>
        <p:sp>
          <p:nvSpPr>
            <p:cNvPr id="16" name="矩形 18"/>
            <p:cNvSpPr/>
            <p:nvPr/>
          </p:nvSpPr>
          <p:spPr>
            <a:xfrm>
              <a:off x="2422561" y="4605462"/>
              <a:ext cx="483222" cy="4571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/>
            </a:p>
          </p:txBody>
        </p:sp>
      </p:grpSp>
    </p:spTree>
    <p:extLst>
      <p:ext uri="{BB962C8B-B14F-4D97-AF65-F5344CB8AC3E}">
        <p14:creationId xmlns:p14="http://schemas.microsoft.com/office/powerpoint/2010/main" val="151645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84" y="1250131"/>
            <a:ext cx="8057726" cy="5375751"/>
          </a:xfrm>
          <a:prstGeom prst="rect">
            <a:avLst/>
          </a:prstGeom>
        </p:spPr>
      </p:pic>
      <p:sp>
        <p:nvSpPr>
          <p:cNvPr id="2" name="文本框 4"/>
          <p:cNvSpPr txBox="1"/>
          <p:nvPr/>
        </p:nvSpPr>
        <p:spPr>
          <a:xfrm>
            <a:off x="139484" y="317527"/>
            <a:ext cx="9794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Aqsa </a:t>
            </a:r>
            <a:r>
              <a:rPr lang="en-US" dirty="0" smtClean="0"/>
              <a:t>School-UAE – Education Solution</a:t>
            </a:r>
            <a:endParaRPr lang="zh-CN" altLang="en-US" dirty="0"/>
          </a:p>
        </p:txBody>
      </p:sp>
      <p:grpSp>
        <p:nvGrpSpPr>
          <p:cNvPr id="4" name="组合 7"/>
          <p:cNvGrpSpPr/>
          <p:nvPr/>
        </p:nvGrpSpPr>
        <p:grpSpPr>
          <a:xfrm>
            <a:off x="6951781" y="1758533"/>
            <a:ext cx="2580072" cy="61267"/>
            <a:chOff x="980429" y="4605462"/>
            <a:chExt cx="1925354" cy="45719"/>
          </a:xfrm>
        </p:grpSpPr>
        <p:sp>
          <p:nvSpPr>
            <p:cNvPr id="5" name="矩形 15"/>
            <p:cNvSpPr/>
            <p:nvPr/>
          </p:nvSpPr>
          <p:spPr>
            <a:xfrm>
              <a:off x="980429" y="4605462"/>
              <a:ext cx="483222" cy="45719"/>
            </a:xfrm>
            <a:prstGeom prst="rect">
              <a:avLst/>
            </a:prstGeom>
            <a:solidFill>
              <a:srgbClr val="207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/>
            </a:p>
          </p:txBody>
        </p:sp>
        <p:sp>
          <p:nvSpPr>
            <p:cNvPr id="6" name="矩形 16"/>
            <p:cNvSpPr/>
            <p:nvPr/>
          </p:nvSpPr>
          <p:spPr>
            <a:xfrm>
              <a:off x="1459884" y="4605462"/>
              <a:ext cx="483222" cy="45719"/>
            </a:xfrm>
            <a:prstGeom prst="rect">
              <a:avLst/>
            </a:pr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 dirty="0"/>
            </a:p>
          </p:txBody>
        </p:sp>
        <p:sp>
          <p:nvSpPr>
            <p:cNvPr id="7" name="矩形 17"/>
            <p:cNvSpPr/>
            <p:nvPr/>
          </p:nvSpPr>
          <p:spPr>
            <a:xfrm>
              <a:off x="1943106" y="4605462"/>
              <a:ext cx="483222" cy="45719"/>
            </a:xfrm>
            <a:prstGeom prst="rect">
              <a:avLst/>
            </a:prstGeom>
            <a:solidFill>
              <a:srgbClr val="5656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/>
            </a:p>
          </p:txBody>
        </p:sp>
        <p:sp>
          <p:nvSpPr>
            <p:cNvPr id="8" name="矩形 18"/>
            <p:cNvSpPr/>
            <p:nvPr/>
          </p:nvSpPr>
          <p:spPr>
            <a:xfrm>
              <a:off x="2422561" y="4605462"/>
              <a:ext cx="483222" cy="4571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/>
            </a:p>
          </p:txBody>
        </p:sp>
      </p:grpSp>
      <p:sp>
        <p:nvSpPr>
          <p:cNvPr id="9" name="矩形 14"/>
          <p:cNvSpPr/>
          <p:nvPr/>
        </p:nvSpPr>
        <p:spPr>
          <a:xfrm>
            <a:off x="6915316" y="1420646"/>
            <a:ext cx="5175211" cy="666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64" b="1" dirty="0">
                <a:solidFill>
                  <a:srgbClr val="3A3A3A"/>
                </a:solidFill>
                <a:latin typeface="Corbel" panose="020B0503020204020204" pitchFamily="34" charset="0"/>
              </a:rPr>
              <a:t>Solution Highlights:</a:t>
            </a:r>
          </a:p>
          <a:p>
            <a:endParaRPr lang="zh-CN" altLang="en-US" sz="1864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" y="1255363"/>
            <a:ext cx="7579242" cy="55035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17486" y="1941148"/>
            <a:ext cx="6088483" cy="42236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64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IP surveillance solution with 200plus IP cameras and NVR’s to centrally manage the surveillance monitoring and recording </a:t>
            </a: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64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Layer3 Redundant switching solution for the Core network </a:t>
            </a: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64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Managed </a:t>
            </a:r>
            <a:r>
              <a:rPr lang="en-US" sz="1864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PoE</a:t>
            </a:r>
            <a:r>
              <a:rPr lang="en-US" sz="1864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switches at the edge to support </a:t>
            </a:r>
            <a:r>
              <a:rPr lang="en-US" sz="1864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PoE</a:t>
            </a:r>
            <a:r>
              <a:rPr lang="en-US" sz="1864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connectivity to the end devices</a:t>
            </a: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64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Hardware Controller Based Wireless solution to support E-Learning Platform implemented by KHDA UAE </a:t>
            </a:r>
            <a:endParaRPr lang="en-US" sz="1864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64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IP Telephony solution for the school staff  </a:t>
            </a:r>
          </a:p>
          <a:p>
            <a:pPr marL="456640" indent="-456640">
              <a:lnSpc>
                <a:spcPct val="107000"/>
              </a:lnSpc>
              <a:spcAft>
                <a:spcPts val="1065"/>
              </a:spcAft>
              <a:buFont typeface="Symbol" panose="05050102010706020507" pitchFamily="18" charset="2"/>
              <a:buChar char=""/>
            </a:pPr>
            <a:r>
              <a:rPr lang="en-US" sz="1864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Fiber </a:t>
            </a:r>
            <a:r>
              <a:rPr lang="en-US" sz="1864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Copper Structured cabling solution to support cabling infrastructure of the premise</a:t>
            </a:r>
          </a:p>
          <a:p>
            <a:pPr marL="456640" indent="-456640">
              <a:lnSpc>
                <a:spcPct val="107000"/>
              </a:lnSpc>
              <a:spcAft>
                <a:spcPts val="1065"/>
              </a:spcAft>
              <a:buFont typeface="Symbol" panose="05050102010706020507" pitchFamily="18" charset="2"/>
              <a:buChar char=""/>
            </a:pPr>
            <a:r>
              <a:rPr lang="en-US" sz="1864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UTM Firewall for securing the school network </a:t>
            </a:r>
            <a:endParaRPr lang="en-US" sz="1864" dirty="0"/>
          </a:p>
        </p:txBody>
      </p:sp>
    </p:spTree>
    <p:extLst>
      <p:ext uri="{BB962C8B-B14F-4D97-AF65-F5344CB8AC3E}">
        <p14:creationId xmlns:p14="http://schemas.microsoft.com/office/powerpoint/2010/main" val="274783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ctor working in hospital. healthcare and medical service. Premium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13" y="1245887"/>
            <a:ext cx="10329883" cy="535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578" y="1278267"/>
            <a:ext cx="7791436" cy="5375751"/>
          </a:xfrm>
          <a:prstGeom prst="rect">
            <a:avLst/>
          </a:prstGeom>
        </p:spPr>
      </p:pic>
      <p:sp>
        <p:nvSpPr>
          <p:cNvPr id="2" name="文本框 4"/>
          <p:cNvSpPr txBox="1"/>
          <p:nvPr/>
        </p:nvSpPr>
        <p:spPr>
          <a:xfrm>
            <a:off x="214928" y="437973"/>
            <a:ext cx="9920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Al </a:t>
            </a:r>
            <a:r>
              <a:rPr lang="en-US" sz="3200" b="1" dirty="0" err="1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Nomais</a:t>
            </a:r>
            <a:r>
              <a:rPr lang="en-US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Pharmacy-KSA-</a:t>
            </a:r>
            <a:r>
              <a:rPr lang="en-US" altLang="zh-CN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Healthcare Solution</a:t>
            </a:r>
            <a:endParaRPr lang="zh-CN" altLang="en-US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" name="矩形 14"/>
          <p:cNvSpPr/>
          <p:nvPr/>
        </p:nvSpPr>
        <p:spPr>
          <a:xfrm>
            <a:off x="7053312" y="1413556"/>
            <a:ext cx="5175211" cy="379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64" b="1" dirty="0">
                <a:solidFill>
                  <a:srgbClr val="3A3A3A"/>
                </a:solidFill>
                <a:latin typeface="Corbel" panose="020B0503020204020204" pitchFamily="34" charset="0"/>
              </a:rPr>
              <a:t>Solution Highlights: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5888" y="1636696"/>
            <a:ext cx="6426955" cy="4021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en-US" sz="1864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IP surveillance solution with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125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plus IP cameras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&amp; 16 Channel NVR’s along with HDD across 15 locations for managing , monitoring and recording the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surveillance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solution </a:t>
            </a: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Easy &amp; Pro Series Cameras with Smart Features proposed </a:t>
            </a: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Layer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Fiber Managed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Core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Switches , Stackable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Edge Switches at IDF’s </a:t>
            </a:r>
          </a:p>
          <a:p>
            <a:pPr marL="456640" indent="-456640">
              <a:lnSpc>
                <a:spcPct val="107000"/>
              </a:lnSpc>
              <a:spcAft>
                <a:spcPts val="1065"/>
              </a:spcAft>
              <a:buFont typeface="Symbol" panose="05050102010706020507" pitchFamily="18" charset="2"/>
              <a:buChar char="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Copper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Structured cabling solution including unloaded patch panels with accessories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,Cat6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cables to support the cabling infrastructure in each location</a:t>
            </a:r>
          </a:p>
        </p:txBody>
      </p:sp>
      <p:grpSp>
        <p:nvGrpSpPr>
          <p:cNvPr id="6" name="组合 7"/>
          <p:cNvGrpSpPr/>
          <p:nvPr/>
        </p:nvGrpSpPr>
        <p:grpSpPr>
          <a:xfrm>
            <a:off x="6951781" y="1758533"/>
            <a:ext cx="2580072" cy="61267"/>
            <a:chOff x="980429" y="4605462"/>
            <a:chExt cx="1925354" cy="45719"/>
          </a:xfrm>
        </p:grpSpPr>
        <p:sp>
          <p:nvSpPr>
            <p:cNvPr id="7" name="矩形 15"/>
            <p:cNvSpPr/>
            <p:nvPr/>
          </p:nvSpPr>
          <p:spPr>
            <a:xfrm>
              <a:off x="980429" y="4605462"/>
              <a:ext cx="483222" cy="45719"/>
            </a:xfrm>
            <a:prstGeom prst="rect">
              <a:avLst/>
            </a:prstGeom>
            <a:solidFill>
              <a:srgbClr val="207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/>
            </a:p>
          </p:txBody>
        </p:sp>
        <p:sp>
          <p:nvSpPr>
            <p:cNvPr id="8" name="矩形 16"/>
            <p:cNvSpPr/>
            <p:nvPr/>
          </p:nvSpPr>
          <p:spPr>
            <a:xfrm>
              <a:off x="1459884" y="4605462"/>
              <a:ext cx="483222" cy="45719"/>
            </a:xfrm>
            <a:prstGeom prst="rect">
              <a:avLst/>
            </a:pr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 dirty="0"/>
            </a:p>
          </p:txBody>
        </p:sp>
        <p:sp>
          <p:nvSpPr>
            <p:cNvPr id="9" name="矩形 17"/>
            <p:cNvSpPr/>
            <p:nvPr/>
          </p:nvSpPr>
          <p:spPr>
            <a:xfrm>
              <a:off x="1943106" y="4605462"/>
              <a:ext cx="483222" cy="45719"/>
            </a:xfrm>
            <a:prstGeom prst="rect">
              <a:avLst/>
            </a:prstGeom>
            <a:solidFill>
              <a:srgbClr val="5656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/>
            </a:p>
          </p:txBody>
        </p:sp>
        <p:sp>
          <p:nvSpPr>
            <p:cNvPr id="10" name="矩形 18"/>
            <p:cNvSpPr/>
            <p:nvPr/>
          </p:nvSpPr>
          <p:spPr>
            <a:xfrm>
              <a:off x="2422561" y="4605462"/>
              <a:ext cx="483222" cy="4571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/>
            </a:p>
          </p:txBody>
        </p:sp>
      </p:grpSp>
    </p:spTree>
    <p:extLst>
      <p:ext uri="{BB962C8B-B14F-4D97-AF65-F5344CB8AC3E}">
        <p14:creationId xmlns:p14="http://schemas.microsoft.com/office/powerpoint/2010/main" val="16067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288" y="1270863"/>
            <a:ext cx="8057726" cy="5445358"/>
          </a:xfrm>
          <a:prstGeom prst="rect">
            <a:avLst/>
          </a:prstGeom>
        </p:spPr>
      </p:pic>
      <p:sp>
        <p:nvSpPr>
          <p:cNvPr id="2" name="文本框 4"/>
          <p:cNvSpPr txBox="1"/>
          <p:nvPr/>
        </p:nvSpPr>
        <p:spPr>
          <a:xfrm>
            <a:off x="130647" y="300906"/>
            <a:ext cx="8830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Konga.com-Nigeria </a:t>
            </a:r>
            <a:r>
              <a:rPr lang="en-US" dirty="0"/>
              <a:t>– </a:t>
            </a:r>
            <a:r>
              <a:rPr lang="en-US" dirty="0" smtClean="0"/>
              <a:t>Building Solution </a:t>
            </a:r>
            <a:r>
              <a:rPr lang="en-US" dirty="0"/>
              <a:t>	</a:t>
            </a:r>
          </a:p>
        </p:txBody>
      </p:sp>
      <p:grpSp>
        <p:nvGrpSpPr>
          <p:cNvPr id="4" name="组合 7"/>
          <p:cNvGrpSpPr/>
          <p:nvPr/>
        </p:nvGrpSpPr>
        <p:grpSpPr>
          <a:xfrm>
            <a:off x="6915332" y="1792199"/>
            <a:ext cx="2580072" cy="61267"/>
            <a:chOff x="980429" y="4605462"/>
            <a:chExt cx="1925354" cy="45719"/>
          </a:xfrm>
        </p:grpSpPr>
        <p:sp>
          <p:nvSpPr>
            <p:cNvPr id="5" name="矩形 15"/>
            <p:cNvSpPr/>
            <p:nvPr/>
          </p:nvSpPr>
          <p:spPr>
            <a:xfrm>
              <a:off x="980429" y="4605462"/>
              <a:ext cx="483222" cy="45719"/>
            </a:xfrm>
            <a:prstGeom prst="rect">
              <a:avLst/>
            </a:prstGeom>
            <a:solidFill>
              <a:srgbClr val="207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/>
            </a:p>
          </p:txBody>
        </p:sp>
        <p:sp>
          <p:nvSpPr>
            <p:cNvPr id="6" name="矩形 16"/>
            <p:cNvSpPr/>
            <p:nvPr/>
          </p:nvSpPr>
          <p:spPr>
            <a:xfrm>
              <a:off x="1459884" y="4605462"/>
              <a:ext cx="483222" cy="45719"/>
            </a:xfrm>
            <a:prstGeom prst="rect">
              <a:avLst/>
            </a:pr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 dirty="0"/>
            </a:p>
          </p:txBody>
        </p:sp>
        <p:sp>
          <p:nvSpPr>
            <p:cNvPr id="7" name="矩形 17"/>
            <p:cNvSpPr/>
            <p:nvPr/>
          </p:nvSpPr>
          <p:spPr>
            <a:xfrm>
              <a:off x="1943106" y="4605462"/>
              <a:ext cx="483222" cy="45719"/>
            </a:xfrm>
            <a:prstGeom prst="rect">
              <a:avLst/>
            </a:prstGeom>
            <a:solidFill>
              <a:srgbClr val="5656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/>
            </a:p>
          </p:txBody>
        </p:sp>
        <p:sp>
          <p:nvSpPr>
            <p:cNvPr id="8" name="矩形 18"/>
            <p:cNvSpPr/>
            <p:nvPr/>
          </p:nvSpPr>
          <p:spPr>
            <a:xfrm>
              <a:off x="2422561" y="4605462"/>
              <a:ext cx="483222" cy="4571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96"/>
            </a:p>
          </p:txBody>
        </p:sp>
      </p:grpSp>
      <p:sp>
        <p:nvSpPr>
          <p:cNvPr id="9" name="矩形 14"/>
          <p:cNvSpPr/>
          <p:nvPr/>
        </p:nvSpPr>
        <p:spPr>
          <a:xfrm>
            <a:off x="6907799" y="1413556"/>
            <a:ext cx="5175211" cy="666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64" b="1" dirty="0">
                <a:solidFill>
                  <a:srgbClr val="3A3A3A"/>
                </a:solidFill>
                <a:latin typeface="Corbel" panose="020B0503020204020204" pitchFamily="34" charset="0"/>
              </a:rPr>
              <a:t>Solution Highlights:</a:t>
            </a:r>
          </a:p>
          <a:p>
            <a:endParaRPr lang="zh-CN" altLang="en-US" sz="1864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" y="1270862"/>
            <a:ext cx="8081383" cy="54453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2034080"/>
            <a:ext cx="6088483" cy="37756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64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IP surveillance solution with  200 plus IP cameras and NVR’s to centrally manage the surveillance monitoring and recording  from multiple locations </a:t>
            </a: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64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Layer 3 Redundant switching solution for the Core network </a:t>
            </a: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64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Managed </a:t>
            </a:r>
            <a:r>
              <a:rPr lang="en-US" sz="1864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PoE</a:t>
            </a:r>
            <a:r>
              <a:rPr lang="en-US" sz="1864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switches at the edge to support </a:t>
            </a:r>
            <a:r>
              <a:rPr lang="en-US" sz="1864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PoE</a:t>
            </a:r>
            <a:r>
              <a:rPr lang="en-US" sz="1864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connectivity to the end devices</a:t>
            </a: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64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Hardware </a:t>
            </a:r>
            <a:r>
              <a:rPr lang="en-US" sz="1864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Controller Based Wireless solution for offices and warehouses  </a:t>
            </a:r>
          </a:p>
          <a:p>
            <a:pPr marL="456640" indent="-45664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64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Fiber and Copper Structured cabling solution to support cabling infrastructure for various sites</a:t>
            </a:r>
          </a:p>
          <a:p>
            <a:pPr marL="456640" indent="-456640">
              <a:lnSpc>
                <a:spcPct val="107000"/>
              </a:lnSpc>
              <a:spcAft>
                <a:spcPts val="1065"/>
              </a:spcAft>
              <a:buFont typeface="Symbol" panose="05050102010706020507" pitchFamily="18" charset="2"/>
              <a:buChar char=""/>
            </a:pPr>
            <a:r>
              <a:rPr lang="en-US" sz="1864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UTM Firewall for VLAN connectivity </a:t>
            </a:r>
            <a:endParaRPr lang="en-US" sz="1864" dirty="0"/>
          </a:p>
        </p:txBody>
      </p:sp>
    </p:spTree>
    <p:extLst>
      <p:ext uri="{BB962C8B-B14F-4D97-AF65-F5344CB8AC3E}">
        <p14:creationId xmlns:p14="http://schemas.microsoft.com/office/powerpoint/2010/main" val="102412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6902" y="4293802"/>
            <a:ext cx="4491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Thank you!</a:t>
            </a:r>
            <a:endParaRPr lang="en-US" sz="6000" b="1" dirty="0"/>
          </a:p>
        </p:txBody>
      </p:sp>
      <p:sp>
        <p:nvSpPr>
          <p:cNvPr id="3" name="object 11"/>
          <p:cNvSpPr/>
          <p:nvPr/>
        </p:nvSpPr>
        <p:spPr>
          <a:xfrm>
            <a:off x="1706902" y="358070"/>
            <a:ext cx="3712178" cy="32069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5"/>
          <p:cNvSpPr/>
          <p:nvPr/>
        </p:nvSpPr>
        <p:spPr>
          <a:xfrm>
            <a:off x="6145913" y="2338820"/>
            <a:ext cx="3366763" cy="29706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US" dirty="0" smtClean="0"/>
              <a:t>     </a:t>
            </a:r>
            <a:endParaRPr dirty="0"/>
          </a:p>
        </p:txBody>
      </p:sp>
      <p:sp>
        <p:nvSpPr>
          <p:cNvPr id="5" name="object 8"/>
          <p:cNvSpPr/>
          <p:nvPr/>
        </p:nvSpPr>
        <p:spPr>
          <a:xfrm>
            <a:off x="9722777" y="717428"/>
            <a:ext cx="2469223" cy="26989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777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6577" y="135806"/>
            <a:ext cx="62611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Ultra </a:t>
            </a:r>
            <a:r>
              <a:rPr lang="en-US" altLang="zh-CN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265 Supported</a:t>
            </a:r>
            <a:endParaRPr lang="en-US" altLang="zh-CN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3" name="组合 10"/>
          <p:cNvGrpSpPr/>
          <p:nvPr/>
        </p:nvGrpSpPr>
        <p:grpSpPr>
          <a:xfrm>
            <a:off x="8232788" y="1207293"/>
            <a:ext cx="1870482" cy="1870480"/>
            <a:chOff x="-2413273" y="1851670"/>
            <a:chExt cx="1152129" cy="1152128"/>
          </a:xfrm>
        </p:grpSpPr>
        <p:sp>
          <p:nvSpPr>
            <p:cNvPr id="4" name="椭圆 4"/>
            <p:cNvSpPr/>
            <p:nvPr/>
          </p:nvSpPr>
          <p:spPr>
            <a:xfrm>
              <a:off x="-2413272" y="1851670"/>
              <a:ext cx="1152128" cy="1152128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" name="TextBox 9"/>
            <p:cNvSpPr txBox="1"/>
            <p:nvPr/>
          </p:nvSpPr>
          <p:spPr>
            <a:xfrm>
              <a:off x="-2413273" y="2243068"/>
              <a:ext cx="1152128" cy="3222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90C5CC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Ultra 265</a:t>
              </a:r>
              <a:endParaRPr lang="zh-CN" altLang="en-US" sz="2800" dirty="0">
                <a:solidFill>
                  <a:srgbClr val="90C5CC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6" name="组合 11"/>
          <p:cNvGrpSpPr/>
          <p:nvPr/>
        </p:nvGrpSpPr>
        <p:grpSpPr>
          <a:xfrm>
            <a:off x="393634" y="1207293"/>
            <a:ext cx="1870480" cy="1870480"/>
            <a:chOff x="4319972" y="1851670"/>
            <a:chExt cx="1152128" cy="1152128"/>
          </a:xfrm>
        </p:grpSpPr>
        <p:sp>
          <p:nvSpPr>
            <p:cNvPr id="7" name="椭圆 7"/>
            <p:cNvSpPr/>
            <p:nvPr/>
          </p:nvSpPr>
          <p:spPr>
            <a:xfrm>
              <a:off x="4319972" y="1851670"/>
              <a:ext cx="1152128" cy="1152128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13"/>
            <p:cNvSpPr txBox="1"/>
            <p:nvPr/>
          </p:nvSpPr>
          <p:spPr>
            <a:xfrm>
              <a:off x="4319972" y="2243068"/>
              <a:ext cx="1152128" cy="3222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H.264</a:t>
              </a:r>
              <a:endPara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9" name="组合 14"/>
          <p:cNvGrpSpPr/>
          <p:nvPr/>
        </p:nvGrpSpPr>
        <p:grpSpPr>
          <a:xfrm>
            <a:off x="3884719" y="1207293"/>
            <a:ext cx="2104290" cy="1870480"/>
            <a:chOff x="4247964" y="1851670"/>
            <a:chExt cx="1296144" cy="1152128"/>
          </a:xfrm>
        </p:grpSpPr>
        <p:sp>
          <p:nvSpPr>
            <p:cNvPr id="10" name="椭圆 10"/>
            <p:cNvSpPr/>
            <p:nvPr/>
          </p:nvSpPr>
          <p:spPr>
            <a:xfrm>
              <a:off x="4319972" y="1851670"/>
              <a:ext cx="1152128" cy="1152128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6"/>
            <p:cNvSpPr txBox="1"/>
            <p:nvPr/>
          </p:nvSpPr>
          <p:spPr>
            <a:xfrm>
              <a:off x="4247964" y="2243068"/>
              <a:ext cx="1296144" cy="3222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Ultra</a:t>
              </a:r>
              <a:endPara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2" name="TextBox 18"/>
          <p:cNvSpPr txBox="1"/>
          <p:nvPr/>
        </p:nvSpPr>
        <p:spPr>
          <a:xfrm>
            <a:off x="6688792" y="1476742"/>
            <a:ext cx="844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rgbClr val="003F5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=</a:t>
            </a:r>
            <a:endParaRPr lang="zh-CN" altLang="en-US" sz="8000" dirty="0">
              <a:solidFill>
                <a:srgbClr val="003F5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TextBox 18"/>
          <p:cNvSpPr txBox="1"/>
          <p:nvPr/>
        </p:nvSpPr>
        <p:spPr>
          <a:xfrm>
            <a:off x="2550312" y="1442617"/>
            <a:ext cx="844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rgbClr val="003F5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+</a:t>
            </a:r>
            <a:endParaRPr lang="zh-CN" altLang="en-US" sz="8000" dirty="0">
              <a:solidFill>
                <a:srgbClr val="003F5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7" name="组合 11"/>
          <p:cNvGrpSpPr/>
          <p:nvPr/>
        </p:nvGrpSpPr>
        <p:grpSpPr>
          <a:xfrm>
            <a:off x="407594" y="1214178"/>
            <a:ext cx="1870480" cy="1870480"/>
            <a:chOff x="4319972" y="1851670"/>
            <a:chExt cx="1152128" cy="1152128"/>
          </a:xfrm>
        </p:grpSpPr>
        <p:sp>
          <p:nvSpPr>
            <p:cNvPr id="18" name="椭圆 46"/>
            <p:cNvSpPr/>
            <p:nvPr/>
          </p:nvSpPr>
          <p:spPr>
            <a:xfrm>
              <a:off x="4319972" y="1851670"/>
              <a:ext cx="1152128" cy="1152128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3"/>
            <p:cNvSpPr txBox="1"/>
            <p:nvPr/>
          </p:nvSpPr>
          <p:spPr>
            <a:xfrm>
              <a:off x="4319972" y="2243068"/>
              <a:ext cx="1152128" cy="3222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H.265</a:t>
              </a:r>
              <a:endPara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0" name="矩形 49"/>
          <p:cNvSpPr/>
          <p:nvPr/>
        </p:nvSpPr>
        <p:spPr>
          <a:xfrm>
            <a:off x="1" y="3805414"/>
            <a:ext cx="4264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common video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compression </a:t>
            </a:r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technology in video surveillance industry</a:t>
            </a:r>
            <a:endParaRPr lang="zh-CN" alt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矩形 50"/>
          <p:cNvSpPr/>
          <p:nvPr/>
        </p:nvSpPr>
        <p:spPr bwMode="auto">
          <a:xfrm>
            <a:off x="-7423" y="3751335"/>
            <a:ext cx="4359805" cy="849978"/>
          </a:xfrm>
          <a:prstGeom prst="rect">
            <a:avLst/>
          </a:prstGeom>
          <a:noFill/>
          <a:ln w="28575">
            <a:solidFill>
              <a:srgbClr val="404040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22" name="矩形 55"/>
          <p:cNvSpPr/>
          <p:nvPr/>
        </p:nvSpPr>
        <p:spPr bwMode="auto">
          <a:xfrm>
            <a:off x="3031" y="3782713"/>
            <a:ext cx="4359805" cy="849978"/>
          </a:xfrm>
          <a:prstGeom prst="rect">
            <a:avLst/>
          </a:prstGeom>
          <a:noFill/>
          <a:ln w="28575">
            <a:solidFill>
              <a:srgbClr val="404040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cxnSp>
        <p:nvCxnSpPr>
          <p:cNvPr id="23" name="直接箭头连接符 56"/>
          <p:cNvCxnSpPr/>
          <p:nvPr/>
        </p:nvCxnSpPr>
        <p:spPr>
          <a:xfrm>
            <a:off x="1280855" y="2955419"/>
            <a:ext cx="6981" cy="811779"/>
          </a:xfrm>
          <a:prstGeom prst="straightConnector1">
            <a:avLst/>
          </a:prstGeom>
          <a:noFill/>
          <a:ln w="28575">
            <a:solidFill>
              <a:srgbClr val="404040"/>
            </a:solidFill>
            <a:prstDash val="sysDash"/>
            <a:headEnd type="none" w="med" len="med"/>
            <a:tailEnd type="arrow" w="lg" len="lg"/>
          </a:ln>
        </p:spPr>
      </p:cxnSp>
      <p:sp>
        <p:nvSpPr>
          <p:cNvPr id="24" name="矩形 57"/>
          <p:cNvSpPr/>
          <p:nvPr/>
        </p:nvSpPr>
        <p:spPr>
          <a:xfrm>
            <a:off x="36578" y="3827697"/>
            <a:ext cx="48255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most advanced video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compression </a:t>
            </a:r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technology in video surveillance industry</a:t>
            </a:r>
            <a:endParaRPr lang="zh-CN" alt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5" name="图片 5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8" b="48135"/>
          <a:stretch/>
        </p:blipFill>
        <p:spPr>
          <a:xfrm>
            <a:off x="7169740" y="3732567"/>
            <a:ext cx="5053370" cy="2686051"/>
          </a:xfrm>
          <a:prstGeom prst="rect">
            <a:avLst/>
          </a:prstGeom>
        </p:spPr>
      </p:pic>
      <p:pic>
        <p:nvPicPr>
          <p:cNvPr id="26" name="图片 6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13333" r="19842" b="68149"/>
          <a:stretch/>
        </p:blipFill>
        <p:spPr>
          <a:xfrm>
            <a:off x="8011343" y="3782713"/>
            <a:ext cx="3213101" cy="1270000"/>
          </a:xfrm>
          <a:prstGeom prst="rect">
            <a:avLst/>
          </a:prstGeom>
        </p:spPr>
      </p:pic>
      <p:pic>
        <p:nvPicPr>
          <p:cNvPr id="27" name="图片 6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7" t="26543" r="21430" b="59290"/>
          <a:stretch/>
        </p:blipFill>
        <p:spPr>
          <a:xfrm>
            <a:off x="8111129" y="4687152"/>
            <a:ext cx="3022600" cy="971551"/>
          </a:xfrm>
          <a:prstGeom prst="rect">
            <a:avLst/>
          </a:prstGeom>
        </p:spPr>
      </p:pic>
      <p:sp>
        <p:nvSpPr>
          <p:cNvPr id="28" name="TextBox 13"/>
          <p:cNvSpPr txBox="1"/>
          <p:nvPr/>
        </p:nvSpPr>
        <p:spPr>
          <a:xfrm>
            <a:off x="8682653" y="3337573"/>
            <a:ext cx="18704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H.264</a:t>
            </a:r>
            <a:endParaRPr lang="zh-CN" altLang="en-US" sz="28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8682653" y="3333153"/>
            <a:ext cx="18704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H.265</a:t>
            </a:r>
            <a:endParaRPr lang="zh-CN" altLang="en-US" sz="28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0" name="TextBox 13"/>
          <p:cNvSpPr txBox="1"/>
          <p:nvPr/>
        </p:nvSpPr>
        <p:spPr>
          <a:xfrm>
            <a:off x="8682653" y="3344148"/>
            <a:ext cx="18704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Ultra 265</a:t>
            </a:r>
            <a:endParaRPr lang="zh-CN" altLang="en-US" sz="28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31" name="直接箭头连接符 67"/>
          <p:cNvCxnSpPr/>
          <p:nvPr/>
        </p:nvCxnSpPr>
        <p:spPr>
          <a:xfrm flipH="1">
            <a:off x="1287835" y="3065652"/>
            <a:ext cx="9988" cy="692568"/>
          </a:xfrm>
          <a:prstGeom prst="straightConnector1">
            <a:avLst/>
          </a:prstGeom>
          <a:noFill/>
          <a:ln w="28575">
            <a:solidFill>
              <a:srgbClr val="404040"/>
            </a:solidFill>
            <a:prstDash val="sysDash"/>
            <a:headEnd type="none" w="med" len="med"/>
            <a:tailEnd type="arrow" w="lg" len="lg"/>
          </a:ln>
        </p:spPr>
      </p:cxnSp>
      <p:sp>
        <p:nvSpPr>
          <p:cNvPr id="32" name="矩形 69"/>
          <p:cNvSpPr/>
          <p:nvPr/>
        </p:nvSpPr>
        <p:spPr>
          <a:xfrm>
            <a:off x="862804" y="541231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deep video compression technology </a:t>
            </a:r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help to reduce</a:t>
            </a:r>
          </a:p>
          <a:p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bitrate based on H.265</a:t>
            </a:r>
            <a:endParaRPr lang="zh-CN" alt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3" name="矩形 70"/>
          <p:cNvSpPr/>
          <p:nvPr/>
        </p:nvSpPr>
        <p:spPr bwMode="auto">
          <a:xfrm>
            <a:off x="862804" y="5301244"/>
            <a:ext cx="5604645" cy="849978"/>
          </a:xfrm>
          <a:prstGeom prst="rect">
            <a:avLst/>
          </a:prstGeom>
          <a:noFill/>
          <a:ln w="28575">
            <a:solidFill>
              <a:srgbClr val="404040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cxnSp>
        <p:nvCxnSpPr>
          <p:cNvPr id="34" name="直接箭头连接符 71"/>
          <p:cNvCxnSpPr/>
          <p:nvPr/>
        </p:nvCxnSpPr>
        <p:spPr>
          <a:xfrm>
            <a:off x="4935455" y="3073555"/>
            <a:ext cx="1409" cy="2246176"/>
          </a:xfrm>
          <a:prstGeom prst="straightConnector1">
            <a:avLst/>
          </a:prstGeom>
          <a:noFill/>
          <a:ln w="28575">
            <a:solidFill>
              <a:srgbClr val="404040"/>
            </a:solidFill>
            <a:prstDash val="sysDash"/>
            <a:headEnd type="none" w="med" len="med"/>
            <a:tailEnd type="arrow" w="lg" len="lg"/>
          </a:ln>
        </p:spPr>
      </p:cxnSp>
      <p:pic>
        <p:nvPicPr>
          <p:cNvPr id="35" name="图片 7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6" t="37254" r="20997" b="56588"/>
          <a:stretch/>
        </p:blipFill>
        <p:spPr>
          <a:xfrm>
            <a:off x="8104778" y="5421668"/>
            <a:ext cx="3048000" cy="422275"/>
          </a:xfrm>
          <a:prstGeom prst="rect">
            <a:avLst/>
          </a:prstGeom>
        </p:spPr>
      </p:pic>
      <p:pic>
        <p:nvPicPr>
          <p:cNvPr id="36" name="图片 7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5" t="41436" r="21622" b="52410"/>
          <a:stretch/>
        </p:blipFill>
        <p:spPr>
          <a:xfrm>
            <a:off x="8123828" y="5708545"/>
            <a:ext cx="3009901" cy="422031"/>
          </a:xfrm>
          <a:prstGeom prst="rect">
            <a:avLst/>
          </a:prstGeom>
        </p:spPr>
      </p:pic>
      <p:sp>
        <p:nvSpPr>
          <p:cNvPr id="37" name="文本框 79"/>
          <p:cNvSpPr txBox="1">
            <a:spLocks noChangeArrowheads="1"/>
          </p:cNvSpPr>
          <p:nvPr/>
        </p:nvSpPr>
        <p:spPr bwMode="auto">
          <a:xfrm>
            <a:off x="7408280" y="6192401"/>
            <a:ext cx="51803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Hard disk usage in the same application</a:t>
            </a:r>
          </a:p>
        </p:txBody>
      </p:sp>
      <p:sp>
        <p:nvSpPr>
          <p:cNvPr id="38" name="矩形 80"/>
          <p:cNvSpPr/>
          <p:nvPr/>
        </p:nvSpPr>
        <p:spPr>
          <a:xfrm>
            <a:off x="5141783" y="4519302"/>
            <a:ext cx="31005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404040"/>
                </a:solidFill>
                <a:latin typeface="Rockwell Extra Bold" panose="02060903040505020403" pitchFamily="18" charset="0"/>
              </a:rPr>
              <a:t>Up to </a:t>
            </a:r>
            <a:r>
              <a:rPr lang="en-US" altLang="zh-CN" sz="3600" b="1" dirty="0" smtClean="0">
                <a:solidFill>
                  <a:srgbClr val="C00000"/>
                </a:solidFill>
                <a:latin typeface="Rockwell Extra Bold" panose="02060903040505020403" pitchFamily="18" charset="0"/>
              </a:rPr>
              <a:t>95</a:t>
            </a:r>
            <a:r>
              <a:rPr lang="en-US" altLang="zh-CN" sz="3600" b="1" dirty="0">
                <a:solidFill>
                  <a:srgbClr val="C00000"/>
                </a:solidFill>
                <a:latin typeface="Rockwell Extra Bold" panose="02060903040505020403" pitchFamily="18" charset="0"/>
              </a:rPr>
              <a:t>% OFF</a:t>
            </a:r>
            <a:endParaRPr lang="zh-CN" altLang="en-US" sz="3600" b="1" dirty="0">
              <a:solidFill>
                <a:srgbClr val="C00000"/>
              </a:solidFill>
              <a:latin typeface="Rockwell Extra Bold" panose="02060903040505020403" pitchFamily="18" charset="0"/>
            </a:endParaRPr>
          </a:p>
        </p:txBody>
      </p:sp>
      <p:sp>
        <p:nvSpPr>
          <p:cNvPr id="39" name="矩形 81"/>
          <p:cNvSpPr/>
          <p:nvPr/>
        </p:nvSpPr>
        <p:spPr>
          <a:xfrm>
            <a:off x="5132259" y="4522951"/>
            <a:ext cx="31005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404040"/>
                </a:solidFill>
                <a:latin typeface="Rockwell Extra Bold" panose="02060903040505020403" pitchFamily="18" charset="0"/>
              </a:rPr>
              <a:t>Up to </a:t>
            </a:r>
            <a:r>
              <a:rPr lang="en-US" altLang="zh-CN" sz="3600" b="1" dirty="0" smtClean="0">
                <a:solidFill>
                  <a:srgbClr val="C00000"/>
                </a:solidFill>
                <a:latin typeface="Rockwell Extra Bold" panose="02060903040505020403" pitchFamily="18" charset="0"/>
              </a:rPr>
              <a:t>75% </a:t>
            </a:r>
            <a:r>
              <a:rPr lang="en-US" altLang="zh-CN" sz="3600" b="1" dirty="0">
                <a:solidFill>
                  <a:srgbClr val="C00000"/>
                </a:solidFill>
                <a:latin typeface="Rockwell Extra Bold" panose="02060903040505020403" pitchFamily="18" charset="0"/>
              </a:rPr>
              <a:t>OFF</a:t>
            </a:r>
            <a:endParaRPr lang="zh-CN" altLang="en-US" sz="3600" b="1" dirty="0">
              <a:solidFill>
                <a:srgbClr val="C00000"/>
              </a:solidFill>
              <a:latin typeface="Rockwell Extra Bold" panose="02060903040505020403" pitchFamily="18" charset="0"/>
            </a:endParaRPr>
          </a:p>
        </p:txBody>
      </p:sp>
      <p:sp>
        <p:nvSpPr>
          <p:cNvPr id="40" name="矩形 82"/>
          <p:cNvSpPr/>
          <p:nvPr/>
        </p:nvSpPr>
        <p:spPr>
          <a:xfrm>
            <a:off x="5138527" y="4507449"/>
            <a:ext cx="31005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404040"/>
                </a:solidFill>
                <a:latin typeface="Rockwell Extra Bold" panose="02060903040505020403" pitchFamily="18" charset="0"/>
              </a:rPr>
              <a:t>Up to </a:t>
            </a:r>
            <a:r>
              <a:rPr lang="en-US" altLang="zh-CN" sz="3600" b="1" dirty="0" smtClean="0">
                <a:solidFill>
                  <a:srgbClr val="404040"/>
                </a:solidFill>
                <a:latin typeface="Rockwell Extra Bold" panose="02060903040505020403" pitchFamily="18" charset="0"/>
              </a:rPr>
              <a:t>50% </a:t>
            </a:r>
            <a:r>
              <a:rPr lang="en-US" altLang="zh-CN" sz="3600" b="1" dirty="0">
                <a:solidFill>
                  <a:srgbClr val="404040"/>
                </a:solidFill>
                <a:latin typeface="Rockwell Extra Bold" panose="02060903040505020403" pitchFamily="18" charset="0"/>
              </a:rPr>
              <a:t>OFF</a:t>
            </a:r>
            <a:endParaRPr lang="zh-CN" altLang="en-US" sz="3600" b="1" dirty="0">
              <a:solidFill>
                <a:srgbClr val="404040"/>
              </a:solidFill>
              <a:latin typeface="Rockwell Extra Bold" panose="02060903040505020403" pitchFamily="18" charset="0"/>
            </a:endParaRPr>
          </a:p>
        </p:txBody>
      </p:sp>
      <p:sp>
        <p:nvSpPr>
          <p:cNvPr id="41" name="TextBox 13"/>
          <p:cNvSpPr txBox="1"/>
          <p:nvPr/>
        </p:nvSpPr>
        <p:spPr>
          <a:xfrm>
            <a:off x="7209835" y="3353072"/>
            <a:ext cx="49667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Ultra 265 </a:t>
            </a:r>
            <a:r>
              <a:rPr lang="en-US" altLang="zh-CN" sz="16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advanced mode</a:t>
            </a:r>
            <a:endParaRPr lang="zh-CN" altLang="en-US" sz="16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23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  <p:bldP spid="20" grpId="1"/>
      <p:bldP spid="21" grpId="0" animBg="1"/>
      <p:bldP spid="21" grpId="1" animBg="1"/>
      <p:bldP spid="22" grpId="0" animBg="1"/>
      <p:bldP spid="24" grpId="0"/>
      <p:bldP spid="28" grpId="0"/>
      <p:bldP spid="28" grpId="1"/>
      <p:bldP spid="29" grpId="0"/>
      <p:bldP spid="29" grpId="1"/>
      <p:bldP spid="30" grpId="0"/>
      <p:bldP spid="30" grpId="1"/>
      <p:bldP spid="32" grpId="0"/>
      <p:bldP spid="33" grpId="0" animBg="1"/>
      <p:bldP spid="37" grpId="0"/>
      <p:bldP spid="38" grpId="0"/>
      <p:bldP spid="39" grpId="0"/>
      <p:bldP spid="39" grpId="1"/>
      <p:bldP spid="40" grpId="0"/>
      <p:bldP spid="40" grpId="1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964786" y="2883025"/>
            <a:ext cx="4483078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Easy </a:t>
            </a:r>
            <a:r>
              <a:rPr lang="en-US" altLang="zh-CN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Series</a:t>
            </a:r>
            <a:endParaRPr lang="en-US" altLang="zh-CN" sz="48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392609" y="2963815"/>
            <a:ext cx="30345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altLang="zh-CN" sz="3600" b="1" dirty="0" smtClean="0">
                <a:solidFill>
                  <a:srgbClr val="2E8DC2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Entry Level</a:t>
            </a:r>
            <a:endParaRPr lang="zh-CN" altLang="en-US" sz="3600" b="1" dirty="0">
              <a:solidFill>
                <a:srgbClr val="2E8DC2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838335" y="2622369"/>
            <a:ext cx="9255" cy="1510886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53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65" y="4104318"/>
            <a:ext cx="1321856" cy="1762474"/>
          </a:xfrm>
          <a:prstGeom prst="rect">
            <a:avLst/>
          </a:prstGeom>
        </p:spPr>
      </p:pic>
      <p:sp>
        <p:nvSpPr>
          <p:cNvPr id="29" name="椭圆 28"/>
          <p:cNvSpPr>
            <a:spLocks noChangeAspect="1"/>
          </p:cNvSpPr>
          <p:nvPr/>
        </p:nvSpPr>
        <p:spPr>
          <a:xfrm>
            <a:off x="6214856" y="5475311"/>
            <a:ext cx="719160" cy="747724"/>
          </a:xfrm>
          <a:prstGeom prst="ellipse">
            <a:avLst/>
          </a:prstGeom>
          <a:solidFill>
            <a:srgbClr val="1B8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>
            <a:spLocks noChangeAspect="1"/>
          </p:cNvSpPr>
          <p:nvPr/>
        </p:nvSpPr>
        <p:spPr>
          <a:xfrm>
            <a:off x="6214856" y="4283906"/>
            <a:ext cx="719160" cy="747724"/>
          </a:xfrm>
          <a:prstGeom prst="ellipse">
            <a:avLst/>
          </a:prstGeom>
          <a:solidFill>
            <a:srgbClr val="1B8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91443" y="342147"/>
            <a:ext cx="77204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Highlight Features – </a:t>
            </a:r>
            <a:r>
              <a:rPr lang="en-US" altLang="zh-CN" sz="3200" b="1" dirty="0" err="1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PixelSense</a:t>
            </a:r>
            <a:endParaRPr lang="en-US" altLang="zh-CN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91242" y="1196826"/>
            <a:ext cx="6665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 </a:t>
            </a:r>
            <a:r>
              <a:rPr lang="en-US" altLang="zh-CN" sz="2400" dirty="0" smtClean="0"/>
              <a:t>Innovative  Day  &amp; Night change detection</a:t>
            </a:r>
          </a:p>
          <a:p>
            <a:r>
              <a:rPr lang="en-US" altLang="zh-CN" sz="2400" dirty="0" smtClean="0"/>
              <a:t> Based on smart software image processing</a:t>
            </a:r>
          </a:p>
          <a:p>
            <a:r>
              <a:rPr lang="en-US" altLang="zh-CN" sz="2400" dirty="0" smtClean="0"/>
              <a:t> More sensitive to trigger IR cut</a:t>
            </a:r>
            <a:endParaRPr lang="zh-CN" alt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096250" y="2933700"/>
            <a:ext cx="268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45813" y="4479179"/>
            <a:ext cx="369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Avoid extra cost of hardware failure</a:t>
            </a:r>
          </a:p>
        </p:txBody>
      </p:sp>
      <p:grpSp>
        <p:nvGrpSpPr>
          <p:cNvPr id="8" name="组合 98"/>
          <p:cNvGrpSpPr/>
          <p:nvPr/>
        </p:nvGrpSpPr>
        <p:grpSpPr>
          <a:xfrm>
            <a:off x="1328072" y="1418518"/>
            <a:ext cx="754062" cy="754062"/>
            <a:chOff x="4135438" y="2036763"/>
            <a:chExt cx="754062" cy="75406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9" name="Freeform 13"/>
            <p:cNvSpPr>
              <a:spLocks/>
            </p:cNvSpPr>
            <p:nvPr/>
          </p:nvSpPr>
          <p:spPr bwMode="auto">
            <a:xfrm>
              <a:off x="4135438" y="2203450"/>
              <a:ext cx="258762" cy="320675"/>
            </a:xfrm>
            <a:custGeom>
              <a:avLst/>
              <a:gdLst>
                <a:gd name="T0" fmla="*/ 68 w 68"/>
                <a:gd name="T1" fmla="*/ 84 h 84"/>
                <a:gd name="T2" fmla="*/ 17 w 68"/>
                <a:gd name="T3" fmla="*/ 0 h 84"/>
                <a:gd name="T4" fmla="*/ 0 w 68"/>
                <a:gd name="T5" fmla="*/ 55 h 84"/>
                <a:gd name="T6" fmla="*/ 4 w 68"/>
                <a:gd name="T7" fmla="*/ 84 h 84"/>
                <a:gd name="T8" fmla="*/ 68 w 68"/>
                <a:gd name="T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84">
                  <a:moveTo>
                    <a:pt x="68" y="84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6" y="15"/>
                    <a:pt x="0" y="34"/>
                    <a:pt x="0" y="55"/>
                  </a:cubicBezTo>
                  <a:cubicBezTo>
                    <a:pt x="0" y="65"/>
                    <a:pt x="1" y="75"/>
                    <a:pt x="4" y="84"/>
                  </a:cubicBezTo>
                  <a:lnTo>
                    <a:pt x="68" y="84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4475163" y="2043113"/>
              <a:ext cx="381000" cy="209550"/>
            </a:xfrm>
            <a:custGeom>
              <a:avLst/>
              <a:gdLst>
                <a:gd name="T0" fmla="*/ 0 w 100"/>
                <a:gd name="T1" fmla="*/ 55 h 55"/>
                <a:gd name="T2" fmla="*/ 100 w 100"/>
                <a:gd name="T3" fmla="*/ 55 h 55"/>
                <a:gd name="T4" fmla="*/ 32 w 100"/>
                <a:gd name="T5" fmla="*/ 0 h 55"/>
                <a:gd name="T6" fmla="*/ 0 w 100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55">
                  <a:moveTo>
                    <a:pt x="0" y="55"/>
                  </a:moveTo>
                  <a:cubicBezTo>
                    <a:pt x="100" y="55"/>
                    <a:pt x="100" y="55"/>
                    <a:pt x="100" y="55"/>
                  </a:cubicBezTo>
                  <a:cubicBezTo>
                    <a:pt x="87" y="28"/>
                    <a:pt x="62" y="7"/>
                    <a:pt x="32" y="0"/>
                  </a:cubicBezTo>
                  <a:lnTo>
                    <a:pt x="0" y="55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4230688" y="2036763"/>
              <a:ext cx="320675" cy="334962"/>
            </a:xfrm>
            <a:custGeom>
              <a:avLst/>
              <a:gdLst>
                <a:gd name="T0" fmla="*/ 32 w 84"/>
                <a:gd name="T1" fmla="*/ 88 h 88"/>
                <a:gd name="T2" fmla="*/ 84 w 84"/>
                <a:gd name="T3" fmla="*/ 0 h 88"/>
                <a:gd name="T4" fmla="*/ 74 w 84"/>
                <a:gd name="T5" fmla="*/ 0 h 88"/>
                <a:gd name="T6" fmla="*/ 0 w 84"/>
                <a:gd name="T7" fmla="*/ 33 h 88"/>
                <a:gd name="T8" fmla="*/ 32 w 84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88">
                  <a:moveTo>
                    <a:pt x="32" y="88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81" y="0"/>
                    <a:pt x="77" y="0"/>
                    <a:pt x="74" y="0"/>
                  </a:cubicBezTo>
                  <a:cubicBezTo>
                    <a:pt x="44" y="0"/>
                    <a:pt x="18" y="13"/>
                    <a:pt x="0" y="33"/>
                  </a:cubicBezTo>
                  <a:lnTo>
                    <a:pt x="32" y="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4170363" y="2570163"/>
              <a:ext cx="381000" cy="215900"/>
            </a:xfrm>
            <a:custGeom>
              <a:avLst/>
              <a:gdLst>
                <a:gd name="T0" fmla="*/ 69 w 100"/>
                <a:gd name="T1" fmla="*/ 55 h 57"/>
                <a:gd name="T2" fmla="*/ 100 w 100"/>
                <a:gd name="T3" fmla="*/ 0 h 57"/>
                <a:gd name="T4" fmla="*/ 0 w 100"/>
                <a:gd name="T5" fmla="*/ 0 h 57"/>
                <a:gd name="T6" fmla="*/ 71 w 100"/>
                <a:gd name="T7" fmla="*/ 57 h 57"/>
                <a:gd name="T8" fmla="*/ 69 w 100"/>
                <a:gd name="T9" fmla="*/ 5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57">
                  <a:moveTo>
                    <a:pt x="69" y="55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29"/>
                    <a:pt x="39" y="50"/>
                    <a:pt x="71" y="57"/>
                  </a:cubicBezTo>
                  <a:lnTo>
                    <a:pt x="69" y="55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4630738" y="2298700"/>
              <a:ext cx="258762" cy="331787"/>
            </a:xfrm>
            <a:custGeom>
              <a:avLst/>
              <a:gdLst>
                <a:gd name="T0" fmla="*/ 0 w 68"/>
                <a:gd name="T1" fmla="*/ 0 h 87"/>
                <a:gd name="T2" fmla="*/ 50 w 68"/>
                <a:gd name="T3" fmla="*/ 87 h 87"/>
                <a:gd name="T4" fmla="*/ 68 w 68"/>
                <a:gd name="T5" fmla="*/ 30 h 87"/>
                <a:gd name="T6" fmla="*/ 64 w 68"/>
                <a:gd name="T7" fmla="*/ 0 h 87"/>
                <a:gd name="T8" fmla="*/ 0 w 68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87">
                  <a:moveTo>
                    <a:pt x="0" y="0"/>
                  </a:moveTo>
                  <a:cubicBezTo>
                    <a:pt x="50" y="87"/>
                    <a:pt x="50" y="87"/>
                    <a:pt x="50" y="87"/>
                  </a:cubicBezTo>
                  <a:cubicBezTo>
                    <a:pt x="62" y="71"/>
                    <a:pt x="68" y="51"/>
                    <a:pt x="68" y="30"/>
                  </a:cubicBezTo>
                  <a:cubicBezTo>
                    <a:pt x="68" y="20"/>
                    <a:pt x="67" y="9"/>
                    <a:pt x="6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4478338" y="2459038"/>
              <a:ext cx="312737" cy="331787"/>
            </a:xfrm>
            <a:custGeom>
              <a:avLst/>
              <a:gdLst>
                <a:gd name="T0" fmla="*/ 50 w 82"/>
                <a:gd name="T1" fmla="*/ 0 h 87"/>
                <a:gd name="T2" fmla="*/ 0 w 82"/>
                <a:gd name="T3" fmla="*/ 87 h 87"/>
                <a:gd name="T4" fmla="*/ 9 w 82"/>
                <a:gd name="T5" fmla="*/ 87 h 87"/>
                <a:gd name="T6" fmla="*/ 82 w 82"/>
                <a:gd name="T7" fmla="*/ 55 h 87"/>
                <a:gd name="T8" fmla="*/ 50 w 82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87">
                  <a:moveTo>
                    <a:pt x="50" y="0"/>
                  </a:moveTo>
                  <a:cubicBezTo>
                    <a:pt x="0" y="87"/>
                    <a:pt x="0" y="87"/>
                    <a:pt x="0" y="87"/>
                  </a:cubicBezTo>
                  <a:cubicBezTo>
                    <a:pt x="3" y="87"/>
                    <a:pt x="6" y="87"/>
                    <a:pt x="9" y="87"/>
                  </a:cubicBezTo>
                  <a:cubicBezTo>
                    <a:pt x="38" y="87"/>
                    <a:pt x="64" y="75"/>
                    <a:pt x="82" y="55"/>
                  </a:cubicBezTo>
                  <a:lnTo>
                    <a:pt x="5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172136" y="1475714"/>
            <a:ext cx="3130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PixelSense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16" name="直线连接符 15"/>
          <p:cNvCxnSpPr/>
          <p:nvPr/>
        </p:nvCxnSpPr>
        <p:spPr>
          <a:xfrm>
            <a:off x="4895765" y="1450412"/>
            <a:ext cx="0" cy="6549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7020161" y="5623965"/>
            <a:ext cx="3038055" cy="465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 </a:t>
            </a:r>
            <a:r>
              <a:rPr lang="en-US" altLang="zh-CN" dirty="0"/>
              <a:t>Water and dust proof design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6998217" y="3067050"/>
            <a:ext cx="466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Detect real surveillance scene illumination </a:t>
            </a:r>
            <a:endParaRPr lang="zh-CN" altLang="en-US" dirty="0"/>
          </a:p>
        </p:txBody>
      </p:sp>
      <p:sp>
        <p:nvSpPr>
          <p:cNvPr id="26" name="椭圆 25"/>
          <p:cNvSpPr>
            <a:spLocks noChangeAspect="1"/>
          </p:cNvSpPr>
          <p:nvPr/>
        </p:nvSpPr>
        <p:spPr>
          <a:xfrm>
            <a:off x="6195990" y="2871776"/>
            <a:ext cx="719160" cy="747724"/>
          </a:xfrm>
          <a:prstGeom prst="ellipse">
            <a:avLst/>
          </a:prstGeom>
          <a:solidFill>
            <a:srgbClr val="1B8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KSO_Shape"/>
          <p:cNvSpPr>
            <a:spLocks/>
          </p:cNvSpPr>
          <p:nvPr/>
        </p:nvSpPr>
        <p:spPr bwMode="auto">
          <a:xfrm flipH="1">
            <a:off x="6381253" y="3034464"/>
            <a:ext cx="428473" cy="410572"/>
          </a:xfrm>
          <a:custGeom>
            <a:avLst/>
            <a:gdLst>
              <a:gd name="T0" fmla="*/ 332558402 w 9644"/>
              <a:gd name="T1" fmla="*/ 103997713 h 9130"/>
              <a:gd name="T2" fmla="*/ 336577391 w 9644"/>
              <a:gd name="T3" fmla="*/ 101618133 h 9130"/>
              <a:gd name="T4" fmla="*/ 340791542 w 9644"/>
              <a:gd name="T5" fmla="*/ 98185353 h 9130"/>
              <a:gd name="T6" fmla="*/ 344108107 w 9644"/>
              <a:gd name="T7" fmla="*/ 94479593 h 9130"/>
              <a:gd name="T8" fmla="*/ 346371232 w 9644"/>
              <a:gd name="T9" fmla="*/ 90656701 h 9130"/>
              <a:gd name="T10" fmla="*/ 347502696 w 9644"/>
              <a:gd name="T11" fmla="*/ 86872919 h 9130"/>
              <a:gd name="T12" fmla="*/ 347385757 w 9644"/>
              <a:gd name="T13" fmla="*/ 83362116 h 9130"/>
              <a:gd name="T14" fmla="*/ 306727914 w 9644"/>
              <a:gd name="T15" fmla="*/ 5266205 h 9130"/>
              <a:gd name="T16" fmla="*/ 304503899 w 9644"/>
              <a:gd name="T17" fmla="*/ 2652558 h 9130"/>
              <a:gd name="T18" fmla="*/ 301265360 w 9644"/>
              <a:gd name="T19" fmla="*/ 897157 h 9130"/>
              <a:gd name="T20" fmla="*/ 297246371 w 9644"/>
              <a:gd name="T21" fmla="*/ 78022 h 9130"/>
              <a:gd name="T22" fmla="*/ 292603180 w 9644"/>
              <a:gd name="T23" fmla="*/ 116935 h 9130"/>
              <a:gd name="T24" fmla="*/ 287530555 w 9644"/>
              <a:gd name="T25" fmla="*/ 1092311 h 9130"/>
              <a:gd name="T26" fmla="*/ 282224051 w 9644"/>
              <a:gd name="T27" fmla="*/ 3003757 h 9130"/>
              <a:gd name="T28" fmla="*/ 13968881 w 9644"/>
              <a:gd name="T29" fmla="*/ 143747770 h 9130"/>
              <a:gd name="T30" fmla="*/ 9247467 w 9644"/>
              <a:gd name="T31" fmla="*/ 146907571 h 9130"/>
              <a:gd name="T32" fmla="*/ 5345615 w 9644"/>
              <a:gd name="T33" fmla="*/ 150418374 h 9130"/>
              <a:gd name="T34" fmla="*/ 2458288 w 9644"/>
              <a:gd name="T35" fmla="*/ 154202156 h 9130"/>
              <a:gd name="T36" fmla="*/ 624399 w 9644"/>
              <a:gd name="T37" fmla="*/ 158064158 h 9130"/>
              <a:gd name="T38" fmla="*/ 0 w 9644"/>
              <a:gd name="T39" fmla="*/ 161731006 h 9130"/>
              <a:gd name="T40" fmla="*/ 624399 w 9644"/>
              <a:gd name="T41" fmla="*/ 165124677 h 9130"/>
              <a:gd name="T42" fmla="*/ 41633257 w 9644"/>
              <a:gd name="T43" fmla="*/ 243064543 h 9130"/>
              <a:gd name="T44" fmla="*/ 44286509 w 9644"/>
              <a:gd name="T45" fmla="*/ 245288078 h 9130"/>
              <a:gd name="T46" fmla="*/ 47837150 w 9644"/>
              <a:gd name="T47" fmla="*/ 246692281 h 9130"/>
              <a:gd name="T48" fmla="*/ 52168239 w 9644"/>
              <a:gd name="T49" fmla="*/ 247160414 h 9130"/>
              <a:gd name="T50" fmla="*/ 57006592 w 9644"/>
              <a:gd name="T51" fmla="*/ 246770303 h 9130"/>
              <a:gd name="T52" fmla="*/ 62196156 w 9644"/>
              <a:gd name="T53" fmla="*/ 245405013 h 9130"/>
              <a:gd name="T54" fmla="*/ 67463746 w 9644"/>
              <a:gd name="T55" fmla="*/ 243103456 h 9130"/>
              <a:gd name="T56" fmla="*/ 350468247 w 9644"/>
              <a:gd name="T57" fmla="*/ 356151352 h 9130"/>
              <a:gd name="T58" fmla="*/ 62079217 w 9644"/>
              <a:gd name="T59" fmla="*/ 242128276 h 9130"/>
              <a:gd name="T60" fmla="*/ 60713480 w 9644"/>
              <a:gd name="T61" fmla="*/ 242323431 h 9130"/>
              <a:gd name="T62" fmla="*/ 57474940 w 9644"/>
              <a:gd name="T63" fmla="*/ 240802096 h 9130"/>
              <a:gd name="T64" fmla="*/ 52753527 w 9644"/>
              <a:gd name="T65" fmla="*/ 236511071 h 9130"/>
              <a:gd name="T66" fmla="*/ 47134923 w 9644"/>
              <a:gd name="T67" fmla="*/ 229801554 h 9130"/>
              <a:gd name="T68" fmla="*/ 40969945 w 9644"/>
              <a:gd name="T69" fmla="*/ 220985436 h 9130"/>
              <a:gd name="T70" fmla="*/ 34414643 w 9644"/>
              <a:gd name="T71" fmla="*/ 210492137 h 9130"/>
              <a:gd name="T72" fmla="*/ 27781513 w 9644"/>
              <a:gd name="T73" fmla="*/ 198594438 h 9130"/>
              <a:gd name="T74" fmla="*/ 22865136 w 9644"/>
              <a:gd name="T75" fmla="*/ 188764031 h 9130"/>
              <a:gd name="T76" fmla="*/ 17675571 w 9644"/>
              <a:gd name="T77" fmla="*/ 177256443 h 9130"/>
              <a:gd name="T78" fmla="*/ 13695694 w 9644"/>
              <a:gd name="T79" fmla="*/ 166841166 h 9130"/>
              <a:gd name="T80" fmla="*/ 11081356 w 9644"/>
              <a:gd name="T81" fmla="*/ 158064158 h 9130"/>
              <a:gd name="T82" fmla="*/ 9910780 w 9644"/>
              <a:gd name="T83" fmla="*/ 151276619 h 9130"/>
              <a:gd name="T84" fmla="*/ 10340018 w 9644"/>
              <a:gd name="T85" fmla="*/ 146946484 h 9130"/>
              <a:gd name="T86" fmla="*/ 11159381 w 9644"/>
              <a:gd name="T87" fmla="*/ 145776348 h 9130"/>
              <a:gd name="T88" fmla="*/ 12173906 w 9644"/>
              <a:gd name="T89" fmla="*/ 145464259 h 9130"/>
              <a:gd name="T90" fmla="*/ 14437032 w 9644"/>
              <a:gd name="T91" fmla="*/ 146010414 h 9130"/>
              <a:gd name="T92" fmla="*/ 18729010 w 9644"/>
              <a:gd name="T93" fmla="*/ 149248041 h 9130"/>
              <a:gd name="T94" fmla="*/ 23996600 w 9644"/>
              <a:gd name="T95" fmla="*/ 155021489 h 9130"/>
              <a:gd name="T96" fmla="*/ 29966614 w 9644"/>
              <a:gd name="T97" fmla="*/ 163018274 h 9130"/>
              <a:gd name="T98" fmla="*/ 36443693 w 9644"/>
              <a:gd name="T99" fmla="*/ 172887395 h 9130"/>
              <a:gd name="T100" fmla="*/ 43037909 w 9644"/>
              <a:gd name="T101" fmla="*/ 184317159 h 9130"/>
              <a:gd name="T102" fmla="*/ 48227473 w 9644"/>
              <a:gd name="T103" fmla="*/ 194147368 h 9130"/>
              <a:gd name="T104" fmla="*/ 53846077 w 9644"/>
              <a:gd name="T105" fmla="*/ 206045067 h 9130"/>
              <a:gd name="T106" fmla="*/ 58333415 w 9644"/>
              <a:gd name="T107" fmla="*/ 216967587 h 9130"/>
              <a:gd name="T108" fmla="*/ 61532843 w 9644"/>
              <a:gd name="T109" fmla="*/ 226446795 h 9130"/>
              <a:gd name="T110" fmla="*/ 63249793 w 9644"/>
              <a:gd name="T111" fmla="*/ 234053469 h 9130"/>
              <a:gd name="T112" fmla="*/ 63522782 w 9644"/>
              <a:gd name="T113" fmla="*/ 239436608 h 9130"/>
              <a:gd name="T114" fmla="*/ 62664505 w 9644"/>
              <a:gd name="T115" fmla="*/ 241582121 h 913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644" h="9130">
                <a:moveTo>
                  <a:pt x="8982" y="2911"/>
                </a:moveTo>
                <a:lnTo>
                  <a:pt x="8982" y="5704"/>
                </a:lnTo>
                <a:lnTo>
                  <a:pt x="7500" y="5704"/>
                </a:lnTo>
                <a:lnTo>
                  <a:pt x="5860" y="4064"/>
                </a:lnTo>
                <a:lnTo>
                  <a:pt x="8523" y="2666"/>
                </a:lnTo>
                <a:lnTo>
                  <a:pt x="8550" y="2652"/>
                </a:lnTo>
                <a:lnTo>
                  <a:pt x="8575" y="2636"/>
                </a:lnTo>
                <a:lnTo>
                  <a:pt x="8601" y="2621"/>
                </a:lnTo>
                <a:lnTo>
                  <a:pt x="8626" y="2605"/>
                </a:lnTo>
                <a:lnTo>
                  <a:pt x="8649" y="2588"/>
                </a:lnTo>
                <a:lnTo>
                  <a:pt x="8671" y="2571"/>
                </a:lnTo>
                <a:lnTo>
                  <a:pt x="8693" y="2553"/>
                </a:lnTo>
                <a:lnTo>
                  <a:pt x="8714" y="2535"/>
                </a:lnTo>
                <a:lnTo>
                  <a:pt x="8734" y="2517"/>
                </a:lnTo>
                <a:lnTo>
                  <a:pt x="8752" y="2499"/>
                </a:lnTo>
                <a:lnTo>
                  <a:pt x="8771" y="2480"/>
                </a:lnTo>
                <a:lnTo>
                  <a:pt x="8787" y="2461"/>
                </a:lnTo>
                <a:lnTo>
                  <a:pt x="8803" y="2442"/>
                </a:lnTo>
                <a:lnTo>
                  <a:pt x="8819" y="2422"/>
                </a:lnTo>
                <a:lnTo>
                  <a:pt x="8833" y="2403"/>
                </a:lnTo>
                <a:lnTo>
                  <a:pt x="8845" y="2383"/>
                </a:lnTo>
                <a:lnTo>
                  <a:pt x="8857" y="2363"/>
                </a:lnTo>
                <a:lnTo>
                  <a:pt x="8868" y="2344"/>
                </a:lnTo>
                <a:lnTo>
                  <a:pt x="8877" y="2324"/>
                </a:lnTo>
                <a:lnTo>
                  <a:pt x="8885" y="2305"/>
                </a:lnTo>
                <a:lnTo>
                  <a:pt x="8892" y="2285"/>
                </a:lnTo>
                <a:lnTo>
                  <a:pt x="8898" y="2265"/>
                </a:lnTo>
                <a:lnTo>
                  <a:pt x="8903" y="2247"/>
                </a:lnTo>
                <a:lnTo>
                  <a:pt x="8906" y="2227"/>
                </a:lnTo>
                <a:lnTo>
                  <a:pt x="8908" y="2209"/>
                </a:lnTo>
                <a:lnTo>
                  <a:pt x="8909" y="2190"/>
                </a:lnTo>
                <a:lnTo>
                  <a:pt x="8908" y="2173"/>
                </a:lnTo>
                <a:lnTo>
                  <a:pt x="8906" y="2154"/>
                </a:lnTo>
                <a:lnTo>
                  <a:pt x="8903" y="2137"/>
                </a:lnTo>
                <a:lnTo>
                  <a:pt x="8898" y="2120"/>
                </a:lnTo>
                <a:lnTo>
                  <a:pt x="8892" y="2104"/>
                </a:lnTo>
                <a:lnTo>
                  <a:pt x="8884" y="2087"/>
                </a:lnTo>
                <a:lnTo>
                  <a:pt x="7861" y="135"/>
                </a:lnTo>
                <a:lnTo>
                  <a:pt x="7852" y="120"/>
                </a:lnTo>
                <a:lnTo>
                  <a:pt x="7841" y="106"/>
                </a:lnTo>
                <a:lnTo>
                  <a:pt x="7830" y="93"/>
                </a:lnTo>
                <a:lnTo>
                  <a:pt x="7818" y="80"/>
                </a:lnTo>
                <a:lnTo>
                  <a:pt x="7804" y="68"/>
                </a:lnTo>
                <a:lnTo>
                  <a:pt x="7790" y="58"/>
                </a:lnTo>
                <a:lnTo>
                  <a:pt x="7775" y="48"/>
                </a:lnTo>
                <a:lnTo>
                  <a:pt x="7757" y="38"/>
                </a:lnTo>
                <a:lnTo>
                  <a:pt x="7740" y="31"/>
                </a:lnTo>
                <a:lnTo>
                  <a:pt x="7721" y="23"/>
                </a:lnTo>
                <a:lnTo>
                  <a:pt x="7703" y="17"/>
                </a:lnTo>
                <a:lnTo>
                  <a:pt x="7682" y="12"/>
                </a:lnTo>
                <a:lnTo>
                  <a:pt x="7661" y="8"/>
                </a:lnTo>
                <a:lnTo>
                  <a:pt x="7640" y="4"/>
                </a:lnTo>
                <a:lnTo>
                  <a:pt x="7618" y="2"/>
                </a:lnTo>
                <a:lnTo>
                  <a:pt x="7595" y="0"/>
                </a:lnTo>
                <a:lnTo>
                  <a:pt x="7572" y="0"/>
                </a:lnTo>
                <a:lnTo>
                  <a:pt x="7548" y="0"/>
                </a:lnTo>
                <a:lnTo>
                  <a:pt x="7524" y="1"/>
                </a:lnTo>
                <a:lnTo>
                  <a:pt x="7499" y="3"/>
                </a:lnTo>
                <a:lnTo>
                  <a:pt x="7472" y="7"/>
                </a:lnTo>
                <a:lnTo>
                  <a:pt x="7447" y="11"/>
                </a:lnTo>
                <a:lnTo>
                  <a:pt x="7421" y="16"/>
                </a:lnTo>
                <a:lnTo>
                  <a:pt x="7395" y="22"/>
                </a:lnTo>
                <a:lnTo>
                  <a:pt x="7369" y="28"/>
                </a:lnTo>
                <a:lnTo>
                  <a:pt x="7342" y="37"/>
                </a:lnTo>
                <a:lnTo>
                  <a:pt x="7315" y="46"/>
                </a:lnTo>
                <a:lnTo>
                  <a:pt x="7288" y="56"/>
                </a:lnTo>
                <a:lnTo>
                  <a:pt x="7261" y="67"/>
                </a:lnTo>
                <a:lnTo>
                  <a:pt x="7233" y="77"/>
                </a:lnTo>
                <a:lnTo>
                  <a:pt x="7206" y="91"/>
                </a:lnTo>
                <a:lnTo>
                  <a:pt x="7179" y="105"/>
                </a:lnTo>
                <a:lnTo>
                  <a:pt x="385" y="3671"/>
                </a:lnTo>
                <a:lnTo>
                  <a:pt x="358" y="3685"/>
                </a:lnTo>
                <a:lnTo>
                  <a:pt x="333" y="3700"/>
                </a:lnTo>
                <a:lnTo>
                  <a:pt x="308" y="3715"/>
                </a:lnTo>
                <a:lnTo>
                  <a:pt x="284" y="3732"/>
                </a:lnTo>
                <a:lnTo>
                  <a:pt x="260" y="3748"/>
                </a:lnTo>
                <a:lnTo>
                  <a:pt x="237" y="3766"/>
                </a:lnTo>
                <a:lnTo>
                  <a:pt x="215" y="3783"/>
                </a:lnTo>
                <a:lnTo>
                  <a:pt x="194" y="3801"/>
                </a:lnTo>
                <a:lnTo>
                  <a:pt x="175" y="3819"/>
                </a:lnTo>
                <a:lnTo>
                  <a:pt x="156" y="3838"/>
                </a:lnTo>
                <a:lnTo>
                  <a:pt x="137" y="3856"/>
                </a:lnTo>
                <a:lnTo>
                  <a:pt x="121" y="3876"/>
                </a:lnTo>
                <a:lnTo>
                  <a:pt x="105" y="3894"/>
                </a:lnTo>
                <a:lnTo>
                  <a:pt x="89" y="3914"/>
                </a:lnTo>
                <a:lnTo>
                  <a:pt x="76" y="3934"/>
                </a:lnTo>
                <a:lnTo>
                  <a:pt x="63" y="3953"/>
                </a:lnTo>
                <a:lnTo>
                  <a:pt x="51" y="3973"/>
                </a:lnTo>
                <a:lnTo>
                  <a:pt x="41" y="3993"/>
                </a:lnTo>
                <a:lnTo>
                  <a:pt x="32" y="4012"/>
                </a:lnTo>
                <a:lnTo>
                  <a:pt x="23" y="4032"/>
                </a:lnTo>
                <a:lnTo>
                  <a:pt x="16" y="4052"/>
                </a:lnTo>
                <a:lnTo>
                  <a:pt x="10" y="4071"/>
                </a:lnTo>
                <a:lnTo>
                  <a:pt x="5" y="4090"/>
                </a:lnTo>
                <a:lnTo>
                  <a:pt x="2" y="4109"/>
                </a:lnTo>
                <a:lnTo>
                  <a:pt x="0" y="4128"/>
                </a:lnTo>
                <a:lnTo>
                  <a:pt x="0" y="4146"/>
                </a:lnTo>
                <a:lnTo>
                  <a:pt x="0" y="4164"/>
                </a:lnTo>
                <a:lnTo>
                  <a:pt x="2" y="4182"/>
                </a:lnTo>
                <a:lnTo>
                  <a:pt x="5" y="4200"/>
                </a:lnTo>
                <a:lnTo>
                  <a:pt x="10" y="4216"/>
                </a:lnTo>
                <a:lnTo>
                  <a:pt x="16" y="4233"/>
                </a:lnTo>
                <a:lnTo>
                  <a:pt x="24" y="4249"/>
                </a:lnTo>
                <a:lnTo>
                  <a:pt x="1047" y="6201"/>
                </a:lnTo>
                <a:lnTo>
                  <a:pt x="1056" y="6216"/>
                </a:lnTo>
                <a:lnTo>
                  <a:pt x="1067" y="6231"/>
                </a:lnTo>
                <a:lnTo>
                  <a:pt x="1078" y="6244"/>
                </a:lnTo>
                <a:lnTo>
                  <a:pt x="1090" y="6257"/>
                </a:lnTo>
                <a:lnTo>
                  <a:pt x="1104" y="6268"/>
                </a:lnTo>
                <a:lnTo>
                  <a:pt x="1118" y="6279"/>
                </a:lnTo>
                <a:lnTo>
                  <a:pt x="1135" y="6288"/>
                </a:lnTo>
                <a:lnTo>
                  <a:pt x="1151" y="6298"/>
                </a:lnTo>
                <a:lnTo>
                  <a:pt x="1168" y="6306"/>
                </a:lnTo>
                <a:lnTo>
                  <a:pt x="1187" y="6312"/>
                </a:lnTo>
                <a:lnTo>
                  <a:pt x="1206" y="6319"/>
                </a:lnTo>
                <a:lnTo>
                  <a:pt x="1226" y="6324"/>
                </a:lnTo>
                <a:lnTo>
                  <a:pt x="1247" y="6329"/>
                </a:lnTo>
                <a:lnTo>
                  <a:pt x="1269" y="6332"/>
                </a:lnTo>
                <a:lnTo>
                  <a:pt x="1291" y="6334"/>
                </a:lnTo>
                <a:lnTo>
                  <a:pt x="1314" y="6336"/>
                </a:lnTo>
                <a:lnTo>
                  <a:pt x="1337" y="6336"/>
                </a:lnTo>
                <a:lnTo>
                  <a:pt x="1361" y="6336"/>
                </a:lnTo>
                <a:lnTo>
                  <a:pt x="1386" y="6335"/>
                </a:lnTo>
                <a:lnTo>
                  <a:pt x="1411" y="6333"/>
                </a:lnTo>
                <a:lnTo>
                  <a:pt x="1436" y="6330"/>
                </a:lnTo>
                <a:lnTo>
                  <a:pt x="1461" y="6326"/>
                </a:lnTo>
                <a:lnTo>
                  <a:pt x="1487" y="6320"/>
                </a:lnTo>
                <a:lnTo>
                  <a:pt x="1513" y="6315"/>
                </a:lnTo>
                <a:lnTo>
                  <a:pt x="1541" y="6308"/>
                </a:lnTo>
                <a:lnTo>
                  <a:pt x="1567" y="6299"/>
                </a:lnTo>
                <a:lnTo>
                  <a:pt x="1594" y="6291"/>
                </a:lnTo>
                <a:lnTo>
                  <a:pt x="1620" y="6281"/>
                </a:lnTo>
                <a:lnTo>
                  <a:pt x="1647" y="6270"/>
                </a:lnTo>
                <a:lnTo>
                  <a:pt x="1675" y="6258"/>
                </a:lnTo>
                <a:lnTo>
                  <a:pt x="1702" y="6246"/>
                </a:lnTo>
                <a:lnTo>
                  <a:pt x="1729" y="6232"/>
                </a:lnTo>
                <a:lnTo>
                  <a:pt x="5273" y="4371"/>
                </a:lnTo>
                <a:lnTo>
                  <a:pt x="6831" y="5931"/>
                </a:lnTo>
                <a:lnTo>
                  <a:pt x="6831" y="6336"/>
                </a:lnTo>
                <a:lnTo>
                  <a:pt x="8982" y="6336"/>
                </a:lnTo>
                <a:lnTo>
                  <a:pt x="8982" y="9130"/>
                </a:lnTo>
                <a:lnTo>
                  <a:pt x="9644" y="9130"/>
                </a:lnTo>
                <a:lnTo>
                  <a:pt x="9644" y="2911"/>
                </a:lnTo>
                <a:lnTo>
                  <a:pt x="8982" y="2911"/>
                </a:lnTo>
                <a:close/>
                <a:moveTo>
                  <a:pt x="1591" y="6207"/>
                </a:moveTo>
                <a:lnTo>
                  <a:pt x="1591" y="6207"/>
                </a:lnTo>
                <a:lnTo>
                  <a:pt x="1584" y="6210"/>
                </a:lnTo>
                <a:lnTo>
                  <a:pt x="1578" y="6211"/>
                </a:lnTo>
                <a:lnTo>
                  <a:pt x="1571" y="6212"/>
                </a:lnTo>
                <a:lnTo>
                  <a:pt x="1563" y="6213"/>
                </a:lnTo>
                <a:lnTo>
                  <a:pt x="1556" y="6212"/>
                </a:lnTo>
                <a:lnTo>
                  <a:pt x="1548" y="6211"/>
                </a:lnTo>
                <a:lnTo>
                  <a:pt x="1532" y="6205"/>
                </a:lnTo>
                <a:lnTo>
                  <a:pt x="1513" y="6198"/>
                </a:lnTo>
                <a:lnTo>
                  <a:pt x="1494" y="6187"/>
                </a:lnTo>
                <a:lnTo>
                  <a:pt x="1473" y="6173"/>
                </a:lnTo>
                <a:lnTo>
                  <a:pt x="1450" y="6156"/>
                </a:lnTo>
                <a:lnTo>
                  <a:pt x="1427" y="6137"/>
                </a:lnTo>
                <a:lnTo>
                  <a:pt x="1403" y="6115"/>
                </a:lnTo>
                <a:lnTo>
                  <a:pt x="1378" y="6090"/>
                </a:lnTo>
                <a:lnTo>
                  <a:pt x="1352" y="6063"/>
                </a:lnTo>
                <a:lnTo>
                  <a:pt x="1325" y="6033"/>
                </a:lnTo>
                <a:lnTo>
                  <a:pt x="1296" y="6001"/>
                </a:lnTo>
                <a:lnTo>
                  <a:pt x="1268" y="5967"/>
                </a:lnTo>
                <a:lnTo>
                  <a:pt x="1238" y="5929"/>
                </a:lnTo>
                <a:lnTo>
                  <a:pt x="1208" y="5891"/>
                </a:lnTo>
                <a:lnTo>
                  <a:pt x="1177" y="5850"/>
                </a:lnTo>
                <a:lnTo>
                  <a:pt x="1146" y="5807"/>
                </a:lnTo>
                <a:lnTo>
                  <a:pt x="1114" y="5761"/>
                </a:lnTo>
                <a:lnTo>
                  <a:pt x="1082" y="5714"/>
                </a:lnTo>
                <a:lnTo>
                  <a:pt x="1050" y="5665"/>
                </a:lnTo>
                <a:lnTo>
                  <a:pt x="1016" y="5615"/>
                </a:lnTo>
                <a:lnTo>
                  <a:pt x="983" y="5563"/>
                </a:lnTo>
                <a:lnTo>
                  <a:pt x="949" y="5509"/>
                </a:lnTo>
                <a:lnTo>
                  <a:pt x="915" y="5454"/>
                </a:lnTo>
                <a:lnTo>
                  <a:pt x="882" y="5396"/>
                </a:lnTo>
                <a:lnTo>
                  <a:pt x="848" y="5338"/>
                </a:lnTo>
                <a:lnTo>
                  <a:pt x="814" y="5278"/>
                </a:lnTo>
                <a:lnTo>
                  <a:pt x="780" y="5217"/>
                </a:lnTo>
                <a:lnTo>
                  <a:pt x="746" y="5155"/>
                </a:lnTo>
                <a:lnTo>
                  <a:pt x="712" y="5091"/>
                </a:lnTo>
                <a:lnTo>
                  <a:pt x="679" y="5027"/>
                </a:lnTo>
                <a:lnTo>
                  <a:pt x="647" y="4964"/>
                </a:lnTo>
                <a:lnTo>
                  <a:pt x="615" y="4902"/>
                </a:lnTo>
                <a:lnTo>
                  <a:pt x="586" y="4839"/>
                </a:lnTo>
                <a:lnTo>
                  <a:pt x="556" y="4778"/>
                </a:lnTo>
                <a:lnTo>
                  <a:pt x="529" y="4718"/>
                </a:lnTo>
                <a:lnTo>
                  <a:pt x="503" y="4658"/>
                </a:lnTo>
                <a:lnTo>
                  <a:pt x="477" y="4600"/>
                </a:lnTo>
                <a:lnTo>
                  <a:pt x="453" y="4544"/>
                </a:lnTo>
                <a:lnTo>
                  <a:pt x="430" y="4487"/>
                </a:lnTo>
                <a:lnTo>
                  <a:pt x="408" y="4432"/>
                </a:lnTo>
                <a:lnTo>
                  <a:pt x="388" y="4379"/>
                </a:lnTo>
                <a:lnTo>
                  <a:pt x="369" y="4328"/>
                </a:lnTo>
                <a:lnTo>
                  <a:pt x="351" y="4277"/>
                </a:lnTo>
                <a:lnTo>
                  <a:pt x="335" y="4228"/>
                </a:lnTo>
                <a:lnTo>
                  <a:pt x="320" y="4181"/>
                </a:lnTo>
                <a:lnTo>
                  <a:pt x="307" y="4137"/>
                </a:lnTo>
                <a:lnTo>
                  <a:pt x="295" y="4093"/>
                </a:lnTo>
                <a:lnTo>
                  <a:pt x="284" y="4052"/>
                </a:lnTo>
                <a:lnTo>
                  <a:pt x="275" y="4012"/>
                </a:lnTo>
                <a:lnTo>
                  <a:pt x="267" y="3976"/>
                </a:lnTo>
                <a:lnTo>
                  <a:pt x="261" y="3941"/>
                </a:lnTo>
                <a:lnTo>
                  <a:pt x="256" y="3909"/>
                </a:lnTo>
                <a:lnTo>
                  <a:pt x="254" y="3878"/>
                </a:lnTo>
                <a:lnTo>
                  <a:pt x="253" y="3851"/>
                </a:lnTo>
                <a:lnTo>
                  <a:pt x="253" y="3826"/>
                </a:lnTo>
                <a:lnTo>
                  <a:pt x="255" y="3803"/>
                </a:lnTo>
                <a:lnTo>
                  <a:pt x="259" y="3783"/>
                </a:lnTo>
                <a:lnTo>
                  <a:pt x="265" y="3767"/>
                </a:lnTo>
                <a:lnTo>
                  <a:pt x="268" y="3759"/>
                </a:lnTo>
                <a:lnTo>
                  <a:pt x="272" y="3753"/>
                </a:lnTo>
                <a:lnTo>
                  <a:pt x="276" y="3747"/>
                </a:lnTo>
                <a:lnTo>
                  <a:pt x="281" y="3742"/>
                </a:lnTo>
                <a:lnTo>
                  <a:pt x="286" y="3737"/>
                </a:lnTo>
                <a:lnTo>
                  <a:pt x="292" y="3734"/>
                </a:lnTo>
                <a:lnTo>
                  <a:pt x="298" y="3732"/>
                </a:lnTo>
                <a:lnTo>
                  <a:pt x="304" y="3730"/>
                </a:lnTo>
                <a:lnTo>
                  <a:pt x="312" y="3729"/>
                </a:lnTo>
                <a:lnTo>
                  <a:pt x="319" y="3729"/>
                </a:lnTo>
                <a:lnTo>
                  <a:pt x="326" y="3729"/>
                </a:lnTo>
                <a:lnTo>
                  <a:pt x="335" y="3730"/>
                </a:lnTo>
                <a:lnTo>
                  <a:pt x="351" y="3735"/>
                </a:lnTo>
                <a:lnTo>
                  <a:pt x="370" y="3743"/>
                </a:lnTo>
                <a:lnTo>
                  <a:pt x="389" y="3754"/>
                </a:lnTo>
                <a:lnTo>
                  <a:pt x="410" y="3768"/>
                </a:lnTo>
                <a:lnTo>
                  <a:pt x="432" y="3784"/>
                </a:lnTo>
                <a:lnTo>
                  <a:pt x="455" y="3804"/>
                </a:lnTo>
                <a:lnTo>
                  <a:pt x="480" y="3826"/>
                </a:lnTo>
                <a:lnTo>
                  <a:pt x="505" y="3851"/>
                </a:lnTo>
                <a:lnTo>
                  <a:pt x="531" y="3878"/>
                </a:lnTo>
                <a:lnTo>
                  <a:pt x="559" y="3907"/>
                </a:lnTo>
                <a:lnTo>
                  <a:pt x="586" y="3940"/>
                </a:lnTo>
                <a:lnTo>
                  <a:pt x="615" y="3974"/>
                </a:lnTo>
                <a:lnTo>
                  <a:pt x="645" y="4011"/>
                </a:lnTo>
                <a:lnTo>
                  <a:pt x="674" y="4050"/>
                </a:lnTo>
                <a:lnTo>
                  <a:pt x="705" y="4091"/>
                </a:lnTo>
                <a:lnTo>
                  <a:pt x="736" y="4134"/>
                </a:lnTo>
                <a:lnTo>
                  <a:pt x="768" y="4179"/>
                </a:lnTo>
                <a:lnTo>
                  <a:pt x="801" y="4226"/>
                </a:lnTo>
                <a:lnTo>
                  <a:pt x="834" y="4275"/>
                </a:lnTo>
                <a:lnTo>
                  <a:pt x="866" y="4325"/>
                </a:lnTo>
                <a:lnTo>
                  <a:pt x="900" y="4378"/>
                </a:lnTo>
                <a:lnTo>
                  <a:pt x="934" y="4432"/>
                </a:lnTo>
                <a:lnTo>
                  <a:pt x="968" y="4488"/>
                </a:lnTo>
                <a:lnTo>
                  <a:pt x="1002" y="4545"/>
                </a:lnTo>
                <a:lnTo>
                  <a:pt x="1035" y="4604"/>
                </a:lnTo>
                <a:lnTo>
                  <a:pt x="1069" y="4664"/>
                </a:lnTo>
                <a:lnTo>
                  <a:pt x="1103" y="4725"/>
                </a:lnTo>
                <a:lnTo>
                  <a:pt x="1137" y="4787"/>
                </a:lnTo>
                <a:lnTo>
                  <a:pt x="1171" y="4850"/>
                </a:lnTo>
                <a:lnTo>
                  <a:pt x="1203" y="4914"/>
                </a:lnTo>
                <a:lnTo>
                  <a:pt x="1236" y="4977"/>
                </a:lnTo>
                <a:lnTo>
                  <a:pt x="1267" y="5040"/>
                </a:lnTo>
                <a:lnTo>
                  <a:pt x="1297" y="5101"/>
                </a:lnTo>
                <a:lnTo>
                  <a:pt x="1326" y="5162"/>
                </a:lnTo>
                <a:lnTo>
                  <a:pt x="1354" y="5223"/>
                </a:lnTo>
                <a:lnTo>
                  <a:pt x="1380" y="5282"/>
                </a:lnTo>
                <a:lnTo>
                  <a:pt x="1405" y="5340"/>
                </a:lnTo>
                <a:lnTo>
                  <a:pt x="1429" y="5398"/>
                </a:lnTo>
                <a:lnTo>
                  <a:pt x="1452" y="5454"/>
                </a:lnTo>
                <a:lnTo>
                  <a:pt x="1474" y="5508"/>
                </a:lnTo>
                <a:lnTo>
                  <a:pt x="1495" y="5562"/>
                </a:lnTo>
                <a:lnTo>
                  <a:pt x="1513" y="5614"/>
                </a:lnTo>
                <a:lnTo>
                  <a:pt x="1532" y="5664"/>
                </a:lnTo>
                <a:lnTo>
                  <a:pt x="1548" y="5712"/>
                </a:lnTo>
                <a:lnTo>
                  <a:pt x="1562" y="5759"/>
                </a:lnTo>
                <a:lnTo>
                  <a:pt x="1577" y="5805"/>
                </a:lnTo>
                <a:lnTo>
                  <a:pt x="1589" y="5848"/>
                </a:lnTo>
                <a:lnTo>
                  <a:pt x="1599" y="5889"/>
                </a:lnTo>
                <a:lnTo>
                  <a:pt x="1608" y="5928"/>
                </a:lnTo>
                <a:lnTo>
                  <a:pt x="1616" y="5965"/>
                </a:lnTo>
                <a:lnTo>
                  <a:pt x="1621" y="6000"/>
                </a:lnTo>
                <a:lnTo>
                  <a:pt x="1626" y="6033"/>
                </a:lnTo>
                <a:lnTo>
                  <a:pt x="1629" y="6063"/>
                </a:lnTo>
                <a:lnTo>
                  <a:pt x="1630" y="6091"/>
                </a:lnTo>
                <a:lnTo>
                  <a:pt x="1630" y="6115"/>
                </a:lnTo>
                <a:lnTo>
                  <a:pt x="1628" y="6138"/>
                </a:lnTo>
                <a:lnTo>
                  <a:pt x="1623" y="6157"/>
                </a:lnTo>
                <a:lnTo>
                  <a:pt x="1618" y="6174"/>
                </a:lnTo>
                <a:lnTo>
                  <a:pt x="1615" y="6181"/>
                </a:lnTo>
                <a:lnTo>
                  <a:pt x="1610" y="6188"/>
                </a:lnTo>
                <a:lnTo>
                  <a:pt x="1606" y="6193"/>
                </a:lnTo>
                <a:lnTo>
                  <a:pt x="1602" y="6199"/>
                </a:lnTo>
                <a:lnTo>
                  <a:pt x="1596" y="6203"/>
                </a:lnTo>
                <a:lnTo>
                  <a:pt x="1591" y="62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Freeform 217"/>
          <p:cNvSpPr>
            <a:spLocks noEditPoints="1"/>
          </p:cNvSpPr>
          <p:nvPr/>
        </p:nvSpPr>
        <p:spPr bwMode="auto">
          <a:xfrm>
            <a:off x="6327796" y="4376046"/>
            <a:ext cx="511628" cy="536028"/>
          </a:xfrm>
          <a:custGeom>
            <a:avLst/>
            <a:gdLst>
              <a:gd name="T0" fmla="*/ 130 w 186"/>
              <a:gd name="T1" fmla="*/ 28 h 192"/>
              <a:gd name="T2" fmla="*/ 130 w 186"/>
              <a:gd name="T3" fmla="*/ 26 h 192"/>
              <a:gd name="T4" fmla="*/ 130 w 186"/>
              <a:gd name="T5" fmla="*/ 18 h 192"/>
              <a:gd name="T6" fmla="*/ 128 w 186"/>
              <a:gd name="T7" fmla="*/ 18 h 192"/>
              <a:gd name="T8" fmla="*/ 124 w 186"/>
              <a:gd name="T9" fmla="*/ 18 h 192"/>
              <a:gd name="T10" fmla="*/ 124 w 186"/>
              <a:gd name="T11" fmla="*/ 22 h 192"/>
              <a:gd name="T12" fmla="*/ 126 w 186"/>
              <a:gd name="T13" fmla="*/ 30 h 192"/>
              <a:gd name="T14" fmla="*/ 136 w 186"/>
              <a:gd name="T15" fmla="*/ 36 h 192"/>
              <a:gd name="T16" fmla="*/ 146 w 186"/>
              <a:gd name="T17" fmla="*/ 44 h 192"/>
              <a:gd name="T18" fmla="*/ 150 w 186"/>
              <a:gd name="T19" fmla="*/ 50 h 192"/>
              <a:gd name="T20" fmla="*/ 152 w 186"/>
              <a:gd name="T21" fmla="*/ 60 h 192"/>
              <a:gd name="T22" fmla="*/ 150 w 186"/>
              <a:gd name="T23" fmla="*/ 70 h 192"/>
              <a:gd name="T24" fmla="*/ 148 w 186"/>
              <a:gd name="T25" fmla="*/ 76 h 192"/>
              <a:gd name="T26" fmla="*/ 142 w 186"/>
              <a:gd name="T27" fmla="*/ 80 h 192"/>
              <a:gd name="T28" fmla="*/ 108 w 186"/>
              <a:gd name="T29" fmla="*/ 76 h 192"/>
              <a:gd name="T30" fmla="*/ 106 w 186"/>
              <a:gd name="T31" fmla="*/ 70 h 192"/>
              <a:gd name="T32" fmla="*/ 104 w 186"/>
              <a:gd name="T33" fmla="*/ 56 h 192"/>
              <a:gd name="T34" fmla="*/ 124 w 186"/>
              <a:gd name="T35" fmla="*/ 60 h 192"/>
              <a:gd name="T36" fmla="*/ 124 w 186"/>
              <a:gd name="T37" fmla="*/ 70 h 192"/>
              <a:gd name="T38" fmla="*/ 124 w 186"/>
              <a:gd name="T39" fmla="*/ 72 h 192"/>
              <a:gd name="T40" fmla="*/ 126 w 186"/>
              <a:gd name="T41" fmla="*/ 72 h 192"/>
              <a:gd name="T42" fmla="*/ 130 w 186"/>
              <a:gd name="T43" fmla="*/ 70 h 192"/>
              <a:gd name="T44" fmla="*/ 130 w 186"/>
              <a:gd name="T45" fmla="*/ 68 h 192"/>
              <a:gd name="T46" fmla="*/ 130 w 186"/>
              <a:gd name="T47" fmla="*/ 58 h 192"/>
              <a:gd name="T48" fmla="*/ 124 w 186"/>
              <a:gd name="T49" fmla="*/ 52 h 192"/>
              <a:gd name="T50" fmla="*/ 112 w 186"/>
              <a:gd name="T51" fmla="*/ 44 h 192"/>
              <a:gd name="T52" fmla="*/ 106 w 186"/>
              <a:gd name="T53" fmla="*/ 36 h 192"/>
              <a:gd name="T54" fmla="*/ 104 w 186"/>
              <a:gd name="T55" fmla="*/ 32 h 192"/>
              <a:gd name="T56" fmla="*/ 104 w 186"/>
              <a:gd name="T57" fmla="*/ 26 h 192"/>
              <a:gd name="T58" fmla="*/ 108 w 186"/>
              <a:gd name="T59" fmla="*/ 12 h 192"/>
              <a:gd name="T60" fmla="*/ 114 w 186"/>
              <a:gd name="T61" fmla="*/ 8 h 192"/>
              <a:gd name="T62" fmla="*/ 124 w 186"/>
              <a:gd name="T63" fmla="*/ 0 h 192"/>
              <a:gd name="T64" fmla="*/ 132 w 186"/>
              <a:gd name="T65" fmla="*/ 6 h 192"/>
              <a:gd name="T66" fmla="*/ 140 w 186"/>
              <a:gd name="T67" fmla="*/ 8 h 192"/>
              <a:gd name="T68" fmla="*/ 146 w 186"/>
              <a:gd name="T69" fmla="*/ 12 h 192"/>
              <a:gd name="T70" fmla="*/ 150 w 186"/>
              <a:gd name="T71" fmla="*/ 26 h 192"/>
              <a:gd name="T72" fmla="*/ 150 w 186"/>
              <a:gd name="T73" fmla="*/ 28 h 192"/>
              <a:gd name="T74" fmla="*/ 0 w 186"/>
              <a:gd name="T75" fmla="*/ 118 h 192"/>
              <a:gd name="T76" fmla="*/ 70 w 186"/>
              <a:gd name="T77" fmla="*/ 176 h 192"/>
              <a:gd name="T78" fmla="*/ 72 w 186"/>
              <a:gd name="T79" fmla="*/ 150 h 192"/>
              <a:gd name="T80" fmla="*/ 104 w 186"/>
              <a:gd name="T81" fmla="*/ 152 h 192"/>
              <a:gd name="T82" fmla="*/ 130 w 186"/>
              <a:gd name="T83" fmla="*/ 150 h 192"/>
              <a:gd name="T84" fmla="*/ 142 w 186"/>
              <a:gd name="T85" fmla="*/ 144 h 192"/>
              <a:gd name="T86" fmla="*/ 178 w 186"/>
              <a:gd name="T87" fmla="*/ 116 h 192"/>
              <a:gd name="T88" fmla="*/ 186 w 186"/>
              <a:gd name="T89" fmla="*/ 106 h 192"/>
              <a:gd name="T90" fmla="*/ 186 w 186"/>
              <a:gd name="T91" fmla="*/ 102 h 192"/>
              <a:gd name="T92" fmla="*/ 180 w 186"/>
              <a:gd name="T93" fmla="*/ 96 h 192"/>
              <a:gd name="T94" fmla="*/ 164 w 186"/>
              <a:gd name="T95" fmla="*/ 106 h 192"/>
              <a:gd name="T96" fmla="*/ 138 w 186"/>
              <a:gd name="T97" fmla="*/ 118 h 192"/>
              <a:gd name="T98" fmla="*/ 124 w 186"/>
              <a:gd name="T99" fmla="*/ 120 h 192"/>
              <a:gd name="T100" fmla="*/ 104 w 186"/>
              <a:gd name="T101" fmla="*/ 112 h 192"/>
              <a:gd name="T102" fmla="*/ 100 w 186"/>
              <a:gd name="T103" fmla="*/ 104 h 192"/>
              <a:gd name="T104" fmla="*/ 104 w 186"/>
              <a:gd name="T105" fmla="*/ 104 h 192"/>
              <a:gd name="T106" fmla="*/ 140 w 186"/>
              <a:gd name="T107" fmla="*/ 102 h 192"/>
              <a:gd name="T108" fmla="*/ 144 w 186"/>
              <a:gd name="T109" fmla="*/ 100 h 192"/>
              <a:gd name="T110" fmla="*/ 146 w 186"/>
              <a:gd name="T111" fmla="*/ 90 h 192"/>
              <a:gd name="T112" fmla="*/ 144 w 186"/>
              <a:gd name="T113" fmla="*/ 88 h 192"/>
              <a:gd name="T114" fmla="*/ 106 w 186"/>
              <a:gd name="T115" fmla="*/ 82 h 192"/>
              <a:gd name="T116" fmla="*/ 82 w 186"/>
              <a:gd name="T117" fmla="*/ 84 h 192"/>
              <a:gd name="T118" fmla="*/ 62 w 186"/>
              <a:gd name="T119" fmla="*/ 92 h 192"/>
              <a:gd name="T120" fmla="*/ 54 w 186"/>
              <a:gd name="T121" fmla="*/ 100 h 192"/>
              <a:gd name="T122" fmla="*/ 32 w 186"/>
              <a:gd name="T123" fmla="*/ 10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6" h="192">
                <a:moveTo>
                  <a:pt x="150" y="28"/>
                </a:moveTo>
                <a:lnTo>
                  <a:pt x="130" y="28"/>
                </a:lnTo>
                <a:lnTo>
                  <a:pt x="130" y="26"/>
                </a:lnTo>
                <a:lnTo>
                  <a:pt x="130" y="26"/>
                </a:lnTo>
                <a:lnTo>
                  <a:pt x="130" y="18"/>
                </a:lnTo>
                <a:lnTo>
                  <a:pt x="130" y="18"/>
                </a:lnTo>
                <a:lnTo>
                  <a:pt x="128" y="18"/>
                </a:lnTo>
                <a:lnTo>
                  <a:pt x="128" y="18"/>
                </a:lnTo>
                <a:lnTo>
                  <a:pt x="124" y="18"/>
                </a:lnTo>
                <a:lnTo>
                  <a:pt x="124" y="18"/>
                </a:lnTo>
                <a:lnTo>
                  <a:pt x="124" y="22"/>
                </a:lnTo>
                <a:lnTo>
                  <a:pt x="124" y="22"/>
                </a:lnTo>
                <a:lnTo>
                  <a:pt x="124" y="26"/>
                </a:lnTo>
                <a:lnTo>
                  <a:pt x="126" y="30"/>
                </a:lnTo>
                <a:lnTo>
                  <a:pt x="126" y="30"/>
                </a:lnTo>
                <a:lnTo>
                  <a:pt x="136" y="36"/>
                </a:lnTo>
                <a:lnTo>
                  <a:pt x="136" y="36"/>
                </a:lnTo>
                <a:lnTo>
                  <a:pt x="146" y="44"/>
                </a:lnTo>
                <a:lnTo>
                  <a:pt x="146" y="44"/>
                </a:lnTo>
                <a:lnTo>
                  <a:pt x="150" y="50"/>
                </a:lnTo>
                <a:lnTo>
                  <a:pt x="150" y="50"/>
                </a:lnTo>
                <a:lnTo>
                  <a:pt x="152" y="60"/>
                </a:lnTo>
                <a:lnTo>
                  <a:pt x="152" y="60"/>
                </a:lnTo>
                <a:lnTo>
                  <a:pt x="150" y="70"/>
                </a:lnTo>
                <a:lnTo>
                  <a:pt x="148" y="76"/>
                </a:lnTo>
                <a:lnTo>
                  <a:pt x="148" y="76"/>
                </a:lnTo>
                <a:lnTo>
                  <a:pt x="142" y="80"/>
                </a:lnTo>
                <a:lnTo>
                  <a:pt x="142" y="80"/>
                </a:lnTo>
                <a:lnTo>
                  <a:pt x="126" y="78"/>
                </a:lnTo>
                <a:lnTo>
                  <a:pt x="108" y="76"/>
                </a:lnTo>
                <a:lnTo>
                  <a:pt x="108" y="76"/>
                </a:lnTo>
                <a:lnTo>
                  <a:pt x="106" y="70"/>
                </a:lnTo>
                <a:lnTo>
                  <a:pt x="104" y="60"/>
                </a:lnTo>
                <a:lnTo>
                  <a:pt x="104" y="56"/>
                </a:lnTo>
                <a:lnTo>
                  <a:pt x="124" y="56"/>
                </a:lnTo>
                <a:lnTo>
                  <a:pt x="124" y="60"/>
                </a:lnTo>
                <a:lnTo>
                  <a:pt x="124" y="60"/>
                </a:lnTo>
                <a:lnTo>
                  <a:pt x="124" y="70"/>
                </a:lnTo>
                <a:lnTo>
                  <a:pt x="124" y="70"/>
                </a:lnTo>
                <a:lnTo>
                  <a:pt x="124" y="72"/>
                </a:lnTo>
                <a:lnTo>
                  <a:pt x="126" y="72"/>
                </a:lnTo>
                <a:lnTo>
                  <a:pt x="126" y="72"/>
                </a:lnTo>
                <a:lnTo>
                  <a:pt x="130" y="70"/>
                </a:lnTo>
                <a:lnTo>
                  <a:pt x="130" y="70"/>
                </a:lnTo>
                <a:lnTo>
                  <a:pt x="130" y="68"/>
                </a:lnTo>
                <a:lnTo>
                  <a:pt x="130" y="68"/>
                </a:lnTo>
                <a:lnTo>
                  <a:pt x="130" y="58"/>
                </a:lnTo>
                <a:lnTo>
                  <a:pt x="130" y="58"/>
                </a:lnTo>
                <a:lnTo>
                  <a:pt x="128" y="54"/>
                </a:lnTo>
                <a:lnTo>
                  <a:pt x="124" y="52"/>
                </a:lnTo>
                <a:lnTo>
                  <a:pt x="124" y="52"/>
                </a:lnTo>
                <a:lnTo>
                  <a:pt x="112" y="44"/>
                </a:lnTo>
                <a:lnTo>
                  <a:pt x="112" y="44"/>
                </a:lnTo>
                <a:lnTo>
                  <a:pt x="106" y="36"/>
                </a:lnTo>
                <a:lnTo>
                  <a:pt x="106" y="36"/>
                </a:lnTo>
                <a:lnTo>
                  <a:pt x="104" y="32"/>
                </a:lnTo>
                <a:lnTo>
                  <a:pt x="104" y="26"/>
                </a:lnTo>
                <a:lnTo>
                  <a:pt x="104" y="26"/>
                </a:lnTo>
                <a:lnTo>
                  <a:pt x="104" y="18"/>
                </a:lnTo>
                <a:lnTo>
                  <a:pt x="108" y="12"/>
                </a:lnTo>
                <a:lnTo>
                  <a:pt x="108" y="12"/>
                </a:lnTo>
                <a:lnTo>
                  <a:pt x="114" y="8"/>
                </a:lnTo>
                <a:lnTo>
                  <a:pt x="124" y="6"/>
                </a:lnTo>
                <a:lnTo>
                  <a:pt x="124" y="0"/>
                </a:lnTo>
                <a:lnTo>
                  <a:pt x="132" y="0"/>
                </a:lnTo>
                <a:lnTo>
                  <a:pt x="132" y="6"/>
                </a:lnTo>
                <a:lnTo>
                  <a:pt x="132" y="6"/>
                </a:lnTo>
                <a:lnTo>
                  <a:pt x="140" y="8"/>
                </a:lnTo>
                <a:lnTo>
                  <a:pt x="146" y="12"/>
                </a:lnTo>
                <a:lnTo>
                  <a:pt x="146" y="12"/>
                </a:lnTo>
                <a:lnTo>
                  <a:pt x="150" y="18"/>
                </a:lnTo>
                <a:lnTo>
                  <a:pt x="150" y="26"/>
                </a:lnTo>
                <a:lnTo>
                  <a:pt x="150" y="26"/>
                </a:lnTo>
                <a:lnTo>
                  <a:pt x="150" y="28"/>
                </a:lnTo>
                <a:lnTo>
                  <a:pt x="150" y="28"/>
                </a:lnTo>
                <a:close/>
                <a:moveTo>
                  <a:pt x="0" y="118"/>
                </a:moveTo>
                <a:lnTo>
                  <a:pt x="38" y="192"/>
                </a:lnTo>
                <a:lnTo>
                  <a:pt x="70" y="176"/>
                </a:lnTo>
                <a:lnTo>
                  <a:pt x="62" y="162"/>
                </a:lnTo>
                <a:lnTo>
                  <a:pt x="72" y="150"/>
                </a:lnTo>
                <a:lnTo>
                  <a:pt x="72" y="150"/>
                </a:lnTo>
                <a:lnTo>
                  <a:pt x="104" y="152"/>
                </a:lnTo>
                <a:lnTo>
                  <a:pt x="116" y="152"/>
                </a:lnTo>
                <a:lnTo>
                  <a:pt x="130" y="150"/>
                </a:lnTo>
                <a:lnTo>
                  <a:pt x="130" y="150"/>
                </a:lnTo>
                <a:lnTo>
                  <a:pt x="142" y="144"/>
                </a:lnTo>
                <a:lnTo>
                  <a:pt x="162" y="130"/>
                </a:lnTo>
                <a:lnTo>
                  <a:pt x="178" y="116"/>
                </a:lnTo>
                <a:lnTo>
                  <a:pt x="184" y="110"/>
                </a:lnTo>
                <a:lnTo>
                  <a:pt x="186" y="106"/>
                </a:lnTo>
                <a:lnTo>
                  <a:pt x="186" y="106"/>
                </a:lnTo>
                <a:lnTo>
                  <a:pt x="186" y="102"/>
                </a:lnTo>
                <a:lnTo>
                  <a:pt x="182" y="100"/>
                </a:lnTo>
                <a:lnTo>
                  <a:pt x="180" y="96"/>
                </a:lnTo>
                <a:lnTo>
                  <a:pt x="180" y="96"/>
                </a:lnTo>
                <a:lnTo>
                  <a:pt x="164" y="106"/>
                </a:lnTo>
                <a:lnTo>
                  <a:pt x="152" y="112"/>
                </a:lnTo>
                <a:lnTo>
                  <a:pt x="138" y="118"/>
                </a:lnTo>
                <a:lnTo>
                  <a:pt x="138" y="118"/>
                </a:lnTo>
                <a:lnTo>
                  <a:pt x="124" y="120"/>
                </a:lnTo>
                <a:lnTo>
                  <a:pt x="112" y="118"/>
                </a:lnTo>
                <a:lnTo>
                  <a:pt x="104" y="112"/>
                </a:lnTo>
                <a:lnTo>
                  <a:pt x="102" y="108"/>
                </a:lnTo>
                <a:lnTo>
                  <a:pt x="100" y="104"/>
                </a:lnTo>
                <a:lnTo>
                  <a:pt x="100" y="104"/>
                </a:lnTo>
                <a:lnTo>
                  <a:pt x="104" y="104"/>
                </a:lnTo>
                <a:lnTo>
                  <a:pt x="116" y="102"/>
                </a:lnTo>
                <a:lnTo>
                  <a:pt x="140" y="102"/>
                </a:lnTo>
                <a:lnTo>
                  <a:pt x="140" y="102"/>
                </a:lnTo>
                <a:lnTo>
                  <a:pt x="144" y="100"/>
                </a:lnTo>
                <a:lnTo>
                  <a:pt x="146" y="96"/>
                </a:lnTo>
                <a:lnTo>
                  <a:pt x="146" y="90"/>
                </a:lnTo>
                <a:lnTo>
                  <a:pt x="144" y="88"/>
                </a:lnTo>
                <a:lnTo>
                  <a:pt x="144" y="88"/>
                </a:lnTo>
                <a:lnTo>
                  <a:pt x="120" y="84"/>
                </a:lnTo>
                <a:lnTo>
                  <a:pt x="106" y="82"/>
                </a:lnTo>
                <a:lnTo>
                  <a:pt x="94" y="82"/>
                </a:lnTo>
                <a:lnTo>
                  <a:pt x="82" y="84"/>
                </a:lnTo>
                <a:lnTo>
                  <a:pt x="72" y="86"/>
                </a:lnTo>
                <a:lnTo>
                  <a:pt x="62" y="92"/>
                </a:lnTo>
                <a:lnTo>
                  <a:pt x="54" y="100"/>
                </a:lnTo>
                <a:lnTo>
                  <a:pt x="54" y="100"/>
                </a:lnTo>
                <a:lnTo>
                  <a:pt x="36" y="112"/>
                </a:lnTo>
                <a:lnTo>
                  <a:pt x="32" y="102"/>
                </a:lnTo>
                <a:lnTo>
                  <a:pt x="0" y="1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24" name="PA-46-46073-Protection symbol of opened umbrella silhouette under raindrops-404801">
            <a:extLst>
              <a:ext uri="{FF2B5EF4-FFF2-40B4-BE49-F238E27FC236}">
                <a16:creationId xmlns="" xmlns:a16="http://schemas.microsoft.com/office/drawing/2014/main" xmlns:lc="http://schemas.openxmlformats.org/drawingml/2006/lockedCanvas" id="{32C9BB2C-033D-4764-94E4-FA83BA82570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327044" y="5594384"/>
            <a:ext cx="492672" cy="495301"/>
            <a:chOff x="10666135" y="30998860"/>
            <a:chExt cx="1526490" cy="1436843"/>
          </a:xfrm>
          <a:solidFill>
            <a:schemeClr val="bg1"/>
          </a:solidFill>
        </p:grpSpPr>
        <p:sp>
          <p:nvSpPr>
            <p:cNvPr id="25" name="PA-任意多边形: 形状 1640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DD86A83C-8402-4F8F-B97D-386BA0A3505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0666135" y="30998860"/>
              <a:ext cx="1526490" cy="1436843"/>
            </a:xfrm>
            <a:custGeom>
              <a:avLst/>
              <a:gdLst>
                <a:gd name="connsiteX0" fmla="*/ 155108 h 170385"/>
                <a:gd name="connsiteY0" fmla="*/ 155108 h 170385"/>
                <a:gd name="connsiteX1" fmla="*/ 155108 h 170385"/>
                <a:gd name="connsiteY1" fmla="*/ 155108 h 170385"/>
                <a:gd name="connsiteX2" fmla="*/ 155108 h 170385"/>
                <a:gd name="connsiteY2" fmla="*/ 155108 h 170385"/>
                <a:gd name="connsiteX3" fmla="*/ 155108 h 170385"/>
                <a:gd name="connsiteY3" fmla="*/ 155108 h 170385"/>
                <a:gd name="connsiteX4" fmla="*/ 155108 h 170385"/>
                <a:gd name="connsiteY4" fmla="*/ 155108 h 170385"/>
                <a:gd name="connsiteX5" fmla="*/ 155108 h 170385"/>
                <a:gd name="connsiteY5" fmla="*/ 155108 h 170385"/>
                <a:gd name="connsiteX6" fmla="*/ 155108 h 170385"/>
                <a:gd name="connsiteY6" fmla="*/ 155108 h 170385"/>
                <a:gd name="connsiteX7" fmla="*/ 155108 h 170385"/>
                <a:gd name="connsiteY7" fmla="*/ 155108 h 170385"/>
                <a:gd name="connsiteX8" fmla="*/ 155108 h 170385"/>
                <a:gd name="connsiteY8" fmla="*/ 155108 h 170385"/>
                <a:gd name="connsiteX9" fmla="*/ 155108 h 170385"/>
                <a:gd name="connsiteY9" fmla="*/ 155108 h 170385"/>
                <a:gd name="connsiteX10" fmla="*/ 155108 h 170385"/>
                <a:gd name="connsiteY10" fmla="*/ 155108 h 170385"/>
                <a:gd name="connsiteX11" fmla="*/ 155108 h 170385"/>
                <a:gd name="connsiteY11" fmla="*/ 155108 h 170385"/>
                <a:gd name="connsiteX12" fmla="*/ 155108 h 170385"/>
                <a:gd name="connsiteY12" fmla="*/ 155108 h 170385"/>
                <a:gd name="connsiteX13" fmla="*/ 155108 h 170385"/>
                <a:gd name="connsiteY13" fmla="*/ 155108 h 170385"/>
                <a:gd name="connsiteX14" fmla="*/ 155108 h 170385"/>
                <a:gd name="connsiteY14" fmla="*/ 155108 h 170385"/>
                <a:gd name="connsiteX15" fmla="*/ 155108 h 170385"/>
                <a:gd name="connsiteY15" fmla="*/ 155108 h 170385"/>
                <a:gd name="connsiteX16" fmla="*/ 155108 h 170385"/>
                <a:gd name="connsiteY16" fmla="*/ 155108 h 170385"/>
                <a:gd name="connsiteX17" fmla="*/ 155108 h 170385"/>
                <a:gd name="connsiteY17" fmla="*/ 155108 h 170385"/>
                <a:gd name="connsiteX18" fmla="*/ 155108 h 170385"/>
                <a:gd name="connsiteY18" fmla="*/ 155108 h 170385"/>
                <a:gd name="connsiteX19" fmla="*/ 155108 h 170385"/>
                <a:gd name="connsiteY19" fmla="*/ 155108 h 170385"/>
                <a:gd name="connsiteX20" fmla="*/ 155108 h 170385"/>
                <a:gd name="connsiteY20" fmla="*/ 155108 h 170385"/>
                <a:gd name="connsiteX21" fmla="*/ 155108 h 170385"/>
                <a:gd name="connsiteY21" fmla="*/ 155108 h 170385"/>
                <a:gd name="connsiteX22" fmla="*/ 155108 h 170385"/>
                <a:gd name="connsiteY22" fmla="*/ 155108 h 170385"/>
                <a:gd name="connsiteX23" fmla="*/ 155108 h 170385"/>
                <a:gd name="connsiteY23" fmla="*/ 155108 h 170385"/>
                <a:gd name="connsiteX24" fmla="*/ 155108 h 170385"/>
                <a:gd name="connsiteY24" fmla="*/ 155108 h 170385"/>
                <a:gd name="connsiteX25" fmla="*/ 155108 h 170385"/>
                <a:gd name="connsiteY25" fmla="*/ 155108 h 170385"/>
                <a:gd name="connsiteX26" fmla="*/ 155108 h 170385"/>
                <a:gd name="connsiteY26" fmla="*/ 155108 h 170385"/>
                <a:gd name="connsiteX27" fmla="*/ 155108 h 170385"/>
                <a:gd name="connsiteY27" fmla="*/ 155108 h 170385"/>
                <a:gd name="connsiteX28" fmla="*/ 155108 h 170385"/>
                <a:gd name="connsiteY28" fmla="*/ 155108 h 170385"/>
                <a:gd name="connsiteX29" fmla="*/ 155108 h 170385"/>
                <a:gd name="connsiteY29" fmla="*/ 155108 h 170385"/>
                <a:gd name="connsiteX30" fmla="*/ 155108 h 170385"/>
                <a:gd name="connsiteY30" fmla="*/ 155108 h 170385"/>
                <a:gd name="connsiteX31" fmla="*/ 155108 h 170385"/>
                <a:gd name="connsiteY31" fmla="*/ 155108 h 170385"/>
                <a:gd name="connsiteX32" fmla="*/ 155108 h 170385"/>
                <a:gd name="connsiteY32" fmla="*/ 155108 h 170385"/>
                <a:gd name="connsiteX33" fmla="*/ 155108 h 170385"/>
                <a:gd name="connsiteY33" fmla="*/ 155108 h 170385"/>
                <a:gd name="connsiteX34" fmla="*/ 155108 h 170385"/>
                <a:gd name="connsiteY34" fmla="*/ 155108 h 170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26490" h="1436843">
                  <a:moveTo>
                    <a:pt x="1525860" y="772312"/>
                  </a:moveTo>
                  <a:cubicBezTo>
                    <a:pt x="1488824" y="745697"/>
                    <a:pt x="1432610" y="728709"/>
                    <a:pt x="1369640" y="728709"/>
                  </a:cubicBezTo>
                  <a:cubicBezTo>
                    <a:pt x="1272144" y="728709"/>
                    <a:pt x="1190794" y="769418"/>
                    <a:pt x="1171869" y="823560"/>
                  </a:cubicBezTo>
                  <a:lnTo>
                    <a:pt x="1163746" y="823560"/>
                  </a:lnTo>
                  <a:cubicBezTo>
                    <a:pt x="1145284" y="769067"/>
                    <a:pt x="1063685" y="727999"/>
                    <a:pt x="965765" y="727999"/>
                  </a:cubicBezTo>
                  <a:cubicBezTo>
                    <a:pt x="902694" y="727999"/>
                    <a:pt x="846507" y="745094"/>
                    <a:pt x="809491" y="771786"/>
                  </a:cubicBezTo>
                  <a:lnTo>
                    <a:pt x="809491" y="1230065"/>
                  </a:lnTo>
                  <a:cubicBezTo>
                    <a:pt x="809491" y="1344123"/>
                    <a:pt x="716701" y="1436905"/>
                    <a:pt x="602647" y="1436905"/>
                  </a:cubicBezTo>
                  <a:cubicBezTo>
                    <a:pt x="488591" y="1436905"/>
                    <a:pt x="395804" y="1344121"/>
                    <a:pt x="395804" y="1230065"/>
                  </a:cubicBezTo>
                  <a:cubicBezTo>
                    <a:pt x="395804" y="1204862"/>
                    <a:pt x="416229" y="1184439"/>
                    <a:pt x="441432" y="1184439"/>
                  </a:cubicBezTo>
                  <a:cubicBezTo>
                    <a:pt x="466635" y="1184439"/>
                    <a:pt x="487060" y="1204862"/>
                    <a:pt x="487060" y="1230065"/>
                  </a:cubicBezTo>
                  <a:cubicBezTo>
                    <a:pt x="487060" y="1293799"/>
                    <a:pt x="538911" y="1345650"/>
                    <a:pt x="602647" y="1345650"/>
                  </a:cubicBezTo>
                  <a:cubicBezTo>
                    <a:pt x="666381" y="1345650"/>
                    <a:pt x="718232" y="1293799"/>
                    <a:pt x="718232" y="1230065"/>
                  </a:cubicBezTo>
                  <a:lnTo>
                    <a:pt x="718232" y="772531"/>
                  </a:lnTo>
                  <a:cubicBezTo>
                    <a:pt x="681206" y="745824"/>
                    <a:pt x="624992" y="728709"/>
                    <a:pt x="561890" y="728709"/>
                  </a:cubicBezTo>
                  <a:cubicBezTo>
                    <a:pt x="464392" y="728709"/>
                    <a:pt x="383042" y="769418"/>
                    <a:pt x="364119" y="823560"/>
                  </a:cubicBezTo>
                  <a:lnTo>
                    <a:pt x="355998" y="823560"/>
                  </a:lnTo>
                  <a:cubicBezTo>
                    <a:pt x="337534" y="769067"/>
                    <a:pt x="255935" y="727999"/>
                    <a:pt x="158018" y="727999"/>
                  </a:cubicBezTo>
                  <a:cubicBezTo>
                    <a:pt x="95088" y="727999"/>
                    <a:pt x="38902" y="744962"/>
                    <a:pt x="1868" y="771547"/>
                  </a:cubicBezTo>
                  <a:cubicBezTo>
                    <a:pt x="31625" y="446612"/>
                    <a:pt x="337369" y="188324"/>
                    <a:pt x="718235" y="169089"/>
                  </a:cubicBezTo>
                  <a:lnTo>
                    <a:pt x="718235" y="134981"/>
                  </a:lnTo>
                  <a:cubicBezTo>
                    <a:pt x="718235" y="109775"/>
                    <a:pt x="738659" y="89353"/>
                    <a:pt x="763863" y="89353"/>
                  </a:cubicBezTo>
                  <a:cubicBezTo>
                    <a:pt x="789066" y="89353"/>
                    <a:pt x="809491" y="109778"/>
                    <a:pt x="809491" y="134981"/>
                  </a:cubicBezTo>
                  <a:lnTo>
                    <a:pt x="809491" y="169094"/>
                  </a:lnTo>
                  <a:cubicBezTo>
                    <a:pt x="1190623" y="188371"/>
                    <a:pt x="1496508" y="447038"/>
                    <a:pt x="1525860" y="772312"/>
                  </a:cubicBezTo>
                  <a:close/>
                  <a:moveTo>
                    <a:pt x="112091" y="89353"/>
                  </a:moveTo>
                  <a:cubicBezTo>
                    <a:pt x="112091" y="89353"/>
                    <a:pt x="45949" y="219919"/>
                    <a:pt x="45949" y="256448"/>
                  </a:cubicBezTo>
                  <a:cubicBezTo>
                    <a:pt x="45949" y="292974"/>
                    <a:pt x="75563" y="322590"/>
                    <a:pt x="112091" y="322590"/>
                  </a:cubicBezTo>
                  <a:cubicBezTo>
                    <a:pt x="148620" y="322590"/>
                    <a:pt x="178233" y="292977"/>
                    <a:pt x="178233" y="256448"/>
                  </a:cubicBezTo>
                  <a:cubicBezTo>
                    <a:pt x="178233" y="219917"/>
                    <a:pt x="112091" y="89353"/>
                    <a:pt x="112091" y="89353"/>
                  </a:cubicBezTo>
                  <a:close/>
                  <a:moveTo>
                    <a:pt x="299346" y="1868"/>
                  </a:moveTo>
                  <a:cubicBezTo>
                    <a:pt x="299346" y="1868"/>
                    <a:pt x="249729" y="99815"/>
                    <a:pt x="249729" y="127219"/>
                  </a:cubicBezTo>
                  <a:cubicBezTo>
                    <a:pt x="249729" y="154624"/>
                    <a:pt x="271944" y="176836"/>
                    <a:pt x="299346" y="176836"/>
                  </a:cubicBezTo>
                  <a:cubicBezTo>
                    <a:pt x="326749" y="176836"/>
                    <a:pt x="348964" y="154621"/>
                    <a:pt x="348964" y="127219"/>
                  </a:cubicBezTo>
                  <a:cubicBezTo>
                    <a:pt x="348964" y="99817"/>
                    <a:pt x="299346" y="1868"/>
                    <a:pt x="299346" y="18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5" name="椭圆 34"/>
          <p:cNvSpPr/>
          <p:nvPr/>
        </p:nvSpPr>
        <p:spPr>
          <a:xfrm>
            <a:off x="2900094" y="4555138"/>
            <a:ext cx="361950" cy="361950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13">
              <a:cs typeface="+mn-ea"/>
              <a:sym typeface="+mn-lt"/>
            </a:endParaRPr>
          </a:p>
        </p:txBody>
      </p:sp>
      <p:cxnSp>
        <p:nvCxnSpPr>
          <p:cNvPr id="37" name="直接连接符 36"/>
          <p:cNvCxnSpPr>
            <a:stCxn id="35" idx="3"/>
            <a:endCxn id="39" idx="5"/>
          </p:cNvCxnSpPr>
          <p:nvPr/>
        </p:nvCxnSpPr>
        <p:spPr>
          <a:xfrm flipH="1" flipV="1">
            <a:off x="1309284" y="3906834"/>
            <a:ext cx="1643816" cy="957248"/>
          </a:xfrm>
          <a:prstGeom prst="line">
            <a:avLst/>
          </a:prstGeom>
          <a:ln w="381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>
            <a:stCxn id="35" idx="7"/>
            <a:endCxn id="39" idx="1"/>
          </p:cNvCxnSpPr>
          <p:nvPr/>
        </p:nvCxnSpPr>
        <p:spPr>
          <a:xfrm flipH="1" flipV="1">
            <a:off x="2175801" y="3040317"/>
            <a:ext cx="1033237" cy="1567827"/>
          </a:xfrm>
          <a:prstGeom prst="line">
            <a:avLst/>
          </a:prstGeom>
          <a:ln w="381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937" r="1359"/>
          <a:stretch/>
        </p:blipFill>
        <p:spPr>
          <a:xfrm flipH="1">
            <a:off x="1129823" y="2860856"/>
            <a:ext cx="1225439" cy="1225439"/>
          </a:xfrm>
          <a:prstGeom prst="ellipse">
            <a:avLst/>
          </a:prstGeom>
          <a:ln w="38100">
            <a:solidFill>
              <a:schemeClr val="accent1"/>
            </a:solidFill>
          </a:ln>
        </p:spPr>
      </p:pic>
      <p:cxnSp>
        <p:nvCxnSpPr>
          <p:cNvPr id="40" name="肘形连接符 39"/>
          <p:cNvCxnSpPr/>
          <p:nvPr/>
        </p:nvCxnSpPr>
        <p:spPr>
          <a:xfrm rot="5400000">
            <a:off x="478870" y="2635795"/>
            <a:ext cx="270000" cy="270000"/>
          </a:xfrm>
          <a:prstGeom prst="bentConnector3">
            <a:avLst>
              <a:gd name="adj1" fmla="val -5039"/>
            </a:avLst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肘形连接符 40"/>
          <p:cNvCxnSpPr/>
          <p:nvPr/>
        </p:nvCxnSpPr>
        <p:spPr>
          <a:xfrm rot="5400000" flipH="1" flipV="1">
            <a:off x="5032815" y="6115469"/>
            <a:ext cx="270000" cy="270000"/>
          </a:xfrm>
          <a:prstGeom prst="bentConnector3">
            <a:avLst>
              <a:gd name="adj1" fmla="val -5039"/>
            </a:avLst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2462107" y="3000425"/>
            <a:ext cx="30458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Hardware sensor</a:t>
            </a: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Detect illumination of installation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46" name="图片 5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2044" y="4639818"/>
            <a:ext cx="1586875" cy="8354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00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82529" y="222732"/>
            <a:ext cx="7720443" cy="584775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2400" b="1">
                <a:solidFill>
                  <a:srgbClr val="2C85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3200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Smart IR </a:t>
            </a:r>
            <a:endParaRPr lang="en-US" altLang="zh-CN" sz="3200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" name="矩形 27"/>
          <p:cNvSpPr/>
          <p:nvPr/>
        </p:nvSpPr>
        <p:spPr>
          <a:xfrm>
            <a:off x="1574045" y="5166863"/>
            <a:ext cx="8639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Smart IR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function 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balances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luminance level between distant and nearby 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objects, providing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consistently clear image of moving objects under low light 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scenes. 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组合 31"/>
          <p:cNvGrpSpPr/>
          <p:nvPr/>
        </p:nvGrpSpPr>
        <p:grpSpPr>
          <a:xfrm>
            <a:off x="1761982" y="5090860"/>
            <a:ext cx="396479" cy="397669"/>
            <a:chOff x="2245791" y="4584138"/>
            <a:chExt cx="396479" cy="397669"/>
          </a:xfrm>
        </p:grpSpPr>
        <p:cxnSp>
          <p:nvCxnSpPr>
            <p:cNvPr id="5" name="直接连接符 32"/>
            <p:cNvCxnSpPr/>
            <p:nvPr/>
          </p:nvCxnSpPr>
          <p:spPr>
            <a:xfrm>
              <a:off x="2245791" y="4584138"/>
              <a:ext cx="396479" cy="0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33"/>
            <p:cNvCxnSpPr/>
            <p:nvPr/>
          </p:nvCxnSpPr>
          <p:spPr>
            <a:xfrm>
              <a:off x="2245791" y="4584138"/>
              <a:ext cx="0" cy="397669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34"/>
          <p:cNvGrpSpPr/>
          <p:nvPr/>
        </p:nvGrpSpPr>
        <p:grpSpPr>
          <a:xfrm rot="10800000">
            <a:off x="9619229" y="5400806"/>
            <a:ext cx="396479" cy="397669"/>
            <a:chOff x="2245791" y="4584138"/>
            <a:chExt cx="396479" cy="397669"/>
          </a:xfrm>
        </p:grpSpPr>
        <p:cxnSp>
          <p:nvCxnSpPr>
            <p:cNvPr id="8" name="直接连接符 35"/>
            <p:cNvCxnSpPr/>
            <p:nvPr/>
          </p:nvCxnSpPr>
          <p:spPr>
            <a:xfrm>
              <a:off x="2245791" y="4584138"/>
              <a:ext cx="396479" cy="0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36"/>
            <p:cNvCxnSpPr/>
            <p:nvPr/>
          </p:nvCxnSpPr>
          <p:spPr>
            <a:xfrm>
              <a:off x="2245791" y="4584138"/>
              <a:ext cx="0" cy="397669"/>
            </a:xfrm>
            <a:prstGeom prst="line">
              <a:avLst/>
            </a:prstGeom>
            <a:ln w="41275" cap="rnd">
              <a:solidFill>
                <a:srgbClr val="2E8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010" y="1711875"/>
            <a:ext cx="3431135" cy="2573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1" name="Picture 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3802" y="1711876"/>
            <a:ext cx="3562420" cy="257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cxnSp>
        <p:nvCxnSpPr>
          <p:cNvPr id="12" name="直接连接符 25"/>
          <p:cNvCxnSpPr/>
          <p:nvPr/>
        </p:nvCxnSpPr>
        <p:spPr>
          <a:xfrm>
            <a:off x="4103039" y="2998635"/>
            <a:ext cx="2866030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20"/>
          <p:cNvSpPr txBox="1">
            <a:spLocks/>
          </p:cNvSpPr>
          <p:nvPr/>
        </p:nvSpPr>
        <p:spPr>
          <a:xfrm>
            <a:off x="4197528" y="3096396"/>
            <a:ext cx="2587083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zh-CN"/>
            </a:defPPr>
            <a:lvl1pPr algn="ctr" defTabSz="457200" eaLnBrk="1" latinLnBrk="0" hangingPunct="1">
              <a:spcBef>
                <a:spcPts val="1200"/>
              </a:spcBef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Smart IR</a:t>
            </a:r>
          </a:p>
        </p:txBody>
      </p:sp>
      <p:grpSp>
        <p:nvGrpSpPr>
          <p:cNvPr id="14" name="组合 2"/>
          <p:cNvGrpSpPr/>
          <p:nvPr/>
        </p:nvGrpSpPr>
        <p:grpSpPr>
          <a:xfrm>
            <a:off x="4674479" y="736979"/>
            <a:ext cx="1985627" cy="1946320"/>
            <a:chOff x="4846228" y="1019319"/>
            <a:chExt cx="1854755" cy="1854755"/>
          </a:xfrm>
        </p:grpSpPr>
        <p:sp>
          <p:nvSpPr>
            <p:cNvPr id="15" name="椭圆 28"/>
            <p:cNvSpPr/>
            <p:nvPr/>
          </p:nvSpPr>
          <p:spPr>
            <a:xfrm>
              <a:off x="5041510" y="1165860"/>
              <a:ext cx="1588630" cy="1545313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67000"/>
                </a:prstClr>
              </a:outerShdw>
            </a:effectLst>
          </p:spPr>
          <p:txBody>
            <a:bodyPr rtlCol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+mj-lt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16" name="空心弧 29"/>
            <p:cNvSpPr/>
            <p:nvPr/>
          </p:nvSpPr>
          <p:spPr>
            <a:xfrm rot="483470">
              <a:off x="4846228" y="1019319"/>
              <a:ext cx="1854755" cy="1854755"/>
            </a:xfrm>
            <a:prstGeom prst="blockArc">
              <a:avLst>
                <a:gd name="adj1" fmla="val 5692214"/>
                <a:gd name="adj2" fmla="val 42522"/>
                <a:gd name="adj3" fmla="val 1111"/>
              </a:avLst>
            </a:prstGeom>
            <a:gradFill flip="none" rotWithShape="1">
              <a:gsLst>
                <a:gs pos="66000">
                  <a:srgbClr val="BF4501"/>
                </a:gs>
                <a:gs pos="96000">
                  <a:srgbClr val="FFC000"/>
                </a:gs>
              </a:gsLst>
              <a:path path="rect">
                <a:fillToRect l="100000" t="100000"/>
              </a:path>
              <a:tileRect r="-100000" b="-100000"/>
            </a:gradFill>
            <a:ln w="25400" cap="flat" cmpd="sng" algn="ctr">
              <a:solidFill>
                <a:srgbClr val="2289C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j-lt"/>
                <a:ea typeface="微软雅黑" pitchFamily="34" charset="-122"/>
                <a:cs typeface="Arial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52316">
            <a:off x="5042644" y="1306478"/>
            <a:ext cx="1480490" cy="70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4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  <p:tag name="PAMAINTYPE" val="4"/>
  <p:tag name="PATYPE" val="155"/>
  <p:tag name="PASUBTYPE" val="313"/>
  <p:tag name="RESOURCELIBID_SHAPE" val="398917"/>
  <p:tag name="RESOURCELIB_SHAPETYPE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  <p:tag name="PAMAINTYPE" val="4"/>
  <p:tag name="PATYPE" val="163"/>
  <p:tag name="PASUBTYPE" val="164"/>
  <p:tag name="RESOURCELIBID_SHAPE" val="43868"/>
  <p:tag name="RESOURCELIB_SHAPETYPE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  <p:tag name="PAMAINTYPE" val="4"/>
  <p:tag name="PATYPE" val="155"/>
  <p:tag name="PASUBTYPE" val="156"/>
  <p:tag name="RESOURCELIBID_SHAPE" val="1991"/>
  <p:tag name="RESOURCELIB_SHAPETYPE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  <p:tag name="RESOURCELIBID_SHAPE" val="279366"/>
  <p:tag name="RESOURCELIB_SHAPETYPE" val="4"/>
  <p:tag name="PAMAINTYPE" val="4"/>
  <p:tag name="PATYPE" val="176"/>
  <p:tag name="PASUBTYPE" val="1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  <p:tag name="PAMAINTYPE" val="4"/>
  <p:tag name="PATYPE" val="150"/>
  <p:tag name="PASUBTYPE" val="151"/>
  <p:tag name="RESOURCELIBID_SHAPE" val="1764"/>
  <p:tag name="RESOURCELIB_SHAPETYPE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  <p:tag name="PAMAINTYPE" val="4"/>
  <p:tag name="PATYPE" val="176"/>
  <p:tag name="PASUBTYPE" val="181"/>
  <p:tag name="RESOURCELIBID_SHAPE" val="282969"/>
  <p:tag name="RESOURCELIB_SHAPETYPE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  <p:tag name="PAMAINTYPE" val="4"/>
  <p:tag name="PATYPE" val="159"/>
  <p:tag name="PASUBTYPE" val="162"/>
  <p:tag name="RESOURCELIBID_SHAPE" val="543708"/>
  <p:tag name="RESOURCELIB_SHAPETYPE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  <p:tag name="PAMAINTYPE" val="4"/>
  <p:tag name="PATYPE" val="176"/>
  <p:tag name="PASUBTYPE" val="181"/>
  <p:tag name="RESOURCELIBID_SHAPE" val="279361"/>
  <p:tag name="RESOURCELIB_SHAPETYPE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  <p:tag name="PAMAINTYPE" val="4"/>
  <p:tag name="PATYPE" val="171"/>
  <p:tag name="PASUBTYPE" val="173"/>
  <p:tag name="RESOURCELIBID_SHAPE" val="1664"/>
  <p:tag name="RESOURCELIB_SHAPETYPE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  <p:tag name="PAMAINTYPE" val="4"/>
  <p:tag name="PATYPE" val="155"/>
  <p:tag name="PASUBTYPE" val="313"/>
  <p:tag name="RESOURCELIBID_SHAPE" val="404801"/>
  <p:tag name="RESOURCELIB_SHAPETYPE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  <p:tag name="PAMAINTYPE" val="4"/>
  <p:tag name="PATYPE" val="163"/>
  <p:tag name="PASUBTYPE" val="165"/>
  <p:tag name="RESOURCELIBID_SHAPE" val="34734"/>
  <p:tag name="RESOURCELIB_SHAPETYPE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12540</TotalTime>
  <Words>1855</Words>
  <Application>Microsoft Office PowerPoint</Application>
  <PresentationFormat>Widescreen</PresentationFormat>
  <Paragraphs>382</Paragraphs>
  <Slides>55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74" baseType="lpstr">
      <vt:lpstr>微软雅黑</vt:lpstr>
      <vt:lpstr>宋体</vt:lpstr>
      <vt:lpstr>Arial</vt:lpstr>
      <vt:lpstr>Arial Black</vt:lpstr>
      <vt:lpstr>Calibri</vt:lpstr>
      <vt:lpstr>Calibri Light</vt:lpstr>
      <vt:lpstr>Corbel</vt:lpstr>
      <vt:lpstr>Dancing Script</vt:lpstr>
      <vt:lpstr>Impact</vt:lpstr>
      <vt:lpstr>新細明體</vt:lpstr>
      <vt:lpstr>Rockwell Extra Bold</vt:lpstr>
      <vt:lpstr>Segoe UI</vt:lpstr>
      <vt:lpstr>Segoe UI Emoji</vt:lpstr>
      <vt:lpstr>Segoe UI Light</vt:lpstr>
      <vt:lpstr>华文细黑</vt:lpstr>
      <vt:lpstr>Symbol</vt:lpstr>
      <vt:lpstr>Verdana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yanganqi</dc:creator>
  <cp:lastModifiedBy>Thajin Thomas</cp:lastModifiedBy>
  <cp:revision>619</cp:revision>
  <dcterms:created xsi:type="dcterms:W3CDTF">2018-01-25T00:55:59Z</dcterms:created>
  <dcterms:modified xsi:type="dcterms:W3CDTF">2019-09-15T06:52:52Z</dcterms:modified>
</cp:coreProperties>
</file>