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6" r:id="rId2"/>
    <p:sldMasterId id="2147483657" r:id="rId3"/>
    <p:sldMasterId id="2147483658" r:id="rId4"/>
    <p:sldMasterId id="2147483659" r:id="rId5"/>
  </p:sldMasterIdLst>
  <p:notesMasterIdLst>
    <p:notesMasterId r:id="rId35"/>
  </p:notesMasterIdLst>
  <p:handoutMasterIdLst>
    <p:handoutMasterId r:id="rId36"/>
  </p:handoutMasterIdLst>
  <p:sldIdLst>
    <p:sldId id="502" r:id="rId6"/>
    <p:sldId id="507" r:id="rId7"/>
    <p:sldId id="506" r:id="rId8"/>
    <p:sldId id="509" r:id="rId9"/>
    <p:sldId id="510" r:id="rId10"/>
    <p:sldId id="516" r:id="rId11"/>
    <p:sldId id="517" r:id="rId12"/>
    <p:sldId id="518" r:id="rId13"/>
    <p:sldId id="519" r:id="rId14"/>
    <p:sldId id="520" r:id="rId15"/>
    <p:sldId id="521" r:id="rId16"/>
    <p:sldId id="522" r:id="rId17"/>
    <p:sldId id="523" r:id="rId18"/>
    <p:sldId id="524" r:id="rId19"/>
    <p:sldId id="525" r:id="rId20"/>
    <p:sldId id="526" r:id="rId21"/>
    <p:sldId id="527" r:id="rId22"/>
    <p:sldId id="528" r:id="rId23"/>
    <p:sldId id="529" r:id="rId24"/>
    <p:sldId id="530" r:id="rId25"/>
    <p:sldId id="531" r:id="rId26"/>
    <p:sldId id="532" r:id="rId27"/>
    <p:sldId id="533" r:id="rId28"/>
    <p:sldId id="534" r:id="rId29"/>
    <p:sldId id="535" r:id="rId30"/>
    <p:sldId id="536" r:id="rId31"/>
    <p:sldId id="501" r:id="rId32"/>
    <p:sldId id="537" r:id="rId33"/>
    <p:sldId id="478" r:id="rId34"/>
  </p:sldIdLst>
  <p:sldSz cx="9144000" cy="6858000" type="screen4x3"/>
  <p:notesSz cx="7099300" cy="10234613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9999"/>
    <a:srgbClr val="0066FF"/>
    <a:srgbClr val="00FFFF"/>
    <a:srgbClr val="66CCFF"/>
    <a:srgbClr val="CCECFF"/>
    <a:srgbClr val="99FFCC"/>
    <a:srgbClr val="33CC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1" autoAdjust="0"/>
    <p:restoredTop sz="94434" autoAdjust="0"/>
  </p:normalViewPr>
  <p:slideViewPr>
    <p:cSldViewPr>
      <p:cViewPr varScale="1">
        <p:scale>
          <a:sx n="70" d="100"/>
          <a:sy n="70" d="100"/>
        </p:scale>
        <p:origin x="1596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Manjith</a:t>
            </a:r>
            <a:endParaRPr lang="en-US" altLang="zh-TW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C4EDDF-F3F3-464A-AEB5-D757BB1620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9001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kumimoji="1" sz="13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kumimoji="1" sz="13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kumimoji="1" sz="13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Manjith</a:t>
            </a:r>
            <a:endParaRPr lang="en-US" altLang="zh-TW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kumimoji="1" sz="13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09AD654-69BD-46FE-9164-57CE8F4FD7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4811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smtClean="0"/>
              <a:t>EasyVoIZ Call Center features include: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AF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Queue Options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Agent Call Announcement*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Join Announcement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Announcement to Caller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Message On Hold by Queue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Ringing instead of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Wait Time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Callers</a:t>
            </a:r>
          </a:p>
          <a:p>
            <a:pPr marL="74295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Ring Strategy</a:t>
            </a:r>
          </a:p>
          <a:p>
            <a:pPr marL="120015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AF2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Ring All; Round Robin; Least Amount of Calls; Random; Round Robin w/Memory</a:t>
            </a:r>
          </a:p>
          <a:p>
            <a:pPr marL="74295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Wrap-up Timer</a:t>
            </a:r>
          </a:p>
          <a:p>
            <a:pPr marL="74295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 Recording</a:t>
            </a:r>
          </a:p>
          <a:p>
            <a:pPr marL="74295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Agent Event Recording*</a:t>
            </a:r>
          </a:p>
          <a:p>
            <a:pPr marL="74295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Queue Priority*</a:t>
            </a:r>
          </a:p>
          <a:p>
            <a:pPr marL="74295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Customer Care Callback*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AF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Caller Position Announcements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Frequency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Announce Positions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Announce Average Hold Time*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AF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Failover Destination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AF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 a destination where the call should be transferred if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Wait Time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Callers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thresholds are reached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AF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Periodic Announcements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Frequency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 allowing caller to press a key and exit the queue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sent to: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Customer Care Callback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Voicemail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Alternate Answer 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Indicates features that are normally optional for other call center packages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8575-8F6A-4086-9FA5-C652D2551C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4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49DC2-9DA9-4A0C-858F-489E886D6C97}" type="slidenum">
              <a:rPr lang="en-US" altLang="zh-TW">
                <a:latin typeface="Arial" pitchFamily="34" charset="0"/>
                <a:ea typeface="PMingLiU" pitchFamily="18" charset="-120"/>
              </a:rPr>
              <a:pPr/>
              <a:t>29</a:t>
            </a:fld>
            <a:endParaRPr lang="en-US" altLang="zh-TW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634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/>
        </p:spPr>
      </p:sp>
      <p:sp>
        <p:nvSpPr>
          <p:cNvPr id="63492" name="Notes Placeholder 2"/>
          <p:cNvSpPr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37"/>
          </a:xfrm>
          <a:noFill/>
          <a:ln/>
        </p:spPr>
        <p:txBody>
          <a:bodyPr lIns="93689" tIns="46845" rIns="93689" bIns="46845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3493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89" tIns="46845" rIns="93689" bIns="46845" anchor="b"/>
          <a:lstStyle/>
          <a:p>
            <a:pPr algn="r" defTabSz="936625"/>
            <a:fld id="{D40C902C-B56F-4882-9F65-2BEE8E3AE4E4}" type="slidenum">
              <a:rPr lang="en-US" altLang="zh-TW" sz="1200" b="0">
                <a:solidFill>
                  <a:schemeClr val="tx1"/>
                </a:solidFill>
                <a:ea typeface="MS PGothic" pitchFamily="34" charset="-128"/>
              </a:rPr>
              <a:pPr algn="r" defTabSz="936625"/>
              <a:t>29</a:t>
            </a:fld>
            <a:endParaRPr lang="en-US" altLang="zh-TW" sz="1200" b="0">
              <a:solidFill>
                <a:schemeClr val="tx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889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471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471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37588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50825" y="1079500"/>
            <a:ext cx="8637588" cy="38163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0825" y="179388"/>
            <a:ext cx="8637588" cy="4716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471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471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471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471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5421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5421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471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471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3077" name="Picture 10" descr="Strip_20_PPT_Blu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6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5pPr>
      <a:lvl6pPr marL="20764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6pPr>
      <a:lvl7pPr marL="25336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7pPr>
      <a:lvl8pPr marL="29908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8pPr>
      <a:lvl9pPr marL="34480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 descr="cover_top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96950" y="0"/>
            <a:ext cx="814705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0" descr="Strip_20_PPT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163513" y="6373813"/>
            <a:ext cx="2760662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r>
              <a:rPr lang="en-GB" altLang="zh-TW" sz="1400" b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D-Link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5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5pPr>
      <a:lvl6pPr marL="20764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6pPr>
      <a:lvl7pPr marL="25336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7pPr>
      <a:lvl8pPr marL="29908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8pPr>
      <a:lvl9pPr marL="34480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5125" name="Picture 10" descr="Strip_20_PPT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4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5pPr>
      <a:lvl6pPr marL="20764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6pPr>
      <a:lvl7pPr marL="25336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7pPr>
      <a:lvl8pPr marL="29908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8pPr>
      <a:lvl9pPr marL="34480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bird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175"/>
            <a:ext cx="9140825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72746" name="Line 10"/>
          <p:cNvSpPr>
            <a:spLocks noChangeShapeType="1"/>
          </p:cNvSpPr>
          <p:nvPr userDrawn="1"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6150" name="Picture 10" descr="Strip_20_PPT_Blu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47" name="Line 11"/>
          <p:cNvSpPr>
            <a:spLocks noChangeShapeType="1"/>
          </p:cNvSpPr>
          <p:nvPr userDrawn="1"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PMingLiU" pitchFamily="18" charset="-120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PMingLiU" pitchFamily="18" charset="-12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PMingLiU" pitchFamily="18" charset="-12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PMingLiU" pitchFamily="18" charset="-12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PMingLiU" pitchFamily="18" charset="-12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新細明體" pitchFamily="18" charset="-12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新細明體" pitchFamily="18" charset="-12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新細明體" pitchFamily="18" charset="-12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新細明體" pitchFamily="18" charset="-12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15"/>
        </a:buBlip>
        <a:defRPr kumimoji="1" sz="2000">
          <a:solidFill>
            <a:schemeClr val="bg1"/>
          </a:solidFill>
          <a:latin typeface="+mn-lt"/>
          <a:ea typeface="PMingLiU" pitchFamily="18" charset="-120"/>
          <a:cs typeface="+mn-cs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PMingLiU" pitchFamily="18" charset="-120"/>
        </a:defRPr>
      </a:lvl2pPr>
      <a:lvl3pPr marL="80327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PMingLiU" pitchFamily="18" charset="-120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PMingLiU" pitchFamily="18" charset="-120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PMingLiU" pitchFamily="18" charset="-120"/>
        </a:defRPr>
      </a:lvl5pPr>
      <a:lvl6pPr marL="19812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+mn-ea"/>
        </a:defRPr>
      </a:lvl6pPr>
      <a:lvl7pPr marL="24384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+mn-ea"/>
        </a:defRPr>
      </a:lvl7pPr>
      <a:lvl8pPr marL="28956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+mn-ea"/>
        </a:defRPr>
      </a:lvl8pPr>
      <a:lvl9pPr marL="33528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7173" name="Picture 10" descr="Strip_20_PPT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+mj-lt"/>
          <a:ea typeface="PMingLiU" pitchFamily="18" charset="-120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PMingLiU" pitchFamily="18" charset="-12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PMingLiU" pitchFamily="18" charset="-12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PMingLiU" pitchFamily="18" charset="-12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PMingLiU" pitchFamily="18" charset="-12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新細明體" pitchFamily="18" charset="-12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新細明體" pitchFamily="18" charset="-12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新細明體" pitchFamily="18" charset="-12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新細明體" pitchFamily="18" charset="-12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4"/>
        </a:buBlip>
        <a:defRPr kumimoji="1" sz="2000">
          <a:solidFill>
            <a:srgbClr val="000000"/>
          </a:solidFill>
          <a:latin typeface="+mn-lt"/>
          <a:ea typeface="PMingLiU" pitchFamily="18" charset="-120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PMingLiU" pitchFamily="18" charset="-120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PMingLiU" pitchFamily="18" charset="-120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PMingLiU" pitchFamily="18" charset="-120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PMingLiU" pitchFamily="18" charset="-120"/>
        </a:defRPr>
      </a:lvl5pPr>
      <a:lvl6pPr marL="20764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+mn-ea"/>
        </a:defRPr>
      </a:lvl6pPr>
      <a:lvl7pPr marL="25336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+mn-ea"/>
        </a:defRPr>
      </a:lvl7pPr>
      <a:lvl8pPr marL="29908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+mn-ea"/>
        </a:defRPr>
      </a:lvl8pPr>
      <a:lvl9pPr marL="34480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40768"/>
            <a:ext cx="5616624" cy="3519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88262" y="2492896"/>
            <a:ext cx="4448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99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Introducing </a:t>
            </a:r>
            <a:r>
              <a:rPr lang="en-US" kern="0" dirty="0" smtClean="0">
                <a:solidFill>
                  <a:srgbClr val="0099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EasyVoIZ 5</a:t>
            </a:r>
            <a:endParaRPr lang="he-IL" kern="0" dirty="0">
              <a:solidFill>
                <a:srgbClr val="0099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284984"/>
            <a:ext cx="2088232" cy="18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5085184"/>
            <a:ext cx="8194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99CC"/>
                </a:solidFill>
              </a:rPr>
              <a:t>Version 5</a:t>
            </a:r>
            <a:endParaRPr lang="en-US" sz="1100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26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Center Statistics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for monitoring activity to improve efficiency of organization / employees</a:t>
            </a:r>
          </a:p>
          <a:p>
            <a:r>
              <a:rPr lang="en-US" dirty="0" smtClean="0"/>
              <a:t>Two versions are available:</a:t>
            </a:r>
          </a:p>
          <a:p>
            <a:pPr lvl="1"/>
            <a:r>
              <a:rPr lang="en-US" dirty="0" smtClean="0"/>
              <a:t>Lite - Default on all EasyVoIZ systems</a:t>
            </a:r>
          </a:p>
          <a:p>
            <a:pPr lvl="1"/>
            <a:r>
              <a:rPr lang="en-US" dirty="0" smtClean="0"/>
              <a:t>Pro - Add-on module for DVX-9000 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7" name="Content Placeholder 3" descr="call-center-graphic-report-unanswered-re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140968"/>
            <a:ext cx="6048672" cy="269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09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Statistics Modules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Lite &amp; Pro</a:t>
            </a:r>
          </a:p>
          <a:p>
            <a:pPr lvl="1"/>
            <a:r>
              <a:rPr lang="en-US" dirty="0" smtClean="0"/>
              <a:t>Answered</a:t>
            </a:r>
          </a:p>
          <a:p>
            <a:pPr lvl="1"/>
            <a:r>
              <a:rPr lang="en-US" dirty="0" smtClean="0"/>
              <a:t>Unanswered </a:t>
            </a:r>
          </a:p>
          <a:p>
            <a:pPr lvl="1"/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Service-level </a:t>
            </a:r>
          </a:p>
          <a:p>
            <a:pPr lvl="1"/>
            <a:r>
              <a:rPr lang="en-US" dirty="0" smtClean="0"/>
              <a:t>Charting</a:t>
            </a:r>
          </a:p>
          <a:p>
            <a:pPr lvl="1"/>
            <a:r>
              <a:rPr lang="en-US" dirty="0" smtClean="0"/>
              <a:t>Import/Export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 Only</a:t>
            </a:r>
          </a:p>
          <a:p>
            <a:pPr lvl="1"/>
            <a:r>
              <a:rPr lang="en-US" dirty="0" smtClean="0"/>
              <a:t>Real-time </a:t>
            </a:r>
            <a:endParaRPr lang="en-US" dirty="0"/>
          </a:p>
          <a:p>
            <a:pPr lvl="2"/>
            <a:r>
              <a:rPr lang="en-US" dirty="0"/>
              <a:t>Queue Summary </a:t>
            </a:r>
          </a:p>
          <a:p>
            <a:pPr lvl="2"/>
            <a:r>
              <a:rPr lang="en-US" dirty="0"/>
              <a:t>Call Waiting Detail </a:t>
            </a:r>
          </a:p>
          <a:p>
            <a:pPr lvl="2"/>
            <a:r>
              <a:rPr lang="en-US" dirty="0"/>
              <a:t>Agent Status</a:t>
            </a:r>
          </a:p>
          <a:p>
            <a:pPr lvl="1"/>
            <a:r>
              <a:rPr lang="en-US" dirty="0"/>
              <a:t>Search</a:t>
            </a:r>
          </a:p>
          <a:p>
            <a:pPr lvl="2"/>
            <a:r>
              <a:rPr lang="en-US" dirty="0" err="1"/>
              <a:t>CallerID</a:t>
            </a:r>
            <a:endParaRPr lang="en-US" dirty="0"/>
          </a:p>
          <a:p>
            <a:pPr lvl="2"/>
            <a:r>
              <a:rPr lang="en-US" dirty="0"/>
              <a:t>Agent</a:t>
            </a:r>
          </a:p>
          <a:p>
            <a:pPr lvl="2"/>
            <a:r>
              <a:rPr lang="en-US" dirty="0"/>
              <a:t>Queue</a:t>
            </a:r>
          </a:p>
          <a:p>
            <a:pPr lvl="2"/>
            <a:r>
              <a:rPr lang="en-US" dirty="0"/>
              <a:t>Period</a:t>
            </a:r>
          </a:p>
          <a:p>
            <a:pPr lvl="2"/>
            <a:r>
              <a:rPr lang="en-US" dirty="0"/>
              <a:t>Duration </a:t>
            </a:r>
            <a:endParaRPr lang="en-US" dirty="0" smtClean="0"/>
          </a:p>
          <a:p>
            <a:pPr lvl="1"/>
            <a:r>
              <a:rPr lang="en-US" dirty="0" smtClean="0"/>
              <a:t>Customization options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6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Lite: Standard Functionality</a:t>
            </a:r>
            <a:endParaRPr lang="en-US" dirty="0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33400" y="1600200"/>
          <a:ext cx="8153400" cy="339721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57400"/>
                <a:gridCol w="6096000"/>
              </a:tblGrid>
              <a:tr h="37746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Data import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Data is</a:t>
                      </a:r>
                      <a:r>
                        <a:rPr lang="en-US" sz="1200" b="0" baseline="0" dirty="0" smtClean="0">
                          <a:effectLst/>
                        </a:rPr>
                        <a:t> available by using a</a:t>
                      </a:r>
                      <a:r>
                        <a:rPr lang="en-US" sz="1200" b="0" dirty="0" smtClean="0">
                          <a:effectLst/>
                        </a:rPr>
                        <a:t> </a:t>
                      </a:r>
                      <a:r>
                        <a:rPr lang="en-US" sz="1200" b="0" i="1" dirty="0" err="1">
                          <a:effectLst/>
                        </a:rPr>
                        <a:t>cron</a:t>
                      </a:r>
                      <a:r>
                        <a:rPr lang="en-US" sz="1200" b="0" dirty="0">
                          <a:effectLst/>
                        </a:rPr>
                        <a:t> job to import new data at scheduled </a:t>
                      </a:r>
                      <a:r>
                        <a:rPr lang="en-US" sz="1200" b="0" dirty="0" smtClean="0">
                          <a:effectLst/>
                        </a:rPr>
                        <a:t>intervals</a:t>
                      </a:r>
                      <a:endParaRPr lang="en-US" sz="12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37746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Export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Export </a:t>
                      </a:r>
                      <a:r>
                        <a:rPr lang="en-US" sz="1200" dirty="0" smtClean="0">
                          <a:effectLst/>
                        </a:rPr>
                        <a:t>reports into PDF format for presentations,</a:t>
                      </a:r>
                      <a:r>
                        <a:rPr lang="en-US" sz="1200" baseline="0" dirty="0" smtClean="0">
                          <a:effectLst/>
                        </a:rPr>
                        <a:t> or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csv</a:t>
                      </a:r>
                      <a:r>
                        <a:rPr lang="en-US" sz="1200" dirty="0" smtClean="0">
                          <a:effectLst/>
                        </a:rPr>
                        <a:t> format</a:t>
                      </a:r>
                      <a:r>
                        <a:rPr lang="en-US" sz="1200" baseline="0" dirty="0" smtClean="0">
                          <a:effectLst/>
                        </a:rPr>
                        <a:t> for external data crunching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37746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Answered, Unanswered, or Distribution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37746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Distribution 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Analysis</a:t>
                      </a:r>
                      <a:r>
                        <a:rPr lang="en-US" sz="1200" baseline="0" dirty="0" smtClean="0">
                          <a:effectLst/>
                        </a:rPr>
                        <a:t> b</a:t>
                      </a:r>
                      <a:r>
                        <a:rPr lang="en-US" sz="1200" dirty="0" smtClean="0">
                          <a:effectLst/>
                        </a:rPr>
                        <a:t>y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day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week </a:t>
                      </a:r>
                      <a:r>
                        <a:rPr lang="en-US" sz="1200" dirty="0">
                          <a:effectLst/>
                        </a:rPr>
                        <a:t>day, </a:t>
                      </a:r>
                      <a:r>
                        <a:rPr lang="en-US" sz="1200" dirty="0" smtClean="0">
                          <a:effectLst/>
                        </a:rPr>
                        <a:t>or hour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37746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Answered Calls 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Analysis</a:t>
                      </a:r>
                      <a:r>
                        <a:rPr lang="en-US" sz="1200" baseline="0" dirty="0" smtClean="0">
                          <a:effectLst/>
                        </a:rPr>
                        <a:t> b</a:t>
                      </a:r>
                      <a:r>
                        <a:rPr lang="en-US" sz="1200" dirty="0" smtClean="0">
                          <a:effectLst/>
                        </a:rPr>
                        <a:t>y </a:t>
                      </a:r>
                      <a:r>
                        <a:rPr lang="en-US" sz="1200" dirty="0">
                          <a:effectLst/>
                        </a:rPr>
                        <a:t>queue</a:t>
                      </a:r>
                      <a:r>
                        <a:rPr lang="en-US" sz="1200" dirty="0" smtClean="0">
                          <a:effectLst/>
                        </a:rPr>
                        <a:t>, agent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disconnection cause, or service level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37746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Service Level 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Answered </a:t>
                      </a:r>
                      <a:r>
                        <a:rPr lang="en-US" sz="1200" dirty="0" smtClean="0">
                          <a:effectLst/>
                        </a:rPr>
                        <a:t>Service </a:t>
                      </a:r>
                      <a:r>
                        <a:rPr lang="en-US" sz="1200" dirty="0">
                          <a:effectLst/>
                        </a:rPr>
                        <a:t>Level </a:t>
                      </a:r>
                      <a:r>
                        <a:rPr lang="en-US" sz="1200" dirty="0" smtClean="0">
                          <a:effectLst/>
                        </a:rPr>
                        <a:t>Report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37746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Unanswered Call Reporting</a:t>
                      </a:r>
                      <a:endParaRPr lang="en-US" sz="120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Analysis</a:t>
                      </a:r>
                      <a:r>
                        <a:rPr lang="en-US" sz="1200" baseline="0" dirty="0" smtClean="0">
                          <a:effectLst/>
                        </a:rPr>
                        <a:t> b</a:t>
                      </a:r>
                      <a:r>
                        <a:rPr lang="en-US" sz="1200" dirty="0" smtClean="0">
                          <a:effectLst/>
                        </a:rPr>
                        <a:t>y queue</a:t>
                      </a:r>
                      <a:r>
                        <a:rPr lang="en-US" sz="1200" baseline="0" dirty="0" smtClean="0">
                          <a:effectLst/>
                        </a:rPr>
                        <a:t> or</a:t>
                      </a:r>
                      <a:r>
                        <a:rPr lang="en-US" sz="1200" dirty="0" smtClean="0">
                          <a:effectLst/>
                        </a:rPr>
                        <a:t> disconnection cause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37746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Sundry 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Agent </a:t>
                      </a:r>
                      <a:r>
                        <a:rPr lang="en-US" sz="1200" dirty="0" smtClean="0">
                          <a:effectLst/>
                        </a:rPr>
                        <a:t>Status, Queue Summary, or Call Waiting Detail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37746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Charting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Uses HTML5 and </a:t>
                      </a:r>
                      <a:r>
                        <a:rPr lang="en-US" sz="1200" dirty="0" smtClean="0">
                          <a:effectLst/>
                        </a:rPr>
                        <a:t>Java script</a:t>
                      </a:r>
                      <a:r>
                        <a:rPr lang="en-US" sz="1200" dirty="0">
                          <a:effectLst/>
                        </a:rPr>
                        <a:t>, so no need for a flash-enabled browser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096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Pro: Additional Functionality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33400" y="1676400"/>
          <a:ext cx="8229600" cy="41148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22804"/>
                <a:gridCol w="6306796"/>
              </a:tblGrid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import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Data is</a:t>
                      </a:r>
                      <a:r>
                        <a:rPr lang="en-US" sz="1200" b="0" baseline="0" dirty="0" smtClean="0">
                          <a:effectLst/>
                        </a:rPr>
                        <a:t> available as the </a:t>
                      </a:r>
                      <a:r>
                        <a:rPr lang="en-US" sz="1200" b="0" dirty="0" smtClean="0">
                          <a:effectLst/>
                        </a:rPr>
                        <a:t>event occurs,</a:t>
                      </a:r>
                      <a:r>
                        <a:rPr lang="en-US" sz="1200" b="0" baseline="0" dirty="0" smtClean="0">
                          <a:effectLst/>
                        </a:rPr>
                        <a:t> </a:t>
                      </a:r>
                      <a:r>
                        <a:rPr lang="en-US" sz="1200" b="0" dirty="0" smtClean="0">
                          <a:effectLst/>
                        </a:rPr>
                        <a:t>i.e</a:t>
                      </a:r>
                      <a:r>
                        <a:rPr lang="en-US" sz="1200" b="0" dirty="0">
                          <a:effectLst/>
                        </a:rPr>
                        <a:t>. in </a:t>
                      </a:r>
                      <a:r>
                        <a:rPr lang="en-US" sz="1200" b="0" dirty="0" smtClean="0">
                          <a:effectLst/>
                        </a:rPr>
                        <a:t>real-time</a:t>
                      </a:r>
                      <a:endParaRPr lang="en-US" sz="12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Export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Export </a:t>
                      </a:r>
                      <a:r>
                        <a:rPr lang="en-US" sz="1200" dirty="0" smtClean="0">
                          <a:effectLst/>
                        </a:rPr>
                        <a:t>reports into PDF format for presentation purposes,</a:t>
                      </a:r>
                      <a:r>
                        <a:rPr lang="en-US" sz="1200" baseline="0" dirty="0" smtClean="0">
                          <a:effectLst/>
                        </a:rPr>
                        <a:t> or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csv</a:t>
                      </a:r>
                      <a:r>
                        <a:rPr lang="en-US" sz="1200" dirty="0" smtClean="0">
                          <a:effectLst/>
                        </a:rPr>
                        <a:t> format</a:t>
                      </a:r>
                      <a:r>
                        <a:rPr lang="en-US" sz="1200" baseline="0" dirty="0" smtClean="0">
                          <a:effectLst/>
                        </a:rPr>
                        <a:t> for external data crunching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Service Level Agreement, Abandon Rates, Call </a:t>
                      </a:r>
                      <a:r>
                        <a:rPr lang="en-US" sz="1200" dirty="0" smtClean="0">
                          <a:effectLst/>
                        </a:rPr>
                        <a:t>Distribution, </a:t>
                      </a:r>
                      <a:r>
                        <a:rPr lang="en-US" sz="1200" dirty="0">
                          <a:effectLst/>
                        </a:rPr>
                        <a:t>Agent Activity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Distribution 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Analysis</a:t>
                      </a:r>
                      <a:r>
                        <a:rPr lang="en-US" sz="1200" baseline="0" dirty="0" smtClean="0">
                          <a:effectLst/>
                        </a:rPr>
                        <a:t> b</a:t>
                      </a:r>
                      <a:r>
                        <a:rPr lang="en-US" sz="1200" dirty="0" smtClean="0">
                          <a:effectLst/>
                        </a:rPr>
                        <a:t>y </a:t>
                      </a:r>
                      <a:r>
                        <a:rPr lang="en-US" sz="1200" dirty="0">
                          <a:effectLst/>
                        </a:rPr>
                        <a:t>queue, </a:t>
                      </a:r>
                      <a:r>
                        <a:rPr lang="en-US" sz="1200" dirty="0" smtClean="0">
                          <a:effectLst/>
                        </a:rPr>
                        <a:t>month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week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day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week </a:t>
                      </a:r>
                      <a:r>
                        <a:rPr lang="en-US" sz="1200" dirty="0">
                          <a:effectLst/>
                        </a:rPr>
                        <a:t>day, </a:t>
                      </a:r>
                      <a:r>
                        <a:rPr lang="en-US" sz="1200" dirty="0" smtClean="0">
                          <a:effectLst/>
                        </a:rPr>
                        <a:t>hour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URL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as</a:t>
                      </a:r>
                      <a:r>
                        <a:rPr lang="en-US" sz="1200" baseline="0" dirty="0" smtClean="0">
                          <a:effectLst/>
                        </a:rPr>
                        <a:t> well as</a:t>
                      </a:r>
                      <a:r>
                        <a:rPr lang="en-US" sz="1200" dirty="0" smtClean="0">
                          <a:effectLst/>
                        </a:rPr>
                        <a:t> detailed 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Answered Calls 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Analysis</a:t>
                      </a:r>
                      <a:r>
                        <a:rPr lang="en-US" sz="1200" baseline="0" dirty="0" smtClean="0">
                          <a:effectLst/>
                        </a:rPr>
                        <a:t> b</a:t>
                      </a:r>
                      <a:r>
                        <a:rPr lang="en-US" sz="1200" dirty="0" smtClean="0">
                          <a:effectLst/>
                        </a:rPr>
                        <a:t>y </a:t>
                      </a:r>
                      <a:r>
                        <a:rPr lang="en-US" sz="1200" dirty="0">
                          <a:effectLst/>
                        </a:rPr>
                        <a:t>queue, </a:t>
                      </a:r>
                      <a:r>
                        <a:rPr lang="en-US" sz="1200" dirty="0" smtClean="0">
                          <a:effectLst/>
                        </a:rPr>
                        <a:t>wait </a:t>
                      </a:r>
                      <a:r>
                        <a:rPr lang="en-US" sz="1200" dirty="0">
                          <a:effectLst/>
                        </a:rPr>
                        <a:t>time, </a:t>
                      </a:r>
                      <a:r>
                        <a:rPr lang="en-US" sz="1200" dirty="0" smtClean="0">
                          <a:effectLst/>
                        </a:rPr>
                        <a:t>agent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disconnection </a:t>
                      </a:r>
                      <a:r>
                        <a:rPr lang="en-US" sz="1200" dirty="0">
                          <a:effectLst/>
                        </a:rPr>
                        <a:t>cause, </a:t>
                      </a:r>
                      <a:r>
                        <a:rPr lang="en-US" sz="1200" dirty="0" smtClean="0">
                          <a:effectLst/>
                        </a:rPr>
                        <a:t>duration, transferred </a:t>
                      </a:r>
                      <a:r>
                        <a:rPr lang="en-US" sz="1200" dirty="0">
                          <a:effectLst/>
                        </a:rPr>
                        <a:t>calls, </a:t>
                      </a:r>
                      <a:r>
                        <a:rPr lang="en-US" sz="1200" dirty="0" smtClean="0">
                          <a:effectLst/>
                        </a:rPr>
                        <a:t>as</a:t>
                      </a:r>
                      <a:r>
                        <a:rPr lang="en-US" sz="1200" baseline="0" dirty="0" smtClean="0">
                          <a:effectLst/>
                        </a:rPr>
                        <a:t> well as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 detailed </a:t>
                      </a:r>
                      <a:r>
                        <a:rPr lang="en-US" sz="1200" dirty="0" smtClean="0">
                          <a:effectLst/>
                        </a:rPr>
                        <a:t>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Service Level Reporting</a:t>
                      </a:r>
                      <a:endParaRPr lang="en-US" sz="120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Answered and Unanswered Service Level Reports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Unanswered Call Reporting</a:t>
                      </a:r>
                      <a:endParaRPr lang="en-US" sz="120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Analysis</a:t>
                      </a:r>
                      <a:r>
                        <a:rPr lang="en-US" sz="1200" baseline="0" dirty="0" smtClean="0">
                          <a:effectLst/>
                        </a:rPr>
                        <a:t> b</a:t>
                      </a:r>
                      <a:r>
                        <a:rPr lang="en-US" sz="1200" dirty="0" smtClean="0">
                          <a:effectLst/>
                        </a:rPr>
                        <a:t>y </a:t>
                      </a:r>
                      <a:r>
                        <a:rPr lang="en-US" sz="1200" dirty="0">
                          <a:effectLst/>
                        </a:rPr>
                        <a:t>queue, </a:t>
                      </a:r>
                      <a:r>
                        <a:rPr lang="en-US" sz="1200" dirty="0" smtClean="0">
                          <a:effectLst/>
                        </a:rPr>
                        <a:t>disconnection </a:t>
                      </a:r>
                      <a:r>
                        <a:rPr lang="en-US" sz="1200" dirty="0">
                          <a:effectLst/>
                        </a:rPr>
                        <a:t>cause, </a:t>
                      </a:r>
                      <a:r>
                        <a:rPr lang="en-US" sz="1200" dirty="0" smtClean="0">
                          <a:effectLst/>
                        </a:rPr>
                        <a:t>URL, as</a:t>
                      </a:r>
                      <a:r>
                        <a:rPr lang="en-US" sz="1200" baseline="0" dirty="0" smtClean="0">
                          <a:effectLst/>
                        </a:rPr>
                        <a:t> well as </a:t>
                      </a:r>
                      <a:r>
                        <a:rPr lang="en-US" sz="1200" dirty="0" smtClean="0">
                          <a:effectLst/>
                        </a:rPr>
                        <a:t>detailed 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Sundry 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Agent Availability, Sessions and Pause Durations, Call </a:t>
                      </a:r>
                      <a:r>
                        <a:rPr lang="en-US" sz="1200" dirty="0" smtClean="0">
                          <a:effectLst/>
                        </a:rPr>
                        <a:t>Disposition, as</a:t>
                      </a:r>
                      <a:r>
                        <a:rPr lang="en-US" sz="1200" baseline="0" dirty="0" smtClean="0">
                          <a:effectLst/>
                        </a:rPr>
                        <a:t> well as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Detailed Paused Report and Session Report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Charting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Uses HTML5 and </a:t>
                      </a:r>
                      <a:r>
                        <a:rPr lang="en-US" sz="1200" dirty="0" smtClean="0">
                          <a:effectLst/>
                        </a:rPr>
                        <a:t>JavaScript, </a:t>
                      </a:r>
                      <a:r>
                        <a:rPr lang="en-US" sz="1200" dirty="0">
                          <a:effectLst/>
                        </a:rPr>
                        <a:t>so no need for a flash-enabled browser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425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Pro: Additional Functionality, cont’d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33400" y="1752600"/>
          <a:ext cx="8153400" cy="32004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630680"/>
                <a:gridCol w="6522720"/>
              </a:tblGrid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Search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Search </a:t>
                      </a:r>
                      <a:r>
                        <a:rPr lang="en-US" sz="1200" b="0" dirty="0" smtClean="0">
                          <a:effectLst/>
                        </a:rPr>
                        <a:t>data by Caller ID, </a:t>
                      </a:r>
                      <a:r>
                        <a:rPr lang="en-US" sz="1200" b="0" dirty="0">
                          <a:effectLst/>
                        </a:rPr>
                        <a:t>a</a:t>
                      </a:r>
                      <a:r>
                        <a:rPr lang="en-US" sz="1200" b="0" dirty="0" smtClean="0">
                          <a:effectLst/>
                        </a:rPr>
                        <a:t>gent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0" dirty="0" smtClean="0">
                          <a:effectLst/>
                        </a:rPr>
                        <a:t>queue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0" dirty="0" smtClean="0">
                          <a:effectLst/>
                        </a:rPr>
                        <a:t>duration ranges, or </a:t>
                      </a:r>
                      <a:r>
                        <a:rPr lang="en-US" sz="1200" b="0" dirty="0">
                          <a:effectLst/>
                        </a:rPr>
                        <a:t>d</a:t>
                      </a:r>
                      <a:r>
                        <a:rPr lang="en-US" sz="1200" b="0" dirty="0" smtClean="0">
                          <a:effectLst/>
                        </a:rPr>
                        <a:t>ate ranges</a:t>
                      </a:r>
                      <a:endParaRPr lang="en-US" sz="12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Report distribution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Schedule automatic email distribution</a:t>
                      </a:r>
                      <a:r>
                        <a:rPr lang="en-US" sz="1200" b="0" baseline="0" dirty="0" smtClean="0">
                          <a:effectLst/>
                        </a:rPr>
                        <a:t> of</a:t>
                      </a:r>
                      <a:r>
                        <a:rPr lang="en-US" sz="1200" b="0" dirty="0" smtClean="0">
                          <a:effectLst/>
                        </a:rPr>
                        <a:t> </a:t>
                      </a:r>
                      <a:r>
                        <a:rPr lang="en-US" sz="1200" b="0" dirty="0">
                          <a:effectLst/>
                        </a:rPr>
                        <a:t>multiple </a:t>
                      </a:r>
                      <a:r>
                        <a:rPr lang="en-US" sz="1200" b="0" dirty="0" smtClean="0">
                          <a:effectLst/>
                        </a:rPr>
                        <a:t>reports</a:t>
                      </a:r>
                      <a:endParaRPr lang="en-US" sz="12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Notifications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Create automatic</a:t>
                      </a:r>
                      <a:r>
                        <a:rPr lang="en-US" sz="1200" baseline="0" dirty="0" smtClean="0">
                          <a:effectLst/>
                        </a:rPr>
                        <a:t> e</a:t>
                      </a:r>
                      <a:r>
                        <a:rPr lang="en-US" sz="1200" dirty="0" smtClean="0">
                          <a:effectLst/>
                        </a:rPr>
                        <a:t>mail notifications </a:t>
                      </a:r>
                      <a:r>
                        <a:rPr lang="en-US" sz="1200" dirty="0">
                          <a:effectLst/>
                        </a:rPr>
                        <a:t>when </a:t>
                      </a:r>
                      <a:r>
                        <a:rPr lang="en-US" sz="1200" dirty="0" smtClean="0">
                          <a:effectLst/>
                        </a:rPr>
                        <a:t>variables exceed user-defined threshold values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Recordings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Listen to recordings by clicking on icon </a:t>
                      </a:r>
                      <a:r>
                        <a:rPr lang="en-US" sz="1200" dirty="0" smtClean="0">
                          <a:effectLst/>
                        </a:rPr>
                        <a:t>in the </a:t>
                      </a:r>
                      <a:r>
                        <a:rPr lang="en-US" sz="1200" dirty="0">
                          <a:effectLst/>
                        </a:rPr>
                        <a:t>report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Customization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Customize reports with your own </a:t>
                      </a:r>
                      <a:r>
                        <a:rPr lang="en-US" sz="1200" dirty="0" smtClean="0">
                          <a:effectLst/>
                        </a:rPr>
                        <a:t>language, color</a:t>
                      </a:r>
                      <a:r>
                        <a:rPr lang="en-US" sz="1200" baseline="0" dirty="0" smtClean="0">
                          <a:effectLst/>
                        </a:rPr>
                        <a:t> schemes, date and time formatting, </a:t>
                      </a:r>
                      <a:r>
                        <a:rPr lang="en-US" sz="1200" dirty="0" smtClean="0">
                          <a:effectLst/>
                        </a:rPr>
                        <a:t>metrics,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formulas, etc.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Real-time Monitoring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SPY </a:t>
                      </a:r>
                      <a:r>
                        <a:rPr lang="en-US" sz="1200" dirty="0" smtClean="0">
                          <a:effectLst/>
                        </a:rPr>
                        <a:t>option</a:t>
                      </a:r>
                      <a:r>
                        <a:rPr lang="en-US" sz="1200" baseline="0" dirty="0" smtClean="0">
                          <a:effectLst/>
                        </a:rPr>
                        <a:t> to l</a:t>
                      </a:r>
                      <a:r>
                        <a:rPr lang="en-US" sz="1200" dirty="0" smtClean="0">
                          <a:effectLst/>
                        </a:rPr>
                        <a:t>isten to </a:t>
                      </a:r>
                      <a:r>
                        <a:rPr lang="en-US" sz="1200" dirty="0">
                          <a:effectLst/>
                        </a:rPr>
                        <a:t>calls in </a:t>
                      </a:r>
                      <a:r>
                        <a:rPr lang="en-US" sz="1200" dirty="0" smtClean="0">
                          <a:effectLst/>
                        </a:rPr>
                        <a:t>progress</a:t>
                      </a:r>
                      <a:r>
                        <a:rPr lang="en-US" sz="1200" baseline="0" dirty="0" smtClean="0">
                          <a:effectLst/>
                        </a:rPr>
                        <a:t> with option to ‘</a:t>
                      </a:r>
                      <a:r>
                        <a:rPr lang="en-US" sz="1200" dirty="0" smtClean="0">
                          <a:effectLst/>
                        </a:rPr>
                        <a:t>steal’ the call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Real-time Coaching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Coach agents using whisper method during calls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429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 Time Frame to Report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709737"/>
            <a:ext cx="83058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Distribution of Calls Per Queue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381125"/>
            <a:ext cx="83248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Distribution of Calls Per Month &amp; Week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4593"/>
            <a:ext cx="8294212" cy="3627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2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Distribution of Calls Per Day</a:t>
            </a: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24001"/>
            <a:ext cx="8229599" cy="4094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20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Distribution of Calls Per Hour</a:t>
            </a: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15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2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Elasti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408313" cy="109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08720"/>
            <a:ext cx="3546309" cy="2232247"/>
          </a:xfrm>
          <a:prstGeom prst="rect">
            <a:avLst/>
          </a:prstGeom>
        </p:spPr>
      </p:pic>
      <p:pic>
        <p:nvPicPr>
          <p:cNvPr id="3082" name="Picture 10" descr="Image result for arrow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23928" y="1124744"/>
            <a:ext cx="1783085" cy="17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2204864"/>
            <a:ext cx="1047750" cy="809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069" y="3573016"/>
            <a:ext cx="9036496" cy="1916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EasyVOIZ 5 is based on a highly responsive graphic user-interface that facilitates the management of Asterisk servers, in a fast, intuitive, and secure manner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</a:rPr>
              <a:t>.</a:t>
            </a:r>
          </a:p>
          <a:p>
            <a:pPr algn="l" eaLnBrk="0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</a:pPr>
            <a:endParaRPr lang="en-US" sz="1800" dirty="0">
              <a:solidFill>
                <a:srgbClr val="000000"/>
              </a:solidFill>
              <a:latin typeface="+mn-lt"/>
              <a:ea typeface="+mn-ea"/>
            </a:endParaRPr>
          </a:p>
          <a:p>
            <a:pPr algn="l" eaLnBrk="0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The system is based on a 3-level menu system that makes it very easy to locate any item that you want to manage.</a:t>
            </a:r>
          </a:p>
        </p:txBody>
      </p:sp>
    </p:spTree>
    <p:extLst>
      <p:ext uri="{BB962C8B-B14F-4D97-AF65-F5344CB8AC3E}">
        <p14:creationId xmlns:p14="http://schemas.microsoft.com/office/powerpoint/2010/main" val="1001899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Call Center Graphic Reports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29600" cy="4637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Call Center Graphic Reports</a:t>
            </a: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840001" cy="4444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9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Call Center Graphic Reports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0"/>
            <a:ext cx="7840001" cy="442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2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Call Center Graphic Reports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670563" cy="217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636191" cy="2192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89" y="1600200"/>
            <a:ext cx="3615111" cy="2150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42" y="3886200"/>
            <a:ext cx="3591658" cy="218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48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4" y="188640"/>
            <a:ext cx="8637588" cy="647700"/>
          </a:xfrm>
        </p:spPr>
        <p:txBody>
          <a:bodyPr/>
          <a:lstStyle/>
          <a:p>
            <a:r>
              <a:rPr lang="en-US" smtClean="0"/>
              <a:t>Answered Calls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83058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Unanswered Calls Report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1538287"/>
            <a:ext cx="83343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Queue Summary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514475"/>
            <a:ext cx="82486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2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9552" y="335699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7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7A5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7A5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7A5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7A5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7A5"/>
                </a:solidFill>
                <a:latin typeface="Verdana" pitchFamily="34" charset="0"/>
                <a:ea typeface="MS PGothic" pitchFamily="34" charset="-128"/>
              </a:defRPr>
            </a:lvl6pPr>
            <a:lvl7pPr marL="9144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7A5"/>
                </a:solidFill>
                <a:latin typeface="Verdana" pitchFamily="34" charset="0"/>
                <a:ea typeface="MS PGothic" pitchFamily="34" charset="-128"/>
              </a:defRPr>
            </a:lvl7pPr>
            <a:lvl8pPr marL="13716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7A5"/>
                </a:solidFill>
                <a:latin typeface="Verdana" pitchFamily="34" charset="0"/>
                <a:ea typeface="MS PGothic" pitchFamily="34" charset="-128"/>
              </a:defRPr>
            </a:lvl8pPr>
            <a:lvl9pPr marL="18288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7A5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endParaRPr lang="he-IL" kern="0" dirty="0">
              <a:solidFill>
                <a:srgbClr val="BA062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564904"/>
            <a:ext cx="9148401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dirty="0">
                <a:solidFill>
                  <a:srgbClr val="0087A5"/>
                </a:solidFill>
                <a:latin typeface="+mj-lt"/>
                <a:ea typeface="+mj-ea"/>
                <a:cs typeface="+mj-cs"/>
              </a:rPr>
              <a:t>Avoid the Risk – </a:t>
            </a:r>
            <a:r>
              <a:rPr lang="en-US" dirty="0">
                <a:solidFill>
                  <a:srgbClr val="0087A5"/>
                </a:solidFill>
                <a:latin typeface="+mj-lt"/>
                <a:ea typeface="+mj-ea"/>
                <a:cs typeface="+mj-cs"/>
              </a:rPr>
              <a:t>EasyVoIZ PBX </a:t>
            </a:r>
            <a:r>
              <a:rPr lang="en-US" dirty="0">
                <a:solidFill>
                  <a:srgbClr val="0087A5"/>
                </a:solidFill>
                <a:latin typeface="+mj-lt"/>
                <a:ea typeface="+mj-ea"/>
                <a:cs typeface="+mj-cs"/>
              </a:rPr>
              <a:t>is Your Best Defense Against Cyber Attacks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3645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99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second-to-none security,  </a:t>
            </a:r>
            <a:r>
              <a:rPr lang="en-US" sz="1600" dirty="0" smtClean="0">
                <a:solidFill>
                  <a:srgbClr val="0099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EasyVoIZ </a:t>
            </a:r>
            <a:r>
              <a:rPr lang="en-US" sz="1600" dirty="0">
                <a:solidFill>
                  <a:srgbClr val="0099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these four layers of protection: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-18417"/>
            <a:ext cx="1008112" cy="937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96136" y="188640"/>
            <a:ext cx="23086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87A5"/>
                </a:solidFill>
              </a:rPr>
              <a:t>Security</a:t>
            </a:r>
            <a:r>
              <a:rPr lang="en-US" dirty="0" smtClean="0">
                <a:solidFill>
                  <a:srgbClr val="0087A5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52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8316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4972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46125" y="2947988"/>
            <a:ext cx="3314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</a:pPr>
            <a:r>
              <a:rPr kumimoji="1" lang="en-GB" altLang="zh-TW" sz="4000">
                <a:latin typeface="Verdana" pitchFamily="34" charset="0"/>
              </a:rPr>
              <a:t>Thank You</a:t>
            </a:r>
          </a:p>
        </p:txBody>
      </p:sp>
      <p:pic>
        <p:nvPicPr>
          <p:cNvPr id="198658" name="Picture 2" descr="https://s3.amazonaws.com/img.charteo.com/art_pictures/C0076/Contact-Thank-You-Slides_C0076_041_c01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40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770930"/>
              </p:ext>
            </p:extLst>
          </p:nvPr>
        </p:nvGraphicFramePr>
        <p:xfrm>
          <a:off x="35496" y="3930554"/>
          <a:ext cx="9135799" cy="1896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5071"/>
                <a:gridCol w="5508083"/>
                <a:gridCol w="1622645"/>
              </a:tblGrid>
              <a:tr h="4362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+mn-lt"/>
                          <a:ea typeface="Trebuchet MS" pitchFamily="34" charset="0"/>
                          <a:cs typeface="Trebuchet MS" pitchFamily="34" charset="0"/>
                        </a:rPr>
                        <a:t>EasyVoIZ</a:t>
                      </a: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+mn-lt"/>
                          <a:ea typeface="Trebuchet MS" pitchFamily="34" charset="0"/>
                          <a:cs typeface="Trebuchet MS" pitchFamily="34" charset="0"/>
                        </a:rPr>
                        <a:t>Elastix (current DVX version)</a:t>
                      </a:r>
                    </a:p>
                  </a:txBody>
                  <a:tcPr marL="34290" marR="34925" marT="34925" marB="34925"/>
                </a:tc>
              </a:tr>
              <a:tr h="659312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1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+mn-lt"/>
                          <a:ea typeface="Trebuchet MS" pitchFamily="34" charset="0"/>
                          <a:cs typeface="Trebuchet MS" pitchFamily="34" charset="0"/>
                        </a:rPr>
                        <a:t>Operating System </a:t>
                      </a: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+mn-lt"/>
                          <a:ea typeface="Trebuchet MS" pitchFamily="34" charset="0"/>
                          <a:cs typeface="Trebuchet MS" pitchFamily="34" charset="0"/>
                        </a:rPr>
                        <a:t>CenOS 7 contains much fresher and secured components such as Apache, MySQL etc </a:t>
                      </a: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+mn-lt"/>
                          <a:ea typeface="Trebuchet MS" pitchFamily="34" charset="0"/>
                          <a:cs typeface="Trebuchet MS" pitchFamily="34" charset="0"/>
                        </a:rPr>
                        <a:t>CentOS v.5.9</a:t>
                      </a:r>
                    </a:p>
                  </a:txBody>
                  <a:tcPr marL="34290" marR="34925" marT="34925" marB="34925"/>
                </a:tc>
              </a:tr>
              <a:tr h="3705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+mn-lt"/>
                          <a:ea typeface="Trebuchet MS" pitchFamily="34" charset="0"/>
                          <a:cs typeface="Trebuchet MS" pitchFamily="34" charset="0"/>
                        </a:rPr>
                        <a:t>Management system</a:t>
                      </a: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+mn-lt"/>
                          <a:ea typeface="Trebuchet MS" pitchFamily="34" charset="0"/>
                          <a:cs typeface="Trebuchet MS" pitchFamily="34" charset="0"/>
                        </a:rPr>
                        <a:t>EasyVoIZ</a:t>
                      </a: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+mn-lt"/>
                          <a:ea typeface="Trebuchet MS" pitchFamily="34" charset="0"/>
                          <a:cs typeface="Trebuchet MS" pitchFamily="34" charset="0"/>
                        </a:rPr>
                        <a:t>FreePBX</a:t>
                      </a:r>
                    </a:p>
                  </a:txBody>
                  <a:tcPr marL="34290" marR="34925" marT="34925" marB="34925" anchor="ctr"/>
                </a:tc>
              </a:tr>
              <a:tr h="37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</a:t>
                      </a:r>
                      <a:endParaRPr lang="en-US" sz="12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290" marR="34925" marT="34925" marB="34925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628800"/>
            <a:ext cx="3190875" cy="202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690325" cy="2664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260648"/>
            <a:ext cx="8622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Comparison </a:t>
            </a:r>
            <a:r>
              <a:rPr lang="en-US" sz="2400" dirty="0" smtClean="0">
                <a:solidFill>
                  <a:schemeClr val="tx1"/>
                </a:solidFill>
              </a:rPr>
              <a:t>between EASY VOIZ and DVX Elastix version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42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elastix g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68952" cy="3198295"/>
          </a:xfrm>
          <a:prstGeom prst="rect">
            <a:avLst/>
          </a:prstGeom>
          <a:noFill/>
          <a:effectLst>
            <a:glow rad="685800">
              <a:srgbClr val="FFC000">
                <a:alpha val="40000"/>
              </a:srgb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852936"/>
            <a:ext cx="8640960" cy="3208540"/>
          </a:xfrm>
          <a:prstGeom prst="rect">
            <a:avLst/>
          </a:prstGeom>
          <a:effectLst>
            <a:glow rad="292100">
              <a:srgbClr val="92D05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99700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74139" y="3167390"/>
            <a:ext cx="995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View</a:t>
            </a:r>
            <a:endParaRPr lang="en-US" dirty="0">
              <a:latin typeface="Liberation Serif"/>
              <a:ea typeface="Droid Sans Fallback"/>
              <a:cs typeface="Free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404664"/>
            <a:ext cx="6048672" cy="6606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Highlights &amp; Features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tx1"/>
              </a:solidFill>
              <a:ea typeface="Trebuchet MS" pitchFamily="34" charset="0"/>
              <a:cs typeface="Trebuchet MS" pitchFamily="34" charset="0"/>
            </a:endParaRPr>
          </a:p>
          <a:p>
            <a:pPr marL="177800" marR="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 Class of Service</a:t>
            </a:r>
          </a:p>
          <a:p>
            <a:pPr marL="17780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 Boss/Secretary</a:t>
            </a:r>
            <a:endParaRPr lang="en-US" sz="1600" b="0" dirty="0">
              <a:solidFill>
                <a:srgbClr val="000000"/>
              </a:solidFill>
              <a:latin typeface="+mn-lt"/>
              <a:ea typeface="Trebuchet MS" pitchFamily="34" charset="0"/>
              <a:cs typeface="Trebuchet MS" pitchFamily="34" charset="0"/>
            </a:endParaRPr>
          </a:p>
          <a:p>
            <a:pPr marL="17780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 Hot Desking</a:t>
            </a:r>
          </a:p>
          <a:p>
            <a:pPr marL="17780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 </a:t>
            </a: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Call </a:t>
            </a: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completion</a:t>
            </a:r>
          </a:p>
          <a:p>
            <a:pPr marL="17780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 Call 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Center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 </a:t>
            </a: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 </a:t>
            </a:r>
            <a:endParaRPr lang="en-US" sz="1600" b="0" dirty="0">
              <a:solidFill>
                <a:srgbClr val="000000"/>
              </a:solidFill>
              <a:latin typeface="+mn-lt"/>
              <a:ea typeface="Trebuchet MS" pitchFamily="34" charset="0"/>
              <a:cs typeface="Trebuchet MS" pitchFamily="34" charset="0"/>
            </a:endParaRPr>
          </a:p>
          <a:p>
            <a:pPr marL="17780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 Each 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extension may have unlimited devices</a:t>
            </a:r>
          </a:p>
          <a:p>
            <a:pPr marL="17780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 Supported 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all voice codecs (free &amp; unlimited)</a:t>
            </a:r>
          </a:p>
          <a:p>
            <a:pPr marL="17780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 Wake-up 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Calls / Reminders</a:t>
            </a:r>
          </a:p>
          <a:p>
            <a:pPr marL="17780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 Personal 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recording / notes</a:t>
            </a:r>
          </a:p>
          <a:p>
            <a:pPr marL="17780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 IP 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phone provisioning </a:t>
            </a:r>
          </a:p>
          <a:p>
            <a:pPr marL="17780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 PBX 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status reports</a:t>
            </a:r>
          </a:p>
          <a:p>
            <a:pPr marL="17780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 Storage 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monitoring</a:t>
            </a:r>
          </a:p>
          <a:p>
            <a:pPr marL="17780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 Switchboard</a:t>
            </a:r>
            <a:endParaRPr lang="en-US" sz="1600" b="0" dirty="0">
              <a:solidFill>
                <a:srgbClr val="000000"/>
              </a:solidFill>
              <a:latin typeface="+mn-lt"/>
              <a:ea typeface="Trebuchet MS" pitchFamily="34" charset="0"/>
              <a:cs typeface="Trebuchet MS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latin typeface="Liberation Serif"/>
              <a:ea typeface="Droid Sans Fallback"/>
              <a:cs typeface="FreeSan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latin typeface="Liberation Serif"/>
              <a:ea typeface="Droid Sans Fallback"/>
              <a:cs typeface="FreeSans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tx1"/>
              </a:solidFill>
              <a:ea typeface="Trebuchet MS" pitchFamily="34" charset="0"/>
              <a:cs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43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Center Functionality in EasyVoIZ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standard</a:t>
            </a:r>
            <a:r>
              <a:rPr lang="en-US" dirty="0" smtClean="0"/>
              <a:t> version of EasyVoIZ includes entry-level call center functionality</a:t>
            </a:r>
          </a:p>
          <a:p>
            <a:r>
              <a:rPr lang="en-US" dirty="0" smtClean="0"/>
              <a:t>Embedded browser-based switchboard</a:t>
            </a:r>
          </a:p>
          <a:p>
            <a:r>
              <a:rPr lang="en-US" dirty="0" smtClean="0"/>
              <a:t>Customization </a:t>
            </a:r>
            <a:br>
              <a:rPr lang="en-US" dirty="0" smtClean="0"/>
            </a:br>
            <a:r>
              <a:rPr lang="en-US" dirty="0" smtClean="0"/>
              <a:t>options for:</a:t>
            </a:r>
          </a:p>
          <a:p>
            <a:pPr lvl="1"/>
            <a:r>
              <a:rPr lang="en-US" dirty="0" smtClean="0"/>
              <a:t>Queues</a:t>
            </a:r>
          </a:p>
          <a:p>
            <a:pPr lvl="1"/>
            <a:r>
              <a:rPr lang="en-US" dirty="0" smtClean="0"/>
              <a:t>Announcements</a:t>
            </a:r>
          </a:p>
          <a:p>
            <a:pPr lvl="1"/>
            <a:r>
              <a:rPr lang="en-US" dirty="0" smtClean="0"/>
              <a:t>Failover</a:t>
            </a:r>
          </a:p>
          <a:p>
            <a:r>
              <a:rPr lang="en-US" dirty="0" smtClean="0"/>
              <a:t>“Lite” statistics reporting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3276600"/>
            <a:ext cx="4672779" cy="213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133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Feature-Rich Dashboard on Switchboard</a:t>
            </a:r>
            <a:endParaRPr lang="he-IL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3527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Quick Status Check</a:t>
            </a:r>
          </a:p>
          <a:p>
            <a:pPr lvl="1"/>
            <a:r>
              <a:rPr lang="en-US" dirty="0"/>
              <a:t>Who’s free</a:t>
            </a:r>
          </a:p>
          <a:p>
            <a:pPr lvl="1"/>
            <a:r>
              <a:rPr lang="en-US" dirty="0"/>
              <a:t>Length of current call</a:t>
            </a:r>
          </a:p>
          <a:p>
            <a:pPr lvl="1"/>
            <a:r>
              <a:rPr lang="en-US" dirty="0"/>
              <a:t>Identification of call party</a:t>
            </a:r>
          </a:p>
          <a:p>
            <a:r>
              <a:rPr lang="en-US" dirty="0" smtClean="0"/>
              <a:t>“Listen” </a:t>
            </a:r>
            <a:endParaRPr lang="en-US" dirty="0"/>
          </a:p>
          <a:p>
            <a:pPr lvl="1"/>
            <a:r>
              <a:rPr lang="en-US" dirty="0"/>
              <a:t>Listen to calls in progress</a:t>
            </a:r>
          </a:p>
          <a:p>
            <a:pPr lvl="1"/>
            <a:r>
              <a:rPr lang="en-US" dirty="0"/>
              <a:t>Great for quality monitoring</a:t>
            </a:r>
          </a:p>
          <a:p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352799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dirty="0"/>
              <a:t>“Whisper" </a:t>
            </a:r>
          </a:p>
          <a:p>
            <a:pPr marL="685800" lvl="1"/>
            <a:r>
              <a:rPr lang="en-US" dirty="0"/>
              <a:t>Speak with staff during call without interrupting the conversation</a:t>
            </a:r>
          </a:p>
          <a:p>
            <a:pPr marL="685800" lvl="1"/>
            <a:r>
              <a:rPr lang="en-US" dirty="0"/>
              <a:t>Great for training</a:t>
            </a:r>
            <a:endParaRPr lang="he-IL" dirty="0"/>
          </a:p>
          <a:p>
            <a:pPr marL="285750" indent="-285750"/>
            <a:r>
              <a:rPr lang="en-US" dirty="0"/>
              <a:t>Internal dialogue </a:t>
            </a:r>
          </a:p>
          <a:p>
            <a:pPr marL="685800" lvl="1"/>
            <a:r>
              <a:rPr lang="en-US" dirty="0"/>
              <a:t>Consultation between staff during calls</a:t>
            </a:r>
            <a:endParaRPr lang="he-IL" dirty="0"/>
          </a:p>
          <a:p>
            <a:endParaRPr lang="he-IL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068529"/>
            <a:ext cx="6934200" cy="722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690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Queue Options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Agent Call Announcement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Announcement to Agent</a:t>
            </a:r>
          </a:p>
          <a:p>
            <a:r>
              <a:rPr lang="en-US" dirty="0" smtClean="0"/>
              <a:t>Join Announcement</a:t>
            </a:r>
          </a:p>
          <a:p>
            <a:pPr lvl="1"/>
            <a:r>
              <a:rPr lang="en-US" dirty="0" smtClean="0"/>
              <a:t>Announcement to Caller</a:t>
            </a:r>
          </a:p>
          <a:p>
            <a:r>
              <a:rPr lang="en-US" dirty="0" smtClean="0"/>
              <a:t>Message On Hold by Queue</a:t>
            </a:r>
          </a:p>
          <a:p>
            <a:r>
              <a:rPr lang="en-US" dirty="0" smtClean="0"/>
              <a:t>Ringing Instead of Message on Hold</a:t>
            </a:r>
          </a:p>
          <a:p>
            <a:r>
              <a:rPr lang="en-US" dirty="0" smtClean="0"/>
              <a:t>Maximum Wait Time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Maximum Callers</a:t>
            </a:r>
          </a:p>
          <a:p>
            <a:r>
              <a:rPr lang="en-US" dirty="0" smtClean="0"/>
              <a:t>Ring </a:t>
            </a:r>
            <a:r>
              <a:rPr lang="en-US" dirty="0"/>
              <a:t>Strategy</a:t>
            </a:r>
          </a:p>
          <a:p>
            <a:pPr lvl="1"/>
            <a:r>
              <a:rPr lang="en-US" dirty="0"/>
              <a:t>Ring All; Round Robin; Least Amount of Calls; Random; Round Robin w/Memory</a:t>
            </a:r>
          </a:p>
          <a:p>
            <a:r>
              <a:rPr lang="en-US" dirty="0"/>
              <a:t>Wrap-up Timer</a:t>
            </a:r>
          </a:p>
          <a:p>
            <a:r>
              <a:rPr lang="en-US" dirty="0"/>
              <a:t>Call Recording</a:t>
            </a:r>
          </a:p>
          <a:p>
            <a:r>
              <a:rPr lang="en-US" dirty="0">
                <a:solidFill>
                  <a:schemeClr val="tx1"/>
                </a:solidFill>
              </a:rPr>
              <a:t>Agent Event Recording</a:t>
            </a:r>
          </a:p>
          <a:p>
            <a:r>
              <a:rPr lang="en-US" dirty="0">
                <a:solidFill>
                  <a:schemeClr val="tx1"/>
                </a:solidFill>
              </a:rPr>
              <a:t>Queue Priority</a:t>
            </a:r>
          </a:p>
          <a:p>
            <a:r>
              <a:rPr lang="en-US" dirty="0">
                <a:solidFill>
                  <a:schemeClr val="tx1"/>
                </a:solidFill>
              </a:rPr>
              <a:t>Customer Care </a:t>
            </a:r>
            <a:r>
              <a:rPr lang="en-US" dirty="0" smtClean="0">
                <a:solidFill>
                  <a:schemeClr val="tx1"/>
                </a:solidFill>
              </a:rPr>
              <a:t>Callback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8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&amp; Failover Options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Failover Destination</a:t>
            </a:r>
          </a:p>
          <a:p>
            <a:pPr lvl="1"/>
            <a:r>
              <a:rPr lang="en-US" dirty="0" smtClean="0"/>
              <a:t>If Maximum Wait Time or Maximum Callers intervals are reached, define destination where the call should be transferred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Caller Position Announcements</a:t>
            </a:r>
          </a:p>
          <a:p>
            <a:pPr lvl="1"/>
            <a:r>
              <a:rPr lang="en-US" dirty="0"/>
              <a:t>Frequency</a:t>
            </a:r>
          </a:p>
          <a:p>
            <a:pPr lvl="1"/>
            <a:r>
              <a:rPr lang="en-US" dirty="0"/>
              <a:t>Announce Positions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Announce Average Hold Time</a:t>
            </a:r>
          </a:p>
          <a:p>
            <a:r>
              <a:rPr lang="en-US" dirty="0"/>
              <a:t>Periodic Announcements</a:t>
            </a:r>
          </a:p>
          <a:p>
            <a:pPr lvl="1"/>
            <a:r>
              <a:rPr lang="en-US" dirty="0"/>
              <a:t>Frequency</a:t>
            </a:r>
          </a:p>
          <a:p>
            <a:pPr lvl="1"/>
            <a:r>
              <a:rPr lang="en-US" dirty="0"/>
              <a:t>Option to have caller press a key and exit the queue</a:t>
            </a:r>
          </a:p>
          <a:p>
            <a:pPr lvl="1"/>
            <a:r>
              <a:rPr lang="en-US" dirty="0"/>
              <a:t>Can be sent to:</a:t>
            </a:r>
          </a:p>
          <a:p>
            <a:pPr lvl="2"/>
            <a:r>
              <a:rPr lang="en-US" dirty="0"/>
              <a:t>Customer Care Callback</a:t>
            </a:r>
          </a:p>
          <a:p>
            <a:pPr lvl="2"/>
            <a:r>
              <a:rPr lang="en-US" dirty="0"/>
              <a:t>Voicemail</a:t>
            </a:r>
          </a:p>
          <a:p>
            <a:pPr lvl="2"/>
            <a:r>
              <a:rPr lang="en-US" dirty="0"/>
              <a:t>Alternate Answer 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orporate Master">
  <a:themeElements>
    <a:clrScheme name="4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orporate Master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4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orporate Master">
  <a:themeElements>
    <a:clrScheme name="3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rporate Master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3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orporate Master">
  <a:themeElements>
    <a:clrScheme name="5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orporate Master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5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rp Section Master 01">
  <a:themeElements>
    <a:clrScheme name="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 Section Master 01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Corporate Master">
  <a:themeElements>
    <a:clrScheme name="6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orporate Master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6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 VoIP Product Roadmap_for DEU</Template>
  <TotalTime>13126</TotalTime>
  <Words>989</Words>
  <Application>Microsoft Office PowerPoint</Application>
  <PresentationFormat>On-screen Show (4:3)</PresentationFormat>
  <Paragraphs>216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MS PGothic</vt:lpstr>
      <vt:lpstr>Arial</vt:lpstr>
      <vt:lpstr>Calibri</vt:lpstr>
      <vt:lpstr>Droid Sans Fallback</vt:lpstr>
      <vt:lpstr>FreeSans</vt:lpstr>
      <vt:lpstr>Liberation Serif</vt:lpstr>
      <vt:lpstr>PMingLiU</vt:lpstr>
      <vt:lpstr>PMingLiU</vt:lpstr>
      <vt:lpstr>Tahoma</vt:lpstr>
      <vt:lpstr>Trebuchet MS</vt:lpstr>
      <vt:lpstr>Verdana</vt:lpstr>
      <vt:lpstr>Wingdings</vt:lpstr>
      <vt:lpstr>4_Corporate Master</vt:lpstr>
      <vt:lpstr>3_Corporate Master</vt:lpstr>
      <vt:lpstr>5_Corporate Master</vt:lpstr>
      <vt:lpstr>Corp Section Master 01</vt:lpstr>
      <vt:lpstr>6_Corporate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Call Center Functionality in EasyVoIZ</vt:lpstr>
      <vt:lpstr>Feature-Rich Dashboard on Switchboard</vt:lpstr>
      <vt:lpstr>Queue Options</vt:lpstr>
      <vt:lpstr>Announcements &amp; Failover Options</vt:lpstr>
      <vt:lpstr>Call Center Statistics Reporting</vt:lpstr>
      <vt:lpstr>Call Statistics Modules Comparison</vt:lpstr>
      <vt:lpstr>Lite: Standard Functionality</vt:lpstr>
      <vt:lpstr>Pro: Additional Functionality</vt:lpstr>
      <vt:lpstr>Pro: Additional Functionality, cont’d</vt:lpstr>
      <vt:lpstr>Select Time Frame to Report</vt:lpstr>
      <vt:lpstr>Distribution of Calls Per Queue</vt:lpstr>
      <vt:lpstr>Distribution of Calls Per Month &amp; Week</vt:lpstr>
      <vt:lpstr>Distribution of Calls Per Day</vt:lpstr>
      <vt:lpstr>Distribution of Calls Per Hour</vt:lpstr>
      <vt:lpstr>Call Center Graphic Reports</vt:lpstr>
      <vt:lpstr>Call Center Graphic Reports</vt:lpstr>
      <vt:lpstr>Call Center Graphic Reports</vt:lpstr>
      <vt:lpstr>Call Center Graphic Reports</vt:lpstr>
      <vt:lpstr>Answered Calls Report</vt:lpstr>
      <vt:lpstr>Unanswered Calls Report</vt:lpstr>
      <vt:lpstr>Real-time Queue Summary</vt:lpstr>
      <vt:lpstr>PowerPoint Presentation</vt:lpstr>
      <vt:lpstr>PowerPoint Presentation</vt:lpstr>
      <vt:lpstr>PowerPoint Presentation</vt:lpstr>
    </vt:vector>
  </TitlesOfParts>
  <Company>D-LINK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manjith nk</cp:lastModifiedBy>
  <cp:revision>1243</cp:revision>
  <dcterms:created xsi:type="dcterms:W3CDTF">2006-10-25T08:14:25Z</dcterms:created>
  <dcterms:modified xsi:type="dcterms:W3CDTF">2017-11-28T10:15:55Z</dcterms:modified>
</cp:coreProperties>
</file>