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29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F08F-3EE9-478A-BA99-C17366F0DBEC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E8725-56DB-43F0-A3DC-852C2F88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08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6868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31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3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2038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9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9680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18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46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0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07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7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1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0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9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873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895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5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D1488D0-BF77-4887-8457-F13B4A42DA96}" type="datetimeFigureOut">
              <a:rPr lang="en-GB" smtClean="0"/>
              <a:t>18/09/2019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1163-F333-4AC0-8019-2672B9130F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78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9.tif"/><Relationship Id="rId4" Type="http://schemas.openxmlformats.org/officeDocument/2006/relationships/image" Target="../media/image18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xorcom.com/product/pbx-emergency-call-notif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3516" y="395785"/>
            <a:ext cx="9171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3500" b="1">
                <a:solidFill>
                  <a:srgbClr val="FFFFFF"/>
                </a:solidFill>
                <a:effectLst>
                  <a:outerShdw blurRad="165100" dist="63500" dir="18900000" rotWithShape="0">
                    <a:srgbClr val="000000"/>
                  </a:outerShdw>
                </a:effectLst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 lang="en-US" sz="4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D-Link </a:t>
            </a:r>
            <a:r>
              <a:rPr lang="en-US" sz="4200" b="1" dirty="0" smtClean="0">
                <a:solidFill>
                  <a:schemeClr val="tx2"/>
                </a:solidFill>
                <a:effectLst>
                  <a:outerShdw blurRad="165100" dist="63500" dir="18900000" rotWithShape="0">
                    <a:srgbClr val="000000"/>
                  </a:outerShdw>
                </a:effectLst>
                <a:latin typeface="+mj-lt"/>
                <a:ea typeface="+mj-ea"/>
                <a:cs typeface="+mj-cs"/>
                <a:sym typeface="Trebuchet MS"/>
              </a:rPr>
              <a:t>Multi-Tenant</a:t>
            </a:r>
            <a:r>
              <a:rPr lang="en-US" sz="4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Manager</a:t>
            </a:r>
            <a:endParaRPr lang="en-US" sz="4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9262" y="2475872"/>
            <a:ext cx="42675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Conduct your cloud PBX services</a:t>
            </a:r>
          </a:p>
          <a:p>
            <a:endParaRPr lang="en-US" dirty="0"/>
          </a:p>
        </p:txBody>
      </p:sp>
      <p:pic>
        <p:nvPicPr>
          <p:cNvPr id="9" name="Picture 4" descr="Image result for d'link whit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897" y="596407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0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085" y="188640"/>
            <a:ext cx="4659471" cy="647700"/>
          </a:xfrm>
        </p:spPr>
        <p:txBody>
          <a:bodyPr/>
          <a:lstStyle/>
          <a:p>
            <a:r>
              <a:rPr lang="en-US" b="1" dirty="0"/>
              <a:t>Target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77" y="1709776"/>
            <a:ext cx="4857676" cy="2232248"/>
          </a:xfrm>
        </p:spPr>
        <p:txBody>
          <a:bodyPr/>
          <a:lstStyle/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Carriers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Hosted PBX Service providers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Provide your own service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Provide your own service via resellers</a:t>
            </a:r>
          </a:p>
          <a:p>
            <a:endParaRPr lang="en-US" dirty="0"/>
          </a:p>
        </p:txBody>
      </p:sp>
      <p:sp>
        <p:nvSpPr>
          <p:cNvPr id="4" name="Direct customers"/>
          <p:cNvSpPr txBox="1"/>
          <p:nvPr/>
        </p:nvSpPr>
        <p:spPr>
          <a:xfrm>
            <a:off x="1101314" y="1186875"/>
            <a:ext cx="2944705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5" rIns="17145" anchor="ctr">
            <a:normAutofit/>
          </a:bodyPr>
          <a:lstStyle>
            <a:lvl1pPr defTabSz="914400">
              <a:defRPr sz="5500" b="1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063" dirty="0">
                <a:solidFill>
                  <a:schemeClr val="tx1"/>
                </a:solidFill>
              </a:rPr>
              <a:t>Direct customers</a:t>
            </a:r>
          </a:p>
        </p:txBody>
      </p:sp>
      <p:pic>
        <p:nvPicPr>
          <p:cNvPr id="7" name="target-542x600.png" descr="target-542x6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95833" y="672729"/>
            <a:ext cx="4725802" cy="5231515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36" y="608690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267" y="215936"/>
            <a:ext cx="4946074" cy="647700"/>
          </a:xfrm>
        </p:spPr>
        <p:txBody>
          <a:bodyPr/>
          <a:lstStyle/>
          <a:p>
            <a:r>
              <a:rPr lang="en-US" b="1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5273"/>
            <a:ext cx="8637588" cy="3816350"/>
          </a:xfrm>
        </p:spPr>
        <p:txBody>
          <a:bodyPr/>
          <a:lstStyle/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Simplicity of operation - no long training required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Minimal capital investment up front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Short setup time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Bring your own trunks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Scalability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Resource efficiency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Updates &amp; upgrades included</a:t>
            </a:r>
          </a:p>
          <a:p>
            <a:pPr defTabSz="3429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Host Anywhere</a:t>
            </a:r>
          </a:p>
          <a:p>
            <a:endParaRPr lang="en-US" dirty="0"/>
          </a:p>
        </p:txBody>
      </p:sp>
      <p:sp>
        <p:nvSpPr>
          <p:cNvPr id="4" name="Setup &amp; operations"/>
          <p:cNvSpPr txBox="1"/>
          <p:nvPr/>
        </p:nvSpPr>
        <p:spPr>
          <a:xfrm>
            <a:off x="1449528" y="1060276"/>
            <a:ext cx="3304745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5" rIns="17145" anchor="ctr">
            <a:normAutofit/>
          </a:bodyPr>
          <a:lstStyle>
            <a:lvl1pPr defTabSz="914400">
              <a:defRPr sz="5500" b="1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063" dirty="0">
                <a:solidFill>
                  <a:schemeClr val="tx1"/>
                </a:solidFill>
              </a:rPr>
              <a:t>Setup &amp; operations</a:t>
            </a:r>
          </a:p>
        </p:txBody>
      </p:sp>
      <p:sp>
        <p:nvSpPr>
          <p:cNvPr id="6" name="Rectangle"/>
          <p:cNvSpPr/>
          <p:nvPr/>
        </p:nvSpPr>
        <p:spPr>
          <a:xfrm>
            <a:off x="9047417" y="1746912"/>
            <a:ext cx="2239281" cy="4162567"/>
          </a:xfrm>
          <a:prstGeom prst="rect">
            <a:avLst/>
          </a:prstGeom>
          <a:solidFill>
            <a:srgbClr val="FF0000">
              <a:alpha val="11454"/>
            </a:srgbClr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2"/>
          <a:srcRect r="49867"/>
          <a:stretch>
            <a:fillRect/>
          </a:stretch>
        </p:blipFill>
        <p:spPr>
          <a:xfrm>
            <a:off x="9706198" y="2129051"/>
            <a:ext cx="969455" cy="53257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645" y="2957637"/>
            <a:ext cx="1122791" cy="690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454" y="3785004"/>
            <a:ext cx="928800" cy="46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2122" y="4429436"/>
            <a:ext cx="1355410" cy="44281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ny other…"/>
          <p:cNvSpPr txBox="1"/>
          <p:nvPr/>
        </p:nvSpPr>
        <p:spPr>
          <a:xfrm>
            <a:off x="9673274" y="5174327"/>
            <a:ext cx="1272230" cy="612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defTabSz="246888">
              <a:lnSpc>
                <a:spcPct val="80000"/>
              </a:lnSpc>
              <a:spcBef>
                <a:spcPts val="375"/>
              </a:spcBef>
              <a:buFont typeface="Arial"/>
              <a:defRPr sz="3456"/>
            </a:pPr>
            <a:r>
              <a:rPr sz="1296" b="1" dirty="0"/>
              <a:t>any other </a:t>
            </a:r>
          </a:p>
          <a:p>
            <a:pPr defTabSz="246888">
              <a:lnSpc>
                <a:spcPct val="90000"/>
              </a:lnSpc>
              <a:spcBef>
                <a:spcPts val="375"/>
              </a:spcBef>
              <a:buFont typeface="Arial"/>
              <a:defRPr sz="3456"/>
            </a:pPr>
            <a:r>
              <a:rPr sz="1296" b="1" dirty="0"/>
              <a:t>provider…</a:t>
            </a:r>
          </a:p>
        </p:txBody>
      </p:sp>
      <p:pic>
        <p:nvPicPr>
          <p:cNvPr id="12" name="Picture 4" descr="Image result for d'link white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21" y="608690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91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2914" y="120401"/>
            <a:ext cx="4007629" cy="647700"/>
          </a:xfrm>
        </p:spPr>
        <p:txBody>
          <a:bodyPr/>
          <a:lstStyle/>
          <a:p>
            <a:r>
              <a:rPr lang="en-US" b="1" dirty="0"/>
              <a:t>Advantages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41" y="1636337"/>
            <a:ext cx="6042698" cy="3986539"/>
          </a:xfrm>
        </p:spPr>
        <p:txBody>
          <a:bodyPr>
            <a:normAutofit/>
          </a:bodyPr>
          <a:lstStyle/>
          <a:p>
            <a:pPr defTabSz="9144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Fully-featured EasyVOIZ PBX system</a:t>
            </a:r>
          </a:p>
          <a:p>
            <a:pPr defTabSz="9144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Instant setup - short response time</a:t>
            </a:r>
          </a:p>
          <a:p>
            <a:pPr defTabSz="9144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One-click module activation</a:t>
            </a:r>
          </a:p>
          <a:p>
            <a:pPr marL="457200" lvl="1" indent="-457200" defTabSz="9144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EasyVOIZ Concierge</a:t>
            </a:r>
          </a:p>
          <a:p>
            <a:pPr marL="457200" lvl="1" indent="-457200" defTabSz="9144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Stats Explorer (basic call center)</a:t>
            </a:r>
          </a:p>
          <a:p>
            <a:pPr marL="457200" lvl="1" indent="-457200" defTabSz="9144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Switchboard</a:t>
            </a:r>
          </a:p>
          <a:p>
            <a:pPr marL="457200" lvl="1" indent="-457200" defTabSz="914400">
              <a:lnSpc>
                <a:spcPct val="110000"/>
              </a:lnSpc>
              <a:spcBef>
                <a:spcPts val="788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700" dirty="0">
                <a:latin typeface="Trebuchet MS"/>
                <a:ea typeface="Trebuchet MS"/>
                <a:cs typeface="Trebuchet MS"/>
                <a:sym typeface="Trebuchet MS"/>
              </a:rPr>
              <a:t>Wallboard</a:t>
            </a:r>
          </a:p>
          <a:p>
            <a:endParaRPr lang="en-US" dirty="0"/>
          </a:p>
        </p:txBody>
      </p:sp>
      <p:sp>
        <p:nvSpPr>
          <p:cNvPr id="4" name="Customer experience"/>
          <p:cNvSpPr txBox="1"/>
          <p:nvPr/>
        </p:nvSpPr>
        <p:spPr>
          <a:xfrm>
            <a:off x="779876" y="896502"/>
            <a:ext cx="3088721" cy="428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5" rIns="17145" anchor="ctr">
            <a:normAutofit/>
          </a:bodyPr>
          <a:lstStyle>
            <a:lvl1pPr defTabSz="914400">
              <a:defRPr sz="5500" b="1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063" dirty="0">
                <a:solidFill>
                  <a:schemeClr val="tx1"/>
                </a:solidFill>
              </a:rPr>
              <a:t>Customer experience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100" y="163773"/>
            <a:ext cx="1310185" cy="1310185"/>
          </a:xfrm>
          <a:prstGeom prst="rect">
            <a:avLst/>
          </a:prstGeom>
        </p:spPr>
      </p:pic>
      <p:pic>
        <p:nvPicPr>
          <p:cNvPr id="7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21" y="608690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546" y="908720"/>
            <a:ext cx="10017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buClr>
                <a:schemeClr val="tx1"/>
              </a:buClr>
              <a:buSzPct val="115000"/>
            </a:pPr>
            <a:r>
              <a:rPr lang="en-US" sz="1600" kern="0" dirty="0"/>
              <a:t>EasyVoIZ is based on a highly responsive graphic user-interface that facilitates the management of Asterisk servers, in a fast, intuitive, and secure manner.</a:t>
            </a:r>
          </a:p>
          <a:p>
            <a:pPr algn="l" eaLnBrk="0" hangingPunct="0">
              <a:buClr>
                <a:schemeClr val="tx1"/>
              </a:buClr>
              <a:buSzPct val="115000"/>
            </a:pPr>
            <a:r>
              <a:rPr lang="en-US" sz="1600" kern="0" dirty="0"/>
              <a:t>The system is based on a 3-level menu system that makes it very easy to locate any item that you want to manage.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7528" y="116633"/>
            <a:ext cx="81467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EASY VOIZ IP PBX Call Features</a:t>
            </a:r>
          </a:p>
          <a:p>
            <a:endParaRPr lang="en-US" dirty="0">
              <a:solidFill>
                <a:srgbClr val="0070C0"/>
              </a:solidFill>
              <a:effectLst>
                <a:outerShdw blurRad="50800" dist="38100" dir="2700000" algn="br">
                  <a:srgbClr val="000000"/>
                </a:outerShdw>
              </a:effectLst>
              <a:latin typeface="Trebuchet MS"/>
              <a:ea typeface="Trebuchet MS" pitchFamily="34" charset="0"/>
              <a:cs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7262" y="2245808"/>
            <a:ext cx="31683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Auto-Redial / Camp 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Boss/Secretary + Whitelist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Call back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Call forward (busy, no answer, unconditional)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Call parking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Call pickup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Call Transfer (blind, attended)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DISA (Direct Inward System Access)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DND (Do Not Disturb)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u="sng" dirty="0">
                <a:hlinkClick r:id="rId2"/>
              </a:rPr>
              <a:t>Emergency call handling</a:t>
            </a:r>
            <a:endParaRPr lang="en-US" sz="1400" b="1" u="sng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Find me / Follow 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918860" y="2160151"/>
            <a:ext cx="345638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/>
              <a:t>Routing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/>
              <a:t>Caller </a:t>
            </a:r>
            <a:r>
              <a:rPr lang="en-US" sz="1400" b="1" dirty="0"/>
              <a:t>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Customization (incoming/outgoing)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Display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Lookup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Blocking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 smtClean="0"/>
              <a:t>Screening</a:t>
            </a:r>
            <a:endParaRPr lang="en-US" sz="1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On Call Waiting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Override caller 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Use original caller ID on forward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CDR (Call Details Record)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Corporate phone books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Direct Inward Dial Numbers (DIDs)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Inbound/Outbound fax support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Line status indication (BLF)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Message Waiting Indicator (MWI)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/>
              <a:t>Paging &amp; Intercom</a:t>
            </a:r>
          </a:p>
          <a:p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8219977" y="2214744"/>
            <a:ext cx="25202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Short-code dialing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Speed Dial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User-friendly Web interface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Video calls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Voicemail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Voicemail-to-email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Voicemail broadcast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Wake-up Calls / Reminders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Personal recording / notes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Direct trunk to trunk connection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b="1" dirty="0">
                <a:latin typeface="Open Sans"/>
              </a:rPr>
              <a:t>One digit dialing</a:t>
            </a:r>
          </a:p>
        </p:txBody>
      </p:sp>
      <p:pic>
        <p:nvPicPr>
          <p:cNvPr id="8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21" y="608690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2" y="5732060"/>
            <a:ext cx="859807" cy="8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1810" y="202288"/>
            <a:ext cx="3620812" cy="647700"/>
          </a:xfrm>
        </p:spPr>
        <p:txBody>
          <a:bodyPr/>
          <a:lstStyle/>
          <a:p>
            <a:r>
              <a:rPr lang="en-US" b="1" dirty="0"/>
              <a:t>Availability</a:t>
            </a:r>
          </a:p>
        </p:txBody>
      </p:sp>
      <p:sp>
        <p:nvSpPr>
          <p:cNvPr id="4" name="NOW!"/>
          <p:cNvSpPr txBox="1"/>
          <p:nvPr/>
        </p:nvSpPr>
        <p:spPr>
          <a:xfrm>
            <a:off x="4446320" y="1435392"/>
            <a:ext cx="6634985" cy="1471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145" rIns="17145" anchor="ctr">
            <a:normAutofit/>
          </a:bodyPr>
          <a:lstStyle>
            <a:lvl1pPr defTabSz="795527">
              <a:defRPr sz="17400" b="1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6525" dirty="0">
                <a:solidFill>
                  <a:srgbClr val="FFFF00"/>
                </a:solidFill>
              </a:rPr>
              <a:t>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938" y="2757304"/>
            <a:ext cx="7356143" cy="3577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02" y="5923128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ank you"/>
          <p:cNvSpPr txBox="1">
            <a:spLocks noGrp="1"/>
          </p:cNvSpPr>
          <p:nvPr>
            <p:ph type="title" idx="4294967295"/>
          </p:nvPr>
        </p:nvSpPr>
        <p:spPr>
          <a:xfrm>
            <a:off x="3270002" y="2895739"/>
            <a:ext cx="6310726" cy="1512487"/>
          </a:xfrm>
          <a:prstGeom prst="rect">
            <a:avLst/>
          </a:prstGeom>
          <a:effectLst/>
        </p:spPr>
        <p:txBody>
          <a:bodyPr lIns="45719" tIns="45719" rIns="45719" bIns="45719"/>
          <a:lstStyle>
            <a:lvl1pPr defTabSz="914400">
              <a:defRPr sz="14000">
                <a:solidFill>
                  <a:srgbClr val="296CA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 defTabSz="795527"/>
            <a:r>
              <a:rPr sz="6525" b="1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5" name="Picture 4" descr="Image result for d'link whit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54" y="5936776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6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656" y="96874"/>
            <a:ext cx="8637588" cy="647700"/>
          </a:xfrm>
        </p:spPr>
        <p:txBody>
          <a:bodyPr/>
          <a:lstStyle/>
          <a:p>
            <a:r>
              <a:rPr lang="en-US" b="1" dirty="0"/>
              <a:t>Virtual Cloud Telephony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668" y="939785"/>
            <a:ext cx="8497639" cy="2736304"/>
          </a:xfrm>
        </p:spPr>
        <p:txBody>
          <a:bodyPr>
            <a:normAutofit fontScale="92500" lnSpcReduction="10000"/>
          </a:bodyPr>
          <a:lstStyle/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 sz="5400"/>
            </a:pPr>
            <a:r>
              <a:rPr lang="en-US" sz="2400" dirty="0"/>
              <a:t>Quick response to customers requirements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 sz="5400"/>
            </a:pPr>
            <a:r>
              <a:rPr lang="en-US" sz="2400" dirty="0"/>
              <a:t>Tenant scalability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 sz="5400"/>
            </a:pPr>
            <a:r>
              <a:rPr lang="en-US" sz="2400" dirty="0"/>
              <a:t>Simplicity for the customer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 sz="5400"/>
            </a:pPr>
            <a:r>
              <a:rPr lang="en-US" sz="2400" dirty="0"/>
              <a:t>No CAPEX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 sz="5400"/>
            </a:pPr>
            <a:r>
              <a:rPr lang="en-US" sz="2400" dirty="0"/>
              <a:t>Remote extensions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 sz="5400"/>
            </a:pPr>
            <a:r>
              <a:rPr lang="en-US" sz="2400" dirty="0"/>
              <a:t>Low overhead costs </a:t>
            </a:r>
          </a:p>
          <a:p>
            <a:pPr defTabSz="914400">
              <a:lnSpc>
                <a:spcPct val="90000"/>
              </a:lnSpc>
              <a:buFont typeface="Arial" panose="020B0604020202020204" pitchFamily="34" charset="0"/>
              <a:buChar char="•"/>
              <a:defRPr sz="5400"/>
            </a:pPr>
            <a:r>
              <a:rPr lang="en-US" sz="2400" dirty="0"/>
              <a:t>Takes responsibility away from the end user</a:t>
            </a:r>
          </a:p>
          <a:p>
            <a:endParaRPr lang="en-US" dirty="0"/>
          </a:p>
        </p:txBody>
      </p:sp>
      <p:pic>
        <p:nvPicPr>
          <p:cNvPr id="4098" name="Picture 2" descr="Image result for Virtual Cloud Telepho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184" y="2661313"/>
            <a:ext cx="9744503" cy="462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727" y="608690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1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bstac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912" y="1373282"/>
            <a:ext cx="7610475" cy="4191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7621" y="100644"/>
            <a:ext cx="8637588" cy="647700"/>
          </a:xfrm>
        </p:spPr>
        <p:txBody>
          <a:bodyPr/>
          <a:lstStyle/>
          <a:p>
            <a:r>
              <a:rPr lang="en-US" b="1" dirty="0"/>
              <a:t>Obstacles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793" y="926137"/>
            <a:ext cx="4572000" cy="20082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5400"/>
            </a:pPr>
            <a:r>
              <a:rPr lang="en-US" sz="2000" dirty="0"/>
              <a:t>Infrastructure</a:t>
            </a:r>
          </a:p>
          <a:p>
            <a:pPr marL="342900" indent="-342900"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5400"/>
            </a:pPr>
            <a:r>
              <a:rPr lang="en-US" sz="2000" dirty="0"/>
              <a:t>Complexity</a:t>
            </a:r>
          </a:p>
          <a:p>
            <a:pPr marL="342900" indent="-342900"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5400"/>
            </a:pPr>
            <a:r>
              <a:rPr lang="en-US" sz="2000" dirty="0"/>
              <a:t>Initial capital investment</a:t>
            </a:r>
          </a:p>
          <a:p>
            <a:pPr marL="342900" indent="-342900"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5400"/>
            </a:pPr>
            <a:r>
              <a:rPr lang="en-US" sz="2000" dirty="0"/>
              <a:t>Security</a:t>
            </a:r>
          </a:p>
        </p:txBody>
      </p:sp>
      <p:pic>
        <p:nvPicPr>
          <p:cNvPr id="6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193" y="608690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0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MT Manager - Cloud PBX Simplified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193" y="1432534"/>
            <a:ext cx="5905351" cy="6213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Conducting multiple tenants with elegance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913" y="1501314"/>
            <a:ext cx="7904682" cy="45005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45" y="5977719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2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748" y="134049"/>
            <a:ext cx="6294516" cy="647700"/>
          </a:xfrm>
        </p:spPr>
        <p:txBody>
          <a:bodyPr/>
          <a:lstStyle/>
          <a:p>
            <a:r>
              <a:rPr lang="en-US" b="1" dirty="0"/>
              <a:t>Main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784" y="1246663"/>
            <a:ext cx="8637588" cy="3816350"/>
          </a:xfrm>
        </p:spPr>
        <p:txBody>
          <a:bodyPr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Create a new PBX in 1 minute</a:t>
            </a:r>
          </a:p>
          <a:p>
            <a:pPr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Start / Stop / Delete Tenant</a:t>
            </a:r>
          </a:p>
          <a:p>
            <a:pPr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Manage resellers</a:t>
            </a:r>
          </a:p>
          <a:p>
            <a:pPr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Separation between tenants</a:t>
            </a:r>
          </a:p>
          <a:p>
            <a:pPr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Individual web login for each tenant</a:t>
            </a:r>
          </a:p>
          <a:p>
            <a:pPr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SSH and AMI access per tenant</a:t>
            </a:r>
          </a:p>
          <a:p>
            <a:pPr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Server resource management</a:t>
            </a:r>
          </a:p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Each tenant is a fully-features EasyVOIZ PBX system</a:t>
            </a:r>
          </a:p>
        </p:txBody>
      </p:sp>
      <p:pic>
        <p:nvPicPr>
          <p:cNvPr id="4" name="Picture 4" descr="Image result for d'link white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783" y="5991367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1499" y="260648"/>
            <a:ext cx="4717485" cy="647700"/>
          </a:xfrm>
        </p:spPr>
        <p:txBody>
          <a:bodyPr/>
          <a:lstStyle/>
          <a:p>
            <a:r>
              <a:rPr lang="en-US" b="1" dirty="0"/>
              <a:t>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993" y="1682480"/>
            <a:ext cx="6336704" cy="3816350"/>
          </a:xfr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Separate database per tenant</a:t>
            </a:r>
          </a:p>
          <a:p>
            <a:pPr defTabSz="914400">
              <a:lnSpc>
                <a:spcPct val="9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Whitelists for service access</a:t>
            </a:r>
          </a:p>
          <a:p>
            <a:pPr defTabSz="914400"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SIP access by fully qualified domain name</a:t>
            </a:r>
          </a:p>
          <a:p>
            <a:pPr defTabSz="914400"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Topology hiding - impossible to learn the path from trace</a:t>
            </a:r>
          </a:p>
          <a:p>
            <a:pPr defTabSz="914400"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Enforced EasyVOIZ password policy (no override option)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Keep your customers secure"/>
          <p:cNvSpPr txBox="1"/>
          <p:nvPr/>
        </p:nvSpPr>
        <p:spPr>
          <a:xfrm>
            <a:off x="2419823" y="735069"/>
            <a:ext cx="6552729" cy="1029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5500" b="1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lnSpc>
                <a:spcPct val="90000"/>
              </a:lnSpc>
              <a:spcBef>
                <a:spcPts val="2100"/>
              </a:spcBef>
              <a:buClr>
                <a:schemeClr val="bg2">
                  <a:lumMod val="40000"/>
                  <a:lumOff val="60000"/>
                </a:schemeClr>
              </a:buClr>
              <a:buSzPct val="100000"/>
              <a:defRPr sz="4800"/>
            </a:pPr>
            <a:endParaRPr sz="1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>
          <a:blip r:embed="rId2"/>
          <a:srcRect l="34089" t="12666" r="35024" b="17951"/>
          <a:stretch>
            <a:fillRect/>
          </a:stretch>
        </p:blipFill>
        <p:spPr>
          <a:xfrm>
            <a:off x="6370774" y="111118"/>
            <a:ext cx="1344314" cy="2013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8" h="21564" extrusionOk="0">
                <a:moveTo>
                  <a:pt x="11099" y="0"/>
                </a:moveTo>
                <a:cubicBezTo>
                  <a:pt x="10629" y="4"/>
                  <a:pt x="10147" y="25"/>
                  <a:pt x="9812" y="62"/>
                </a:cubicBezTo>
                <a:cubicBezTo>
                  <a:pt x="7709" y="288"/>
                  <a:pt x="5882" y="1029"/>
                  <a:pt x="4584" y="2183"/>
                </a:cubicBezTo>
                <a:cubicBezTo>
                  <a:pt x="3841" y="2843"/>
                  <a:pt x="3462" y="3405"/>
                  <a:pt x="3193" y="4249"/>
                </a:cubicBezTo>
                <a:cubicBezTo>
                  <a:pt x="3040" y="4729"/>
                  <a:pt x="2819" y="6052"/>
                  <a:pt x="2808" y="6566"/>
                </a:cubicBezTo>
                <a:cubicBezTo>
                  <a:pt x="2802" y="6834"/>
                  <a:pt x="2774" y="7594"/>
                  <a:pt x="2745" y="8255"/>
                </a:cubicBezTo>
                <a:lnTo>
                  <a:pt x="2695" y="9457"/>
                </a:lnTo>
                <a:lnTo>
                  <a:pt x="2119" y="10022"/>
                </a:lnTo>
                <a:cubicBezTo>
                  <a:pt x="1424" y="10705"/>
                  <a:pt x="1251" y="10907"/>
                  <a:pt x="894" y="11461"/>
                </a:cubicBezTo>
                <a:cubicBezTo>
                  <a:pt x="218" y="12511"/>
                  <a:pt x="0" y="13188"/>
                  <a:pt x="0" y="14221"/>
                </a:cubicBezTo>
                <a:cubicBezTo>
                  <a:pt x="0" y="16309"/>
                  <a:pt x="1095" y="18131"/>
                  <a:pt x="3174" y="19504"/>
                </a:cubicBezTo>
                <a:cubicBezTo>
                  <a:pt x="3934" y="20006"/>
                  <a:pt x="4703" y="20367"/>
                  <a:pt x="5768" y="20719"/>
                </a:cubicBezTo>
                <a:cubicBezTo>
                  <a:pt x="7032" y="21138"/>
                  <a:pt x="8356" y="21422"/>
                  <a:pt x="9573" y="21535"/>
                </a:cubicBezTo>
                <a:cubicBezTo>
                  <a:pt x="10232" y="21597"/>
                  <a:pt x="11956" y="21551"/>
                  <a:pt x="12637" y="21455"/>
                </a:cubicBezTo>
                <a:cubicBezTo>
                  <a:pt x="14190" y="21235"/>
                  <a:pt x="15651" y="20789"/>
                  <a:pt x="17192" y="20059"/>
                </a:cubicBezTo>
                <a:cubicBezTo>
                  <a:pt x="17919" y="19714"/>
                  <a:pt x="18009" y="19664"/>
                  <a:pt x="18616" y="19268"/>
                </a:cubicBezTo>
                <a:cubicBezTo>
                  <a:pt x="19757" y="18524"/>
                  <a:pt x="20537" y="17687"/>
                  <a:pt x="21055" y="16654"/>
                </a:cubicBezTo>
                <a:cubicBezTo>
                  <a:pt x="21488" y="15789"/>
                  <a:pt x="21600" y="15279"/>
                  <a:pt x="21598" y="14183"/>
                </a:cubicBezTo>
                <a:cubicBezTo>
                  <a:pt x="21596" y="13359"/>
                  <a:pt x="21577" y="13199"/>
                  <a:pt x="21364" y="12375"/>
                </a:cubicBezTo>
                <a:cubicBezTo>
                  <a:pt x="21313" y="12177"/>
                  <a:pt x="21090" y="11653"/>
                  <a:pt x="21002" y="11522"/>
                </a:cubicBezTo>
                <a:cubicBezTo>
                  <a:pt x="20957" y="11455"/>
                  <a:pt x="20903" y="11348"/>
                  <a:pt x="20882" y="11284"/>
                </a:cubicBezTo>
                <a:cubicBezTo>
                  <a:pt x="20776" y="10964"/>
                  <a:pt x="20095" y="10142"/>
                  <a:pt x="19522" y="9642"/>
                </a:cubicBezTo>
                <a:lnTo>
                  <a:pt x="19127" y="9296"/>
                </a:lnTo>
                <a:lnTo>
                  <a:pt x="19185" y="8520"/>
                </a:lnTo>
                <a:cubicBezTo>
                  <a:pt x="19216" y="8093"/>
                  <a:pt x="19247" y="7315"/>
                  <a:pt x="19255" y="6789"/>
                </a:cubicBezTo>
                <a:cubicBezTo>
                  <a:pt x="19288" y="4629"/>
                  <a:pt x="18768" y="3263"/>
                  <a:pt x="17474" y="2117"/>
                </a:cubicBezTo>
                <a:cubicBezTo>
                  <a:pt x="16259" y="1041"/>
                  <a:pt x="14305" y="253"/>
                  <a:pt x="12323" y="42"/>
                </a:cubicBezTo>
                <a:cubicBezTo>
                  <a:pt x="12028" y="11"/>
                  <a:pt x="11569" y="-3"/>
                  <a:pt x="11099" y="0"/>
                </a:cubicBezTo>
                <a:close/>
                <a:moveTo>
                  <a:pt x="11019" y="1919"/>
                </a:moveTo>
                <a:cubicBezTo>
                  <a:pt x="12023" y="1938"/>
                  <a:pt x="13063" y="2165"/>
                  <a:pt x="14032" y="2591"/>
                </a:cubicBezTo>
                <a:cubicBezTo>
                  <a:pt x="14997" y="3015"/>
                  <a:pt x="15596" y="3559"/>
                  <a:pt x="15994" y="4371"/>
                </a:cubicBezTo>
                <a:cubicBezTo>
                  <a:pt x="16325" y="5047"/>
                  <a:pt x="16470" y="6210"/>
                  <a:pt x="16343" y="7173"/>
                </a:cubicBezTo>
                <a:cubicBezTo>
                  <a:pt x="16305" y="7463"/>
                  <a:pt x="16255" y="7714"/>
                  <a:pt x="16230" y="7729"/>
                </a:cubicBezTo>
                <a:cubicBezTo>
                  <a:pt x="16205" y="7745"/>
                  <a:pt x="15980" y="7686"/>
                  <a:pt x="15729" y="7599"/>
                </a:cubicBezTo>
                <a:cubicBezTo>
                  <a:pt x="14149" y="7054"/>
                  <a:pt x="11928" y="6756"/>
                  <a:pt x="10287" y="6867"/>
                </a:cubicBezTo>
                <a:cubicBezTo>
                  <a:pt x="9427" y="6925"/>
                  <a:pt x="8510" y="7031"/>
                  <a:pt x="7896" y="7145"/>
                </a:cubicBezTo>
                <a:cubicBezTo>
                  <a:pt x="7359" y="7244"/>
                  <a:pt x="6420" y="7487"/>
                  <a:pt x="6110" y="7606"/>
                </a:cubicBezTo>
                <a:cubicBezTo>
                  <a:pt x="5716" y="7757"/>
                  <a:pt x="5669" y="7714"/>
                  <a:pt x="5669" y="7206"/>
                </a:cubicBezTo>
                <a:cubicBezTo>
                  <a:pt x="5669" y="5921"/>
                  <a:pt x="5931" y="4507"/>
                  <a:pt x="6259" y="4030"/>
                </a:cubicBezTo>
                <a:cubicBezTo>
                  <a:pt x="6784" y="3268"/>
                  <a:pt x="8157" y="2394"/>
                  <a:pt x="9270" y="2112"/>
                </a:cubicBezTo>
                <a:cubicBezTo>
                  <a:pt x="9826" y="1971"/>
                  <a:pt x="10417" y="1908"/>
                  <a:pt x="11019" y="1919"/>
                </a:cubicBezTo>
                <a:close/>
              </a:path>
            </a:pathLst>
          </a:cu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21" y="596407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153" y="166115"/>
            <a:ext cx="3639286" cy="898410"/>
          </a:xfrm>
        </p:spPr>
        <p:txBody>
          <a:bodyPr/>
          <a:lstStyle/>
          <a:p>
            <a:r>
              <a:rPr lang="en-US" b="1" dirty="0"/>
              <a:t>How it works</a:t>
            </a:r>
          </a:p>
        </p:txBody>
      </p:sp>
      <p:sp>
        <p:nvSpPr>
          <p:cNvPr id="4" name="MT Manager Admin"/>
          <p:cNvSpPr/>
          <p:nvPr/>
        </p:nvSpPr>
        <p:spPr>
          <a:xfrm>
            <a:off x="655093" y="1091821"/>
            <a:ext cx="9485194" cy="5568286"/>
          </a:xfrm>
          <a:prstGeom prst="rect">
            <a:avLst/>
          </a:prstGeom>
          <a:solidFill>
            <a:srgbClr val="7C97F2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>
              <a:defRPr sz="3800"/>
            </a:lvl1pPr>
          </a:lstStyle>
          <a:p>
            <a:r>
              <a:rPr lang="en-US" sz="1425" dirty="0" smtClean="0">
                <a:solidFill>
                  <a:schemeClr val="bg1"/>
                </a:solidFill>
              </a:rPr>
              <a:t>                                                               </a:t>
            </a:r>
            <a:r>
              <a:rPr sz="1600" dirty="0" smtClean="0">
                <a:solidFill>
                  <a:schemeClr val="bg1"/>
                </a:solidFill>
              </a:rPr>
              <a:t>MT </a:t>
            </a:r>
            <a:r>
              <a:rPr sz="1600" dirty="0">
                <a:solidFill>
                  <a:schemeClr val="bg1"/>
                </a:solidFill>
              </a:rPr>
              <a:t>Manager Admin</a:t>
            </a:r>
          </a:p>
        </p:txBody>
      </p:sp>
      <p:sp>
        <p:nvSpPr>
          <p:cNvPr id="5" name="Reseller A"/>
          <p:cNvSpPr/>
          <p:nvPr/>
        </p:nvSpPr>
        <p:spPr>
          <a:xfrm>
            <a:off x="1105469" y="2111670"/>
            <a:ext cx="4339988" cy="1982658"/>
          </a:xfrm>
          <a:prstGeom prst="rect">
            <a:avLst/>
          </a:prstGeom>
          <a:solidFill>
            <a:srgbClr val="DADAF2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>
              <a:defRPr sz="3800"/>
            </a:lvl1pPr>
          </a:lstStyle>
          <a:p>
            <a:r>
              <a:rPr sz="1425" dirty="0">
                <a:solidFill>
                  <a:schemeClr val="bg1"/>
                </a:solidFill>
              </a:rPr>
              <a:t>Reseller A</a:t>
            </a:r>
          </a:p>
        </p:txBody>
      </p:sp>
      <p:sp>
        <p:nvSpPr>
          <p:cNvPr id="6" name="Reseller B"/>
          <p:cNvSpPr/>
          <p:nvPr/>
        </p:nvSpPr>
        <p:spPr>
          <a:xfrm>
            <a:off x="5718411" y="2142699"/>
            <a:ext cx="3302758" cy="1951630"/>
          </a:xfrm>
          <a:prstGeom prst="rect">
            <a:avLst/>
          </a:prstGeom>
          <a:solidFill>
            <a:srgbClr val="DADAF2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/>
          <a:lstStyle>
            <a:lvl1pPr>
              <a:defRPr sz="3800"/>
            </a:lvl1pPr>
          </a:lstStyle>
          <a:p>
            <a:r>
              <a:rPr sz="1425" dirty="0">
                <a:solidFill>
                  <a:schemeClr val="bg1"/>
                </a:solidFill>
              </a:rPr>
              <a:t>Reseller B</a:t>
            </a:r>
          </a:p>
        </p:txBody>
      </p:sp>
      <p:sp>
        <p:nvSpPr>
          <p:cNvPr id="7" name="Hotel"/>
          <p:cNvSpPr/>
          <p:nvPr/>
        </p:nvSpPr>
        <p:spPr>
          <a:xfrm>
            <a:off x="1998296" y="2502775"/>
            <a:ext cx="466931" cy="565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45" y="0"/>
                </a:moveTo>
                <a:lnTo>
                  <a:pt x="3845" y="21600"/>
                </a:lnTo>
                <a:lnTo>
                  <a:pt x="9622" y="21600"/>
                </a:lnTo>
                <a:lnTo>
                  <a:pt x="9622" y="17888"/>
                </a:lnTo>
                <a:lnTo>
                  <a:pt x="11892" y="17888"/>
                </a:lnTo>
                <a:lnTo>
                  <a:pt x="11892" y="21600"/>
                </a:lnTo>
                <a:lnTo>
                  <a:pt x="13548" y="21600"/>
                </a:lnTo>
                <a:lnTo>
                  <a:pt x="13548" y="17888"/>
                </a:lnTo>
                <a:lnTo>
                  <a:pt x="15817" y="17888"/>
                </a:lnTo>
                <a:lnTo>
                  <a:pt x="15817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3845" y="0"/>
                </a:lnTo>
                <a:close/>
                <a:moveTo>
                  <a:pt x="0" y="1697"/>
                </a:moveTo>
                <a:lnTo>
                  <a:pt x="0" y="11543"/>
                </a:lnTo>
                <a:lnTo>
                  <a:pt x="2976" y="11543"/>
                </a:lnTo>
                <a:lnTo>
                  <a:pt x="2976" y="1697"/>
                </a:lnTo>
                <a:lnTo>
                  <a:pt x="0" y="1697"/>
                </a:lnTo>
                <a:close/>
                <a:moveTo>
                  <a:pt x="5704" y="1707"/>
                </a:moveTo>
                <a:lnTo>
                  <a:pt x="7975" y="1707"/>
                </a:lnTo>
                <a:lnTo>
                  <a:pt x="7975" y="3582"/>
                </a:lnTo>
                <a:lnTo>
                  <a:pt x="5704" y="3582"/>
                </a:lnTo>
                <a:lnTo>
                  <a:pt x="5704" y="1707"/>
                </a:lnTo>
                <a:close/>
                <a:moveTo>
                  <a:pt x="9622" y="1707"/>
                </a:moveTo>
                <a:lnTo>
                  <a:pt x="11892" y="1707"/>
                </a:lnTo>
                <a:lnTo>
                  <a:pt x="11892" y="3582"/>
                </a:lnTo>
                <a:lnTo>
                  <a:pt x="9622" y="3582"/>
                </a:lnTo>
                <a:lnTo>
                  <a:pt x="9622" y="1707"/>
                </a:lnTo>
                <a:close/>
                <a:moveTo>
                  <a:pt x="13548" y="1707"/>
                </a:moveTo>
                <a:lnTo>
                  <a:pt x="15817" y="1707"/>
                </a:lnTo>
                <a:lnTo>
                  <a:pt x="15817" y="3582"/>
                </a:lnTo>
                <a:lnTo>
                  <a:pt x="13548" y="3582"/>
                </a:lnTo>
                <a:lnTo>
                  <a:pt x="13548" y="1707"/>
                </a:lnTo>
                <a:close/>
                <a:moveTo>
                  <a:pt x="17473" y="1707"/>
                </a:moveTo>
                <a:lnTo>
                  <a:pt x="19742" y="1707"/>
                </a:lnTo>
                <a:lnTo>
                  <a:pt x="19742" y="3582"/>
                </a:lnTo>
                <a:lnTo>
                  <a:pt x="17473" y="3582"/>
                </a:lnTo>
                <a:lnTo>
                  <a:pt x="17473" y="1707"/>
                </a:lnTo>
                <a:close/>
                <a:moveTo>
                  <a:pt x="1490" y="2307"/>
                </a:moveTo>
                <a:lnTo>
                  <a:pt x="1727" y="2906"/>
                </a:lnTo>
                <a:lnTo>
                  <a:pt x="2486" y="2906"/>
                </a:lnTo>
                <a:lnTo>
                  <a:pt x="1871" y="3275"/>
                </a:lnTo>
                <a:lnTo>
                  <a:pt x="2106" y="3874"/>
                </a:lnTo>
                <a:lnTo>
                  <a:pt x="1490" y="3508"/>
                </a:lnTo>
                <a:lnTo>
                  <a:pt x="877" y="3874"/>
                </a:lnTo>
                <a:lnTo>
                  <a:pt x="1112" y="3275"/>
                </a:lnTo>
                <a:lnTo>
                  <a:pt x="497" y="2906"/>
                </a:lnTo>
                <a:lnTo>
                  <a:pt x="1255" y="2906"/>
                </a:lnTo>
                <a:lnTo>
                  <a:pt x="1490" y="2307"/>
                </a:lnTo>
                <a:close/>
                <a:moveTo>
                  <a:pt x="1490" y="4528"/>
                </a:moveTo>
                <a:lnTo>
                  <a:pt x="1727" y="5129"/>
                </a:lnTo>
                <a:lnTo>
                  <a:pt x="2486" y="5129"/>
                </a:lnTo>
                <a:lnTo>
                  <a:pt x="1871" y="5495"/>
                </a:lnTo>
                <a:lnTo>
                  <a:pt x="2106" y="6095"/>
                </a:lnTo>
                <a:lnTo>
                  <a:pt x="1490" y="5728"/>
                </a:lnTo>
                <a:lnTo>
                  <a:pt x="877" y="6095"/>
                </a:lnTo>
                <a:lnTo>
                  <a:pt x="1112" y="5495"/>
                </a:lnTo>
                <a:lnTo>
                  <a:pt x="497" y="5129"/>
                </a:lnTo>
                <a:lnTo>
                  <a:pt x="1255" y="5129"/>
                </a:lnTo>
                <a:lnTo>
                  <a:pt x="1490" y="4528"/>
                </a:lnTo>
                <a:close/>
                <a:moveTo>
                  <a:pt x="5704" y="4987"/>
                </a:moveTo>
                <a:lnTo>
                  <a:pt x="7975" y="4987"/>
                </a:lnTo>
                <a:lnTo>
                  <a:pt x="7975" y="6863"/>
                </a:lnTo>
                <a:lnTo>
                  <a:pt x="5704" y="6863"/>
                </a:lnTo>
                <a:lnTo>
                  <a:pt x="5704" y="4987"/>
                </a:lnTo>
                <a:close/>
                <a:moveTo>
                  <a:pt x="9622" y="4987"/>
                </a:moveTo>
                <a:lnTo>
                  <a:pt x="11892" y="4987"/>
                </a:lnTo>
                <a:lnTo>
                  <a:pt x="11892" y="6863"/>
                </a:lnTo>
                <a:lnTo>
                  <a:pt x="9622" y="6863"/>
                </a:lnTo>
                <a:lnTo>
                  <a:pt x="9622" y="4987"/>
                </a:lnTo>
                <a:close/>
                <a:moveTo>
                  <a:pt x="13548" y="4987"/>
                </a:moveTo>
                <a:lnTo>
                  <a:pt x="15817" y="4987"/>
                </a:lnTo>
                <a:lnTo>
                  <a:pt x="15817" y="6863"/>
                </a:lnTo>
                <a:lnTo>
                  <a:pt x="13548" y="6863"/>
                </a:lnTo>
                <a:lnTo>
                  <a:pt x="13548" y="4987"/>
                </a:lnTo>
                <a:close/>
                <a:moveTo>
                  <a:pt x="17473" y="4987"/>
                </a:moveTo>
                <a:lnTo>
                  <a:pt x="19742" y="4987"/>
                </a:lnTo>
                <a:lnTo>
                  <a:pt x="19742" y="6863"/>
                </a:lnTo>
                <a:lnTo>
                  <a:pt x="17473" y="6863"/>
                </a:lnTo>
                <a:lnTo>
                  <a:pt x="17473" y="4987"/>
                </a:lnTo>
                <a:close/>
                <a:moveTo>
                  <a:pt x="1490" y="6939"/>
                </a:moveTo>
                <a:lnTo>
                  <a:pt x="1727" y="7539"/>
                </a:lnTo>
                <a:lnTo>
                  <a:pt x="2486" y="7539"/>
                </a:lnTo>
                <a:lnTo>
                  <a:pt x="1871" y="7905"/>
                </a:lnTo>
                <a:lnTo>
                  <a:pt x="2106" y="8507"/>
                </a:lnTo>
                <a:lnTo>
                  <a:pt x="1490" y="8138"/>
                </a:lnTo>
                <a:lnTo>
                  <a:pt x="877" y="8507"/>
                </a:lnTo>
                <a:lnTo>
                  <a:pt x="1112" y="7905"/>
                </a:lnTo>
                <a:lnTo>
                  <a:pt x="497" y="7539"/>
                </a:lnTo>
                <a:lnTo>
                  <a:pt x="1255" y="7539"/>
                </a:lnTo>
                <a:lnTo>
                  <a:pt x="1490" y="6939"/>
                </a:lnTo>
                <a:close/>
                <a:moveTo>
                  <a:pt x="5704" y="8274"/>
                </a:moveTo>
                <a:lnTo>
                  <a:pt x="7975" y="8274"/>
                </a:lnTo>
                <a:lnTo>
                  <a:pt x="7975" y="10148"/>
                </a:lnTo>
                <a:lnTo>
                  <a:pt x="5704" y="10148"/>
                </a:lnTo>
                <a:lnTo>
                  <a:pt x="5704" y="8274"/>
                </a:lnTo>
                <a:close/>
                <a:moveTo>
                  <a:pt x="9622" y="8274"/>
                </a:moveTo>
                <a:lnTo>
                  <a:pt x="11892" y="8274"/>
                </a:lnTo>
                <a:lnTo>
                  <a:pt x="11892" y="10148"/>
                </a:lnTo>
                <a:lnTo>
                  <a:pt x="9622" y="10148"/>
                </a:lnTo>
                <a:lnTo>
                  <a:pt x="9622" y="8274"/>
                </a:lnTo>
                <a:close/>
                <a:moveTo>
                  <a:pt x="13548" y="8274"/>
                </a:moveTo>
                <a:lnTo>
                  <a:pt x="15817" y="8274"/>
                </a:lnTo>
                <a:lnTo>
                  <a:pt x="15817" y="10148"/>
                </a:lnTo>
                <a:lnTo>
                  <a:pt x="13548" y="10148"/>
                </a:lnTo>
                <a:lnTo>
                  <a:pt x="13548" y="8274"/>
                </a:lnTo>
                <a:close/>
                <a:moveTo>
                  <a:pt x="17473" y="8274"/>
                </a:moveTo>
                <a:lnTo>
                  <a:pt x="19742" y="8274"/>
                </a:lnTo>
                <a:lnTo>
                  <a:pt x="19742" y="10148"/>
                </a:lnTo>
                <a:lnTo>
                  <a:pt x="17473" y="10148"/>
                </a:lnTo>
                <a:lnTo>
                  <a:pt x="17473" y="8274"/>
                </a:lnTo>
                <a:close/>
                <a:moveTo>
                  <a:pt x="1490" y="9224"/>
                </a:moveTo>
                <a:lnTo>
                  <a:pt x="1727" y="9824"/>
                </a:lnTo>
                <a:lnTo>
                  <a:pt x="2486" y="9824"/>
                </a:lnTo>
                <a:lnTo>
                  <a:pt x="1871" y="10192"/>
                </a:lnTo>
                <a:lnTo>
                  <a:pt x="2106" y="10792"/>
                </a:lnTo>
                <a:lnTo>
                  <a:pt x="1490" y="10425"/>
                </a:lnTo>
                <a:lnTo>
                  <a:pt x="877" y="10792"/>
                </a:lnTo>
                <a:lnTo>
                  <a:pt x="1112" y="10192"/>
                </a:lnTo>
                <a:lnTo>
                  <a:pt x="497" y="9824"/>
                </a:lnTo>
                <a:lnTo>
                  <a:pt x="1255" y="9824"/>
                </a:lnTo>
                <a:lnTo>
                  <a:pt x="1490" y="9224"/>
                </a:lnTo>
                <a:close/>
                <a:moveTo>
                  <a:pt x="5704" y="11553"/>
                </a:moveTo>
                <a:lnTo>
                  <a:pt x="7975" y="11553"/>
                </a:lnTo>
                <a:lnTo>
                  <a:pt x="7975" y="13429"/>
                </a:lnTo>
                <a:lnTo>
                  <a:pt x="5704" y="13429"/>
                </a:lnTo>
                <a:lnTo>
                  <a:pt x="5704" y="11553"/>
                </a:lnTo>
                <a:close/>
                <a:moveTo>
                  <a:pt x="9622" y="11553"/>
                </a:moveTo>
                <a:lnTo>
                  <a:pt x="11892" y="11553"/>
                </a:lnTo>
                <a:lnTo>
                  <a:pt x="11892" y="13429"/>
                </a:lnTo>
                <a:lnTo>
                  <a:pt x="9622" y="13429"/>
                </a:lnTo>
                <a:lnTo>
                  <a:pt x="9622" y="11553"/>
                </a:lnTo>
                <a:close/>
                <a:moveTo>
                  <a:pt x="13548" y="11553"/>
                </a:moveTo>
                <a:lnTo>
                  <a:pt x="15817" y="11553"/>
                </a:lnTo>
                <a:lnTo>
                  <a:pt x="15817" y="13429"/>
                </a:lnTo>
                <a:lnTo>
                  <a:pt x="13548" y="13429"/>
                </a:lnTo>
                <a:lnTo>
                  <a:pt x="13548" y="11553"/>
                </a:lnTo>
                <a:close/>
                <a:moveTo>
                  <a:pt x="17473" y="11553"/>
                </a:moveTo>
                <a:lnTo>
                  <a:pt x="19742" y="11553"/>
                </a:lnTo>
                <a:lnTo>
                  <a:pt x="19742" y="13429"/>
                </a:lnTo>
                <a:lnTo>
                  <a:pt x="17473" y="13429"/>
                </a:lnTo>
                <a:lnTo>
                  <a:pt x="17473" y="11553"/>
                </a:lnTo>
                <a:close/>
                <a:moveTo>
                  <a:pt x="5704" y="14840"/>
                </a:moveTo>
                <a:lnTo>
                  <a:pt x="7975" y="14840"/>
                </a:lnTo>
                <a:lnTo>
                  <a:pt x="7975" y="16714"/>
                </a:lnTo>
                <a:lnTo>
                  <a:pt x="5704" y="16714"/>
                </a:lnTo>
                <a:lnTo>
                  <a:pt x="5704" y="14840"/>
                </a:lnTo>
                <a:close/>
                <a:moveTo>
                  <a:pt x="9622" y="14840"/>
                </a:moveTo>
                <a:lnTo>
                  <a:pt x="11892" y="14840"/>
                </a:lnTo>
                <a:lnTo>
                  <a:pt x="11892" y="16714"/>
                </a:lnTo>
                <a:lnTo>
                  <a:pt x="9622" y="16714"/>
                </a:lnTo>
                <a:lnTo>
                  <a:pt x="9622" y="14840"/>
                </a:lnTo>
                <a:close/>
                <a:moveTo>
                  <a:pt x="13548" y="14840"/>
                </a:moveTo>
                <a:lnTo>
                  <a:pt x="15817" y="14840"/>
                </a:lnTo>
                <a:lnTo>
                  <a:pt x="15817" y="16714"/>
                </a:lnTo>
                <a:lnTo>
                  <a:pt x="13548" y="16714"/>
                </a:lnTo>
                <a:lnTo>
                  <a:pt x="13548" y="14840"/>
                </a:lnTo>
                <a:close/>
                <a:moveTo>
                  <a:pt x="17473" y="14840"/>
                </a:moveTo>
                <a:lnTo>
                  <a:pt x="19742" y="14840"/>
                </a:lnTo>
                <a:lnTo>
                  <a:pt x="19742" y="16714"/>
                </a:lnTo>
                <a:lnTo>
                  <a:pt x="17473" y="16714"/>
                </a:lnTo>
                <a:lnTo>
                  <a:pt x="17473" y="1484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8" name="Home"/>
          <p:cNvSpPr/>
          <p:nvPr/>
        </p:nvSpPr>
        <p:spPr>
          <a:xfrm>
            <a:off x="3813055" y="2444414"/>
            <a:ext cx="706441" cy="632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11938"/>
                </a:lnTo>
                <a:lnTo>
                  <a:pt x="3392" y="11938"/>
                </a:lnTo>
                <a:lnTo>
                  <a:pt x="3392" y="21600"/>
                </a:lnTo>
                <a:lnTo>
                  <a:pt x="8837" y="21600"/>
                </a:lnTo>
                <a:lnTo>
                  <a:pt x="8837" y="13819"/>
                </a:lnTo>
                <a:lnTo>
                  <a:pt x="12694" y="13819"/>
                </a:lnTo>
                <a:lnTo>
                  <a:pt x="12694" y="21600"/>
                </a:lnTo>
                <a:lnTo>
                  <a:pt x="18160" y="21600"/>
                </a:lnTo>
                <a:lnTo>
                  <a:pt x="18160" y="11938"/>
                </a:lnTo>
                <a:lnTo>
                  <a:pt x="21600" y="11938"/>
                </a:lnTo>
                <a:lnTo>
                  <a:pt x="18160" y="8135"/>
                </a:lnTo>
                <a:lnTo>
                  <a:pt x="18160" y="3553"/>
                </a:lnTo>
                <a:lnTo>
                  <a:pt x="16218" y="3553"/>
                </a:lnTo>
                <a:lnTo>
                  <a:pt x="16218" y="5984"/>
                </a:lnTo>
                <a:lnTo>
                  <a:pt x="108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9" name="Apartment Building"/>
          <p:cNvSpPr/>
          <p:nvPr/>
        </p:nvSpPr>
        <p:spPr>
          <a:xfrm>
            <a:off x="6831676" y="2492896"/>
            <a:ext cx="712644" cy="5652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535"/>
                </a:lnTo>
                <a:lnTo>
                  <a:pt x="651" y="1535"/>
                </a:lnTo>
                <a:lnTo>
                  <a:pt x="651" y="18128"/>
                </a:lnTo>
                <a:lnTo>
                  <a:pt x="7648" y="18128"/>
                </a:lnTo>
                <a:lnTo>
                  <a:pt x="7648" y="18831"/>
                </a:lnTo>
                <a:lnTo>
                  <a:pt x="651" y="18831"/>
                </a:lnTo>
                <a:lnTo>
                  <a:pt x="651" y="21600"/>
                </a:lnTo>
                <a:lnTo>
                  <a:pt x="6775" y="21600"/>
                </a:lnTo>
                <a:lnTo>
                  <a:pt x="8773" y="21600"/>
                </a:lnTo>
                <a:lnTo>
                  <a:pt x="9152" y="21600"/>
                </a:lnTo>
                <a:lnTo>
                  <a:pt x="9152" y="18128"/>
                </a:lnTo>
                <a:lnTo>
                  <a:pt x="10545" y="18128"/>
                </a:lnTo>
                <a:lnTo>
                  <a:pt x="10545" y="21600"/>
                </a:lnTo>
                <a:lnTo>
                  <a:pt x="11148" y="21600"/>
                </a:lnTo>
                <a:lnTo>
                  <a:pt x="11148" y="18128"/>
                </a:lnTo>
                <a:lnTo>
                  <a:pt x="12549" y="18128"/>
                </a:lnTo>
                <a:lnTo>
                  <a:pt x="12549" y="21600"/>
                </a:lnTo>
                <a:lnTo>
                  <a:pt x="12829" y="21600"/>
                </a:lnTo>
                <a:lnTo>
                  <a:pt x="14896" y="21600"/>
                </a:lnTo>
                <a:lnTo>
                  <a:pt x="20950" y="21600"/>
                </a:lnTo>
                <a:lnTo>
                  <a:pt x="20950" y="18831"/>
                </a:lnTo>
                <a:lnTo>
                  <a:pt x="13969" y="18831"/>
                </a:lnTo>
                <a:lnTo>
                  <a:pt x="13969" y="18128"/>
                </a:lnTo>
                <a:lnTo>
                  <a:pt x="20950" y="18128"/>
                </a:lnTo>
                <a:lnTo>
                  <a:pt x="20950" y="1535"/>
                </a:lnTo>
                <a:lnTo>
                  <a:pt x="21600" y="1535"/>
                </a:lnTo>
                <a:lnTo>
                  <a:pt x="21600" y="0"/>
                </a:lnTo>
                <a:lnTo>
                  <a:pt x="12178" y="0"/>
                </a:lnTo>
                <a:lnTo>
                  <a:pt x="12178" y="1535"/>
                </a:lnTo>
                <a:lnTo>
                  <a:pt x="12829" y="1535"/>
                </a:lnTo>
                <a:lnTo>
                  <a:pt x="12829" y="4086"/>
                </a:lnTo>
                <a:lnTo>
                  <a:pt x="8773" y="4086"/>
                </a:lnTo>
                <a:lnTo>
                  <a:pt x="8773" y="1535"/>
                </a:lnTo>
                <a:lnTo>
                  <a:pt x="9424" y="1535"/>
                </a:lnTo>
                <a:lnTo>
                  <a:pt x="9424" y="0"/>
                </a:lnTo>
                <a:lnTo>
                  <a:pt x="0" y="0"/>
                </a:lnTo>
                <a:close/>
                <a:moveTo>
                  <a:pt x="1764" y="1535"/>
                </a:moveTo>
                <a:lnTo>
                  <a:pt x="2746" y="1535"/>
                </a:lnTo>
                <a:lnTo>
                  <a:pt x="2746" y="3819"/>
                </a:lnTo>
                <a:lnTo>
                  <a:pt x="1764" y="3819"/>
                </a:lnTo>
                <a:lnTo>
                  <a:pt x="1764" y="1535"/>
                </a:lnTo>
                <a:close/>
                <a:moveTo>
                  <a:pt x="4216" y="1535"/>
                </a:moveTo>
                <a:lnTo>
                  <a:pt x="5196" y="1535"/>
                </a:lnTo>
                <a:lnTo>
                  <a:pt x="5196" y="3819"/>
                </a:lnTo>
                <a:lnTo>
                  <a:pt x="4216" y="3819"/>
                </a:lnTo>
                <a:lnTo>
                  <a:pt x="4216" y="1535"/>
                </a:lnTo>
                <a:close/>
                <a:moveTo>
                  <a:pt x="6666" y="1535"/>
                </a:moveTo>
                <a:lnTo>
                  <a:pt x="7648" y="1535"/>
                </a:lnTo>
                <a:lnTo>
                  <a:pt x="7648" y="3819"/>
                </a:lnTo>
                <a:lnTo>
                  <a:pt x="6666" y="3819"/>
                </a:lnTo>
                <a:lnTo>
                  <a:pt x="6666" y="1535"/>
                </a:lnTo>
                <a:close/>
                <a:moveTo>
                  <a:pt x="13967" y="1535"/>
                </a:moveTo>
                <a:lnTo>
                  <a:pt x="14949" y="1535"/>
                </a:lnTo>
                <a:lnTo>
                  <a:pt x="14949" y="3819"/>
                </a:lnTo>
                <a:lnTo>
                  <a:pt x="13967" y="3819"/>
                </a:lnTo>
                <a:lnTo>
                  <a:pt x="13967" y="1535"/>
                </a:lnTo>
                <a:close/>
                <a:moveTo>
                  <a:pt x="16419" y="1535"/>
                </a:moveTo>
                <a:lnTo>
                  <a:pt x="17399" y="1535"/>
                </a:lnTo>
                <a:lnTo>
                  <a:pt x="17399" y="3819"/>
                </a:lnTo>
                <a:lnTo>
                  <a:pt x="16419" y="3819"/>
                </a:lnTo>
                <a:lnTo>
                  <a:pt x="16419" y="1535"/>
                </a:lnTo>
                <a:close/>
                <a:moveTo>
                  <a:pt x="18870" y="1535"/>
                </a:moveTo>
                <a:lnTo>
                  <a:pt x="19852" y="1535"/>
                </a:lnTo>
                <a:lnTo>
                  <a:pt x="19852" y="3819"/>
                </a:lnTo>
                <a:lnTo>
                  <a:pt x="18870" y="3819"/>
                </a:lnTo>
                <a:lnTo>
                  <a:pt x="18870" y="1535"/>
                </a:lnTo>
                <a:close/>
                <a:moveTo>
                  <a:pt x="1764" y="5829"/>
                </a:moveTo>
                <a:lnTo>
                  <a:pt x="2746" y="5829"/>
                </a:lnTo>
                <a:lnTo>
                  <a:pt x="2746" y="8112"/>
                </a:lnTo>
                <a:lnTo>
                  <a:pt x="1764" y="8112"/>
                </a:lnTo>
                <a:lnTo>
                  <a:pt x="1764" y="5829"/>
                </a:lnTo>
                <a:close/>
                <a:moveTo>
                  <a:pt x="4216" y="5829"/>
                </a:moveTo>
                <a:lnTo>
                  <a:pt x="5196" y="5829"/>
                </a:lnTo>
                <a:lnTo>
                  <a:pt x="5196" y="8112"/>
                </a:lnTo>
                <a:lnTo>
                  <a:pt x="4216" y="8112"/>
                </a:lnTo>
                <a:lnTo>
                  <a:pt x="4216" y="5829"/>
                </a:lnTo>
                <a:close/>
                <a:moveTo>
                  <a:pt x="6666" y="5829"/>
                </a:moveTo>
                <a:lnTo>
                  <a:pt x="7648" y="5829"/>
                </a:lnTo>
                <a:lnTo>
                  <a:pt x="7648" y="8112"/>
                </a:lnTo>
                <a:lnTo>
                  <a:pt x="6666" y="8112"/>
                </a:lnTo>
                <a:lnTo>
                  <a:pt x="6666" y="5829"/>
                </a:lnTo>
                <a:close/>
                <a:moveTo>
                  <a:pt x="9152" y="5829"/>
                </a:moveTo>
                <a:lnTo>
                  <a:pt x="10134" y="5829"/>
                </a:lnTo>
                <a:lnTo>
                  <a:pt x="10134" y="8112"/>
                </a:lnTo>
                <a:lnTo>
                  <a:pt x="9152" y="8112"/>
                </a:lnTo>
                <a:lnTo>
                  <a:pt x="9152" y="5829"/>
                </a:lnTo>
                <a:close/>
                <a:moveTo>
                  <a:pt x="11567" y="5829"/>
                </a:moveTo>
                <a:lnTo>
                  <a:pt x="12549" y="5829"/>
                </a:lnTo>
                <a:lnTo>
                  <a:pt x="12549" y="8112"/>
                </a:lnTo>
                <a:lnTo>
                  <a:pt x="11567" y="8112"/>
                </a:lnTo>
                <a:lnTo>
                  <a:pt x="11567" y="5829"/>
                </a:lnTo>
                <a:close/>
                <a:moveTo>
                  <a:pt x="13967" y="5829"/>
                </a:moveTo>
                <a:lnTo>
                  <a:pt x="14949" y="5829"/>
                </a:lnTo>
                <a:lnTo>
                  <a:pt x="14949" y="8112"/>
                </a:lnTo>
                <a:lnTo>
                  <a:pt x="13967" y="8112"/>
                </a:lnTo>
                <a:lnTo>
                  <a:pt x="13967" y="5829"/>
                </a:lnTo>
                <a:close/>
                <a:moveTo>
                  <a:pt x="16419" y="5829"/>
                </a:moveTo>
                <a:lnTo>
                  <a:pt x="17399" y="5829"/>
                </a:lnTo>
                <a:lnTo>
                  <a:pt x="17399" y="8112"/>
                </a:lnTo>
                <a:lnTo>
                  <a:pt x="16419" y="8112"/>
                </a:lnTo>
                <a:lnTo>
                  <a:pt x="16419" y="5829"/>
                </a:lnTo>
                <a:close/>
                <a:moveTo>
                  <a:pt x="18870" y="5829"/>
                </a:moveTo>
                <a:lnTo>
                  <a:pt x="19852" y="5829"/>
                </a:lnTo>
                <a:lnTo>
                  <a:pt x="19852" y="8112"/>
                </a:lnTo>
                <a:lnTo>
                  <a:pt x="18870" y="8112"/>
                </a:lnTo>
                <a:lnTo>
                  <a:pt x="18870" y="5829"/>
                </a:lnTo>
                <a:close/>
                <a:moveTo>
                  <a:pt x="1764" y="10122"/>
                </a:moveTo>
                <a:lnTo>
                  <a:pt x="2746" y="10122"/>
                </a:lnTo>
                <a:lnTo>
                  <a:pt x="2746" y="12408"/>
                </a:lnTo>
                <a:lnTo>
                  <a:pt x="1764" y="12408"/>
                </a:lnTo>
                <a:lnTo>
                  <a:pt x="1764" y="10122"/>
                </a:lnTo>
                <a:close/>
                <a:moveTo>
                  <a:pt x="4216" y="10122"/>
                </a:moveTo>
                <a:lnTo>
                  <a:pt x="5196" y="10122"/>
                </a:lnTo>
                <a:lnTo>
                  <a:pt x="5196" y="12408"/>
                </a:lnTo>
                <a:lnTo>
                  <a:pt x="4216" y="12408"/>
                </a:lnTo>
                <a:lnTo>
                  <a:pt x="4216" y="10122"/>
                </a:lnTo>
                <a:close/>
                <a:moveTo>
                  <a:pt x="6666" y="10122"/>
                </a:moveTo>
                <a:lnTo>
                  <a:pt x="7648" y="10122"/>
                </a:lnTo>
                <a:lnTo>
                  <a:pt x="7648" y="12408"/>
                </a:lnTo>
                <a:lnTo>
                  <a:pt x="6666" y="12408"/>
                </a:lnTo>
                <a:lnTo>
                  <a:pt x="6666" y="10122"/>
                </a:lnTo>
                <a:close/>
                <a:moveTo>
                  <a:pt x="9152" y="10122"/>
                </a:moveTo>
                <a:lnTo>
                  <a:pt x="10134" y="10122"/>
                </a:lnTo>
                <a:lnTo>
                  <a:pt x="10134" y="12408"/>
                </a:lnTo>
                <a:lnTo>
                  <a:pt x="9152" y="12408"/>
                </a:lnTo>
                <a:lnTo>
                  <a:pt x="9152" y="10122"/>
                </a:lnTo>
                <a:close/>
                <a:moveTo>
                  <a:pt x="11567" y="10122"/>
                </a:moveTo>
                <a:lnTo>
                  <a:pt x="12549" y="10122"/>
                </a:lnTo>
                <a:lnTo>
                  <a:pt x="12549" y="12408"/>
                </a:lnTo>
                <a:lnTo>
                  <a:pt x="11567" y="12408"/>
                </a:lnTo>
                <a:lnTo>
                  <a:pt x="11567" y="10122"/>
                </a:lnTo>
                <a:close/>
                <a:moveTo>
                  <a:pt x="13967" y="10122"/>
                </a:moveTo>
                <a:lnTo>
                  <a:pt x="14949" y="10122"/>
                </a:lnTo>
                <a:lnTo>
                  <a:pt x="14949" y="12408"/>
                </a:lnTo>
                <a:lnTo>
                  <a:pt x="13967" y="12408"/>
                </a:lnTo>
                <a:lnTo>
                  <a:pt x="13967" y="10122"/>
                </a:lnTo>
                <a:close/>
                <a:moveTo>
                  <a:pt x="16419" y="10122"/>
                </a:moveTo>
                <a:lnTo>
                  <a:pt x="17399" y="10122"/>
                </a:lnTo>
                <a:lnTo>
                  <a:pt x="17399" y="12408"/>
                </a:lnTo>
                <a:lnTo>
                  <a:pt x="16419" y="12408"/>
                </a:lnTo>
                <a:lnTo>
                  <a:pt x="16419" y="10122"/>
                </a:lnTo>
                <a:close/>
                <a:moveTo>
                  <a:pt x="18870" y="10122"/>
                </a:moveTo>
                <a:lnTo>
                  <a:pt x="19852" y="10122"/>
                </a:lnTo>
                <a:lnTo>
                  <a:pt x="19852" y="12408"/>
                </a:lnTo>
                <a:lnTo>
                  <a:pt x="18870" y="12408"/>
                </a:lnTo>
                <a:lnTo>
                  <a:pt x="18870" y="10122"/>
                </a:lnTo>
                <a:close/>
                <a:moveTo>
                  <a:pt x="1764" y="14418"/>
                </a:moveTo>
                <a:lnTo>
                  <a:pt x="2746" y="14418"/>
                </a:lnTo>
                <a:lnTo>
                  <a:pt x="2746" y="16701"/>
                </a:lnTo>
                <a:lnTo>
                  <a:pt x="1764" y="16701"/>
                </a:lnTo>
                <a:lnTo>
                  <a:pt x="1764" y="14418"/>
                </a:lnTo>
                <a:close/>
                <a:moveTo>
                  <a:pt x="4216" y="14418"/>
                </a:moveTo>
                <a:lnTo>
                  <a:pt x="5196" y="14418"/>
                </a:lnTo>
                <a:lnTo>
                  <a:pt x="5196" y="16701"/>
                </a:lnTo>
                <a:lnTo>
                  <a:pt x="4216" y="16701"/>
                </a:lnTo>
                <a:lnTo>
                  <a:pt x="4216" y="14418"/>
                </a:lnTo>
                <a:close/>
                <a:moveTo>
                  <a:pt x="6666" y="14418"/>
                </a:moveTo>
                <a:lnTo>
                  <a:pt x="7648" y="14418"/>
                </a:lnTo>
                <a:lnTo>
                  <a:pt x="7648" y="16701"/>
                </a:lnTo>
                <a:lnTo>
                  <a:pt x="6666" y="16701"/>
                </a:lnTo>
                <a:lnTo>
                  <a:pt x="6666" y="14418"/>
                </a:lnTo>
                <a:close/>
                <a:moveTo>
                  <a:pt x="9152" y="14418"/>
                </a:moveTo>
                <a:lnTo>
                  <a:pt x="10134" y="14418"/>
                </a:lnTo>
                <a:lnTo>
                  <a:pt x="10134" y="16701"/>
                </a:lnTo>
                <a:lnTo>
                  <a:pt x="9152" y="16701"/>
                </a:lnTo>
                <a:lnTo>
                  <a:pt x="9152" y="14418"/>
                </a:lnTo>
                <a:close/>
                <a:moveTo>
                  <a:pt x="11567" y="14418"/>
                </a:moveTo>
                <a:lnTo>
                  <a:pt x="12549" y="14418"/>
                </a:lnTo>
                <a:lnTo>
                  <a:pt x="12549" y="16701"/>
                </a:lnTo>
                <a:lnTo>
                  <a:pt x="11567" y="16701"/>
                </a:lnTo>
                <a:lnTo>
                  <a:pt x="11567" y="14418"/>
                </a:lnTo>
                <a:close/>
                <a:moveTo>
                  <a:pt x="13967" y="14418"/>
                </a:moveTo>
                <a:lnTo>
                  <a:pt x="14949" y="14418"/>
                </a:lnTo>
                <a:lnTo>
                  <a:pt x="14949" y="16701"/>
                </a:lnTo>
                <a:lnTo>
                  <a:pt x="13967" y="16701"/>
                </a:lnTo>
                <a:lnTo>
                  <a:pt x="13967" y="14418"/>
                </a:lnTo>
                <a:close/>
                <a:moveTo>
                  <a:pt x="16419" y="14418"/>
                </a:moveTo>
                <a:lnTo>
                  <a:pt x="17399" y="14418"/>
                </a:lnTo>
                <a:lnTo>
                  <a:pt x="17399" y="16701"/>
                </a:lnTo>
                <a:lnTo>
                  <a:pt x="16419" y="16701"/>
                </a:lnTo>
                <a:lnTo>
                  <a:pt x="16419" y="14418"/>
                </a:lnTo>
                <a:close/>
                <a:moveTo>
                  <a:pt x="18870" y="14418"/>
                </a:moveTo>
                <a:lnTo>
                  <a:pt x="19852" y="14418"/>
                </a:lnTo>
                <a:lnTo>
                  <a:pt x="19852" y="16701"/>
                </a:lnTo>
                <a:lnTo>
                  <a:pt x="18870" y="16701"/>
                </a:lnTo>
                <a:lnTo>
                  <a:pt x="18870" y="14418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  <p:sp>
        <p:nvSpPr>
          <p:cNvPr id="10" name="CompletePBX MT Host"/>
          <p:cNvSpPr/>
          <p:nvPr/>
        </p:nvSpPr>
        <p:spPr>
          <a:xfrm>
            <a:off x="696035" y="4365105"/>
            <a:ext cx="9403307" cy="943874"/>
          </a:xfrm>
          <a:prstGeom prst="rect">
            <a:avLst/>
          </a:prstGeom>
          <a:solidFill>
            <a:schemeClr val="accent2">
              <a:hueOff val="-554920"/>
              <a:satOff val="-21482"/>
              <a:lumOff val="-6228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algn="ctr"/>
            <a:r>
              <a:rPr lang="en-US" sz="1600" dirty="0"/>
              <a:t>EasyVOIZ </a:t>
            </a:r>
            <a:r>
              <a:rPr sz="1600" dirty="0"/>
              <a:t>PBX MT Host</a:t>
            </a:r>
          </a:p>
        </p:txBody>
      </p:sp>
      <p:sp>
        <p:nvSpPr>
          <p:cNvPr id="11" name="Server Hardware"/>
          <p:cNvSpPr/>
          <p:nvPr/>
        </p:nvSpPr>
        <p:spPr>
          <a:xfrm>
            <a:off x="709684" y="5377895"/>
            <a:ext cx="9389659" cy="1091143"/>
          </a:xfrm>
          <a:prstGeom prst="rect">
            <a:avLst/>
          </a:prstGeom>
          <a:solidFill>
            <a:schemeClr val="accent1">
              <a:hueOff val="273561"/>
              <a:satOff val="2937"/>
              <a:lumOff val="-22233"/>
            </a:schemeClr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algn="ctr"/>
            <a:r>
              <a:rPr sz="1400" dirty="0"/>
              <a:t>Server Hardware</a:t>
            </a:r>
          </a:p>
        </p:txBody>
      </p:sp>
      <p:sp>
        <p:nvSpPr>
          <p:cNvPr id="12" name="ABC, Inc."/>
          <p:cNvSpPr/>
          <p:nvPr/>
        </p:nvSpPr>
        <p:spPr>
          <a:xfrm>
            <a:off x="1318248" y="3181911"/>
            <a:ext cx="1861680" cy="8645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sz="1050" dirty="0"/>
              <a:t>ABC, Inc.</a:t>
            </a:r>
          </a:p>
        </p:txBody>
      </p:sp>
      <p:sp>
        <p:nvSpPr>
          <p:cNvPr id="13" name="Power Motors Ltd."/>
          <p:cNvSpPr/>
          <p:nvPr/>
        </p:nvSpPr>
        <p:spPr>
          <a:xfrm>
            <a:off x="3425588" y="3195560"/>
            <a:ext cx="1725519" cy="8645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sz="1050"/>
              <a:t>Power Motors Ltd.</a:t>
            </a:r>
          </a:p>
        </p:txBody>
      </p:sp>
      <p:sp>
        <p:nvSpPr>
          <p:cNvPr id="14" name="CT Auto Center"/>
          <p:cNvSpPr/>
          <p:nvPr/>
        </p:nvSpPr>
        <p:spPr>
          <a:xfrm>
            <a:off x="6311631" y="3195559"/>
            <a:ext cx="1863377" cy="86451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sz="1050"/>
              <a:t>CT Auto Center</a:t>
            </a:r>
          </a:p>
        </p:txBody>
      </p:sp>
      <p:pic>
        <p:nvPicPr>
          <p:cNvPr id="15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61" y="608690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9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  <p:bldP spid="5" grpId="0" animBg="1" advAuto="0"/>
      <p:bldP spid="6" grpId="0" animBg="1" advAuto="0"/>
      <p:bldP spid="7" grpId="0" animBg="1" advAuto="0"/>
      <p:bldP spid="8" grpId="0" animBg="1" advAuto="0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  <p:bldP spid="1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17" y="188640"/>
            <a:ext cx="4176347" cy="647700"/>
          </a:xfrm>
        </p:spPr>
        <p:txBody>
          <a:bodyPr/>
          <a:lstStyle/>
          <a:p>
            <a:r>
              <a:rPr lang="en-US" b="1" dirty="0"/>
              <a:t>Pay-Per-Use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50" y="1768765"/>
            <a:ext cx="6696744" cy="2592288"/>
          </a:xfrm>
        </p:spPr>
        <p:txBody>
          <a:bodyPr/>
          <a:lstStyle/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Automatic license creation &amp; assignment - no delays</a:t>
            </a:r>
          </a:p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Monthly invoice based on the average extensions &amp; add-ons use for the month</a:t>
            </a:r>
          </a:p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Monthly report indicates systems by reseller</a:t>
            </a:r>
          </a:p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Option to stop non-paying customers’ PBX</a:t>
            </a:r>
          </a:p>
          <a:p>
            <a:endParaRPr lang="en-US" dirty="0"/>
          </a:p>
        </p:txBody>
      </p:sp>
      <p:sp>
        <p:nvSpPr>
          <p:cNvPr id="4" name="Easy commercial interaction"/>
          <p:cNvSpPr txBox="1"/>
          <p:nvPr/>
        </p:nvSpPr>
        <p:spPr>
          <a:xfrm>
            <a:off x="962468" y="1170286"/>
            <a:ext cx="4032448" cy="423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5500" b="1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000" dirty="0">
                <a:solidFill>
                  <a:schemeClr val="tx1"/>
                </a:solidFill>
              </a:rPr>
              <a:t>Easy commercial interaction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765" y="2766683"/>
            <a:ext cx="6051630" cy="32330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49" y="608690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4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416" y="2572070"/>
            <a:ext cx="5893297" cy="2887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546" y="151466"/>
            <a:ext cx="2520975" cy="647700"/>
          </a:xfrm>
        </p:spPr>
        <p:txBody>
          <a:bodyPr/>
          <a:lstStyle/>
          <a:p>
            <a:r>
              <a:rPr lang="en-US" b="1" dirty="0"/>
              <a:t>Resellers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67" y="1328550"/>
            <a:ext cx="7632848" cy="3816350"/>
          </a:xfrm>
        </p:spPr>
        <p:txBody>
          <a:bodyPr/>
          <a:lstStyle/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Easily create &amp; manage resellers</a:t>
            </a:r>
          </a:p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Reseller can create own customer PBXs</a:t>
            </a:r>
          </a:p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Reseller sees only their customers’ information</a:t>
            </a:r>
          </a:p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/>
              <a:t>Admin can move tenants between resellers</a:t>
            </a:r>
          </a:p>
          <a:p>
            <a:pPr defTabSz="914400">
              <a:lnSpc>
                <a:spcPct val="110000"/>
              </a:lnSpc>
              <a:spcBef>
                <a:spcPts val="2100"/>
              </a:spcBef>
              <a:buSzPct val="100000"/>
              <a:buFont typeface="Arial" panose="020B0604020202020204" pitchFamily="34" charset="0"/>
              <a:buChar char="•"/>
              <a:defRPr sz="4800"/>
            </a:pPr>
            <a:r>
              <a:rPr lang="en-US" sz="1800" dirty="0" smtClean="0"/>
              <a:t>Admin </a:t>
            </a:r>
            <a:r>
              <a:rPr lang="en-US" sz="1800" dirty="0"/>
              <a:t>can delete a </a:t>
            </a:r>
            <a:r>
              <a:rPr lang="en-US" sz="1800" dirty="0" smtClean="0"/>
              <a:t>reseller</a:t>
            </a:r>
            <a:endParaRPr lang="en-US" dirty="0"/>
          </a:p>
        </p:txBody>
      </p:sp>
      <p:sp>
        <p:nvSpPr>
          <p:cNvPr id="5" name="Provide services via dealers"/>
          <p:cNvSpPr txBox="1"/>
          <p:nvPr/>
        </p:nvSpPr>
        <p:spPr>
          <a:xfrm>
            <a:off x="1621751" y="653181"/>
            <a:ext cx="4536503" cy="864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defTabSz="914400">
              <a:defRPr sz="5500" b="1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 sz="2000" dirty="0">
                <a:solidFill>
                  <a:schemeClr val="tx1"/>
                </a:solidFill>
              </a:rPr>
              <a:t>Provide services via dealers</a:t>
            </a:r>
          </a:p>
        </p:txBody>
      </p:sp>
      <p:pic>
        <p:nvPicPr>
          <p:cNvPr id="7" name="Picture 4" descr="Image result for d'link whit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321" y="6086901"/>
            <a:ext cx="2686679" cy="77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60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514</Words>
  <Application>Microsoft Office PowerPoint</Application>
  <PresentationFormat>Widescreen</PresentationFormat>
  <Paragraphs>126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Open Sans</vt:lpstr>
      <vt:lpstr>Trebuchet MS</vt:lpstr>
      <vt:lpstr>Wingdings</vt:lpstr>
      <vt:lpstr>Wingdings 3</vt:lpstr>
      <vt:lpstr>Ion</vt:lpstr>
      <vt:lpstr>PowerPoint Presentation</vt:lpstr>
      <vt:lpstr>Virtual Cloud Telephony</vt:lpstr>
      <vt:lpstr>Obstacles</vt:lpstr>
      <vt:lpstr>MT Manager - Cloud PBX Simplified</vt:lpstr>
      <vt:lpstr>Main Features</vt:lpstr>
      <vt:lpstr>Security</vt:lpstr>
      <vt:lpstr>How it works</vt:lpstr>
      <vt:lpstr>Pay-Per-Use</vt:lpstr>
      <vt:lpstr>Resellers</vt:lpstr>
      <vt:lpstr>Target Market</vt:lpstr>
      <vt:lpstr>Advantages</vt:lpstr>
      <vt:lpstr>Advantages</vt:lpstr>
      <vt:lpstr>PowerPoint Presentation</vt:lpstr>
      <vt:lpstr>Availability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59th Meeting</dc:title>
  <dc:creator>sherin</dc:creator>
  <cp:lastModifiedBy>manjith nk</cp:lastModifiedBy>
  <cp:revision>10</cp:revision>
  <dcterms:created xsi:type="dcterms:W3CDTF">2019-08-16T21:04:57Z</dcterms:created>
  <dcterms:modified xsi:type="dcterms:W3CDTF">2019-09-18T13:25:10Z</dcterms:modified>
</cp:coreProperties>
</file>