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6" r:id="rId2"/>
    <p:sldMasterId id="2147483657" r:id="rId3"/>
    <p:sldMasterId id="2147483658" r:id="rId4"/>
    <p:sldMasterId id="2147483659" r:id="rId5"/>
  </p:sldMasterIdLst>
  <p:notesMasterIdLst>
    <p:notesMasterId r:id="rId56"/>
  </p:notesMasterIdLst>
  <p:handoutMasterIdLst>
    <p:handoutMasterId r:id="rId57"/>
  </p:handoutMasterIdLst>
  <p:sldIdLst>
    <p:sldId id="498" r:id="rId6"/>
    <p:sldId id="497" r:id="rId7"/>
    <p:sldId id="481" r:id="rId8"/>
    <p:sldId id="482" r:id="rId9"/>
    <p:sldId id="484" r:id="rId10"/>
    <p:sldId id="485" r:id="rId11"/>
    <p:sldId id="463" r:id="rId12"/>
    <p:sldId id="464" r:id="rId13"/>
    <p:sldId id="553" r:id="rId14"/>
    <p:sldId id="501" r:id="rId15"/>
    <p:sldId id="536" r:id="rId16"/>
    <p:sldId id="502" r:id="rId17"/>
    <p:sldId id="490" r:id="rId18"/>
    <p:sldId id="491" r:id="rId19"/>
    <p:sldId id="492" r:id="rId20"/>
    <p:sldId id="495" r:id="rId21"/>
    <p:sldId id="568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62" r:id="rId30"/>
    <p:sldId id="563" r:id="rId31"/>
    <p:sldId id="564" r:id="rId32"/>
    <p:sldId id="565" r:id="rId33"/>
    <p:sldId id="566" r:id="rId34"/>
    <p:sldId id="567" r:id="rId35"/>
    <p:sldId id="569" r:id="rId36"/>
    <p:sldId id="572" r:id="rId37"/>
    <p:sldId id="587" r:id="rId38"/>
    <p:sldId id="588" r:id="rId39"/>
    <p:sldId id="571" r:id="rId40"/>
    <p:sldId id="573" r:id="rId41"/>
    <p:sldId id="570" r:id="rId42"/>
    <p:sldId id="574" r:id="rId43"/>
    <p:sldId id="575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478" r:id="rId55"/>
  </p:sldIdLst>
  <p:sldSz cx="9144000" cy="6858000" type="screen4x3"/>
  <p:notesSz cx="7099300" cy="10234613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6pPr>
    <a:lvl7pPr marL="2743200" algn="l" defTabSz="914400" rtl="0" eaLnBrk="1" latinLnBrk="0" hangingPunct="1"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7pPr>
    <a:lvl8pPr marL="3200400" algn="l" defTabSz="914400" rtl="0" eaLnBrk="1" latinLnBrk="0" hangingPunct="1"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8pPr>
    <a:lvl9pPr marL="3657600" algn="l" defTabSz="914400" rtl="0" eaLnBrk="1" latinLnBrk="0" hangingPunct="1">
      <a:defRPr sz="2800" b="1" kern="1200">
        <a:solidFill>
          <a:schemeClr val="bg1"/>
        </a:solidFill>
        <a:latin typeface="Arial" pitchFamily="34" charset="0"/>
        <a:ea typeface="PMingLiU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66FF"/>
    <a:srgbClr val="0099CC"/>
    <a:srgbClr val="00FFFF"/>
    <a:srgbClr val="66CCFF"/>
    <a:srgbClr val="CCECFF"/>
    <a:srgbClr val="99FFCC"/>
    <a:srgbClr val="33CC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2579" autoAdjust="0"/>
  </p:normalViewPr>
  <p:slideViewPr>
    <p:cSldViewPr>
      <p:cViewPr varScale="1">
        <p:scale>
          <a:sx n="69" d="100"/>
          <a:sy n="69" d="100"/>
        </p:scale>
        <p:origin x="1620" y="6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2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5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1" sz="12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 smtClean="0"/>
              <a:t>Manjith</a:t>
            </a:r>
            <a:endParaRPr lang="en-US" altLang="zh-TW"/>
          </a:p>
        </p:txBody>
      </p:sp>
      <p:sp>
        <p:nvSpPr>
          <p:cNvPr id="285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C4EDDF-F3F3-464A-AEB5-D757BB1620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9001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kumimoji="1" sz="13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kumimoji="1" sz="13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kumimoji="1" sz="13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 smtClean="0"/>
              <a:t>Manjith</a:t>
            </a:r>
            <a:endParaRPr lang="en-US" altLang="zh-TW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kumimoji="1" sz="1300" b="0" smtClean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109AD654-69BD-46FE-9164-57CE8F4FD7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811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>
                <a:latin typeface="Arial" panose="020B0604020202020204" pitchFamily="34" charset="0"/>
              </a:rPr>
              <a:t> Simton IPX CPE systems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P100, Office, H500, Enterprise, B2000 have similar capabilities, but with different scales. 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Support: normal PSTN lines, VoIP lines, VoIP trunks, Analog phones, IP phones, soft phones.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Arial" panose="020B0604020202020204" pitchFamily="34" charset="0"/>
              </a:rPr>
              <a:t>Simton IPX S600 is the server model for large scale: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voice intranet call routing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ISP network platform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conference bridge</a:t>
            </a:r>
          </a:p>
          <a:p>
            <a:pPr lvl="1"/>
            <a:r>
              <a:rPr lang="en-US" altLang="en-US" smtClean="0">
                <a:latin typeface="Arial" panose="020B0604020202020204" pitchFamily="34" charset="0"/>
              </a:rPr>
              <a:t>voice mail server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Arial" panose="020B0604020202020204" pitchFamily="34" charset="0"/>
              </a:rPr>
              <a:t>Simton IPF71 IP phone support 2 lines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Arial" panose="020B0604020202020204" pitchFamily="34" charset="0"/>
              </a:rPr>
              <a:t>Simton FWT has single channel, support all GSM spectrum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987D4-14E7-4299-BD90-058395C93B3E}" type="slidenum">
              <a:rPr lang="en-US"/>
              <a:pPr/>
              <a:t>9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915" y="4560899"/>
            <a:ext cx="5363372" cy="4319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8575-8F6A-4086-9FA5-C652D2551C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26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AD654-69BD-46FE-9164-57CE8F4FD7FF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9970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421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8575-8F6A-4086-9FA5-C652D2551C9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smtClean="0"/>
              <a:t>EasyVoIZ Call Center features include: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Queue Options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Agent Call Announcement*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 Announcement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Announcement to Caller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Message On Hold by Queue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Ringing instead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Wait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Callers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Ring Strategy</a:t>
            </a:r>
          </a:p>
          <a:p>
            <a:pPr marL="1200150" marR="0" lvl="3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Ring All; Round Robin; Least Amount of Calls; Random; Round Robin w/Memory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Wrap-up Timer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 Recording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Agent Event Recording*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Queue Priority*</a:t>
            </a: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 Care Callback*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Caller Position Announcements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Announce Positions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Announce Average Hold Time*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Failover Destination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Define a destination where the call should be transferred if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Wait Time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Callers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thresholds are reached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AF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Periodic Announcements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Frequency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 allowing caller to press a key and exit the queue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sent to: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Customer Care Callback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Voicemail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Alternate Answer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 Indicates features that are normally optional for other call center packages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062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78575-8F6A-4086-9FA5-C652D2551C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  <p:sp>
        <p:nvSpPr>
          <p:cNvPr id="30724" name="Footer Placeholder 3"/>
          <p:cNvSpPr txBox="1">
            <a:spLocks noGrp="1"/>
          </p:cNvSpPr>
          <p:nvPr/>
        </p:nvSpPr>
        <p:spPr bwMode="auto">
          <a:xfrm>
            <a:off x="946150" y="8869363"/>
            <a:ext cx="16002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900">
                <a:solidFill>
                  <a:schemeClr val="tx1"/>
                </a:solidFill>
                <a:effectLst/>
                <a:latin typeface="Arial" charset="0"/>
              </a:rPr>
              <a:t>Presentation Name Month Year</a:t>
            </a:r>
          </a:p>
        </p:txBody>
      </p:sp>
      <p:sp>
        <p:nvSpPr>
          <p:cNvPr id="30725" name="Slide Number Placeholder 4"/>
          <p:cNvSpPr txBox="1">
            <a:spLocks noGrp="1"/>
          </p:cNvSpPr>
          <p:nvPr/>
        </p:nvSpPr>
        <p:spPr bwMode="auto">
          <a:xfrm>
            <a:off x="6038850" y="8869363"/>
            <a:ext cx="127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942975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942975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C721F4C0-E06E-4DF9-8294-35533E814F70}" type="slidenum">
              <a:rPr lang="en-GB" sz="900">
                <a:solidFill>
                  <a:schemeClr val="tx1"/>
                </a:solidFill>
                <a:effectLst/>
                <a:latin typeface="Arial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46</a:t>
            </a:fld>
            <a:endParaRPr lang="en-GB" sz="900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7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49DC2-9DA9-4A0C-858F-489E886D6C97}" type="slidenum">
              <a:rPr lang="en-US" altLang="zh-TW">
                <a:latin typeface="Arial" pitchFamily="34" charset="0"/>
                <a:ea typeface="PMingLiU" pitchFamily="18" charset="-120"/>
              </a:rPr>
              <a:pPr/>
              <a:t>50</a:t>
            </a:fld>
            <a:endParaRPr lang="en-US" altLang="zh-TW">
              <a:latin typeface="Arial" pitchFamily="34" charset="0"/>
              <a:ea typeface="PMingLiU" pitchFamily="18" charset="-120"/>
            </a:endParaRPr>
          </a:p>
        </p:txBody>
      </p:sp>
      <p:sp>
        <p:nvSpPr>
          <p:cNvPr id="634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9938"/>
            <a:ext cx="5113338" cy="3835400"/>
          </a:xfrm>
          <a:ln/>
        </p:spPr>
      </p:sp>
      <p:sp>
        <p:nvSpPr>
          <p:cNvPr id="63492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859338"/>
            <a:ext cx="5676900" cy="4605337"/>
          </a:xfrm>
          <a:noFill/>
          <a:ln/>
        </p:spPr>
        <p:txBody>
          <a:bodyPr lIns="93689" tIns="46845" rIns="93689" bIns="46845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3493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89" tIns="46845" rIns="93689" bIns="46845" anchor="b"/>
          <a:lstStyle/>
          <a:p>
            <a:pPr algn="r" defTabSz="936625"/>
            <a:fld id="{D40C902C-B56F-4882-9F65-2BEE8E3AE4E4}" type="slidenum">
              <a:rPr lang="en-US" altLang="zh-TW" sz="1200" b="0">
                <a:solidFill>
                  <a:schemeClr val="tx1"/>
                </a:solidFill>
                <a:ea typeface="MS PGothic" pitchFamily="34" charset="-128"/>
              </a:rPr>
              <a:pPr algn="r" defTabSz="936625"/>
              <a:t>50</a:t>
            </a:fld>
            <a:endParaRPr lang="en-US" altLang="zh-TW" sz="1200" b="0">
              <a:solidFill>
                <a:schemeClr val="tx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89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79388"/>
            <a:ext cx="2159000" cy="471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9388"/>
            <a:ext cx="6326188" cy="471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79388"/>
            <a:ext cx="8637588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50825" y="1079500"/>
            <a:ext cx="8637588" cy="38163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179388"/>
            <a:ext cx="8637588" cy="4716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52475" y="4763"/>
            <a:ext cx="8382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38200"/>
            <a:ext cx="42672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2672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695700"/>
            <a:ext cx="42672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4267200" cy="2705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1336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88751A3-A51C-4A5C-AB5A-C895DC635921}" type="datetime1">
              <a:rPr lang="en-US" altLang="en-US"/>
              <a:pPr/>
              <a:t>7/18/2019</a:t>
            </a:fld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553200"/>
            <a:ext cx="47244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 </a:t>
            </a:r>
            <a:r>
              <a:rPr lang="en-US" altLang="zh-CN" sz="1400"/>
              <a:t>Simton Technologies Inc.</a:t>
            </a:r>
            <a:endParaRPr lang="en-US" altLang="zh-CN" sz="1400">
              <a:ea typeface="华文新魏" pitchFamily="2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7600" y="6537325"/>
            <a:ext cx="15240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FA76AB2-5501-4610-ABAF-4977FADFF0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1138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0550" y="517939"/>
            <a:ext cx="474345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576762" y="2133600"/>
            <a:ext cx="4452938" cy="838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403035" y="4845597"/>
            <a:ext cx="2686050" cy="1219200"/>
          </a:xfrm>
        </p:spPr>
        <p:txBody>
          <a:bodyPr>
            <a:normAutofit/>
          </a:bodyPr>
          <a:lstStyle>
            <a:lvl2pPr marL="557213" indent="-214313">
              <a:buFont typeface="Arial" panose="020B0604020202020204" pitchFamily="34" charset="0"/>
              <a:buChar char="•"/>
              <a:defRPr sz="1200"/>
            </a:lvl2pPr>
          </a:lstStyle>
          <a:p>
            <a:pPr lvl="1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5523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79500"/>
            <a:ext cx="42418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79500"/>
            <a:ext cx="4243388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79388"/>
            <a:ext cx="2159000" cy="471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9388"/>
            <a:ext cx="6326188" cy="471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79500"/>
            <a:ext cx="42418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79500"/>
            <a:ext cx="4243388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79388"/>
            <a:ext cx="2159000" cy="471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9388"/>
            <a:ext cx="6326188" cy="471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79500"/>
            <a:ext cx="42418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79500"/>
            <a:ext cx="4243388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79500"/>
            <a:ext cx="4241800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79500"/>
            <a:ext cx="4243388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79388"/>
            <a:ext cx="2159000" cy="5421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9388"/>
            <a:ext cx="6326188" cy="5421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79500"/>
            <a:ext cx="42418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79500"/>
            <a:ext cx="4243388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79388"/>
            <a:ext cx="2159000" cy="471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9388"/>
            <a:ext cx="6326188" cy="471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9388"/>
            <a:ext cx="8637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79500"/>
            <a:ext cx="86375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0"/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04137" name="Line 9"/>
          <p:cNvSpPr>
            <a:spLocks noChangeShapeType="1"/>
          </p:cNvSpPr>
          <p:nvPr/>
        </p:nvSpPr>
        <p:spPr bwMode="auto">
          <a:xfrm>
            <a:off x="0" y="862013"/>
            <a:ext cx="9144000" cy="0"/>
          </a:xfrm>
          <a:prstGeom prst="line">
            <a:avLst/>
          </a:prstGeom>
          <a:noFill/>
          <a:ln w="15875" cap="rnd">
            <a:solidFill>
              <a:srgbClr val="4D4D4D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3077" name="Picture 10" descr="Strip_20_PPT_Blu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3175" y="6140450"/>
            <a:ext cx="9150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717" r:id="rId14"/>
    <p:sldLayoutId id="2147483718" r:id="rId1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ts val="200"/>
        </a:spcAft>
        <a:buClr>
          <a:schemeClr val="tx1"/>
        </a:buClr>
        <a:buSzPct val="115000"/>
        <a:buBlip>
          <a:blip r:embed="rId18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447675" indent="-200025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2pPr>
      <a:lvl3pPr marL="808038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16840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4pPr>
      <a:lvl5pPr marL="16192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5pPr>
      <a:lvl6pPr marL="20764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6pPr>
      <a:lvl7pPr marL="25336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7pPr>
      <a:lvl8pPr marL="29908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8pPr>
      <a:lvl9pPr marL="34480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 descr="cover_top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6950" y="0"/>
            <a:ext cx="814705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0" descr="Strip_20_PPT_Blu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175" y="6140450"/>
            <a:ext cx="9150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9388"/>
            <a:ext cx="8637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79500"/>
            <a:ext cx="86375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0"/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163513" y="6373813"/>
            <a:ext cx="276066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defRPr/>
            </a:pPr>
            <a:r>
              <a:rPr lang="en-GB" altLang="zh-TW" sz="1400" b="0">
                <a:solidFill>
                  <a:srgbClr val="000000"/>
                </a:solidFill>
                <a:latin typeface="Verdana" pitchFamily="34" charset="0"/>
                <a:ea typeface="MS PGothic" pitchFamily="34" charset="-128"/>
              </a:rPr>
              <a:t>D-Link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87A5"/>
          </a:solidFill>
          <a:latin typeface="Verdana" pitchFamily="34" charset="0"/>
          <a:ea typeface="MS PGothic" pitchFamily="34" charset="-128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ts val="200"/>
        </a:spcAft>
        <a:buClr>
          <a:schemeClr val="tx1"/>
        </a:buClr>
        <a:buSzPct val="11500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447675" indent="-200025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2pPr>
      <a:lvl3pPr marL="808038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16840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4pPr>
      <a:lvl5pPr marL="16192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5pPr>
      <a:lvl6pPr marL="20764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6pPr>
      <a:lvl7pPr marL="25336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7pPr>
      <a:lvl8pPr marL="29908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8pPr>
      <a:lvl9pPr marL="34480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9388"/>
            <a:ext cx="8637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79500"/>
            <a:ext cx="86375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0"/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04137" name="Line 9"/>
          <p:cNvSpPr>
            <a:spLocks noChangeShapeType="1"/>
          </p:cNvSpPr>
          <p:nvPr/>
        </p:nvSpPr>
        <p:spPr bwMode="auto">
          <a:xfrm>
            <a:off x="0" y="862013"/>
            <a:ext cx="9144000" cy="0"/>
          </a:xfrm>
          <a:prstGeom prst="line">
            <a:avLst/>
          </a:prstGeom>
          <a:noFill/>
          <a:ln w="15875" cap="rnd">
            <a:solidFill>
              <a:srgbClr val="4D4D4D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5125" name="Picture 10" descr="Strip_20_PPT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175" y="6140450"/>
            <a:ext cx="9150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0087A5"/>
          </a:solidFill>
          <a:latin typeface="Verdana" pitchFamily="34" charset="0"/>
          <a:ea typeface="MS PGothic" pitchFamily="34" charset="-128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ts val="200"/>
        </a:spcAft>
        <a:buClr>
          <a:schemeClr val="tx1"/>
        </a:buClr>
        <a:buSzPct val="115000"/>
        <a:buBlip>
          <a:blip r:embed="rId14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447675" indent="-200025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2pPr>
      <a:lvl3pPr marL="808038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16840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4pPr>
      <a:lvl5pPr marL="16192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5pPr>
      <a:lvl6pPr marL="20764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6pPr>
      <a:lvl7pPr marL="25336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7pPr>
      <a:lvl8pPr marL="29908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8pPr>
      <a:lvl9pPr marL="34480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bird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175"/>
            <a:ext cx="9140825" cy="618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9388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79500"/>
            <a:ext cx="8637588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0"/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72746" name="Line 10"/>
          <p:cNvSpPr>
            <a:spLocks noChangeShapeType="1"/>
          </p:cNvSpPr>
          <p:nvPr userDrawn="1"/>
        </p:nvSpPr>
        <p:spPr bwMode="auto">
          <a:xfrm>
            <a:off x="0" y="863600"/>
            <a:ext cx="9144000" cy="0"/>
          </a:xfrm>
          <a:prstGeom prst="line">
            <a:avLst/>
          </a:prstGeom>
          <a:noFill/>
          <a:ln w="15875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6150" name="Picture 10" descr="Strip_20_PPT_Blu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175" y="6140450"/>
            <a:ext cx="9150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47" name="Line 11"/>
          <p:cNvSpPr>
            <a:spLocks noChangeShapeType="1"/>
          </p:cNvSpPr>
          <p:nvPr userDrawn="1"/>
        </p:nvSpPr>
        <p:spPr bwMode="auto">
          <a:xfrm>
            <a:off x="0" y="61468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Verdana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PMingLiU" pitchFamily="18" charset="-120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PMingLiU" pitchFamily="18" charset="-12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PMingLiU" pitchFamily="18" charset="-12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PMingLiU" pitchFamily="18" charset="-12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PMingLiU" pitchFamily="18" charset="-12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新細明體" pitchFamily="18" charset="-12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新細明體" pitchFamily="18" charset="-12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新細明體" pitchFamily="18" charset="-12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新細明體" pitchFamily="18" charset="-120"/>
        </a:defRPr>
      </a:lvl9pPr>
    </p:titleStyle>
    <p:bodyStyle>
      <a:lvl1pPr marL="177800" indent="-177800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bg1"/>
        </a:buClr>
        <a:buSzPct val="115000"/>
        <a:buBlip>
          <a:blip r:embed="rId15"/>
        </a:buBlip>
        <a:defRPr kumimoji="1" sz="2000">
          <a:solidFill>
            <a:schemeClr val="bg1"/>
          </a:solidFill>
          <a:latin typeface="+mn-lt"/>
          <a:ea typeface="PMingLiU" pitchFamily="18" charset="-120"/>
          <a:cs typeface="+mn-cs"/>
        </a:defRPr>
      </a:lvl1pPr>
      <a:lvl2pPr marL="442913" indent="-166688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PMingLiU" pitchFamily="18" charset="-120"/>
        </a:defRPr>
      </a:lvl2pPr>
      <a:lvl3pPr marL="803275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PMingLiU" pitchFamily="18" charset="-120"/>
        </a:defRPr>
      </a:lvl3pPr>
      <a:lvl4pPr marL="1162050" indent="-1714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PMingLiU" pitchFamily="18" charset="-120"/>
        </a:defRPr>
      </a:lvl4pPr>
      <a:lvl5pPr marL="152400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PMingLiU" pitchFamily="18" charset="-120"/>
        </a:defRPr>
      </a:lvl5pPr>
      <a:lvl6pPr marL="198120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+mn-ea"/>
        </a:defRPr>
      </a:lvl6pPr>
      <a:lvl7pPr marL="243840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+mn-ea"/>
        </a:defRPr>
      </a:lvl7pPr>
      <a:lvl8pPr marL="289560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+mn-ea"/>
        </a:defRPr>
      </a:lvl8pPr>
      <a:lvl9pPr marL="335280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9388"/>
            <a:ext cx="86375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79500"/>
            <a:ext cx="86375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0"/>
            <a:endParaRPr lang="en-US" altLang="zh-TW" smtClean="0"/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304137" name="Line 9"/>
          <p:cNvSpPr>
            <a:spLocks noChangeShapeType="1"/>
          </p:cNvSpPr>
          <p:nvPr/>
        </p:nvSpPr>
        <p:spPr bwMode="auto">
          <a:xfrm>
            <a:off x="0" y="862013"/>
            <a:ext cx="9144000" cy="0"/>
          </a:xfrm>
          <a:prstGeom prst="line">
            <a:avLst/>
          </a:prstGeom>
          <a:noFill/>
          <a:ln w="15875" cap="rnd">
            <a:solidFill>
              <a:srgbClr val="4D4D4D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en-US" sz="1800" b="0">
              <a:solidFill>
                <a:schemeClr val="tx1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7173" name="Picture 10" descr="Strip_20_PPT_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175" y="6140450"/>
            <a:ext cx="91503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+mj-lt"/>
          <a:ea typeface="PMingLiU" pitchFamily="18" charset="-120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PMingLiU" pitchFamily="18" charset="-12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PMingLiU" pitchFamily="18" charset="-12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PMingLiU" pitchFamily="18" charset="-12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PMingLiU" pitchFamily="18" charset="-12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新細明體" pitchFamily="18" charset="-12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新細明體" pitchFamily="18" charset="-12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新細明體" pitchFamily="18" charset="-12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kumimoji="1" sz="2800" b="1">
          <a:solidFill>
            <a:srgbClr val="0087A5"/>
          </a:solidFill>
          <a:latin typeface="Verdana" pitchFamily="34" charset="0"/>
          <a:ea typeface="新細明體" pitchFamily="18" charset="-12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ts val="200"/>
        </a:spcAft>
        <a:buClr>
          <a:schemeClr val="tx1"/>
        </a:buClr>
        <a:buSzPct val="115000"/>
        <a:buBlip>
          <a:blip r:embed="rId14"/>
        </a:buBlip>
        <a:defRPr kumimoji="1" sz="2000">
          <a:solidFill>
            <a:srgbClr val="000000"/>
          </a:solidFill>
          <a:latin typeface="+mn-lt"/>
          <a:ea typeface="PMingLiU" pitchFamily="18" charset="-120"/>
          <a:cs typeface="+mn-cs"/>
        </a:defRPr>
      </a:lvl1pPr>
      <a:lvl2pPr marL="447675" indent="-200025" algn="l" rtl="0" eaLnBrk="0" fontAlgn="base" hangingPunct="0">
        <a:lnSpc>
          <a:spcPct val="90000"/>
        </a:lnSpc>
        <a:spcBef>
          <a:spcPct val="20000"/>
        </a:spcBef>
        <a:spcAft>
          <a:spcPts val="20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PMingLiU" pitchFamily="18" charset="-120"/>
        </a:defRPr>
      </a:lvl2pPr>
      <a:lvl3pPr marL="808038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PMingLiU" pitchFamily="18" charset="-120"/>
        </a:defRPr>
      </a:lvl3pPr>
      <a:lvl4pPr marL="116840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PMingLiU" pitchFamily="18" charset="-120"/>
        </a:defRPr>
      </a:lvl4pPr>
      <a:lvl5pPr marL="1619250" indent="-1809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PMingLiU" pitchFamily="18" charset="-120"/>
        </a:defRPr>
      </a:lvl5pPr>
      <a:lvl6pPr marL="207645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+mn-ea"/>
        </a:defRPr>
      </a:lvl6pPr>
      <a:lvl7pPr marL="253365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+mn-ea"/>
        </a:defRPr>
      </a:lvl7pPr>
      <a:lvl8pPr marL="299085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+mn-ea"/>
        </a:defRPr>
      </a:lvl8pPr>
      <a:lvl9pPr marL="3448050" indent="-180975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15000"/>
        <a:buChar char="•"/>
        <a:defRPr kumimoji="1"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2.jpeg"/><Relationship Id="rId4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hyperlink" Target="http://www.youtube.com/watch?v=szWFxPxQovE&amp;bw=&amp;bh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4.emf"/><Relationship Id="rId7" Type="http://schemas.openxmlformats.org/officeDocument/2006/relationships/image" Target="../media/image12.emf"/><Relationship Id="rId12" Type="http://schemas.openxmlformats.org/officeDocument/2006/relationships/image" Target="../media/image17.jpe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jpeg"/><Relationship Id="rId24" Type="http://schemas.openxmlformats.org/officeDocument/2006/relationships/image" Target="../media/image27.jpeg"/><Relationship Id="rId5" Type="http://schemas.openxmlformats.org/officeDocument/2006/relationships/image" Target="../media/image11.emf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image" Target="../media/image14.emf"/><Relationship Id="rId22" Type="http://schemas.openxmlformats.org/officeDocument/2006/relationships/image" Target="../media/image2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w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0.png"/><Relationship Id="rId4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208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“ DVX-9000E”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Robust, heavy-duty IP-PBX featuring: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Two hot swappable, 24x7 server grade HDDs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Easily accessible from the front panel</a:t>
            </a:r>
          </a:p>
          <a:p>
            <a:pPr lvl="1"/>
            <a:r>
              <a:rPr lang="en-US" dirty="0" smtClean="0"/>
              <a:t>Lockable </a:t>
            </a:r>
          </a:p>
          <a:p>
            <a:pPr marL="0" indent="0">
              <a:buNone/>
            </a:pPr>
            <a:r>
              <a:rPr lang="en-US" dirty="0" smtClean="0"/>
              <a:t> Two hot swappable, 250 Watt power supplies</a:t>
            </a:r>
          </a:p>
          <a:p>
            <a:pPr marL="0" indent="0">
              <a:buNone/>
            </a:pPr>
            <a:r>
              <a:rPr lang="en-US" dirty="0" smtClean="0"/>
              <a:t> Fault notification for both components:</a:t>
            </a:r>
          </a:p>
          <a:p>
            <a:pPr lvl="1"/>
            <a:r>
              <a:rPr lang="en-US" dirty="0" smtClean="0"/>
              <a:t>On LCD panel</a:t>
            </a:r>
          </a:p>
          <a:p>
            <a:pPr lvl="1"/>
            <a:r>
              <a:rPr lang="en-US" dirty="0" smtClean="0"/>
              <a:t>Buzzer sounds</a:t>
            </a:r>
          </a:p>
          <a:p>
            <a:pPr lvl="1"/>
            <a:r>
              <a:rPr lang="en-US" dirty="0" smtClean="0"/>
              <a:t>e-mail to admin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33056"/>
            <a:ext cx="4644008" cy="1816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28097"/>
            <a:ext cx="1089772" cy="10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88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kern="1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DVX-9000E </a:t>
            </a:r>
            <a:r>
              <a:rPr lang="en-US" sz="36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EASY VOIZ 5x</a:t>
            </a:r>
            <a:endParaRPr lang="pt-BR" dirty="0"/>
          </a:p>
          <a:p>
            <a:r>
              <a:rPr lang="it-IT" dirty="0"/>
              <a:t>Intel Xeon Processor E3-1225V2 8M cache (3.20GHz</a:t>
            </a:r>
            <a:r>
              <a:rPr lang="it-IT" dirty="0" smtClean="0"/>
              <a:t>)</a:t>
            </a:r>
          </a:p>
          <a:p>
            <a:r>
              <a:rPr lang="en-US" dirty="0" smtClean="0"/>
              <a:t> 8GB RAM</a:t>
            </a:r>
          </a:p>
          <a:p>
            <a:r>
              <a:rPr lang="en-US" dirty="0"/>
              <a:t>Two hot swappable </a:t>
            </a:r>
            <a:r>
              <a:rPr lang="en-US" dirty="0" smtClean="0"/>
              <a:t>1TB HDD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6228184" cy="2436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28097"/>
            <a:ext cx="1089772" cy="10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2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Supports up to 20 external fully-populated DVX-8050</a:t>
            </a:r>
          </a:p>
        </p:txBody>
      </p:sp>
      <p:sp>
        <p:nvSpPr>
          <p:cNvPr id="7" name="Oval 6"/>
          <p:cNvSpPr/>
          <p:nvPr/>
        </p:nvSpPr>
        <p:spPr>
          <a:xfrm>
            <a:off x="3134986" y="5209769"/>
            <a:ext cx="838200" cy="333899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484784"/>
            <a:ext cx="5333287" cy="36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24400"/>
            <a:ext cx="4065535" cy="8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76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 bwMode="auto">
          <a:xfrm>
            <a:off x="179512" y="980728"/>
            <a:ext cx="8229600" cy="4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Provides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full redundancy for a complete </a:t>
            </a:r>
            <a:b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PBX system, incl. telephony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interfaces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Quick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automatic failover process </a:t>
            </a:r>
            <a:b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keeps downtime to an absolute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minimum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Auto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detection of server failure &amp; switch</a:t>
            </a:r>
            <a:b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to backup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server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Firmware-based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switching mechanism </a:t>
            </a:r>
            <a:b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 not 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network-dependent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Solution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components: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Two DVX-9000 IP PBX units with identical configurations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DVX-8050(s) with dual USB ports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37588" cy="6477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kern="1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Full and Automatic  IP PBX redundancy</a:t>
            </a:r>
            <a:endParaRPr sz="3200" kern="1200" dirty="0">
              <a:solidFill>
                <a:srgbClr val="0070C0"/>
              </a:solidFill>
              <a:effectLst>
                <a:outerShdw blurRad="50800" dist="38100" dir="2700000" algn="br">
                  <a:srgbClr val="000000"/>
                </a:outerShdw>
              </a:effectLst>
              <a:latin typeface="Trebuchet MS"/>
              <a:ea typeface="Trebuchet MS" pitchFamily="34" charset="0"/>
              <a:cs typeface="Trebuchet MS"/>
            </a:endParaRPr>
          </a:p>
        </p:txBody>
      </p:sp>
      <p:pic>
        <p:nvPicPr>
          <p:cNvPr id="2052" name="Picture 4" descr="Image result for server fail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423711" cy="28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83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21"/>
          <p:cNvSpPr>
            <a:spLocks noChangeShapeType="1"/>
          </p:cNvSpPr>
          <p:nvPr/>
        </p:nvSpPr>
        <p:spPr bwMode="auto">
          <a:xfrm flipH="1" flipV="1">
            <a:off x="1647825" y="2668588"/>
            <a:ext cx="1262063" cy="1141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cxnSp>
        <p:nvCxnSpPr>
          <p:cNvPr id="34" name="Shape 14"/>
          <p:cNvCxnSpPr/>
          <p:nvPr/>
        </p:nvCxnSpPr>
        <p:spPr>
          <a:xfrm flipV="1">
            <a:off x="4881563" y="2338388"/>
            <a:ext cx="3133725" cy="1855787"/>
          </a:xfrm>
          <a:prstGeom prst="bentConnector3">
            <a:avLst>
              <a:gd name="adj1" fmla="val 107295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hape 14"/>
          <p:cNvCxnSpPr/>
          <p:nvPr/>
        </p:nvCxnSpPr>
        <p:spPr>
          <a:xfrm rot="10800000">
            <a:off x="1403350" y="2338388"/>
            <a:ext cx="2768600" cy="1855787"/>
          </a:xfrm>
          <a:prstGeom prst="bentConnector3">
            <a:avLst>
              <a:gd name="adj1" fmla="val 108257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2" name="Content Placeholder 1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dirty="0"/>
              <a:t>Two </a:t>
            </a:r>
            <a:r>
              <a:rPr lang="en-US" dirty="0" smtClean="0"/>
              <a:t>DVX 9000</a:t>
            </a:r>
            <a:r>
              <a:rPr dirty="0" smtClean="0"/>
              <a:t>+ </a:t>
            </a:r>
            <a:r>
              <a:rPr lang="en-US" dirty="0" smtClean="0"/>
              <a:t>D</a:t>
            </a:r>
            <a:r>
              <a:rPr dirty="0" smtClean="0"/>
              <a:t>ual-USB </a:t>
            </a:r>
            <a:r>
              <a:rPr lang="en-US" dirty="0" smtClean="0"/>
              <a:t>DVX8050</a:t>
            </a:r>
            <a:endParaRPr dirty="0"/>
          </a:p>
        </p:txBody>
      </p:sp>
      <p:sp>
        <p:nvSpPr>
          <p:cNvPr id="31" name="Cloud"/>
          <p:cNvSpPr>
            <a:spLocks noChangeAspect="1" noEditPoints="1" noChangeArrowheads="1"/>
          </p:cNvSpPr>
          <p:nvPr/>
        </p:nvSpPr>
        <p:spPr bwMode="auto">
          <a:xfrm>
            <a:off x="5364088" y="3501008"/>
            <a:ext cx="1471612" cy="431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5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0" tIns="45715" rIns="91430" bIns="45715"/>
          <a:lstStyle/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+mn-lt"/>
                <a:cs typeface="+mn-cs"/>
              </a:rPr>
              <a:t>PSTN</a:t>
            </a:r>
          </a:p>
        </p:txBody>
      </p:sp>
      <p:sp>
        <p:nvSpPr>
          <p:cNvPr id="1034" name="Line 21"/>
          <p:cNvSpPr>
            <a:spLocks noChangeShapeType="1"/>
          </p:cNvSpPr>
          <p:nvPr/>
        </p:nvSpPr>
        <p:spPr bwMode="auto">
          <a:xfrm flipH="1">
            <a:off x="4965700" y="3886200"/>
            <a:ext cx="214313" cy="45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036" name="TextBox 37"/>
          <p:cNvSpPr txBox="1">
            <a:spLocks noChangeArrowheads="1"/>
          </p:cNvSpPr>
          <p:nvPr/>
        </p:nvSpPr>
        <p:spPr bwMode="auto">
          <a:xfrm>
            <a:off x="5580112" y="2780928"/>
            <a:ext cx="2619375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00000"/>
                </a:solidFill>
                <a:latin typeface="Calibri" pitchFamily="34" charset="0"/>
              </a:rPr>
              <a:t>DVX 9000(backup</a:t>
            </a:r>
            <a:r>
              <a:rPr lang="en-US" sz="2000" i="1" dirty="0">
                <a:solidFill>
                  <a:srgbClr val="C0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040" name="TextBox 43"/>
          <p:cNvSpPr txBox="1">
            <a:spLocks noChangeArrowheads="1"/>
          </p:cNvSpPr>
          <p:nvPr/>
        </p:nvSpPr>
        <p:spPr bwMode="auto">
          <a:xfrm>
            <a:off x="533400" y="5030788"/>
            <a:ext cx="1455738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/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IP Phones</a:t>
            </a:r>
          </a:p>
        </p:txBody>
      </p:sp>
      <p:sp>
        <p:nvSpPr>
          <p:cNvPr id="1041" name="Line 21"/>
          <p:cNvSpPr>
            <a:spLocks noChangeShapeType="1"/>
          </p:cNvSpPr>
          <p:nvPr/>
        </p:nvSpPr>
        <p:spPr bwMode="auto">
          <a:xfrm flipV="1">
            <a:off x="2466974" y="3789040"/>
            <a:ext cx="448841" cy="860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042" name="Line 21"/>
          <p:cNvSpPr>
            <a:spLocks noChangeShapeType="1"/>
          </p:cNvSpPr>
          <p:nvPr/>
        </p:nvSpPr>
        <p:spPr bwMode="auto">
          <a:xfrm flipV="1">
            <a:off x="2571750" y="3861048"/>
            <a:ext cx="488082" cy="13792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pic>
        <p:nvPicPr>
          <p:cNvPr id="1043" name="Picture 2" descr="C:\Documents and Settings\user\Local Settings\Temporary Internet Files\Content.IE5\OH45630D\MCj039691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4467225"/>
            <a:ext cx="714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Cloud"/>
          <p:cNvSpPr>
            <a:spLocks noChangeAspect="1" noEditPoints="1" noChangeArrowheads="1"/>
          </p:cNvSpPr>
          <p:nvPr/>
        </p:nvSpPr>
        <p:spPr bwMode="auto">
          <a:xfrm>
            <a:off x="2699792" y="3429000"/>
            <a:ext cx="1676400" cy="4699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0" tIns="45715" rIns="91430" bIns="45715"/>
          <a:lstStyle/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+mn-lt"/>
                <a:cs typeface="+mn-cs"/>
              </a:rPr>
              <a:t>LAN/WAN</a:t>
            </a:r>
            <a:endParaRPr lang="en-US" sz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045" name="Picture 2" descr="C:\Documents and Settings\user\Local Settings\Temporary Internet Files\Content.IE5\OH45630D\MCj039691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6450" y="5084763"/>
            <a:ext cx="7143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Line 21"/>
          <p:cNvSpPr>
            <a:spLocks noChangeShapeType="1"/>
          </p:cNvSpPr>
          <p:nvPr/>
        </p:nvSpPr>
        <p:spPr bwMode="auto">
          <a:xfrm flipV="1">
            <a:off x="4171950" y="2668588"/>
            <a:ext cx="1473200" cy="1141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049" name="TextBox 40"/>
          <p:cNvSpPr txBox="1">
            <a:spLocks noChangeArrowheads="1"/>
          </p:cNvSpPr>
          <p:nvPr/>
        </p:nvSpPr>
        <p:spPr bwMode="auto">
          <a:xfrm>
            <a:off x="914400" y="3141663"/>
            <a:ext cx="685800" cy="33854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USB</a:t>
            </a:r>
          </a:p>
        </p:txBody>
      </p:sp>
      <p:sp>
        <p:nvSpPr>
          <p:cNvPr id="1050" name="TextBox 41"/>
          <p:cNvSpPr txBox="1">
            <a:spLocks noChangeArrowheads="1"/>
          </p:cNvSpPr>
          <p:nvPr/>
        </p:nvSpPr>
        <p:spPr bwMode="auto">
          <a:xfrm>
            <a:off x="7924800" y="3141663"/>
            <a:ext cx="685800" cy="33854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USB</a:t>
            </a:r>
          </a:p>
        </p:txBody>
      </p:sp>
      <p:sp>
        <p:nvSpPr>
          <p:cNvPr id="1051" name="TextBox 42"/>
          <p:cNvSpPr txBox="1">
            <a:spLocks noChangeArrowheads="1"/>
          </p:cNvSpPr>
          <p:nvPr/>
        </p:nvSpPr>
        <p:spPr bwMode="auto">
          <a:xfrm>
            <a:off x="1403648" y="2780928"/>
            <a:ext cx="2695575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Calibri" pitchFamily="34" charset="0"/>
              </a:rPr>
              <a:t>DVX 9000</a:t>
            </a:r>
            <a:r>
              <a:rPr lang="en-US" sz="2000" i="1" dirty="0" smtClean="0">
                <a:solidFill>
                  <a:srgbClr val="00B050"/>
                </a:solidFill>
                <a:latin typeface="Calibri" pitchFamily="34" charset="0"/>
              </a:rPr>
              <a:t>(primary</a:t>
            </a:r>
            <a:r>
              <a:rPr lang="en-US" sz="2000" i="1" dirty="0">
                <a:solidFill>
                  <a:srgbClr val="00B05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054" name="Picture 10" descr="C:\Users\ruth\AppData\Local\Microsoft\Windows\Temporary Internet Files\Content.IE5\O2NMOWF1\MC90043793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08304" y="4725144"/>
            <a:ext cx="793576" cy="102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/>
          <p:nvPr/>
        </p:nvCxnSpPr>
        <p:spPr>
          <a:xfrm flipH="1" flipV="1">
            <a:off x="6172200" y="3962400"/>
            <a:ext cx="12192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6" name="TextBox 38"/>
          <p:cNvSpPr txBox="1">
            <a:spLocks noChangeArrowheads="1"/>
          </p:cNvSpPr>
          <p:nvPr/>
        </p:nvSpPr>
        <p:spPr bwMode="auto">
          <a:xfrm>
            <a:off x="6858000" y="4343400"/>
            <a:ext cx="1455738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sz="1600" b="1" dirty="0">
                <a:solidFill>
                  <a:srgbClr val="005A9E"/>
                </a:solidFill>
                <a:latin typeface="Calibri" pitchFamily="34" charset="0"/>
              </a:rPr>
              <a:t>SIP </a:t>
            </a:r>
            <a:r>
              <a:rPr lang="en-US" sz="1600" b="1" dirty="0" err="1">
                <a:solidFill>
                  <a:srgbClr val="005A9E"/>
                </a:solidFill>
                <a:latin typeface="Calibri" pitchFamily="34" charset="0"/>
              </a:rPr>
              <a:t>Trunking</a:t>
            </a:r>
            <a:endParaRPr lang="en-US" sz="1600" b="1" dirty="0">
              <a:solidFill>
                <a:srgbClr val="005A9E"/>
              </a:solidFill>
              <a:latin typeface="Calibri" pitchFamily="34" charset="0"/>
            </a:endParaRPr>
          </a:p>
        </p:txBody>
      </p:sp>
      <p:pic>
        <p:nvPicPr>
          <p:cNvPr id="33" name="Picture 3" descr="C:\D-LINK\DVX9000\PI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700808"/>
            <a:ext cx="2952328" cy="1154838"/>
          </a:xfrm>
          <a:prstGeom prst="rect">
            <a:avLst/>
          </a:prstGeom>
          <a:noFill/>
        </p:spPr>
      </p:pic>
      <p:pic>
        <p:nvPicPr>
          <p:cNvPr id="35" name="Picture 3" descr="C:\D-LINK\DVX9000\PI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700808"/>
            <a:ext cx="2952328" cy="1154838"/>
          </a:xfrm>
          <a:prstGeom prst="rect">
            <a:avLst/>
          </a:prstGeom>
          <a:noFill/>
        </p:spPr>
      </p:pic>
      <p:pic>
        <p:nvPicPr>
          <p:cNvPr id="37" name="Picture 36" descr="Astriban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933056"/>
            <a:ext cx="2664296" cy="64987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 bwMode="auto">
          <a:xfrm flipH="1">
            <a:off x="5436096" y="3861048"/>
            <a:ext cx="144016" cy="216024"/>
          </a:xfrm>
          <a:prstGeom prst="straightConnector1">
            <a:avLst/>
          </a:prstGeom>
          <a:gradFill rotWithShape="1">
            <a:gsLst>
              <a:gs pos="0">
                <a:srgbClr val="FFFF66"/>
              </a:gs>
              <a:gs pos="100000">
                <a:srgbClr val="FFCC0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345473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Never worry </a:t>
            </a:r>
            <a:r>
              <a:rPr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  <a:r>
              <a:rPr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about:</a:t>
            </a:r>
          </a:p>
          <a:p>
            <a:pPr lvl="3"/>
            <a:r>
              <a:rPr lang="en-US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natural disasters</a:t>
            </a:r>
          </a:p>
          <a:p>
            <a:pPr lvl="3"/>
            <a:r>
              <a:rPr lang="en-US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hardware failure</a:t>
            </a:r>
          </a:p>
          <a:p>
            <a:pPr lvl="3"/>
            <a:r>
              <a:rPr lang="en-US" dirty="0" smtClean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human error</a:t>
            </a:r>
          </a:p>
          <a:p>
            <a:endParaRPr lang="en-US" u="sng" dirty="0" smtClean="0">
              <a:solidFill>
                <a:schemeClr val="tx1"/>
              </a:solidFill>
              <a:latin typeface="Trebuchet MS" pitchFamily="34" charset="0"/>
              <a:ea typeface="Trebuchet MS" pitchFamily="34" charset="0"/>
              <a:cs typeface="Trebuchet MS" pitchFamily="34" charset="0"/>
              <a:hlinkClick r:id="rId2"/>
            </a:endParaRPr>
          </a:p>
          <a:p>
            <a:r>
              <a:rPr u="sng" dirty="0" smtClean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hlinkClick r:id="rId2"/>
              </a:rPr>
              <a:t>Now </a:t>
            </a:r>
            <a:r>
              <a:rPr u="sng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hlinkClick r:id="rId2"/>
              </a:rPr>
              <a:t>you can create, save and </a:t>
            </a:r>
            <a:br>
              <a:rPr u="sng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hlinkClick r:id="rId2"/>
              </a:rPr>
            </a:br>
            <a:r>
              <a:rPr u="sng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hlinkClick r:id="rId2"/>
              </a:rPr>
              <a:t>restore your PBX files in minutes!</a:t>
            </a:r>
            <a:r>
              <a:rPr u="sng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 </a:t>
            </a:r>
          </a:p>
          <a:p>
            <a:endParaRPr dirty="0"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5" name="Picture 5" descr="C:\Documents and Settings\user\Local Settings\Temporary Internet Files\Content.IE5\DC8FD9G1\MCj0300940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1724025" cy="18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user\Local Settings\Temporary Internet Files\Content.IE5\DC9KPBEY\MCj01605580000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34200" y="1066800"/>
            <a:ext cx="2057401" cy="184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Documents and Settings\user\Local Settings\Temporary Internet Files\Content.IE5\C7VFUCTL\MCBD08154_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3810000"/>
            <a:ext cx="1809750" cy="123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71600" y="4149080"/>
            <a:ext cx="28729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Backs up entire PBX including</a:t>
            </a:r>
            <a:br>
              <a:rPr lang="en-US" sz="1400" b="0" dirty="0" smtClean="0">
                <a:solidFill>
                  <a:schemeClr val="tx1"/>
                </a:solidFill>
                <a:latin typeface="+mn-lt"/>
              </a:rPr>
            </a:b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user-defined options:</a:t>
            </a:r>
          </a:p>
          <a:p>
            <a:pPr lvl="1" algn="l" fontAlgn="auto">
              <a:spcAft>
                <a:spcPts val="0"/>
              </a:spcAft>
              <a:defRPr/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.configuration files</a:t>
            </a:r>
          </a:p>
          <a:p>
            <a:pPr lvl="1" algn="l" fontAlgn="auto">
              <a:spcAft>
                <a:spcPts val="0"/>
              </a:spcAft>
              <a:defRPr/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.voice prompts</a:t>
            </a:r>
          </a:p>
          <a:p>
            <a:pPr lvl="1" algn="l" fontAlgn="auto">
              <a:spcAft>
                <a:spcPts val="0"/>
              </a:spcAft>
              <a:defRPr/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.voice mail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88640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PBX Disaster Recovery Made Simple </a:t>
            </a:r>
            <a:endParaRPr lang="en-US" sz="240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>
              <a:solidFill>
                <a:schemeClr val="tx1"/>
              </a:solidFill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685">
            <a:off x="4454369" y="3786283"/>
            <a:ext cx="1815269" cy="14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5244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619" y="999548"/>
            <a:ext cx="2891065" cy="186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0" y="999548"/>
            <a:ext cx="3223456" cy="179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77" y="3394900"/>
            <a:ext cx="3220398" cy="172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637588" cy="647700"/>
          </a:xfrm>
        </p:spPr>
        <p:txBody>
          <a:bodyPr/>
          <a:lstStyle/>
          <a:p>
            <a:r>
              <a:rPr lang="en-US" sz="32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DVX- 9000 I/O Modules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832" y="2791075"/>
            <a:ext cx="190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DVX  8010 Main Module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8349" y="2872135"/>
            <a:ext cx="239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DVX  8020 8 Port  FXO Module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336" y="522038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DVX 8030 1-4 port PRI  module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8231" y="3174108"/>
            <a:ext cx="2891065" cy="186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18349" y="512058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DVX 8025 8 port FXS module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96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764704" y="1340768"/>
            <a:ext cx="9676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en-US" sz="48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Introducing EASY </a:t>
            </a:r>
            <a:r>
              <a:rPr lang="en-US" sz="48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VOIZ 5</a:t>
            </a:r>
            <a:endParaRPr lang="en-US" sz="4800" dirty="0">
              <a:solidFill>
                <a:srgbClr val="0070C0"/>
              </a:solidFill>
              <a:effectLst>
                <a:outerShdw blurRad="50800" dist="38100" dir="2700000" algn="br">
                  <a:srgbClr val="000000"/>
                </a:outerShdw>
              </a:effectLst>
              <a:latin typeface="Trebuchet MS"/>
              <a:ea typeface="Trebuchet MS" pitchFamily="34" charset="0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564904"/>
            <a:ext cx="2880320" cy="28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00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98072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buClr>
                <a:schemeClr val="tx1"/>
              </a:buClr>
              <a:buSzPct val="115000"/>
            </a:pP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EasyVoIZ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is based on a highly responsive graphic user-interface that facilitates the management of Asterisk servers, in a fast, intuitive, and secure manner.</a:t>
            </a:r>
          </a:p>
          <a:p>
            <a:pPr algn="l" eaLnBrk="0" hangingPunct="0">
              <a:buClr>
                <a:schemeClr val="tx1"/>
              </a:buClr>
              <a:buSzPct val="115000"/>
            </a:pP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The system is based on a 3-level menu system that makes it very easy to locate any item that you want to manage.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04" y="260648"/>
            <a:ext cx="2214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EASY VOIZ 5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3257" y="2492896"/>
            <a:ext cx="3672408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kern="1200" dirty="0"/>
              <a:t>Simple Management</a:t>
            </a:r>
          </a:p>
          <a:p>
            <a:pPr lvl="1"/>
            <a:r>
              <a:rPr lang="en-US" dirty="0" smtClean="0"/>
              <a:t>desktop </a:t>
            </a:r>
            <a:r>
              <a:rPr lang="en-US" dirty="0"/>
              <a:t>call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visual voicemail</a:t>
            </a:r>
          </a:p>
          <a:p>
            <a:pPr lvl="1"/>
            <a:r>
              <a:rPr lang="en-US" dirty="0" smtClean="0"/>
              <a:t>browser-based administration</a:t>
            </a:r>
          </a:p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635896" y="2564904"/>
            <a:ext cx="5508104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47675" indent="-2000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2pPr>
            <a:lvl3pPr marL="808038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3pPr>
            <a:lvl4pPr marL="116840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6192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0764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5336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29908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4480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/>
              <a:t>Inbound Call Center / Customer Service Aids</a:t>
            </a:r>
          </a:p>
          <a:p>
            <a:pPr lvl="1"/>
            <a:r>
              <a:rPr lang="en-US" b="0" kern="0" dirty="0" smtClean="0"/>
              <a:t>call recording</a:t>
            </a:r>
          </a:p>
          <a:p>
            <a:pPr lvl="1"/>
            <a:r>
              <a:rPr lang="en-US" b="0" kern="0" dirty="0" smtClean="0"/>
              <a:t>graphical call reporting</a:t>
            </a:r>
          </a:p>
          <a:p>
            <a:pPr lvl="1"/>
            <a:r>
              <a:rPr lang="en-US" b="0" kern="0" dirty="0" smtClean="0"/>
              <a:t>integrated chat</a:t>
            </a:r>
          </a:p>
          <a:p>
            <a:pPr lvl="1"/>
            <a:r>
              <a:rPr lang="en-US" b="0" kern="0" dirty="0" smtClean="0"/>
              <a:t>unlimited auto attendants</a:t>
            </a:r>
          </a:p>
          <a:p>
            <a:endParaRPr lang="en-US" b="0" kern="0" dirty="0"/>
          </a:p>
        </p:txBody>
      </p:sp>
      <p:sp>
        <p:nvSpPr>
          <p:cNvPr id="9" name="Rectangle 8"/>
          <p:cNvSpPr/>
          <p:nvPr/>
        </p:nvSpPr>
        <p:spPr>
          <a:xfrm>
            <a:off x="107504" y="4077072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7650" lvl="1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ea"/>
              </a:rPr>
              <a:t>Efficient Communications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inbound/outbound fax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smart phone integration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unified messaging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presence management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conference bridges</a:t>
            </a:r>
          </a:p>
          <a:p>
            <a:pPr marL="447675" lvl="1" indent="-200025" algn="l" eaLnBrk="0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+mn-ea"/>
              </a:rPr>
              <a:t>video calling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4941168"/>
            <a:ext cx="1089772" cy="10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38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latin typeface="Bookman Old Style" panose="02050604050505020204" pitchFamily="18" charset="0"/>
              </a:rPr>
              <a:t>Major Benefits of EASY VOIZ PBX</a:t>
            </a:r>
            <a:endParaRPr lang="es-AR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5428"/>
            <a:ext cx="3581400" cy="517017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dirty="0" smtClean="0"/>
              <a:t>Web-based interface </a:t>
            </a:r>
            <a:r>
              <a:rPr lang="en-US" sz="4000" dirty="0" smtClean="0"/>
              <a:t>for easy implementation and management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dirty="0" smtClean="0"/>
              <a:t>Enterprise-class communication features, unified communication options and basic call center functionality are standard, with </a:t>
            </a:r>
            <a:br>
              <a:rPr lang="en-US" sz="4000" dirty="0" smtClean="0"/>
            </a:br>
            <a:r>
              <a:rPr lang="en-US" sz="4000" b="1" i="1" dirty="0" smtClean="0"/>
              <a:t>no per user license fees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dirty="0" smtClean="0"/>
              <a:t>Modular support </a:t>
            </a:r>
            <a:r>
              <a:rPr lang="en-US" sz="4000" dirty="0" smtClean="0"/>
              <a:t>for PRI, BRI, FXO and FXS telephony interfaces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dirty="0" smtClean="0"/>
              <a:t>Interoperability</a:t>
            </a:r>
            <a:r>
              <a:rPr lang="en-US" sz="4000" dirty="0" smtClean="0"/>
              <a:t> with SIP standard endpoints, including flexible tool for adding new vendors/models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5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535428"/>
            <a:ext cx="3429000" cy="5163585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dirty="0"/>
              <a:t>Built-in mechanisms to regulate access for </a:t>
            </a:r>
            <a:r>
              <a:rPr lang="en-US" sz="4000" b="1" dirty="0"/>
              <a:t>heightened security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dirty="0"/>
              <a:t>Hospitality-ready</a:t>
            </a:r>
            <a:r>
              <a:rPr lang="en-US" sz="4000" dirty="0"/>
              <a:t> integrated solution that interfaces with leading property management systems (PMS</a:t>
            </a:r>
            <a:r>
              <a:rPr lang="en-US" sz="4000" dirty="0" smtClean="0"/>
              <a:t>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b="1" dirty="0" smtClean="0"/>
              <a:t>Easily tailored </a:t>
            </a:r>
            <a:r>
              <a:rPr lang="en-US" sz="4000" dirty="0" smtClean="0"/>
              <a:t>to suit a wide variety of vertical markets: e.g., healthcare; legal; manufacturing; car dealerships; campuses; consultants; contractors</a:t>
            </a:r>
            <a:endParaRPr lang="en-US" sz="4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dirty="0"/>
              <a:t>Open application programmable interface enabling </a:t>
            </a:r>
            <a:r>
              <a:rPr lang="en-US" sz="4000" b="1" dirty="0"/>
              <a:t>easy integration </a:t>
            </a:r>
            <a:r>
              <a:rPr lang="en-US" sz="4000" dirty="0"/>
              <a:t>of third party products 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0755" y="16764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0755" y="2286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0" y="505205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0755" y="443908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0" y="16002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0" y="2286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0755" y="3809998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0" y="35052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3.bp.blogspot.com/-nHGchWJwq-w/TVuRF-RKypI/AAAAAAAAltM/bfX7LYeYQ7s/s1600/Linux_Logo_Pho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94" y="4037267"/>
            <a:ext cx="3001202" cy="12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blogs.cio.com/sites/cio.com/files/u7740/Android%20logo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3840" y="1548059"/>
            <a:ext cx="2228980" cy="205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29110" y="5241761"/>
            <a:ext cx="245745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Asterisk is a Registered Trademark of </a:t>
            </a:r>
            <a:r>
              <a:rPr lang="en-US" sz="825" dirty="0" err="1"/>
              <a:t>Digium</a:t>
            </a:r>
            <a:r>
              <a:rPr lang="en-US" sz="825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03845" y="3453211"/>
            <a:ext cx="284897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Android is a Registered Trademark of Google Inc.</a:t>
            </a:r>
          </a:p>
        </p:txBody>
      </p:sp>
      <p:pic>
        <p:nvPicPr>
          <p:cNvPr id="1026" name="Picture 2" descr="http://www.sipforum.org/images/stories/SIPNOC/sipnoc2013-noforum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9398" y="2217284"/>
            <a:ext cx="2471851" cy="12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sterisk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657" y="3726215"/>
            <a:ext cx="2649569" cy="14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24" y="1283660"/>
            <a:ext cx="9148972" cy="381000"/>
          </a:xfrm>
        </p:spPr>
        <p:txBody>
          <a:bodyPr>
            <a:noAutofit/>
          </a:bodyPr>
          <a:lstStyle/>
          <a:p>
            <a:pPr>
              <a:tabLst>
                <a:tab pos="941785" algn="l"/>
              </a:tabLst>
            </a:pPr>
            <a:r>
              <a:rPr lang="en-US" dirty="0" smtClean="0">
                <a:solidFill>
                  <a:srgbClr val="2A5389"/>
                </a:solidFill>
              </a:rPr>
              <a:t>D-link’s </a:t>
            </a:r>
            <a:r>
              <a:rPr lang="en-US" dirty="0">
                <a:solidFill>
                  <a:srgbClr val="2A5389"/>
                </a:solidFill>
              </a:rPr>
              <a:t>Long History of Open Source</a:t>
            </a:r>
          </a:p>
        </p:txBody>
      </p:sp>
    </p:spTree>
    <p:extLst>
      <p:ext uri="{BB962C8B-B14F-4D97-AF65-F5344CB8AC3E}">
        <p14:creationId xmlns:p14="http://schemas.microsoft.com/office/powerpoint/2010/main" val="21416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man Old Style" panose="02050604050505020204" pitchFamily="18" charset="0"/>
              </a:rPr>
              <a:t>Sampling of </a:t>
            </a:r>
            <a:r>
              <a:rPr lang="en-US" i="1" dirty="0">
                <a:latin typeface="Bookman Old Style" panose="02050604050505020204" pitchFamily="18" charset="0"/>
              </a:rPr>
              <a:t>Included</a:t>
            </a:r>
            <a:r>
              <a:rPr lang="en-US" dirty="0">
                <a:latin typeface="Bookman Old Style" panose="02050604050505020204" pitchFamily="18" charset="0"/>
              </a:rPr>
              <a:t> Telephony Apps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4" y="908720"/>
            <a:ext cx="7867650" cy="51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65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User Experience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Basic Call Features</a:t>
            </a:r>
          </a:p>
          <a:p>
            <a:pPr lvl="1"/>
            <a:r>
              <a:rPr lang="en-US" sz="1800" dirty="0" smtClean="0"/>
              <a:t>Call back</a:t>
            </a:r>
          </a:p>
          <a:p>
            <a:pPr lvl="1"/>
            <a:r>
              <a:rPr lang="en-US" sz="1800" dirty="0" smtClean="0"/>
              <a:t>Call forward </a:t>
            </a:r>
          </a:p>
          <a:p>
            <a:pPr lvl="1"/>
            <a:r>
              <a:rPr lang="en-US" sz="1800" dirty="0" smtClean="0"/>
              <a:t>Call parking</a:t>
            </a:r>
          </a:p>
          <a:p>
            <a:pPr lvl="1"/>
            <a:r>
              <a:rPr lang="en-US" sz="1800" dirty="0" smtClean="0"/>
              <a:t>Call pickup</a:t>
            </a:r>
          </a:p>
          <a:p>
            <a:pPr lvl="1"/>
            <a:r>
              <a:rPr lang="en-US" sz="1800" dirty="0" smtClean="0"/>
              <a:t>Call waiting</a:t>
            </a:r>
          </a:p>
          <a:p>
            <a:pPr lvl="1"/>
            <a:r>
              <a:rPr lang="en-US" sz="1800" dirty="0" smtClean="0"/>
              <a:t>Camp on</a:t>
            </a:r>
          </a:p>
          <a:p>
            <a:pPr lvl="1"/>
            <a:r>
              <a:rPr lang="en-US" sz="1800" dirty="0" smtClean="0"/>
              <a:t>DISA (Direct Inward </a:t>
            </a:r>
            <a:br>
              <a:rPr lang="en-US" sz="1800" dirty="0" smtClean="0"/>
            </a:br>
            <a:r>
              <a:rPr lang="en-US" sz="1800" dirty="0" smtClean="0"/>
              <a:t>System Access)</a:t>
            </a:r>
          </a:p>
          <a:p>
            <a:pPr lvl="1"/>
            <a:r>
              <a:rPr lang="en-US" sz="1800" dirty="0" smtClean="0"/>
              <a:t>DND (do not disturb)</a:t>
            </a:r>
          </a:p>
          <a:p>
            <a:pPr lvl="1"/>
            <a:r>
              <a:rPr lang="en-US" sz="1800" dirty="0" smtClean="0"/>
              <a:t>Find me / Follow me</a:t>
            </a:r>
          </a:p>
          <a:p>
            <a:pPr lvl="1"/>
            <a:r>
              <a:rPr lang="en-US" sz="1800" dirty="0" smtClean="0"/>
              <a:t>Transfer (blind, attended)</a:t>
            </a:r>
          </a:p>
          <a:p>
            <a:pPr lvl="1"/>
            <a:r>
              <a:rPr lang="en-US" sz="1800" dirty="0" smtClean="0"/>
              <a:t>Voicemail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3418" y="1444499"/>
            <a:ext cx="2895600" cy="487680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Customization incoming/outgoing</a:t>
            </a:r>
          </a:p>
          <a:p>
            <a:pPr lvl="1"/>
            <a:r>
              <a:rPr lang="en-US" sz="1800" dirty="0" smtClean="0"/>
              <a:t>Display</a:t>
            </a:r>
          </a:p>
          <a:p>
            <a:pPr lvl="1"/>
            <a:r>
              <a:rPr lang="en-US" sz="1800" dirty="0" smtClean="0"/>
              <a:t>Lookup</a:t>
            </a:r>
          </a:p>
          <a:p>
            <a:pPr lvl="1"/>
            <a:r>
              <a:rPr lang="en-US" sz="1800" dirty="0" smtClean="0"/>
              <a:t>Blocking</a:t>
            </a:r>
          </a:p>
          <a:p>
            <a:pPr lvl="1"/>
            <a:r>
              <a:rPr lang="en-US" sz="1800" dirty="0" smtClean="0"/>
              <a:t>Routing</a:t>
            </a:r>
          </a:p>
          <a:p>
            <a:pPr lvl="1"/>
            <a:r>
              <a:rPr lang="en-US" sz="1800" dirty="0" smtClean="0"/>
              <a:t>Screening</a:t>
            </a:r>
          </a:p>
          <a:p>
            <a:pPr lvl="1"/>
            <a:r>
              <a:rPr lang="en-US" sz="1800" dirty="0"/>
              <a:t>On Call Waiting</a:t>
            </a:r>
          </a:p>
          <a:p>
            <a:pPr lvl="1"/>
            <a:r>
              <a:rPr lang="en-US" sz="1800" dirty="0"/>
              <a:t>CDR (Call Details Record)</a:t>
            </a:r>
          </a:p>
          <a:p>
            <a:pPr lvl="1"/>
            <a:r>
              <a:rPr lang="en-US" sz="1800" dirty="0"/>
              <a:t>Corporate phone books</a:t>
            </a:r>
          </a:p>
          <a:p>
            <a:pPr lvl="1"/>
            <a:r>
              <a:rPr lang="en-US" sz="1800" dirty="0"/>
              <a:t>Direct Inward Dial Numbers (DIDs)</a:t>
            </a:r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339840" y="1373080"/>
            <a:ext cx="2895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AF2"/>
              </a:buClr>
              <a:buFont typeface="Arial" pitchFamily="34" charset="0"/>
              <a:buChar char="•"/>
              <a:def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A062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Inbound/Outbound fax support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Language support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Message Waiting Indicator (MWI)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Short-code dialing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Speed Dial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User-friendly Web interface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Video calls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Voicemail-to-email</a:t>
            </a:r>
          </a:p>
          <a:p>
            <a:pPr marL="447675" lvl="1" indent="-200025" eaLnBrk="0" hangingPunct="0">
              <a:spcAft>
                <a:spcPts val="200"/>
              </a:spcAft>
              <a:buClr>
                <a:schemeClr val="tx1"/>
              </a:buClr>
              <a:buSzPct val="115000"/>
            </a:pPr>
            <a:r>
              <a:rPr lang="en-US" sz="1900" b="0" dirty="0">
                <a:solidFill>
                  <a:srgbClr val="000000"/>
                </a:solidFill>
              </a:rPr>
              <a:t>Wake-up Calls / Reminders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25908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80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Unified Communications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50741"/>
            <a:ext cx="4241800" cy="45817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Audio </a:t>
            </a:r>
            <a:r>
              <a:rPr lang="en-US" sz="2000" dirty="0"/>
              <a:t>conferencing</a:t>
            </a:r>
          </a:p>
          <a:p>
            <a:r>
              <a:rPr lang="en-US" sz="2000" dirty="0" smtClean="0"/>
              <a:t>Call </a:t>
            </a:r>
            <a:r>
              <a:rPr lang="en-US" sz="2000" dirty="0"/>
              <a:t>recordings access</a:t>
            </a:r>
          </a:p>
          <a:p>
            <a:r>
              <a:rPr lang="en-US" sz="2000" dirty="0" smtClean="0"/>
              <a:t>Corporate </a:t>
            </a:r>
            <a:r>
              <a:rPr lang="en-US" sz="2000" dirty="0"/>
              <a:t>phone book</a:t>
            </a:r>
          </a:p>
          <a:p>
            <a:r>
              <a:rPr lang="en-US" sz="2000" dirty="0" smtClean="0"/>
              <a:t>Disaster </a:t>
            </a:r>
            <a:r>
              <a:rPr lang="en-US" sz="2000" dirty="0"/>
              <a:t>recovery</a:t>
            </a:r>
          </a:p>
          <a:p>
            <a:r>
              <a:rPr lang="en-US" sz="2000" dirty="0" smtClean="0"/>
              <a:t>Fax-to-email</a:t>
            </a:r>
            <a:endParaRPr lang="en-US" sz="2000" dirty="0"/>
          </a:p>
          <a:p>
            <a:r>
              <a:rPr lang="en-US" sz="2000" dirty="0" smtClean="0"/>
              <a:t>Instant messaging/chat</a:t>
            </a:r>
            <a:r>
              <a:rPr lang="en-US" sz="2000" dirty="0"/>
              <a:t>*</a:t>
            </a:r>
          </a:p>
          <a:p>
            <a:r>
              <a:rPr lang="en-US" sz="2000" dirty="0" smtClean="0"/>
              <a:t>One </a:t>
            </a:r>
            <a:r>
              <a:rPr lang="en-US" sz="2000" dirty="0"/>
              <a:t>number reach</a:t>
            </a:r>
          </a:p>
          <a:p>
            <a:r>
              <a:rPr lang="en-US" sz="2000" dirty="0" smtClean="0"/>
              <a:t>Operator </a:t>
            </a:r>
            <a:r>
              <a:rPr lang="en-US" sz="2000" dirty="0"/>
              <a:t>panel (switchboard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62199"/>
            <a:ext cx="4243388" cy="3816350"/>
          </a:xfrm>
        </p:spPr>
        <p:txBody>
          <a:bodyPr>
            <a:normAutofit/>
          </a:bodyPr>
          <a:lstStyle/>
          <a:p>
            <a:r>
              <a:rPr lang="en-US" sz="1900" dirty="0"/>
              <a:t>Paging and intercom</a:t>
            </a:r>
          </a:p>
          <a:p>
            <a:r>
              <a:rPr lang="en-US" sz="1900" dirty="0"/>
              <a:t>Presence</a:t>
            </a:r>
          </a:p>
          <a:p>
            <a:r>
              <a:rPr lang="en-US" sz="1900" dirty="0"/>
              <a:t>Short-code dialing</a:t>
            </a:r>
          </a:p>
          <a:p>
            <a:r>
              <a:rPr lang="en-US" sz="1900" dirty="0"/>
              <a:t>Survivability</a:t>
            </a:r>
          </a:p>
          <a:p>
            <a:r>
              <a:rPr lang="en-US" sz="1900" dirty="0"/>
              <a:t>Video conferencing</a:t>
            </a:r>
          </a:p>
          <a:p>
            <a:r>
              <a:rPr lang="en-US" sz="1900" dirty="0"/>
              <a:t>VMX Locator</a:t>
            </a:r>
          </a:p>
          <a:p>
            <a:r>
              <a:rPr lang="en-US" sz="1900" dirty="0"/>
              <a:t>Voicemail to e-mail</a:t>
            </a:r>
          </a:p>
          <a:p>
            <a:r>
              <a:rPr lang="en-US" sz="1900" dirty="0"/>
              <a:t>Web access to voicemail, fax, </a:t>
            </a:r>
            <a:r>
              <a:rPr lang="en-US" sz="1900" dirty="0" smtClean="0"/>
              <a:t>and recordings</a:t>
            </a:r>
            <a:endParaRPr lang="en-US" sz="19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25908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Workgroup Features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123" y="1534207"/>
            <a:ext cx="4241800" cy="3816350"/>
          </a:xfrm>
        </p:spPr>
        <p:txBody>
          <a:bodyPr>
            <a:noAutofit/>
          </a:bodyPr>
          <a:lstStyle/>
          <a:p>
            <a:r>
              <a:rPr lang="en-US" sz="1800" dirty="0"/>
              <a:t>Call monitoring</a:t>
            </a:r>
          </a:p>
          <a:p>
            <a:r>
              <a:rPr lang="en-US" sz="1800" dirty="0"/>
              <a:t>Call queues</a:t>
            </a:r>
          </a:p>
          <a:p>
            <a:r>
              <a:rPr lang="en-US" sz="1800" dirty="0"/>
              <a:t>Call </a:t>
            </a:r>
            <a:r>
              <a:rPr lang="en-US" sz="1800" dirty="0" smtClean="0"/>
              <a:t>recording</a:t>
            </a:r>
            <a:endParaRPr lang="en-US" sz="1800" dirty="0"/>
          </a:p>
          <a:p>
            <a:r>
              <a:rPr lang="en-US" sz="1800" dirty="0"/>
              <a:t>Caller Name Lookup</a:t>
            </a:r>
          </a:p>
          <a:p>
            <a:r>
              <a:rPr lang="en-US" sz="1800" dirty="0"/>
              <a:t>CDR (Call Details Record)</a:t>
            </a:r>
          </a:p>
          <a:p>
            <a:r>
              <a:rPr lang="en-US" sz="1800" dirty="0"/>
              <a:t>Click-to-call</a:t>
            </a:r>
          </a:p>
          <a:p>
            <a:r>
              <a:rPr lang="en-US" sz="1800" dirty="0"/>
              <a:t>Conferencing (on-the-fly)</a:t>
            </a:r>
          </a:p>
          <a:p>
            <a:r>
              <a:rPr lang="en-US" sz="1800" dirty="0"/>
              <a:t>Hot-desking</a:t>
            </a:r>
          </a:p>
          <a:p>
            <a:r>
              <a:rPr lang="en-US" sz="1800" dirty="0"/>
              <a:t>Hunting groups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619" y="1534207"/>
            <a:ext cx="4243388" cy="38163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IVR </a:t>
            </a:r>
            <a:r>
              <a:rPr lang="en-US" sz="1800" dirty="0"/>
              <a:t>/ Auto-attendants</a:t>
            </a:r>
          </a:p>
          <a:p>
            <a:r>
              <a:rPr lang="en-US" sz="1800" dirty="0" smtClean="0"/>
              <a:t>Instant messaging/chat*</a:t>
            </a:r>
          </a:p>
          <a:p>
            <a:r>
              <a:rPr lang="en-US" sz="1800" dirty="0" smtClean="0"/>
              <a:t>Pick-up </a:t>
            </a:r>
            <a:r>
              <a:rPr lang="en-US" sz="1800" dirty="0"/>
              <a:t>groups</a:t>
            </a:r>
          </a:p>
          <a:p>
            <a:r>
              <a:rPr lang="en-US" sz="1800" dirty="0"/>
              <a:t>Presence (agent status)</a:t>
            </a:r>
          </a:p>
          <a:p>
            <a:r>
              <a:rPr lang="en-US" sz="1800" dirty="0"/>
              <a:t>Queue priorities</a:t>
            </a:r>
          </a:p>
          <a:p>
            <a:r>
              <a:rPr lang="en-US" sz="1800" dirty="0"/>
              <a:t>Ring group strategies</a:t>
            </a:r>
          </a:p>
          <a:p>
            <a:r>
              <a:rPr lang="en-US" sz="1800" dirty="0"/>
              <a:t>Statistical reporting</a:t>
            </a:r>
          </a:p>
          <a:p>
            <a:r>
              <a:rPr lang="en-US" sz="1800" dirty="0"/>
              <a:t>Time-based routing</a:t>
            </a:r>
          </a:p>
          <a:p>
            <a:r>
              <a:rPr lang="en-US" sz="1800" dirty="0"/>
              <a:t>Visual </a:t>
            </a:r>
            <a:r>
              <a:rPr lang="en-US" sz="1800" dirty="0" smtClean="0"/>
              <a:t>switchboard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235426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7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Administration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365" y="1705769"/>
            <a:ext cx="4241800" cy="381635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 dirty="0"/>
              <a:t>Backup and </a:t>
            </a:r>
            <a:r>
              <a:rPr lang="en-US" sz="1600" dirty="0" smtClean="0"/>
              <a:t>Restore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600" dirty="0"/>
              <a:t>Endpoint provisioning tool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Feature codes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Music / Announcements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Network settings tool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Pre-defined user roles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935" y="1652011"/>
            <a:ext cx="4243388" cy="381635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600" dirty="0"/>
              <a:t>Remote administration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Storage monitoring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System status screen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System-wide speed dial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Time Conditions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User-friendly Web interface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25908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69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Interfaces &amp; Integration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493520"/>
            <a:ext cx="8637588" cy="38163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2400" dirty="0"/>
              <a:t>PRI, BRI ISDN, FXO, FXS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SIP phones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Soft phones, smartphones, tablets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TDM/SIP/IAX trunks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TDM-VoIP gateway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30480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0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0580"/>
          </a:xfrm>
        </p:spPr>
        <p:txBody>
          <a:bodyPr>
            <a:normAutofit/>
          </a:bodyPr>
          <a:lstStyle/>
          <a:p>
            <a:r>
              <a:rPr lang="en-US" dirty="0" smtClean="0"/>
              <a:t>Accessible by </a:t>
            </a:r>
            <a:r>
              <a:rPr lang="en-US" dirty="0"/>
              <a:t>any </a:t>
            </a:r>
            <a:r>
              <a:rPr lang="en-US" dirty="0" smtClean="0"/>
              <a:t>defined user </a:t>
            </a:r>
          </a:p>
          <a:p>
            <a:r>
              <a:rPr lang="en-US" dirty="0" smtClean="0"/>
              <a:t>Each user sees/manages own extension only</a:t>
            </a:r>
          </a:p>
          <a:p>
            <a:r>
              <a:rPr lang="en-US" dirty="0" smtClean="0"/>
              <a:t>Increases productivity &amp; availability: never miss a sales call!</a:t>
            </a:r>
          </a:p>
          <a:p>
            <a:r>
              <a:rPr lang="en-US" dirty="0" smtClean="0"/>
              <a:t>Options</a:t>
            </a:r>
          </a:p>
          <a:p>
            <a:pPr lvl="1"/>
            <a:r>
              <a:rPr lang="en-US" b="1" dirty="0"/>
              <a:t>Call Monitor </a:t>
            </a:r>
            <a:r>
              <a:rPr lang="en-US" dirty="0"/>
              <a:t>to review call log</a:t>
            </a:r>
          </a:p>
          <a:p>
            <a:pPr lvl="1"/>
            <a:r>
              <a:rPr lang="en-US" b="1" dirty="0"/>
              <a:t>Voicemail</a:t>
            </a:r>
            <a:r>
              <a:rPr lang="en-US" dirty="0"/>
              <a:t> to play and download voicemail</a:t>
            </a:r>
          </a:p>
          <a:p>
            <a:pPr lvl="1"/>
            <a:r>
              <a:rPr lang="en-US" b="1" dirty="0" smtClean="0"/>
              <a:t>Faxes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send/receive faxes</a:t>
            </a:r>
          </a:p>
          <a:p>
            <a:pPr lvl="1"/>
            <a:r>
              <a:rPr lang="en-US" b="1" dirty="0" smtClean="0"/>
              <a:t>Feature </a:t>
            </a:r>
            <a:r>
              <a:rPr lang="en-US" b="1" dirty="0"/>
              <a:t>Codes </a:t>
            </a:r>
            <a:r>
              <a:rPr lang="en-US" dirty="0"/>
              <a:t>lists available feature codes</a:t>
            </a:r>
          </a:p>
          <a:p>
            <a:pPr lvl="1"/>
            <a:r>
              <a:rPr lang="en-US" b="1" dirty="0"/>
              <a:t>Follow Me </a:t>
            </a:r>
            <a:r>
              <a:rPr lang="en-US" dirty="0"/>
              <a:t>defines Follow Me behavior</a:t>
            </a:r>
          </a:p>
          <a:p>
            <a:pPr lvl="1"/>
            <a:r>
              <a:rPr lang="en-US" b="1" dirty="0"/>
              <a:t>Phone Features </a:t>
            </a:r>
            <a:r>
              <a:rPr lang="en-US" dirty="0"/>
              <a:t>menu defines phone features</a:t>
            </a:r>
          </a:p>
          <a:p>
            <a:pPr lvl="1"/>
            <a:r>
              <a:rPr lang="en-US" b="1" dirty="0"/>
              <a:t>Define </a:t>
            </a:r>
            <a:r>
              <a:rPr lang="en-US" b="1" dirty="0" err="1"/>
              <a:t>VmX</a:t>
            </a:r>
            <a:r>
              <a:rPr lang="en-US" b="1" dirty="0"/>
              <a:t> Locator</a:t>
            </a:r>
          </a:p>
          <a:p>
            <a:pPr lvl="1"/>
            <a:r>
              <a:rPr lang="en-US" b="1" dirty="0"/>
              <a:t>Settings</a:t>
            </a:r>
            <a:r>
              <a:rPr lang="en-US" dirty="0"/>
              <a:t> sets language and notification </a:t>
            </a:r>
            <a:r>
              <a:rPr lang="en-US" dirty="0" smtClean="0"/>
              <a:t>settings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029200"/>
            <a:ext cx="960120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83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Center Functionality in EasyVoIZ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EasyVoIZ includes  call center functionality</a:t>
            </a:r>
          </a:p>
          <a:p>
            <a:r>
              <a:rPr lang="en-US" dirty="0" smtClean="0"/>
              <a:t>Embedded browser-based switchboard</a:t>
            </a:r>
          </a:p>
          <a:p>
            <a:r>
              <a:rPr lang="en-US" dirty="0" smtClean="0"/>
              <a:t>Customization </a:t>
            </a:r>
            <a:br>
              <a:rPr lang="en-US" dirty="0" smtClean="0"/>
            </a:br>
            <a:r>
              <a:rPr lang="en-US" dirty="0" smtClean="0"/>
              <a:t>options for: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Announcements</a:t>
            </a:r>
          </a:p>
          <a:p>
            <a:pPr lvl="1"/>
            <a:r>
              <a:rPr lang="en-US" dirty="0" smtClean="0"/>
              <a:t>Failover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3276600"/>
            <a:ext cx="6223419" cy="284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52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Feature-Rich Dashboard on Switchboard</a:t>
            </a:r>
            <a:endParaRPr lang="he-IL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038600" cy="3352799"/>
          </a:xfrm>
        </p:spPr>
        <p:txBody>
          <a:bodyPr>
            <a:normAutofit/>
          </a:bodyPr>
          <a:lstStyle/>
          <a:p>
            <a:r>
              <a:rPr lang="en-US" sz="2200" dirty="0"/>
              <a:t>Quick Status Check</a:t>
            </a:r>
          </a:p>
          <a:p>
            <a:pPr marL="342900" lvl="1" indent="-342900"/>
            <a:r>
              <a:rPr lang="en-US" sz="1800" dirty="0">
                <a:cs typeface="+mn-cs"/>
              </a:rPr>
              <a:t>Who’s free</a:t>
            </a:r>
          </a:p>
          <a:p>
            <a:pPr marL="342900" lvl="1" indent="-342900"/>
            <a:r>
              <a:rPr lang="en-US" sz="1800" dirty="0">
                <a:cs typeface="+mn-cs"/>
              </a:rPr>
              <a:t>Length of current call</a:t>
            </a:r>
          </a:p>
          <a:p>
            <a:pPr marL="342900" lvl="1" indent="-342900"/>
            <a:r>
              <a:rPr lang="en-US" sz="1800" dirty="0">
                <a:cs typeface="+mn-cs"/>
              </a:rPr>
              <a:t>Identification of call party</a:t>
            </a:r>
          </a:p>
          <a:p>
            <a:r>
              <a:rPr lang="en-US" sz="2200" dirty="0"/>
              <a:t>“Listen” </a:t>
            </a:r>
          </a:p>
          <a:p>
            <a:pPr marL="342900" lvl="1" indent="-342900"/>
            <a:r>
              <a:rPr lang="en-US" sz="1800" dirty="0">
                <a:cs typeface="+mn-cs"/>
              </a:rPr>
              <a:t>Listen to calls in progress</a:t>
            </a:r>
          </a:p>
          <a:p>
            <a:pPr marL="342900" lvl="1" indent="-342900"/>
            <a:r>
              <a:rPr lang="en-US" sz="1800" dirty="0">
                <a:cs typeface="+mn-cs"/>
              </a:rPr>
              <a:t>Great for quality monitoring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139952" y="1268760"/>
            <a:ext cx="4824536" cy="3352799"/>
          </a:xfrm>
        </p:spPr>
        <p:txBody>
          <a:bodyPr>
            <a:normAutofit/>
          </a:bodyPr>
          <a:lstStyle/>
          <a:p>
            <a:r>
              <a:rPr lang="en-US" sz="2200" dirty="0"/>
              <a:t>“Whisper" </a:t>
            </a:r>
          </a:p>
          <a:p>
            <a:pPr marL="285750" lvl="1" indent="-285750">
              <a:lnSpc>
                <a:spcPct val="100000"/>
              </a:lnSpc>
            </a:pPr>
            <a:r>
              <a:rPr lang="en-US" sz="1600" dirty="0">
                <a:cs typeface="+mn-cs"/>
              </a:rPr>
              <a:t>Speak with staff during call without interrupting the conversation</a:t>
            </a:r>
          </a:p>
          <a:p>
            <a:pPr marL="285750" lvl="1" indent="-285750">
              <a:lnSpc>
                <a:spcPct val="100000"/>
              </a:lnSpc>
            </a:pPr>
            <a:r>
              <a:rPr lang="en-US" sz="1600" dirty="0">
                <a:cs typeface="+mn-cs"/>
              </a:rPr>
              <a:t>Great for training</a:t>
            </a:r>
            <a:endParaRPr lang="he-IL" sz="1600" dirty="0">
              <a:cs typeface="+mn-cs"/>
            </a:endParaRPr>
          </a:p>
          <a:p>
            <a:pPr marL="285750" lvl="1" indent="-285750">
              <a:lnSpc>
                <a:spcPct val="100000"/>
              </a:lnSpc>
            </a:pPr>
            <a:r>
              <a:rPr lang="en-US" sz="1600" dirty="0">
                <a:cs typeface="+mn-cs"/>
              </a:rPr>
              <a:t>Internal dialogue </a:t>
            </a:r>
          </a:p>
          <a:p>
            <a:pPr marL="285750" lvl="1" indent="-285750">
              <a:lnSpc>
                <a:spcPct val="100000"/>
              </a:lnSpc>
            </a:pPr>
            <a:r>
              <a:rPr lang="en-US" sz="1600" dirty="0">
                <a:cs typeface="+mn-cs"/>
              </a:rPr>
              <a:t>Consultation between staff during calls</a:t>
            </a:r>
            <a:endParaRPr lang="he-IL" sz="1600" dirty="0">
              <a:cs typeface="+mn-cs"/>
            </a:endParaRP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5068529"/>
            <a:ext cx="6934200" cy="72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338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Queue Options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Agent Call Announcement</a:t>
            </a:r>
          </a:p>
          <a:p>
            <a:pPr marL="177800" lvl="1" indent="-177800">
              <a:lnSpc>
                <a:spcPct val="100000"/>
              </a:lnSpc>
              <a:buBlip>
                <a:blip r:embed="rId2"/>
              </a:buBlip>
            </a:pPr>
            <a:r>
              <a:rPr lang="en-US" sz="2000" dirty="0">
                <a:cs typeface="+mn-cs"/>
              </a:rPr>
              <a:t>Announcement to Agent</a:t>
            </a:r>
          </a:p>
          <a:p>
            <a:r>
              <a:rPr lang="en-US" sz="2000" dirty="0"/>
              <a:t>Join Announcement</a:t>
            </a:r>
          </a:p>
          <a:p>
            <a:pPr marL="177800" lvl="1" indent="-177800">
              <a:lnSpc>
                <a:spcPct val="100000"/>
              </a:lnSpc>
              <a:buBlip>
                <a:blip r:embed="rId2"/>
              </a:buBlip>
            </a:pPr>
            <a:r>
              <a:rPr lang="en-US" sz="2000" dirty="0">
                <a:cs typeface="+mn-cs"/>
              </a:rPr>
              <a:t>Announcement to Caller</a:t>
            </a:r>
          </a:p>
          <a:p>
            <a:r>
              <a:rPr lang="en-US" sz="2000" dirty="0"/>
              <a:t>Message On Hold by Queue</a:t>
            </a:r>
          </a:p>
          <a:p>
            <a:r>
              <a:rPr lang="en-US" sz="2000" dirty="0"/>
              <a:t>Ringing Instead of Message on Hold</a:t>
            </a:r>
          </a:p>
          <a:p>
            <a:r>
              <a:rPr lang="en-US" sz="2000" dirty="0"/>
              <a:t>Maximum Wait Time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Maximum Callers</a:t>
            </a:r>
          </a:p>
          <a:p>
            <a:r>
              <a:rPr lang="en-US" sz="2000" dirty="0"/>
              <a:t>Ring Strategy</a:t>
            </a:r>
          </a:p>
          <a:p>
            <a:pPr marL="342900" lvl="1" indent="-342900"/>
            <a:r>
              <a:rPr lang="en-US" sz="2000" dirty="0">
                <a:cs typeface="+mn-cs"/>
              </a:rPr>
              <a:t>Ring </a:t>
            </a:r>
            <a:r>
              <a:rPr lang="en-US" sz="2000" dirty="0" smtClean="0">
                <a:cs typeface="+mn-cs"/>
              </a:rPr>
              <a:t>All</a:t>
            </a:r>
          </a:p>
          <a:p>
            <a:pPr marL="342900" lvl="1" indent="-342900"/>
            <a:r>
              <a:rPr lang="en-US" sz="2000" dirty="0" smtClean="0">
                <a:cs typeface="+mn-cs"/>
              </a:rPr>
              <a:t>Round Robin</a:t>
            </a:r>
          </a:p>
          <a:p>
            <a:pPr marL="342900" lvl="1" indent="-342900"/>
            <a:r>
              <a:rPr lang="en-US" sz="2000" dirty="0" smtClean="0">
                <a:cs typeface="+mn-cs"/>
              </a:rPr>
              <a:t>Least </a:t>
            </a:r>
            <a:r>
              <a:rPr lang="en-US" sz="2000" dirty="0">
                <a:cs typeface="+mn-cs"/>
              </a:rPr>
              <a:t>Amount of </a:t>
            </a:r>
            <a:r>
              <a:rPr lang="en-US" sz="2000" dirty="0" smtClean="0">
                <a:cs typeface="+mn-cs"/>
              </a:rPr>
              <a:t>Calls</a:t>
            </a:r>
          </a:p>
          <a:p>
            <a:pPr marL="342900" lvl="1" indent="-342900"/>
            <a:r>
              <a:rPr lang="en-US" sz="2000" dirty="0" smtClean="0">
                <a:cs typeface="+mn-cs"/>
              </a:rPr>
              <a:t>Random</a:t>
            </a:r>
          </a:p>
          <a:p>
            <a:pPr marL="342900" lvl="1" indent="-342900"/>
            <a:r>
              <a:rPr lang="en-US" sz="2000" dirty="0" smtClean="0">
                <a:cs typeface="+mn-cs"/>
              </a:rPr>
              <a:t>Round </a:t>
            </a:r>
            <a:r>
              <a:rPr lang="en-US" sz="2000" dirty="0">
                <a:cs typeface="+mn-cs"/>
              </a:rPr>
              <a:t>Robin w/Memory</a:t>
            </a:r>
          </a:p>
          <a:p>
            <a:r>
              <a:rPr lang="en-US" sz="2000" dirty="0"/>
              <a:t>Wrap-up Timer</a:t>
            </a:r>
          </a:p>
          <a:p>
            <a:r>
              <a:rPr lang="en-US" sz="2000" dirty="0"/>
              <a:t>Call Recording</a:t>
            </a:r>
          </a:p>
          <a:p>
            <a:r>
              <a:rPr lang="en-US" sz="2000" dirty="0"/>
              <a:t>Agent Event Recording</a:t>
            </a:r>
          </a:p>
          <a:p>
            <a:r>
              <a:rPr lang="en-US" sz="2000" dirty="0"/>
              <a:t>Queue Priority</a:t>
            </a:r>
          </a:p>
          <a:p>
            <a:r>
              <a:rPr lang="en-US" sz="2000" dirty="0"/>
              <a:t>Customer Care Callback</a:t>
            </a:r>
          </a:p>
        </p:txBody>
      </p:sp>
    </p:spTree>
    <p:extLst>
      <p:ext uri="{BB962C8B-B14F-4D97-AF65-F5344CB8AC3E}">
        <p14:creationId xmlns:p14="http://schemas.microsoft.com/office/powerpoint/2010/main" val="17582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ChangeArrowheads="1"/>
          </p:cNvSpPr>
          <p:nvPr/>
        </p:nvSpPr>
        <p:spPr bwMode="auto">
          <a:xfrm>
            <a:off x="609600" y="3124200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431" y="188640"/>
            <a:ext cx="83820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48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D-link IP PBX </a:t>
            </a:r>
            <a:r>
              <a:rPr lang="en-US" altLang="zh-CN" sz="48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 Series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33400" y="4984750"/>
          <a:ext cx="9906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Visio" r:id="rId4" imgW="451194" imgH="363598" progId="Visio.Drawing.11">
                  <p:embed/>
                </p:oleObj>
              </mc:Choice>
              <mc:Fallback>
                <p:oleObj name="Visio" r:id="rId4" imgW="451194" imgH="36359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984750"/>
                        <a:ext cx="990600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539552" y="3733800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DVX-2002F</a:t>
            </a:r>
            <a:endParaRPr lang="en-US" altLang="en-US" sz="1300" b="1" dirty="0"/>
          </a:p>
        </p:txBody>
      </p:sp>
      <p:graphicFrame>
        <p:nvGraphicFramePr>
          <p:cNvPr id="2052" name="Object 1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620000" y="4894263"/>
          <a:ext cx="11430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Visio" r:id="rId6" imgW="480094" imgH="593504" progId="Visio.Drawing.11">
                  <p:embed/>
                </p:oleObj>
              </mc:Choice>
              <mc:Fallback>
                <p:oleObj name="Visio" r:id="rId6" imgW="480094" imgH="59350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458" b="28105"/>
                      <a:stretch>
                        <a:fillRect/>
                      </a:stretch>
                    </p:blipFill>
                    <p:spPr bwMode="auto">
                      <a:xfrm>
                        <a:off x="7620000" y="4894263"/>
                        <a:ext cx="114300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31" name="Object 23"/>
          <p:cNvGraphicFramePr>
            <a:graphicFrameLocks noChangeAspect="1"/>
          </p:cNvGraphicFramePr>
          <p:nvPr/>
        </p:nvGraphicFramePr>
        <p:xfrm>
          <a:off x="1143000" y="990600"/>
          <a:ext cx="1371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Visio" r:id="rId8" imgW="611948" imgH="653683" progId="Visio.Drawing.6">
                  <p:embed/>
                </p:oleObj>
              </mc:Choice>
              <mc:Fallback>
                <p:oleObj name="Visio" r:id="rId8" imgW="611948" imgH="653683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3794"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1371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8" name="Line 26"/>
          <p:cNvSpPr>
            <a:spLocks noChangeShapeType="1"/>
          </p:cNvSpPr>
          <p:nvPr/>
        </p:nvSpPr>
        <p:spPr bwMode="auto">
          <a:xfrm>
            <a:off x="1066800" y="4267200"/>
            <a:ext cx="0" cy="8382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7"/>
          <p:cNvSpPr>
            <a:spLocks noChangeShapeType="1"/>
          </p:cNvSpPr>
          <p:nvPr/>
        </p:nvSpPr>
        <p:spPr bwMode="auto">
          <a:xfrm>
            <a:off x="8458200" y="4267200"/>
            <a:ext cx="0" cy="9144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8"/>
          <p:cNvSpPr>
            <a:spLocks noChangeShapeType="1"/>
          </p:cNvSpPr>
          <p:nvPr/>
        </p:nvSpPr>
        <p:spPr bwMode="auto">
          <a:xfrm>
            <a:off x="7010400" y="4267200"/>
            <a:ext cx="0" cy="9144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9"/>
          <p:cNvSpPr>
            <a:spLocks noChangeShapeType="1"/>
          </p:cNvSpPr>
          <p:nvPr/>
        </p:nvSpPr>
        <p:spPr bwMode="auto">
          <a:xfrm>
            <a:off x="4191000" y="4267200"/>
            <a:ext cx="0" cy="9144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>
            <a:off x="5724128" y="4293096"/>
            <a:ext cx="0" cy="10668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31"/>
          <p:cNvSpPr>
            <a:spLocks noChangeShapeType="1"/>
          </p:cNvSpPr>
          <p:nvPr/>
        </p:nvSpPr>
        <p:spPr bwMode="auto">
          <a:xfrm>
            <a:off x="3352800" y="4267200"/>
            <a:ext cx="0" cy="9144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32"/>
          <p:cNvSpPr>
            <a:spLocks noChangeShapeType="1"/>
          </p:cNvSpPr>
          <p:nvPr/>
        </p:nvSpPr>
        <p:spPr bwMode="auto">
          <a:xfrm>
            <a:off x="1835696" y="4293096"/>
            <a:ext cx="0" cy="10668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33"/>
          <p:cNvSpPr>
            <a:spLocks noChangeShapeType="1"/>
          </p:cNvSpPr>
          <p:nvPr/>
        </p:nvSpPr>
        <p:spPr bwMode="auto">
          <a:xfrm>
            <a:off x="2590800" y="4267200"/>
            <a:ext cx="0" cy="838200"/>
          </a:xfrm>
          <a:prstGeom prst="line">
            <a:avLst/>
          </a:prstGeom>
          <a:noFill/>
          <a:ln w="9525">
            <a:solidFill>
              <a:srgbClr val="4D4D4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34"/>
          <p:cNvSpPr>
            <a:spLocks noChangeShapeType="1"/>
          </p:cNvSpPr>
          <p:nvPr/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36"/>
          <p:cNvSpPr>
            <a:spLocks noChangeShapeType="1"/>
          </p:cNvSpPr>
          <p:nvPr/>
        </p:nvSpPr>
        <p:spPr bwMode="auto">
          <a:xfrm>
            <a:off x="7010400" y="2286000"/>
            <a:ext cx="0" cy="8382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Text Box 38"/>
          <p:cNvSpPr txBox="1">
            <a:spLocks noChangeArrowheads="1"/>
          </p:cNvSpPr>
          <p:nvPr/>
        </p:nvSpPr>
        <p:spPr bwMode="auto">
          <a:xfrm>
            <a:off x="1187450" y="1371600"/>
            <a:ext cx="1174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47A4AB"/>
                </a:solidFill>
              </a:rPr>
              <a:t>GSM Network</a:t>
            </a:r>
          </a:p>
        </p:txBody>
      </p:sp>
      <p:sp>
        <p:nvSpPr>
          <p:cNvPr id="2097" name="Line 37"/>
          <p:cNvSpPr>
            <a:spLocks noChangeShapeType="1"/>
          </p:cNvSpPr>
          <p:nvPr/>
        </p:nvSpPr>
        <p:spPr bwMode="auto">
          <a:xfrm>
            <a:off x="1905000" y="1828800"/>
            <a:ext cx="0" cy="381000"/>
          </a:xfrm>
          <a:prstGeom prst="line">
            <a:avLst/>
          </a:prstGeom>
          <a:noFill/>
          <a:ln w="9525">
            <a:solidFill>
              <a:srgbClr val="4D4D4D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157192"/>
            <a:ext cx="1179933" cy="767748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5157192"/>
            <a:ext cx="1368152" cy="87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图片 3" descr="D58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57192"/>
            <a:ext cx="1008112" cy="8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1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443254003"/>
              </p:ext>
            </p:extLst>
          </p:nvPr>
        </p:nvGraphicFramePr>
        <p:xfrm>
          <a:off x="1475656" y="5373216"/>
          <a:ext cx="6096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Visio" r:id="rId13" imgW="358716" imgH="291887" progId="Visio.Drawing.11">
                  <p:embed/>
                </p:oleObj>
              </mc:Choice>
              <mc:Fallback>
                <p:oleObj name="Visio" r:id="rId13" imgW="358716" imgH="2918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373216"/>
                        <a:ext cx="6096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229200"/>
            <a:ext cx="786613" cy="5951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157192"/>
            <a:ext cx="936104" cy="85305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560" y="2132856"/>
            <a:ext cx="1080120" cy="68400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9672" y="2060848"/>
            <a:ext cx="1296144" cy="663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7904" y="1268760"/>
            <a:ext cx="2001326" cy="1467991"/>
          </a:xfrm>
          <a:prstGeom prst="rect">
            <a:avLst/>
          </a:prstGeom>
        </p:spPr>
      </p:pic>
      <p:sp>
        <p:nvSpPr>
          <p:cNvPr id="2077" name="Line 35"/>
          <p:cNvSpPr>
            <a:spLocks noChangeShapeType="1"/>
          </p:cNvSpPr>
          <p:nvPr/>
        </p:nvSpPr>
        <p:spPr bwMode="auto">
          <a:xfrm>
            <a:off x="4648200" y="2438400"/>
            <a:ext cx="0" cy="685800"/>
          </a:xfrm>
          <a:prstGeom prst="line">
            <a:avLst/>
          </a:prstGeom>
          <a:noFill/>
          <a:ln w="9525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8144" y="1628800"/>
            <a:ext cx="1733550" cy="10858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3568" y="3212976"/>
            <a:ext cx="1162418" cy="65320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67744" y="3284984"/>
            <a:ext cx="1440160" cy="626157"/>
          </a:xfrm>
          <a:prstGeom prst="rect">
            <a:avLst/>
          </a:prstGeom>
        </p:spPr>
      </p:pic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2339752" y="3717032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DVX-2005F</a:t>
            </a:r>
            <a:endParaRPr lang="en-US" altLang="en-US" sz="1300" b="1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284984"/>
            <a:ext cx="1512167" cy="728968"/>
          </a:xfrm>
          <a:prstGeom prst="rect">
            <a:avLst/>
          </a:prstGeom>
        </p:spPr>
      </p:pic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4283968" y="3789040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DVX-3000</a:t>
            </a:r>
            <a:endParaRPr lang="en-US" altLang="en-US" sz="1300" b="1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29000"/>
            <a:ext cx="1368151" cy="537706"/>
          </a:xfrm>
          <a:prstGeom prst="rect">
            <a:avLst/>
          </a:prstGeom>
        </p:spPr>
      </p:pic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6012160" y="3789040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DVX-8000</a:t>
            </a:r>
            <a:endParaRPr lang="en-US" altLang="en-US" sz="1300" b="1" dirty="0"/>
          </a:p>
        </p:txBody>
      </p: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7596336" y="3789040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DVX-9000</a:t>
            </a:r>
            <a:endParaRPr lang="en-US" altLang="en-US" sz="1300" b="1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358535" cy="586477"/>
          </a:xfrm>
          <a:prstGeom prst="rect">
            <a:avLst/>
          </a:prstGeom>
        </p:spPr>
      </p:pic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611560" y="2564904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DVG-6001G</a:t>
            </a:r>
            <a:endParaRPr lang="en-US" altLang="en-US" sz="1300" b="1" dirty="0"/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1979712" y="2564904"/>
            <a:ext cx="115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300" b="1" dirty="0"/>
          </a:p>
          <a:p>
            <a:pPr algn="ctr" eaLnBrk="1" hangingPunct="1"/>
            <a:r>
              <a:rPr lang="en-US" altLang="en-US" sz="1300" b="1" dirty="0" smtClean="0"/>
              <a:t>DVG-6008G</a:t>
            </a:r>
            <a:endParaRPr lang="en-US" alt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37235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/>
      <p:bldP spid="64" grpId="0"/>
      <p:bldP spid="66" grpId="0"/>
      <p:bldP spid="68" grpId="0"/>
      <p:bldP spid="69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 &amp; Failover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079500"/>
            <a:ext cx="8497640" cy="4365724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Caller Position Announcements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Frequency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Announce Positions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Announce Average Hold Time</a:t>
            </a:r>
          </a:p>
          <a:p>
            <a:r>
              <a:rPr lang="en-US" sz="2600" dirty="0"/>
              <a:t>Periodic Announcements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Frequency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Option to have caller press a key and exit the queue</a:t>
            </a:r>
          </a:p>
          <a:p>
            <a:pPr marL="177800" lvl="1" indent="-177800">
              <a:buBlip>
                <a:blip r:embed="rId2"/>
              </a:buBlip>
            </a:pPr>
            <a:r>
              <a:rPr lang="en-US" sz="2600" dirty="0">
                <a:cs typeface="+mn-cs"/>
              </a:rPr>
              <a:t>Can be sent to:</a:t>
            </a:r>
          </a:p>
          <a:p>
            <a:pPr marL="457200" lvl="2" indent="-457200">
              <a:spcAft>
                <a:spcPts val="200"/>
              </a:spcAft>
            </a:pPr>
            <a:r>
              <a:rPr lang="en-US" sz="2600" dirty="0">
                <a:cs typeface="+mn-cs"/>
              </a:rPr>
              <a:t>Customer Care Callback</a:t>
            </a:r>
          </a:p>
          <a:p>
            <a:pPr marL="457200" lvl="2" indent="-457200">
              <a:spcAft>
                <a:spcPts val="200"/>
              </a:spcAft>
            </a:pPr>
            <a:r>
              <a:rPr lang="en-US" sz="2600" dirty="0">
                <a:cs typeface="+mn-cs"/>
              </a:rPr>
              <a:t>Voicemail</a:t>
            </a:r>
          </a:p>
          <a:p>
            <a:pPr marL="457200" lvl="2" indent="-457200">
              <a:spcAft>
                <a:spcPts val="200"/>
              </a:spcAft>
            </a:pPr>
            <a:r>
              <a:rPr lang="en-US" sz="2600" dirty="0">
                <a:cs typeface="+mn-cs"/>
              </a:rPr>
              <a:t>Alternate Answer </a:t>
            </a:r>
            <a:r>
              <a:rPr lang="en-US" sz="2600" dirty="0" smtClean="0">
                <a:cs typeface="+mn-cs"/>
              </a:rPr>
              <a:t>Point</a:t>
            </a:r>
          </a:p>
          <a:p>
            <a:pPr marL="457200" lvl="2" indent="-457200">
              <a:spcAft>
                <a:spcPts val="200"/>
              </a:spcAft>
            </a:pPr>
            <a:r>
              <a:rPr lang="en-US" sz="2600" dirty="0">
                <a:cs typeface="+mn-cs"/>
              </a:rPr>
              <a:t>Failover Destination</a:t>
            </a:r>
          </a:p>
          <a:p>
            <a:pPr marL="177800" lvl="2" indent="-177800">
              <a:spcAft>
                <a:spcPts val="200"/>
              </a:spcAft>
              <a:buBlip>
                <a:blip r:embed="rId2"/>
              </a:buBlip>
            </a:pPr>
            <a:r>
              <a:rPr lang="en-US" sz="2600" dirty="0">
                <a:cs typeface="+mn-cs"/>
              </a:rPr>
              <a:t>If Maximum Wait Time or Maximum Callers intervals are reached, define destination where the call should be transferred</a:t>
            </a:r>
          </a:p>
          <a:p>
            <a:pPr marL="177800" lvl="2" indent="-177800">
              <a:spcAft>
                <a:spcPts val="200"/>
              </a:spcAft>
              <a:buBlip>
                <a:blip r:embed="rId2"/>
              </a:buBlip>
            </a:pPr>
            <a:endParaRPr lang="en-US" sz="2600" dirty="0"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8800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IP PHONES</a:t>
            </a:r>
            <a:endParaRPr lang="en-US" sz="400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708920"/>
            <a:ext cx="6377362" cy="28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707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3923" y="322283"/>
            <a:ext cx="522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RECEPTION IP PHONE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1412776"/>
            <a:ext cx="471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876256" y="612854"/>
            <a:ext cx="1656184" cy="735747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CC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pitchFamily="18" charset="-120"/>
              </a:rPr>
              <a:t>New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6618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7956376" cy="5153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60648"/>
            <a:ext cx="522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EXECUTIVE IP </a:t>
            </a:r>
            <a:r>
              <a:rPr lang="en-US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PHONES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948264" y="27678"/>
            <a:ext cx="1656184" cy="735747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CC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pitchFamily="18" charset="-120"/>
              </a:rPr>
              <a:t>New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144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87"/>
            <a:ext cx="9144000" cy="55538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0" y="332656"/>
            <a:ext cx="1656184" cy="735747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CC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新細明體" pitchFamily="18" charset="-120"/>
              </a:rPr>
              <a:t>New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89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052736"/>
            <a:ext cx="5184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b="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DPH-120SE</a:t>
            </a:r>
          </a:p>
          <a:p>
            <a:pPr algn="l"/>
            <a:endParaRPr lang="en-US" sz="1800" b="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Basic IP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phone with 2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SIP Line with POE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Sleek desktop speakerphone with full-feature keypad, phone book, speed-dial, volume control, and ringtone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selection</a:t>
            </a:r>
          </a:p>
          <a:p>
            <a:pPr algn="l"/>
            <a:r>
              <a:rPr lang="en-US" altLang="zh-CN" sz="1600" b="0" dirty="0">
                <a:solidFill>
                  <a:schemeClr val="tx1"/>
                </a:solidFill>
                <a:latin typeface="Bell MT" pitchFamily="18" charset="0"/>
              </a:rPr>
              <a:t>2 </a:t>
            </a:r>
            <a:r>
              <a:rPr lang="en-US" altLang="zh-CN" sz="1600" b="0" dirty="0" smtClean="0">
                <a:solidFill>
                  <a:schemeClr val="tx1"/>
                </a:solidFill>
                <a:latin typeface="Bell MT" pitchFamily="18" charset="0"/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10/100Mbps Ethernet ports </a:t>
            </a: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Optional power adapter</a:t>
            </a:r>
            <a:endParaRPr lang="en-US" sz="1600" b="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endParaRPr lang="en-US" sz="14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endParaRPr lang="en-US" sz="1400" b="0" dirty="0">
              <a:solidFill>
                <a:schemeClr val="tx1"/>
              </a:solidFill>
              <a:latin typeface="Bell MT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3933056"/>
            <a:ext cx="471601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/>
            <a:r>
              <a:rPr lang="en-US" sz="1600" dirty="0" smtClean="0">
                <a:solidFill>
                  <a:schemeClr val="tx1"/>
                </a:solidFill>
                <a:latin typeface="Bell MT" pitchFamily="18" charset="0"/>
              </a:rPr>
              <a:t>DPH-200SE Hotel </a:t>
            </a:r>
            <a:r>
              <a:rPr lang="en-US" sz="1600" dirty="0">
                <a:solidFill>
                  <a:schemeClr val="tx1"/>
                </a:solidFill>
                <a:latin typeface="Bell MT" pitchFamily="18" charset="0"/>
              </a:rPr>
              <a:t>IP Phone </a:t>
            </a:r>
          </a:p>
          <a:p>
            <a:pPr marL="0" marR="0"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 </a:t>
            </a:r>
          </a:p>
          <a:p>
            <a:pPr marL="0" marR="0"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2 RJ-45 10/100BASE-TX Ethernet ports</a:t>
            </a:r>
          </a:p>
          <a:p>
            <a:pPr marL="0" marR="0"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1 SIP line, HD Voice, Color  Screen, Voice Message Waiting Indication (VMWI)</a:t>
            </a:r>
          </a:p>
          <a:p>
            <a:pPr algn="l"/>
            <a:endParaRPr lang="en-US" sz="14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52736"/>
            <a:ext cx="2879757" cy="256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29000"/>
            <a:ext cx="3384376" cy="26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3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3923" y="322283"/>
            <a:ext cx="522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VIDEO IP PHONES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1412776"/>
            <a:ext cx="471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347989" cy="2952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3429000"/>
            <a:ext cx="88569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DPH-860S F1 is the advanced IP video phone based on Android OS 4.0. It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is equipped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with the latest Freescale video chipset, a 7" LCD capacitive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touch screen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with 800x480 pixels and a 5M pixel camera. Android OS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guarantees the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easy customization for telecom operator and service provider. </a:t>
            </a:r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The Intelligent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OS, superior video quality, rich applications and affordable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price , ensure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DPH-860S F1 IP video phone is the Pioneer for next generation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smart video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telephone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.</a:t>
            </a:r>
          </a:p>
          <a:p>
            <a:pPr algn="l"/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Dual-port Gigabit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Ethernet ,Android  OS ,CPU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Freescale Core Quad 1 Ghz</a:t>
            </a: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7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” TFT Capacitive Multi Touch Screen, Configure the Keypad</a:t>
            </a: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Video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Codec: H.264 / H.26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2924944"/>
            <a:ext cx="151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smtClean="0">
                <a:solidFill>
                  <a:schemeClr val="tx1"/>
                </a:solidFill>
              </a:rPr>
              <a:t>DPH-860S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04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D58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49" y="836712"/>
            <a:ext cx="352735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847" y="980728"/>
            <a:ext cx="60486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DPH-150SE/ F5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Executive IP phone with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4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 SIP Line with POE </a:t>
            </a:r>
            <a:endParaRPr lang="en-US" sz="1600" b="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Sleek desktop speakerphone with full-feature keypad, Color display , phone book, speed-dial, volume control, and ringtone selection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Dual-port Gigabit Ethernet </a:t>
            </a:r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endParaRPr lang="en-US" sz="14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图片 1" descr="D6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35638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22" y="3140968"/>
            <a:ext cx="549758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5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DPH-400SE / F5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05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Reception/Executive IP phone with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6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SIP Line with POE </a:t>
            </a:r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, color display </a:t>
            </a:r>
            <a:endParaRPr lang="en-US" sz="1600" b="0" dirty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Sleek desktop speakerphone with full-feature keypad, phone book, speed-dial, volume control, and ringtone selection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Optional extended dial module (DPH-400sEDM) for BLF Keys. </a:t>
            </a:r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pPr algn="l"/>
            <a:r>
              <a:rPr lang="en-US" sz="1600" b="0" dirty="0" smtClean="0">
                <a:solidFill>
                  <a:schemeClr val="tx1"/>
                </a:solidFill>
                <a:latin typeface="Bell MT" pitchFamily="18" charset="0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Support s 5 Expansion modules </a:t>
            </a:r>
          </a:p>
          <a:p>
            <a:pPr algn="l"/>
            <a:r>
              <a:rPr lang="en-US" sz="1600" b="0" dirty="0">
                <a:solidFill>
                  <a:schemeClr val="tx1"/>
                </a:solidFill>
                <a:latin typeface="Bell MT" pitchFamily="18" charset="0"/>
              </a:rPr>
              <a:t>Dual-port Gigabit Ethernet </a:t>
            </a:r>
            <a:endParaRPr lang="en-US" sz="1600" b="0" dirty="0" smtClean="0">
              <a:solidFill>
                <a:schemeClr val="tx1"/>
              </a:solidFill>
              <a:latin typeface="Bell MT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260648"/>
            <a:ext cx="522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IP PHONES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08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95066" y="2065177"/>
            <a:ext cx="4838690" cy="292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85611" y="452763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Audio Intercom</a:t>
            </a:r>
            <a:r>
              <a:rPr lang="zh-CN" altLang="zh-CN" dirty="0">
                <a:solidFill>
                  <a:schemeClr val="bg1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 </a:t>
            </a:r>
            <a:endParaRPr kumimoji="1" lang="zh-CN" altLang="en-US" dirty="0">
              <a:solidFill>
                <a:schemeClr val="bg1"/>
              </a:solidFill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96761" y="4896971"/>
            <a:ext cx="120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i12</a:t>
            </a:r>
            <a:r>
              <a:rPr lang="zh-CN" altLang="zh-CN" sz="1400" dirty="0">
                <a:solidFill>
                  <a:schemeClr val="bg1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 </a:t>
            </a:r>
            <a:endParaRPr kumimoji="1" lang="zh-CN" altLang="en-US" sz="1400" dirty="0">
              <a:solidFill>
                <a:schemeClr val="bg1"/>
              </a:solidFill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886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  <a:sym typeface="+mn-ea"/>
              </a:rPr>
              <a:t>Intercom and Door Access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1052736"/>
            <a:ext cx="1114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DPH-600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3203848" cy="464641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35696" y="1560830"/>
            <a:ext cx="730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404040"/>
                </a:solidFill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Offering Audio/Video SIP intercom and door phone, as well as Gateway for your customization.</a:t>
            </a:r>
            <a:endParaRPr kumimoji="1" lang="zh-CN" altLang="en-US" sz="1600" dirty="0">
              <a:solidFill>
                <a:srgbClr val="404040"/>
              </a:solidFill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6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1430" y="37465"/>
            <a:ext cx="9121775" cy="814070"/>
          </a:xfrm>
          <a:prstGeom prst="flowChartAlternateProcess">
            <a:avLst/>
          </a:prstGeom>
          <a:solidFill>
            <a:srgbClr val="0187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zh-CN" sz="3200" dirty="0" smtClean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5325" y="4615180"/>
            <a:ext cx="593407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HD Audio with Full Duplex Echo Cancellation (AEC)</a:t>
            </a:r>
            <a:endParaRPr kumimoji="1" lang="zh-CN" altLang="en-US" dirty="0">
              <a:solidFill>
                <a:srgbClr val="404040"/>
              </a:solidFill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3643" y="3646739"/>
            <a:ext cx="645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rgbClr val="404040"/>
                </a:solidFill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Exceptional HD Audio &amp; Video</a:t>
            </a:r>
            <a:endParaRPr kumimoji="1" lang="zh-CN" altLang="en-US" sz="1800" b="1" dirty="0">
              <a:solidFill>
                <a:srgbClr val="404040"/>
              </a:solidFill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51" t="-2850" r="-151" b="2850"/>
          <a:stretch>
            <a:fillRect/>
          </a:stretch>
        </p:blipFill>
        <p:spPr>
          <a:xfrm>
            <a:off x="-29210" y="-109855"/>
            <a:ext cx="9162415" cy="3568700"/>
          </a:xfrm>
          <a:prstGeom prst="rect">
            <a:avLst/>
          </a:prstGeom>
        </p:spPr>
      </p:pic>
      <p:pic>
        <p:nvPicPr>
          <p:cNvPr id="9" name="图片 8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653136"/>
            <a:ext cx="547922" cy="547922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005064"/>
            <a:ext cx="547922" cy="5479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58017" y="3418929"/>
            <a:ext cx="1127609" cy="1225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52743" y="3933056"/>
            <a:ext cx="6978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HD duplex video </a:t>
            </a:r>
            <a:r>
              <a:rPr lang="en-US" altLang="zh-CN" sz="1800" dirty="0" smtClean="0">
                <a:solidFill>
                  <a:schemeClr val="tx1"/>
                </a:solidFill>
              </a:rPr>
              <a:t>communication</a:t>
            </a:r>
          </a:p>
          <a:p>
            <a:pPr algn="just">
              <a:lnSpc>
                <a:spcPct val="150000"/>
              </a:lnSpc>
            </a:pPr>
            <a:endParaRPr kumimoji="1" lang="zh-CN" altLang="en-US" sz="1800" dirty="0">
              <a:solidFill>
                <a:schemeClr val="tx1"/>
              </a:solidFill>
              <a:ea typeface="Source Han Sans CN" panose="020B05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dirty="0" smtClean="0">
                <a:solidFill>
                  <a:schemeClr val="tx1"/>
                </a:solidFill>
              </a:rPr>
              <a:t>Video, 720P camera supports full</a:t>
            </a:r>
            <a:endParaRPr kumimoji="1" lang="zh-CN" altLang="en-US" sz="1800" dirty="0">
              <a:solidFill>
                <a:schemeClr val="tx1"/>
              </a:solidFill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9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9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9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08920"/>
            <a:ext cx="2216273" cy="10879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5896" y="2564904"/>
            <a:ext cx="1328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DVX-2002F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3429000"/>
            <a:ext cx="1328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DVX-2005F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 bwMode="auto">
          <a:xfrm>
            <a:off x="6156176" y="2420888"/>
            <a:ext cx="2664296" cy="103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IP-PBX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noProof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1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0 concurrent calls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30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 users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 bwMode="auto">
          <a:xfrm>
            <a:off x="6156176" y="3501008"/>
            <a:ext cx="2664296" cy="103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IP-PBX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0 concurrent calls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50 users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3136"/>
            <a:ext cx="3157071" cy="10388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51920" y="4869160"/>
            <a:ext cx="122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DVX-3000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Content Placeholder 10"/>
          <p:cNvSpPr txBox="1">
            <a:spLocks/>
          </p:cNvSpPr>
          <p:nvPr/>
        </p:nvSpPr>
        <p:spPr bwMode="auto">
          <a:xfrm>
            <a:off x="6156176" y="4869160"/>
            <a:ext cx="2664296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IP-PBX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30 concurrent calls</a:t>
            </a: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Optional ½ PRI (up to 16 channels</a:t>
            </a: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endParaRPr lang="en-US" sz="1200" b="0" kern="0" dirty="0">
              <a:solidFill>
                <a:srgbClr val="000000"/>
              </a:solidFill>
              <a:latin typeface="+mn-lt"/>
              <a:ea typeface="Trebuchet MS" pitchFamily="34" charset="0"/>
              <a:cs typeface="Trebuchet MS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32656"/>
            <a:ext cx="7294561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DVX-2005 &amp; 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DVX-3000 SOHO IP PBXs </a:t>
            </a:r>
            <a:endParaRPr lang="en-US" sz="3200" dirty="0">
              <a:solidFill>
                <a:srgbClr val="0070C0"/>
              </a:solidFill>
              <a:effectLst>
                <a:outerShdw blurRad="50800" dist="38100" dir="2700000" algn="br">
                  <a:srgbClr val="000000"/>
                </a:outerShdw>
              </a:effectLst>
              <a:latin typeface="Trebuchet MS"/>
              <a:ea typeface="Trebuchet MS" pitchFamily="34" charset="0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052736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Delivering high quality, secure and reliable voice, video, data &amp; mobility to SMBs</a:t>
            </a:r>
          </a:p>
        </p:txBody>
      </p:sp>
      <p:pic>
        <p:nvPicPr>
          <p:cNvPr id="16" name="Picture 2" descr="Asterisk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138316" cy="62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30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14400"/>
            <a:ext cx="9036496" cy="519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6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353185"/>
            <a:ext cx="8761095" cy="43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1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7504" y="1744821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800" dirty="0">
                <a:solidFill>
                  <a:srgbClr val="404040"/>
                </a:solidFill>
                <a:latin typeface="Arial" panose="020B0604020202020204" pitchFamily="34" charset="0"/>
                <a:ea typeface="Source Han Sans CN" panose="020B0500000000000000" pitchFamily="34" charset="-128"/>
                <a:cs typeface="Arial" panose="020B0604020202020204" pitchFamily="34" charset="0"/>
              </a:rPr>
              <a:t>Choose accessories for your professional VoIP Communication System. We have mono/duo headsets, SIP speaker etc.</a:t>
            </a:r>
            <a:endParaRPr kumimoji="1" lang="zh-CN" altLang="en-US" sz="1800" dirty="0">
              <a:solidFill>
                <a:srgbClr val="404040"/>
              </a:solidFill>
              <a:latin typeface="Arial" panose="020B0604020202020204" pitchFamily="34" charset="0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664296" cy="32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0377" y="260648"/>
            <a:ext cx="2552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Accessories</a:t>
            </a:r>
            <a:endParaRPr lang="ko-KR" alt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924944"/>
            <a:ext cx="43611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23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08920"/>
            <a:ext cx="511256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62880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</a:t>
            </a:r>
            <a:r>
              <a:rPr lang="en-US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 HANDSETS 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101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373216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909" y="332656"/>
            <a:ext cx="845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DVSP600A DECT SIP Cordless Base Station and  Cordless Handset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34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161" y="260648"/>
            <a:ext cx="3557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SIP-DECT </a:t>
            </a:r>
            <a:r>
              <a:rPr lang="en-US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980728"/>
            <a:ext cx="7704856" cy="516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47675" indent="-2000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2pPr>
            <a:lvl3pPr marL="808038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3pPr>
            <a:lvl4pPr marL="116840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6192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0764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5336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29908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448050" indent="-18097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Char char="•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1600" b="0" kern="0" dirty="0" smtClean="0"/>
              <a:t>Facility-wide wireless communication solution to make, receive and confirm receipt of voice calls </a:t>
            </a:r>
          </a:p>
          <a:p>
            <a:pPr marL="0" indent="0">
              <a:buNone/>
            </a:pPr>
            <a:endParaRPr lang="en-US" sz="1600" b="0" kern="0" dirty="0" smtClean="0"/>
          </a:p>
          <a:p>
            <a:r>
              <a:rPr lang="en-US" sz="1600" b="0" kern="0" dirty="0" smtClean="0"/>
              <a:t>Integrates seamlessly with your existing  IP-PBX</a:t>
            </a:r>
          </a:p>
          <a:p>
            <a:endParaRPr lang="en-US" sz="1600" b="0" kern="0" dirty="0" smtClean="0"/>
          </a:p>
          <a:p>
            <a:r>
              <a:rPr lang="en-US" sz="1600" b="0" kern="0" dirty="0" smtClean="0"/>
              <a:t>Integrates with all major clinical information systems, such as nurse call and patient monitoring systems, and more…</a:t>
            </a:r>
          </a:p>
          <a:p>
            <a:endParaRPr lang="en-US" sz="1600" b="0" kern="0" dirty="0" smtClean="0"/>
          </a:p>
          <a:p>
            <a:r>
              <a:rPr lang="en-US" sz="1600" b="0" kern="0" dirty="0" smtClean="0"/>
              <a:t>Super-clear </a:t>
            </a:r>
            <a:r>
              <a:rPr lang="en-US" sz="1600" b="0" kern="0" dirty="0"/>
              <a:t>mobility with Orbitlink Wireless Technology.™ </a:t>
            </a:r>
            <a:r>
              <a:rPr lang="en-US" sz="1600" b="0" kern="0" dirty="0" smtClean="0"/>
              <a:t>Leave </a:t>
            </a:r>
            <a:r>
              <a:rPr lang="en-US" sz="1600" b="0" kern="0" dirty="0"/>
              <a:t>your desk without leaving your work behind and enjoy DECT 6.0 sound quality and reception</a:t>
            </a:r>
          </a:p>
          <a:p>
            <a:r>
              <a:rPr lang="en-US" sz="1600" b="0" kern="0" dirty="0" smtClean="0"/>
              <a:t>Scalability</a:t>
            </a:r>
            <a:r>
              <a:rPr lang="en-US" sz="1600" b="0" kern="0" dirty="0"/>
              <a:t>. Growing pains? Register up to six cordless handsets to the </a:t>
            </a:r>
            <a:r>
              <a:rPr lang="en-US" sz="1600" b="0" kern="0" dirty="0" smtClean="0"/>
              <a:t>DVSP600 </a:t>
            </a:r>
            <a:r>
              <a:rPr lang="en-US" sz="1600" b="0" kern="0" dirty="0"/>
              <a:t>base station and program each one with its own phone number or extension.</a:t>
            </a:r>
          </a:p>
          <a:p>
            <a:endParaRPr lang="en-US" sz="1600" b="0" kern="0" dirty="0"/>
          </a:p>
          <a:p>
            <a:r>
              <a:rPr lang="en-US" sz="1600" b="0" kern="0" dirty="0"/>
              <a:t>Flexibility. With support for up to six SIP lines/accounts, you can manage multiple calls with advanced call handling features.</a:t>
            </a:r>
          </a:p>
          <a:p>
            <a:pPr marL="0" indent="0">
              <a:buNone/>
            </a:pPr>
            <a:endParaRPr lang="en-US" sz="1400" b="0" kern="0" dirty="0"/>
          </a:p>
        </p:txBody>
      </p:sp>
    </p:spTree>
    <p:extLst>
      <p:ext uri="{BB962C8B-B14F-4D97-AF65-F5344CB8AC3E}">
        <p14:creationId xmlns:p14="http://schemas.microsoft.com/office/powerpoint/2010/main" val="1586494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ne 24"/>
          <p:cNvSpPr>
            <a:spLocks noChangeShapeType="1"/>
          </p:cNvSpPr>
          <p:nvPr/>
        </p:nvSpPr>
        <p:spPr bwMode="auto">
          <a:xfrm flipH="1" flipV="1">
            <a:off x="960267" y="4662260"/>
            <a:ext cx="113144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endParaRPr lang="en-US" sz="2585">
              <a:ea typeface="ＭＳ Ｐゴシック" pitchFamily="-76" charset="-128"/>
            </a:endParaRPr>
          </a:p>
        </p:txBody>
      </p:sp>
      <p:sp>
        <p:nvSpPr>
          <p:cNvPr id="43" name="Text Box 111"/>
          <p:cNvSpPr txBox="1">
            <a:spLocks noChangeArrowheads="1"/>
          </p:cNvSpPr>
          <p:nvPr/>
        </p:nvSpPr>
        <p:spPr bwMode="auto">
          <a:xfrm>
            <a:off x="2433918" y="4376765"/>
            <a:ext cx="692921" cy="56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015" dirty="0">
              <a:solidFill>
                <a:srgbClr val="1C1C1C"/>
              </a:solidFill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015" dirty="0">
                <a:solidFill>
                  <a:srgbClr val="1C1C1C"/>
                </a:solidFill>
                <a:latin typeface="Arial" charset="0"/>
              </a:rPr>
              <a:t>SIP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v-SE" dirty="0" smtClean="0"/>
              <a:t>Solution </a:t>
            </a:r>
            <a:r>
              <a:rPr lang="sv-SE" dirty="0"/>
              <a:t>Architecture</a:t>
            </a:r>
            <a:endParaRPr lang="en-US" dirty="0" smtClean="0"/>
          </a:p>
        </p:txBody>
      </p:sp>
      <p:sp>
        <p:nvSpPr>
          <p:cNvPr id="212998" name="Line 11"/>
          <p:cNvSpPr>
            <a:spLocks noChangeShapeType="1"/>
          </p:cNvSpPr>
          <p:nvPr/>
        </p:nvSpPr>
        <p:spPr bwMode="auto">
          <a:xfrm flipH="1">
            <a:off x="1809037" y="2551235"/>
            <a:ext cx="332391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endParaRPr lang="en-US" sz="2585">
              <a:ea typeface="ＭＳ Ｐゴシック" pitchFamily="-76" charset="-128"/>
            </a:endParaRPr>
          </a:p>
        </p:txBody>
      </p:sp>
      <p:sp>
        <p:nvSpPr>
          <p:cNvPr id="212999" name="Line 24"/>
          <p:cNvSpPr>
            <a:spLocks noChangeShapeType="1"/>
          </p:cNvSpPr>
          <p:nvPr/>
        </p:nvSpPr>
        <p:spPr bwMode="auto">
          <a:xfrm flipH="1" flipV="1">
            <a:off x="3625069" y="4679009"/>
            <a:ext cx="1790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endParaRPr lang="en-US" sz="2585">
              <a:ea typeface="ＭＳ Ｐゴシック" pitchFamily="-76" charset="-128"/>
            </a:endParaRPr>
          </a:p>
        </p:txBody>
      </p:sp>
      <p:sp>
        <p:nvSpPr>
          <p:cNvPr id="12300" name="Text Box 25"/>
          <p:cNvSpPr txBox="1">
            <a:spLocks noChangeArrowheads="1"/>
          </p:cNvSpPr>
          <p:nvPr/>
        </p:nvSpPr>
        <p:spPr bwMode="auto">
          <a:xfrm>
            <a:off x="3761726" y="4312875"/>
            <a:ext cx="1531291" cy="3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 smtClean="0">
                <a:solidFill>
                  <a:srgbClr val="1C1C1C"/>
                </a:solidFill>
                <a:latin typeface="Arial" charset="0"/>
                <a:cs typeface="Arial" charset="0"/>
              </a:rPr>
              <a:t>DVSP600A  SIP-DECT</a:t>
            </a:r>
            <a:endParaRPr lang="en-GB" sz="1015" dirty="0">
              <a:solidFill>
                <a:srgbClr val="1C1C1C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>
                <a:solidFill>
                  <a:srgbClr val="1C1C1C"/>
                </a:solidFill>
                <a:latin typeface="Arial" charset="0"/>
                <a:cs typeface="Arial" charset="0"/>
              </a:rPr>
              <a:t>Access Point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622789" y="720970"/>
            <a:ext cx="65" cy="1420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923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1545293" y="4999786"/>
            <a:ext cx="854246" cy="2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 smtClean="0">
                <a:solidFill>
                  <a:srgbClr val="1C1C1C"/>
                </a:solidFill>
                <a:latin typeface="Arial" charset="0"/>
                <a:cs typeface="Arial" charset="0"/>
              </a:rPr>
              <a:t>IP PBX</a:t>
            </a:r>
            <a:endParaRPr lang="en-GB" sz="1015" dirty="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Text Box 176"/>
          <p:cNvSpPr txBox="1">
            <a:spLocks noChangeArrowheads="1"/>
          </p:cNvSpPr>
          <p:nvPr/>
        </p:nvSpPr>
        <p:spPr bwMode="auto">
          <a:xfrm>
            <a:off x="6667989" y="3195293"/>
            <a:ext cx="1658815" cy="2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 smtClean="0">
                <a:solidFill>
                  <a:srgbClr val="1C1C1C"/>
                </a:solidFill>
                <a:latin typeface="Arial" charset="0"/>
              </a:rPr>
              <a:t> Handsets</a:t>
            </a:r>
            <a:endParaRPr lang="en-GB" sz="1015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49" name="Picture 22" descr="Picture1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3193" y="2297600"/>
            <a:ext cx="872682" cy="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22" descr="Picture1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3193" y="4469345"/>
            <a:ext cx="872682" cy="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Line 24"/>
          <p:cNvSpPr>
            <a:spLocks noChangeShapeType="1"/>
          </p:cNvSpPr>
          <p:nvPr/>
        </p:nvSpPr>
        <p:spPr bwMode="auto">
          <a:xfrm flipH="1" flipV="1">
            <a:off x="2304378" y="4662260"/>
            <a:ext cx="113144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endParaRPr lang="en-US" sz="2585">
              <a:ea typeface="ＭＳ Ｐゴシック" pitchFamily="-76" charset="-128"/>
            </a:endParaRPr>
          </a:p>
        </p:txBody>
      </p:sp>
      <p:pic>
        <p:nvPicPr>
          <p:cNvPr id="12308" name="Picture 27" descr="pipe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38" y="1751135"/>
            <a:ext cx="49823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28"/>
          <p:cNvSpPr txBox="1">
            <a:spLocks noChangeArrowheads="1"/>
          </p:cNvSpPr>
          <p:nvPr/>
        </p:nvSpPr>
        <p:spPr bwMode="auto">
          <a:xfrm rot="5400000">
            <a:off x="1610164" y="3754615"/>
            <a:ext cx="3522785" cy="3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477" dirty="0">
                <a:solidFill>
                  <a:srgbClr val="000000"/>
                </a:solidFill>
                <a:latin typeface="Arial" charset="0"/>
              </a:rPr>
              <a:t>LOCAL AREA NETWORK (LAN)</a:t>
            </a:r>
          </a:p>
        </p:txBody>
      </p:sp>
      <p:pic>
        <p:nvPicPr>
          <p:cNvPr id="39" name="Picture 26" descr="clo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9" y="4215137"/>
            <a:ext cx="735311" cy="79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562339" y="4494327"/>
            <a:ext cx="766519" cy="24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108">
                <a:solidFill>
                  <a:srgbClr val="1C1C1C"/>
                </a:solidFill>
                <a:latin typeface="Arial" charset="0"/>
                <a:cs typeface="Arial" charset="0"/>
              </a:rPr>
              <a:t>PSTN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162" y="1899020"/>
            <a:ext cx="735140" cy="1129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804" y="4004325"/>
            <a:ext cx="735140" cy="112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89" y="1710421"/>
            <a:ext cx="521710" cy="840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338" y="2352742"/>
            <a:ext cx="521710" cy="840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766" y="3905250"/>
            <a:ext cx="521710" cy="84081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76" y="4136136"/>
            <a:ext cx="521710" cy="8408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366" y="4569302"/>
            <a:ext cx="521710" cy="840814"/>
          </a:xfrm>
          <a:prstGeom prst="rect">
            <a:avLst/>
          </a:prstGeom>
        </p:spPr>
      </p:pic>
      <p:sp>
        <p:nvSpPr>
          <p:cNvPr id="50" name="Text Box 176"/>
          <p:cNvSpPr txBox="1">
            <a:spLocks noChangeArrowheads="1"/>
          </p:cNvSpPr>
          <p:nvPr/>
        </p:nvSpPr>
        <p:spPr bwMode="auto">
          <a:xfrm>
            <a:off x="7003177" y="4199402"/>
            <a:ext cx="1658815" cy="2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 smtClean="0">
                <a:solidFill>
                  <a:srgbClr val="1C1C1C"/>
                </a:solidFill>
                <a:latin typeface="Arial" charset="0"/>
              </a:rPr>
              <a:t> Handsets</a:t>
            </a:r>
            <a:endParaRPr lang="en-GB" sz="1015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52" name="Text Box 25"/>
          <p:cNvSpPr txBox="1">
            <a:spLocks noChangeArrowheads="1"/>
          </p:cNvSpPr>
          <p:nvPr/>
        </p:nvSpPr>
        <p:spPr bwMode="auto">
          <a:xfrm>
            <a:off x="3564470" y="2124303"/>
            <a:ext cx="1531291" cy="3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48" tIns="36624" rIns="73248" bIns="36624">
            <a:spAutoFit/>
          </a:bodyPr>
          <a:lstStyle>
            <a:lvl1pPr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1pPr>
            <a:lvl2pPr marL="742950" indent="-28575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2pPr>
            <a:lvl3pPr marL="11430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3pPr>
            <a:lvl4pPr marL="16002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4pPr>
            <a:lvl5pPr marL="2057400" indent="-228600" defTabSz="793750"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5pPr>
            <a:lvl6pPr marL="25146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6pPr>
            <a:lvl7pPr marL="29718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7pPr>
            <a:lvl8pPr marL="34290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8pPr>
            <a:lvl9pPr marL="3886200" indent="-228600" algn="ctr" defTabSz="793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Font typeface="Wingdings" charset="2"/>
              <a:buChar char="§"/>
              <a:defRPr sz="1600">
                <a:solidFill>
                  <a:srgbClr val="333333"/>
                </a:solidFill>
                <a:latin typeface="Ascom_Zwo-Light" pitchFamily="50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 smtClean="0">
                <a:solidFill>
                  <a:srgbClr val="1C1C1C"/>
                </a:solidFill>
                <a:latin typeface="Arial" charset="0"/>
                <a:cs typeface="Arial" charset="0"/>
              </a:rPr>
              <a:t>DVSP600A  SIP-DECT</a:t>
            </a:r>
            <a:endParaRPr lang="en-GB" sz="1015" dirty="0">
              <a:solidFill>
                <a:srgbClr val="1C1C1C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015" dirty="0">
                <a:solidFill>
                  <a:srgbClr val="1C1C1C"/>
                </a:solidFill>
                <a:latin typeface="Arial" charset="0"/>
                <a:cs typeface="Arial" charset="0"/>
              </a:rPr>
              <a:t>Access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597" y="4394363"/>
            <a:ext cx="1160119" cy="5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80" y="2133201"/>
            <a:ext cx="1145141" cy="7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72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08920"/>
            <a:ext cx="511256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628800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</a:rPr>
              <a:t>VOIP GATEWAYS</a:t>
            </a:r>
            <a:endParaRPr lang="en-US" sz="400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35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9" name="Rectangle 5"/>
          <p:cNvSpPr>
            <a:spLocks noChangeArrowheads="1"/>
          </p:cNvSpPr>
          <p:nvPr/>
        </p:nvSpPr>
        <p:spPr bwMode="auto">
          <a:xfrm flipV="1">
            <a:off x="511175" y="5919788"/>
            <a:ext cx="8183563" cy="179387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shade val="46275"/>
                  <a:invGamma/>
                  <a:alpha val="0"/>
                </a:srgbClr>
              </a:gs>
              <a:gs pos="100000">
                <a:srgbClr val="000000">
                  <a:alpha val="85001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395288" y="949325"/>
            <a:ext cx="8386762" cy="5157788"/>
          </a:xfrm>
          <a:prstGeom prst="rect">
            <a:avLst/>
          </a:prstGeom>
          <a:gradFill rotWithShape="1">
            <a:gsLst>
              <a:gs pos="0">
                <a:srgbClr val="5F5F65"/>
              </a:gs>
              <a:gs pos="100000">
                <a:srgbClr val="5F5F65">
                  <a:gamma/>
                  <a:shade val="46275"/>
                  <a:invGamma/>
                  <a:alpha val="78999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1" name="AutoShape 7"/>
          <p:cNvSpPr>
            <a:spLocks noChangeArrowheads="1"/>
          </p:cNvSpPr>
          <p:nvPr/>
        </p:nvSpPr>
        <p:spPr bwMode="auto">
          <a:xfrm>
            <a:off x="395288" y="836613"/>
            <a:ext cx="8402637" cy="2159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2" name="Rectangle 8"/>
          <p:cNvSpPr>
            <a:spLocks noChangeArrowheads="1"/>
          </p:cNvSpPr>
          <p:nvPr/>
        </p:nvSpPr>
        <p:spPr bwMode="auto">
          <a:xfrm>
            <a:off x="492125" y="1046163"/>
            <a:ext cx="8208963" cy="4187825"/>
          </a:xfrm>
          <a:prstGeom prst="rect">
            <a:avLst/>
          </a:prstGeom>
          <a:gradFill rotWithShape="1">
            <a:gsLst>
              <a:gs pos="0">
                <a:srgbClr val="8E8E95"/>
              </a:gs>
              <a:gs pos="100000">
                <a:srgbClr val="8E8E95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515938" y="4889500"/>
            <a:ext cx="8161337" cy="120650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shade val="56078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4" name="Rectangle 10"/>
          <p:cNvSpPr>
            <a:spLocks noChangeArrowheads="1"/>
          </p:cNvSpPr>
          <p:nvPr/>
        </p:nvSpPr>
        <p:spPr bwMode="auto">
          <a:xfrm>
            <a:off x="600075" y="1216025"/>
            <a:ext cx="1519238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514350" y="3687763"/>
            <a:ext cx="176212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4 FXS / FXO ports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5 Ethernet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SIP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/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600075" y="1941513"/>
            <a:ext cx="1511300" cy="1651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7" name="Rectangle 13"/>
          <p:cNvSpPr>
            <a:spLocks noChangeArrowheads="1"/>
          </p:cNvSpPr>
          <p:nvPr/>
        </p:nvSpPr>
        <p:spPr bwMode="auto">
          <a:xfrm>
            <a:off x="2193925" y="1214438"/>
            <a:ext cx="1573213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8" name="Rectangle 14"/>
          <p:cNvSpPr>
            <a:spLocks noChangeArrowheads="1"/>
          </p:cNvSpPr>
          <p:nvPr/>
        </p:nvSpPr>
        <p:spPr bwMode="auto">
          <a:xfrm>
            <a:off x="2184400" y="1939925"/>
            <a:ext cx="1582738" cy="16525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2255838" y="1446213"/>
            <a:ext cx="14176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u="sng">
                <a:solidFill>
                  <a:schemeClr val="tx1"/>
                </a:solidFill>
              </a:rPr>
              <a:t>8 Port GW</a:t>
            </a:r>
          </a:p>
        </p:txBody>
      </p:sp>
      <p:sp>
        <p:nvSpPr>
          <p:cNvPr id="507920" name="Rectangle 16"/>
          <p:cNvSpPr>
            <a:spLocks noChangeArrowheads="1"/>
          </p:cNvSpPr>
          <p:nvPr/>
        </p:nvSpPr>
        <p:spPr bwMode="auto">
          <a:xfrm>
            <a:off x="3840163" y="1206500"/>
            <a:ext cx="1511300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21" name="Rectangle 17"/>
          <p:cNvSpPr>
            <a:spLocks noChangeArrowheads="1"/>
          </p:cNvSpPr>
          <p:nvPr/>
        </p:nvSpPr>
        <p:spPr bwMode="auto">
          <a:xfrm>
            <a:off x="3840163" y="1931988"/>
            <a:ext cx="1511300" cy="16605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23" name="Rectangle 19"/>
          <p:cNvSpPr>
            <a:spLocks noChangeArrowheads="1"/>
          </p:cNvSpPr>
          <p:nvPr/>
        </p:nvSpPr>
        <p:spPr bwMode="auto">
          <a:xfrm>
            <a:off x="7016750" y="1206500"/>
            <a:ext cx="1503363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24" name="Rectangle 20"/>
          <p:cNvSpPr>
            <a:spLocks noChangeArrowheads="1"/>
          </p:cNvSpPr>
          <p:nvPr/>
        </p:nvSpPr>
        <p:spPr bwMode="auto">
          <a:xfrm>
            <a:off x="7016750" y="1931988"/>
            <a:ext cx="1503363" cy="16605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83" name="Text Box 21"/>
          <p:cNvSpPr txBox="1">
            <a:spLocks noChangeArrowheads="1"/>
          </p:cNvSpPr>
          <p:nvPr/>
        </p:nvSpPr>
        <p:spPr bwMode="auto">
          <a:xfrm>
            <a:off x="6935788" y="1360488"/>
            <a:ext cx="1752600" cy="46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u="sng">
                <a:solidFill>
                  <a:schemeClr val="tx1"/>
                </a:solidFill>
              </a:rPr>
              <a:t>Telephone</a:t>
            </a:r>
          </a:p>
          <a:p>
            <a:pPr defTabSz="814388" eaLnBrk="0" hangingPunct="0">
              <a:lnSpc>
                <a:spcPct val="90000"/>
              </a:lnSpc>
            </a:pPr>
            <a:r>
              <a:rPr lang="en-US" altLang="zh-TW" sz="1400" u="sng">
                <a:solidFill>
                  <a:schemeClr val="tx1"/>
                </a:solidFill>
              </a:rPr>
              <a:t>Adapter </a:t>
            </a:r>
          </a:p>
        </p:txBody>
      </p:sp>
      <p:sp>
        <p:nvSpPr>
          <p:cNvPr id="507926" name="Rectangle 22"/>
          <p:cNvSpPr>
            <a:spLocks noChangeArrowheads="1"/>
          </p:cNvSpPr>
          <p:nvPr/>
        </p:nvSpPr>
        <p:spPr bwMode="auto">
          <a:xfrm>
            <a:off x="600075" y="3168650"/>
            <a:ext cx="1511300" cy="4857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85" name="Rectangle 23"/>
          <p:cNvSpPr>
            <a:spLocks noChangeArrowheads="1"/>
          </p:cNvSpPr>
          <p:nvPr/>
        </p:nvSpPr>
        <p:spPr bwMode="auto">
          <a:xfrm>
            <a:off x="600075" y="3262313"/>
            <a:ext cx="15113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>
                <a:solidFill>
                  <a:schemeClr val="tx1"/>
                </a:solidFill>
              </a:rPr>
              <a:t>SOHO / SMB</a:t>
            </a:r>
          </a:p>
        </p:txBody>
      </p:sp>
      <p:sp>
        <p:nvSpPr>
          <p:cNvPr id="507928" name="Rectangle 24"/>
          <p:cNvSpPr>
            <a:spLocks noChangeArrowheads="1"/>
          </p:cNvSpPr>
          <p:nvPr/>
        </p:nvSpPr>
        <p:spPr bwMode="auto">
          <a:xfrm>
            <a:off x="2184400" y="3167063"/>
            <a:ext cx="1582738" cy="4857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30" name="Rectangle 26"/>
          <p:cNvSpPr>
            <a:spLocks noChangeArrowheads="1"/>
          </p:cNvSpPr>
          <p:nvPr/>
        </p:nvSpPr>
        <p:spPr bwMode="auto">
          <a:xfrm>
            <a:off x="3840163" y="3159125"/>
            <a:ext cx="1504950" cy="4857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32" name="Rectangle 28"/>
          <p:cNvSpPr>
            <a:spLocks noChangeArrowheads="1"/>
          </p:cNvSpPr>
          <p:nvPr/>
        </p:nvSpPr>
        <p:spPr bwMode="auto">
          <a:xfrm>
            <a:off x="7016750" y="3159125"/>
            <a:ext cx="1503363" cy="4857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34" name="Line 30"/>
          <p:cNvSpPr>
            <a:spLocks noChangeShapeType="1"/>
          </p:cNvSpPr>
          <p:nvPr/>
        </p:nvSpPr>
        <p:spPr bwMode="auto">
          <a:xfrm flipH="1" flipV="1">
            <a:off x="7315200" y="1530350"/>
            <a:ext cx="42863" cy="55563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82124" tIns="41061" rIns="82124" bIns="41061" anchor="ctr" anchorCtr="1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90" name="Text Box 31"/>
          <p:cNvSpPr txBox="1">
            <a:spLocks noChangeArrowheads="1"/>
          </p:cNvSpPr>
          <p:nvPr/>
        </p:nvSpPr>
        <p:spPr bwMode="auto">
          <a:xfrm>
            <a:off x="584200" y="1446213"/>
            <a:ext cx="15017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u="sng">
                <a:solidFill>
                  <a:schemeClr val="tx1"/>
                </a:solidFill>
              </a:rPr>
              <a:t>4 Port GW</a:t>
            </a:r>
          </a:p>
        </p:txBody>
      </p:sp>
      <p:sp>
        <p:nvSpPr>
          <p:cNvPr id="11291" name="Rectangle 32"/>
          <p:cNvSpPr>
            <a:spLocks noChangeArrowheads="1"/>
          </p:cNvSpPr>
          <p:nvPr/>
        </p:nvSpPr>
        <p:spPr bwMode="auto">
          <a:xfrm>
            <a:off x="2343150" y="5130800"/>
            <a:ext cx="4592638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>
                <a:solidFill>
                  <a:schemeClr val="tx1"/>
                </a:solidFill>
              </a:rPr>
              <a:t>Configuration and Management Applications</a:t>
            </a: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TW" sz="600">
              <a:solidFill>
                <a:schemeClr val="tx1"/>
              </a:solidFill>
            </a:endParaRP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 b="0">
                <a:solidFill>
                  <a:schemeClr val="tx1"/>
                </a:solidFill>
              </a:rPr>
              <a:t>VoIP Configuration Wizard</a:t>
            </a: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TW" sz="1200" b="0">
              <a:solidFill>
                <a:schemeClr val="tx1"/>
              </a:solidFill>
            </a:endParaRPr>
          </a:p>
        </p:txBody>
      </p:sp>
      <p:sp>
        <p:nvSpPr>
          <p:cNvPr id="507937" name="AutoShape 33"/>
          <p:cNvSpPr>
            <a:spLocks noChangeArrowheads="1"/>
          </p:cNvSpPr>
          <p:nvPr/>
        </p:nvSpPr>
        <p:spPr bwMode="auto">
          <a:xfrm>
            <a:off x="6043613" y="6005513"/>
            <a:ext cx="976312" cy="873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39" name="Oval 35"/>
          <p:cNvSpPr>
            <a:spLocks noChangeArrowheads="1"/>
          </p:cNvSpPr>
          <p:nvPr/>
        </p:nvSpPr>
        <p:spPr bwMode="auto">
          <a:xfrm rot="-399265">
            <a:off x="690563" y="2727325"/>
            <a:ext cx="1349375" cy="414338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algn="ctr">
            <a:noFill/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40" name="Oval 36"/>
          <p:cNvSpPr>
            <a:spLocks noChangeArrowheads="1"/>
          </p:cNvSpPr>
          <p:nvPr/>
        </p:nvSpPr>
        <p:spPr bwMode="auto">
          <a:xfrm rot="-399265">
            <a:off x="2274888" y="2727325"/>
            <a:ext cx="1349375" cy="414338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algn="ctr">
            <a:noFill/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41" name="Oval 37"/>
          <p:cNvSpPr>
            <a:spLocks noChangeArrowheads="1"/>
          </p:cNvSpPr>
          <p:nvPr/>
        </p:nvSpPr>
        <p:spPr bwMode="auto">
          <a:xfrm rot="-399265">
            <a:off x="3983038" y="2727325"/>
            <a:ext cx="1349375" cy="414338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algn="ctr">
            <a:noFill/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43" name="Oval 39"/>
          <p:cNvSpPr>
            <a:spLocks noChangeArrowheads="1"/>
          </p:cNvSpPr>
          <p:nvPr/>
        </p:nvSpPr>
        <p:spPr bwMode="auto">
          <a:xfrm rot="-399265">
            <a:off x="7080250" y="2708275"/>
            <a:ext cx="1349375" cy="414338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algn="ctr">
            <a:noFill/>
            <a:round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7944" name="Picture 40" descr="DVG-5004S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75" y="2068513"/>
            <a:ext cx="1160463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45" name="Picture 41" descr="圖片9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2081213"/>
            <a:ext cx="12239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46" name="Picture 42" descr="圖片1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313" y="2112963"/>
            <a:ext cx="15938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48" name="Picture 44" descr="圖片7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0613" y="1965325"/>
            <a:ext cx="6445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3" name="Text Box 45"/>
          <p:cNvSpPr txBox="1">
            <a:spLocks noChangeArrowheads="1"/>
          </p:cNvSpPr>
          <p:nvPr/>
        </p:nvSpPr>
        <p:spPr bwMode="auto">
          <a:xfrm>
            <a:off x="3894138" y="1446213"/>
            <a:ext cx="1417637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u="sng">
                <a:solidFill>
                  <a:schemeClr val="tx1"/>
                </a:solidFill>
              </a:rPr>
              <a:t>16/32 Port GW</a:t>
            </a:r>
          </a:p>
        </p:txBody>
      </p:sp>
      <p:pic>
        <p:nvPicPr>
          <p:cNvPr id="11307" name="Picture 50" descr="圖片1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0" y="4864100"/>
            <a:ext cx="146367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8" name="Picture 51" descr="圖片1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6438" y="4864100"/>
            <a:ext cx="146367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9" name="Text Box 52"/>
          <p:cNvSpPr txBox="1">
            <a:spLocks noChangeArrowheads="1"/>
          </p:cNvSpPr>
          <p:nvPr/>
        </p:nvSpPr>
        <p:spPr bwMode="auto">
          <a:xfrm>
            <a:off x="2111375" y="3687763"/>
            <a:ext cx="1762125" cy="90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2/4/6/8 FXO / FXS ports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5 Ethernet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SIP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/>
          </a:p>
        </p:txBody>
      </p:sp>
      <p:sp>
        <p:nvSpPr>
          <p:cNvPr id="11310" name="Text Box 53"/>
          <p:cNvSpPr txBox="1">
            <a:spLocks noChangeArrowheads="1"/>
          </p:cNvSpPr>
          <p:nvPr/>
        </p:nvSpPr>
        <p:spPr bwMode="auto">
          <a:xfrm>
            <a:off x="3767138" y="3687763"/>
            <a:ext cx="1762125" cy="90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8 /16 / 32 FXS / FXO ports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2 Ethernet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/>
              <a:t>SIP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/>
          </a:p>
        </p:txBody>
      </p:sp>
      <p:sp>
        <p:nvSpPr>
          <p:cNvPr id="11312" name="Text Box 55"/>
          <p:cNvSpPr txBox="1">
            <a:spLocks noChangeArrowheads="1"/>
          </p:cNvSpPr>
          <p:nvPr/>
        </p:nvSpPr>
        <p:spPr bwMode="auto">
          <a:xfrm>
            <a:off x="6929438" y="3687763"/>
            <a:ext cx="172402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2 FXS </a:t>
            </a:r>
            <a:r>
              <a:rPr lang="en-US" altLang="zh-TW" sz="1200" b="0" dirty="0" smtClean="0"/>
              <a:t> </a:t>
            </a:r>
            <a:r>
              <a:rPr lang="en-US" altLang="zh-TW" sz="1200" b="0" dirty="0"/>
              <a:t>ports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1 </a:t>
            </a:r>
            <a:r>
              <a:rPr lang="en-US" altLang="zh-TW" sz="1200" b="0" dirty="0" smtClean="0"/>
              <a:t> </a:t>
            </a:r>
            <a:r>
              <a:rPr lang="en-US" altLang="zh-TW" sz="1200" b="0" dirty="0"/>
              <a:t>Ethernet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SIP</a:t>
            </a:r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 dirty="0"/>
          </a:p>
        </p:txBody>
      </p:sp>
      <p:sp>
        <p:nvSpPr>
          <p:cNvPr id="11313" name="Rectangle 56"/>
          <p:cNvSpPr>
            <a:spLocks noChangeArrowheads="1"/>
          </p:cNvSpPr>
          <p:nvPr/>
        </p:nvSpPr>
        <p:spPr bwMode="auto">
          <a:xfrm>
            <a:off x="2200275" y="3262313"/>
            <a:ext cx="15113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>
                <a:solidFill>
                  <a:schemeClr val="tx1"/>
                </a:solidFill>
              </a:rPr>
              <a:t>SOHO / SMB</a:t>
            </a:r>
          </a:p>
        </p:txBody>
      </p:sp>
      <p:sp>
        <p:nvSpPr>
          <p:cNvPr id="507966" name="AutoShape 62"/>
          <p:cNvSpPr>
            <a:spLocks noChangeArrowheads="1"/>
          </p:cNvSpPr>
          <p:nvPr/>
        </p:nvSpPr>
        <p:spPr bwMode="auto">
          <a:xfrm>
            <a:off x="2195513" y="6005513"/>
            <a:ext cx="976312" cy="873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15" name="Rectangle 57"/>
          <p:cNvSpPr>
            <a:spLocks noChangeArrowheads="1"/>
          </p:cNvSpPr>
          <p:nvPr/>
        </p:nvSpPr>
        <p:spPr bwMode="auto">
          <a:xfrm>
            <a:off x="3825875" y="3262313"/>
            <a:ext cx="15113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>
                <a:solidFill>
                  <a:schemeClr val="tx1"/>
                </a:solidFill>
              </a:rPr>
              <a:t>SMB / SME</a:t>
            </a:r>
          </a:p>
        </p:txBody>
      </p:sp>
      <p:sp>
        <p:nvSpPr>
          <p:cNvPr id="11317" name="Rectangle 61"/>
          <p:cNvSpPr>
            <a:spLocks noChangeArrowheads="1"/>
          </p:cNvSpPr>
          <p:nvPr/>
        </p:nvSpPr>
        <p:spPr bwMode="auto">
          <a:xfrm>
            <a:off x="7000875" y="3262313"/>
            <a:ext cx="15113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>
                <a:solidFill>
                  <a:schemeClr val="tx1"/>
                </a:solidFill>
              </a:rPr>
              <a:t>SOHO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FXO &amp; FXS Gateway Solution</a:t>
            </a:r>
            <a:endParaRPr lang="en-US" sz="320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45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9" name="Rectangle 5"/>
          <p:cNvSpPr>
            <a:spLocks noChangeArrowheads="1"/>
          </p:cNvSpPr>
          <p:nvPr/>
        </p:nvSpPr>
        <p:spPr bwMode="auto">
          <a:xfrm flipV="1">
            <a:off x="511175" y="5919788"/>
            <a:ext cx="8183563" cy="179387"/>
          </a:xfrm>
          <a:prstGeom prst="rect">
            <a:avLst/>
          </a:prstGeom>
          <a:gradFill rotWithShape="1">
            <a:gsLst>
              <a:gs pos="0">
                <a:srgbClr val="000000">
                  <a:gamma/>
                  <a:shade val="46275"/>
                  <a:invGamma/>
                  <a:alpha val="0"/>
                </a:srgbClr>
              </a:gs>
              <a:gs pos="100000">
                <a:srgbClr val="000000">
                  <a:alpha val="85001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395288" y="949325"/>
            <a:ext cx="8386762" cy="5157788"/>
          </a:xfrm>
          <a:prstGeom prst="rect">
            <a:avLst/>
          </a:prstGeom>
          <a:gradFill rotWithShape="1">
            <a:gsLst>
              <a:gs pos="0">
                <a:srgbClr val="5F5F65"/>
              </a:gs>
              <a:gs pos="100000">
                <a:srgbClr val="5F5F65">
                  <a:gamma/>
                  <a:shade val="46275"/>
                  <a:invGamma/>
                  <a:alpha val="78999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1" name="AutoShape 7"/>
          <p:cNvSpPr>
            <a:spLocks noChangeArrowheads="1"/>
          </p:cNvSpPr>
          <p:nvPr/>
        </p:nvSpPr>
        <p:spPr bwMode="auto">
          <a:xfrm>
            <a:off x="395288" y="836613"/>
            <a:ext cx="8402637" cy="2159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2" name="Rectangle 8"/>
          <p:cNvSpPr>
            <a:spLocks noChangeArrowheads="1"/>
          </p:cNvSpPr>
          <p:nvPr/>
        </p:nvSpPr>
        <p:spPr bwMode="auto">
          <a:xfrm>
            <a:off x="492125" y="1046163"/>
            <a:ext cx="8208963" cy="4187825"/>
          </a:xfrm>
          <a:prstGeom prst="rect">
            <a:avLst/>
          </a:prstGeom>
          <a:gradFill rotWithShape="1">
            <a:gsLst>
              <a:gs pos="0">
                <a:srgbClr val="8E8E95"/>
              </a:gs>
              <a:gs pos="100000">
                <a:srgbClr val="8E8E95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515938" y="4889500"/>
            <a:ext cx="8161337" cy="1206500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shade val="56078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4" name="Rectangle 10"/>
          <p:cNvSpPr>
            <a:spLocks noChangeArrowheads="1"/>
          </p:cNvSpPr>
          <p:nvPr/>
        </p:nvSpPr>
        <p:spPr bwMode="auto">
          <a:xfrm>
            <a:off x="600074" y="1271612"/>
            <a:ext cx="2891806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643369" y="4132263"/>
            <a:ext cx="270449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 </a:t>
            </a:r>
            <a:r>
              <a:rPr lang="en-US" altLang="zh-TW" sz="1200" b="0" dirty="0" smtClean="0"/>
              <a:t>1 GSM  port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 </a:t>
            </a:r>
            <a:r>
              <a:rPr lang="en-US" altLang="zh-TW" sz="1200" b="0" dirty="0" smtClean="0"/>
              <a:t>1 WAN / 1 LAN port 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 smtClean="0"/>
              <a:t>  SIP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 dirty="0"/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600074" y="1993924"/>
            <a:ext cx="2891805" cy="1651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7" name="Rectangle 13"/>
          <p:cNvSpPr>
            <a:spLocks noChangeArrowheads="1"/>
          </p:cNvSpPr>
          <p:nvPr/>
        </p:nvSpPr>
        <p:spPr bwMode="auto">
          <a:xfrm>
            <a:off x="4788024" y="1230313"/>
            <a:ext cx="3528392" cy="711200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18" name="Rectangle 14"/>
          <p:cNvSpPr>
            <a:spLocks noChangeArrowheads="1"/>
          </p:cNvSpPr>
          <p:nvPr/>
        </p:nvSpPr>
        <p:spPr bwMode="auto">
          <a:xfrm>
            <a:off x="4788024" y="1993612"/>
            <a:ext cx="3528392" cy="16525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926" name="Rectangle 22"/>
          <p:cNvSpPr>
            <a:spLocks noChangeArrowheads="1"/>
          </p:cNvSpPr>
          <p:nvPr/>
        </p:nvSpPr>
        <p:spPr bwMode="auto">
          <a:xfrm>
            <a:off x="579437" y="3714610"/>
            <a:ext cx="2912442" cy="3599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2000" dirty="0">
                <a:solidFill>
                  <a:schemeClr val="tx1"/>
                </a:solidFill>
              </a:rPr>
              <a:t>SOHO / SMB</a:t>
            </a:r>
          </a:p>
        </p:txBody>
      </p:sp>
      <p:sp>
        <p:nvSpPr>
          <p:cNvPr id="507928" name="Rectangle 24"/>
          <p:cNvSpPr>
            <a:spLocks noChangeArrowheads="1"/>
          </p:cNvSpPr>
          <p:nvPr/>
        </p:nvSpPr>
        <p:spPr bwMode="auto">
          <a:xfrm>
            <a:off x="4788024" y="3714610"/>
            <a:ext cx="3528392" cy="3599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ctr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2000" dirty="0">
                <a:solidFill>
                  <a:schemeClr val="tx1"/>
                </a:solidFill>
              </a:rPr>
              <a:t>SMB / SME</a:t>
            </a:r>
          </a:p>
        </p:txBody>
      </p:sp>
      <p:sp>
        <p:nvSpPr>
          <p:cNvPr id="507934" name="Line 30"/>
          <p:cNvSpPr>
            <a:spLocks noChangeShapeType="1"/>
          </p:cNvSpPr>
          <p:nvPr/>
        </p:nvSpPr>
        <p:spPr bwMode="auto">
          <a:xfrm flipH="1" flipV="1">
            <a:off x="7315200" y="1530350"/>
            <a:ext cx="42863" cy="55563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82124" tIns="41061" rIns="82124" bIns="41061" anchor="ctr" anchorCtr="1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90" name="Text Box 31"/>
          <p:cNvSpPr txBox="1">
            <a:spLocks noChangeArrowheads="1"/>
          </p:cNvSpPr>
          <p:nvPr/>
        </p:nvSpPr>
        <p:spPr bwMode="auto">
          <a:xfrm>
            <a:off x="584200" y="1446213"/>
            <a:ext cx="2587625" cy="2768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dirty="0">
                <a:solidFill>
                  <a:schemeClr val="tx1"/>
                </a:solidFill>
              </a:rPr>
              <a:t>1</a:t>
            </a:r>
            <a:r>
              <a:rPr lang="en-US" altLang="zh-TW" sz="1400" dirty="0" smtClean="0">
                <a:solidFill>
                  <a:schemeClr val="tx1"/>
                </a:solidFill>
              </a:rPr>
              <a:t> Port GSM Gateway</a:t>
            </a:r>
            <a:endParaRPr lang="en-US" altLang="zh-TW" sz="1400" dirty="0">
              <a:solidFill>
                <a:schemeClr val="tx1"/>
              </a:solidFill>
            </a:endParaRPr>
          </a:p>
        </p:txBody>
      </p:sp>
      <p:sp>
        <p:nvSpPr>
          <p:cNvPr id="11291" name="Rectangle 32"/>
          <p:cNvSpPr>
            <a:spLocks noChangeArrowheads="1"/>
          </p:cNvSpPr>
          <p:nvPr/>
        </p:nvSpPr>
        <p:spPr bwMode="auto">
          <a:xfrm>
            <a:off x="2343150" y="5130800"/>
            <a:ext cx="4592638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 dirty="0">
                <a:solidFill>
                  <a:schemeClr val="tx1"/>
                </a:solidFill>
              </a:rPr>
              <a:t>Configuration and Management Applications</a:t>
            </a: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TW" sz="600" dirty="0">
              <a:solidFill>
                <a:schemeClr val="tx1"/>
              </a:solidFill>
            </a:endParaRP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zh-TW" sz="1200" b="0" dirty="0">
                <a:solidFill>
                  <a:schemeClr val="tx1"/>
                </a:solidFill>
              </a:rPr>
              <a:t>VoIP Configuration Wizard</a:t>
            </a:r>
          </a:p>
          <a:p>
            <a:pPr defTabSz="814388"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TW" sz="1200" b="0" dirty="0">
              <a:solidFill>
                <a:schemeClr val="tx1"/>
              </a:solidFill>
            </a:endParaRPr>
          </a:p>
        </p:txBody>
      </p:sp>
      <p:sp>
        <p:nvSpPr>
          <p:cNvPr id="507937" name="AutoShape 33"/>
          <p:cNvSpPr>
            <a:spLocks noChangeArrowheads="1"/>
          </p:cNvSpPr>
          <p:nvPr/>
        </p:nvSpPr>
        <p:spPr bwMode="auto">
          <a:xfrm>
            <a:off x="6043613" y="6005513"/>
            <a:ext cx="976312" cy="873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307" name="Picture 50" descr="圖片1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4864100"/>
            <a:ext cx="146367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8" name="Picture 51" descr="圖片1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6438" y="4864100"/>
            <a:ext cx="146367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966" name="AutoShape 62"/>
          <p:cNvSpPr>
            <a:spLocks noChangeArrowheads="1"/>
          </p:cNvSpPr>
          <p:nvPr/>
        </p:nvSpPr>
        <p:spPr bwMode="auto">
          <a:xfrm>
            <a:off x="2195513" y="6005513"/>
            <a:ext cx="976312" cy="873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5200650" y="1495785"/>
            <a:ext cx="2587625" cy="2768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124" tIns="41061" rIns="82124" bIns="41061">
            <a:spAutoFit/>
          </a:bodyPr>
          <a:lstStyle/>
          <a:p>
            <a:pPr defTabSz="814388" eaLnBrk="0" hangingPunct="0">
              <a:lnSpc>
                <a:spcPct val="90000"/>
              </a:lnSpc>
            </a:pPr>
            <a:r>
              <a:rPr lang="en-US" altLang="zh-TW" sz="1400" dirty="0" smtClean="0">
                <a:solidFill>
                  <a:schemeClr val="tx1"/>
                </a:solidFill>
              </a:rPr>
              <a:t>4/8 Port GSM Gateway</a:t>
            </a:r>
            <a:endParaRPr lang="en-US" altLang="zh-TW" sz="1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3" y="2012950"/>
            <a:ext cx="2413878" cy="1528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45" y="2010893"/>
            <a:ext cx="3148434" cy="1611805"/>
          </a:xfrm>
          <a:prstGeom prst="rect">
            <a:avLst/>
          </a:prstGeom>
        </p:spPr>
      </p:pic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4956873" y="4172293"/>
            <a:ext cx="270449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124" tIns="41061" rIns="82124" bIns="41061">
            <a:spAutoFit/>
          </a:bodyPr>
          <a:lstStyle/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 </a:t>
            </a:r>
            <a:r>
              <a:rPr lang="en-US" altLang="zh-TW" sz="1200" b="0" dirty="0" smtClean="0"/>
              <a:t>4/8 GSM  ports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/>
              <a:t> </a:t>
            </a:r>
            <a:r>
              <a:rPr lang="en-US" altLang="zh-TW" sz="1200" b="0" dirty="0" smtClean="0"/>
              <a:t> </a:t>
            </a:r>
            <a:r>
              <a:rPr lang="en-US" altLang="zh-TW" sz="1200" b="0" dirty="0"/>
              <a:t>2</a:t>
            </a:r>
            <a:r>
              <a:rPr lang="en-US" altLang="zh-TW" sz="1200" b="0" dirty="0" smtClean="0"/>
              <a:t> LAN  port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r>
              <a:rPr lang="en-US" altLang="zh-TW" sz="1200" b="0" dirty="0" smtClean="0"/>
              <a:t>  SIP</a:t>
            </a:r>
            <a:endParaRPr lang="en-US" altLang="zh-TW" sz="1200" b="0" dirty="0"/>
          </a:p>
          <a:p>
            <a:pPr marL="115888" indent="-115888" algn="l" defTabSz="814388" eaLnBrk="0" hangingPunct="0">
              <a:lnSpc>
                <a:spcPct val="90000"/>
              </a:lnSpc>
              <a:buFontTx/>
              <a:buChar char="•"/>
            </a:pPr>
            <a:endParaRPr lang="en-US" altLang="zh-TW" sz="12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GSM VOIP Gateway Solutions</a:t>
            </a:r>
            <a:endParaRPr lang="en-US" sz="3200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38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00026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1412776"/>
            <a:ext cx="122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DVX-8000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10"/>
          <p:cNvSpPr txBox="1">
            <a:spLocks/>
          </p:cNvSpPr>
          <p:nvPr/>
        </p:nvSpPr>
        <p:spPr bwMode="auto">
          <a:xfrm>
            <a:off x="6156176" y="1268760"/>
            <a:ext cx="2664296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IP-PBX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6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0 concurrent calls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noProof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3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00 users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</p:txBody>
      </p:sp>
      <p:pic>
        <p:nvPicPr>
          <p:cNvPr id="7" name="Picture 3" descr="C:\D-LINK\DVX9000\PI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3397534" cy="12961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1960" y="3284984"/>
            <a:ext cx="122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DVX-9000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6156176" y="2852936"/>
            <a:ext cx="266429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IP-PBX  Enterprise 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Available with 4 port E1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 smtClean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300 </a:t>
            </a: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concurrent calls</a:t>
            </a: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 smtClean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800 </a:t>
            </a: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users</a:t>
            </a:r>
          </a:p>
        </p:txBody>
      </p:sp>
      <p:pic>
        <p:nvPicPr>
          <p:cNvPr id="10" name="Picture 2" descr="Asterisk.o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080120" cy="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431" y="188640"/>
            <a:ext cx="83820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D-link </a:t>
            </a:r>
            <a:r>
              <a:rPr lang="en-US" altLang="en-US" sz="3600" kern="1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Business IP PBX </a:t>
            </a:r>
            <a:r>
              <a:rPr lang="en-US" altLang="zh-CN" sz="3600" kern="1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 </a:t>
            </a:r>
            <a:r>
              <a:rPr lang="en-US" altLang="zh-CN" sz="36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Series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3788047" cy="14817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99069" y="4725144"/>
            <a:ext cx="1339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DVX-9000E</a:t>
            </a:r>
            <a:r>
              <a:rPr lang="en-US" b="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 bwMode="auto">
          <a:xfrm>
            <a:off x="6156176" y="4365104"/>
            <a:ext cx="298782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Enhanced Business </a:t>
            </a:r>
            <a:r>
              <a:rPr lang="en-US" sz="1200" b="0" kern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Telephony</a:t>
            </a:r>
          </a:p>
          <a:p>
            <a:pPr marL="17780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Asterisk-based IP-PBX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Tx/>
              <a:buBlip>
                <a:blip r:embed="rId3"/>
              </a:buBlip>
              <a:tabLst/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Available with 24 port E1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rebuchet MS" pitchFamily="34" charset="0"/>
              <a:cs typeface="Trebuchet MS" pitchFamily="34" charset="0"/>
            </a:endParaRP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 smtClean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Up </a:t>
            </a: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to </a:t>
            </a:r>
            <a:r>
              <a:rPr lang="en-US" sz="1200" b="0" kern="0" dirty="0" smtClean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880 </a:t>
            </a: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concurrent calls</a:t>
            </a:r>
          </a:p>
          <a:p>
            <a:pPr marL="177800" lvl="0" indent="-17780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Blip>
                <a:blip r:embed="rId3"/>
              </a:buBlip>
              <a:defRPr/>
            </a:pP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Up to </a:t>
            </a:r>
            <a:r>
              <a:rPr lang="en-US" sz="1200" b="0" kern="0" dirty="0" smtClean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1500 </a:t>
            </a:r>
            <a:r>
              <a:rPr lang="en-US" sz="1200" b="0" kern="0" dirty="0">
                <a:solidFill>
                  <a:srgbClr val="000000"/>
                </a:solidFill>
                <a:ea typeface="Trebuchet MS" pitchFamily="34" charset="0"/>
                <a:cs typeface="Trebuchet MS" pitchFamily="34" charset="0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2623437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46125" y="2947988"/>
            <a:ext cx="331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</a:pPr>
            <a:r>
              <a:rPr kumimoji="1" lang="en-GB" altLang="zh-TW" sz="4000">
                <a:latin typeface="Verdana" pitchFamily="34" charset="0"/>
              </a:rPr>
              <a:t>Thank You</a:t>
            </a:r>
          </a:p>
        </p:txBody>
      </p:sp>
      <p:pic>
        <p:nvPicPr>
          <p:cNvPr id="198658" name="Picture 2" descr="https://s3.amazonaws.com/img.charteo.com/art_pictures/C0076/Contact-Thank-You-Slides_C0076_041_c01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140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DVX-2005F Brief Introduction - :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600" dirty="0">
                <a:ea typeface="Trebuchet MS" pitchFamily="34" charset="0"/>
                <a:cs typeface="Trebuchet MS" pitchFamily="34" charset="0"/>
              </a:rPr>
              <a:t>The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DVX-2005F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IP Phone System is an ideal solution for small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and medium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business with up to 100 extensions. Adopting the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innovative modular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design, it is very convenient to increase telephony ports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to expand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the system.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The DVX-2005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supports industry standard SIP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trunks, analog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PSTN trunks (FXO Module), analog stations (FXS Module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),</a:t>
            </a:r>
          </a:p>
          <a:p>
            <a:pPr marL="0" indent="0" eaLnBrk="1" hangingPunct="1">
              <a:buNone/>
              <a:defRPr/>
            </a:pPr>
            <a:endParaRPr lang="en-US" sz="1600" dirty="0" smtClean="0">
              <a:ea typeface="Trebuchet MS" pitchFamily="34" charset="0"/>
              <a:cs typeface="Trebuchet MS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sz="1600" b="1" dirty="0" smtClean="0"/>
              <a:t>Highlights </a:t>
            </a:r>
            <a:r>
              <a:rPr lang="en-US" sz="1600" b="1" dirty="0"/>
              <a:t>&amp; </a:t>
            </a:r>
            <a:r>
              <a:rPr lang="en-US" sz="1600" b="1" dirty="0" smtClean="0"/>
              <a:t>Features</a:t>
            </a:r>
          </a:p>
          <a:p>
            <a:pPr marL="0" indent="0" eaLnBrk="1" hangingPunct="1">
              <a:buNone/>
              <a:defRPr/>
            </a:pPr>
            <a:endParaRPr lang="en-US" sz="1600" dirty="0" smtClean="0">
              <a:ea typeface="Trebuchet MS" pitchFamily="34" charset="0"/>
              <a:cs typeface="Trebuchet MS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No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User License Fee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All Standard PBX Features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Many Advanced PBX Features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Desktop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Call Management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Firewall</a:t>
            </a:r>
            <a:endParaRPr lang="en-US" sz="1600" dirty="0">
              <a:ea typeface="Trebuchet MS" pitchFamily="34" charset="0"/>
              <a:cs typeface="Trebuchet MS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Intrusion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Detection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 Enhanced </a:t>
            </a:r>
            <a:r>
              <a:rPr lang="en-US" sz="1600" dirty="0">
                <a:ea typeface="Trebuchet MS" pitchFamily="34" charset="0"/>
                <a:cs typeface="Trebuchet MS" pitchFamily="34" charset="0"/>
              </a:rPr>
              <a:t>Security </a:t>
            </a:r>
            <a:r>
              <a:rPr lang="en-US" sz="1600" dirty="0" smtClean="0">
                <a:ea typeface="Trebuchet MS" pitchFamily="34" charset="0"/>
                <a:cs typeface="Trebuchet MS" pitchFamily="34" charset="0"/>
              </a:rPr>
              <a:t>Policies</a:t>
            </a:r>
            <a:endParaRPr lang="en-US" sz="1600" dirty="0"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3284984"/>
            <a:ext cx="4536504" cy="2907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Disaster Recovery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Fax </a:t>
            </a: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to Email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WebRTC</a:t>
            </a: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/ Web Dial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Voicemail </a:t>
            </a: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to Email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Console </a:t>
            </a: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Port for easy management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Stronger </a:t>
            </a: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Security to Protect </a:t>
            </a:r>
            <a:r>
              <a:rPr lang="en-US" sz="1600" b="0" dirty="0" smtClean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System</a:t>
            </a:r>
          </a:p>
          <a:p>
            <a:pPr marL="285750" indent="-285750"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buFont typeface="Wingdings" panose="05000000000000000000" pitchFamily="2" charset="2"/>
              <a:buChar char="Ø"/>
              <a:defRPr/>
            </a:pPr>
            <a:r>
              <a:rPr lang="en-US" sz="1600" b="0" dirty="0">
                <a:solidFill>
                  <a:srgbClr val="000000"/>
                </a:solidFill>
                <a:latin typeface="+mn-lt"/>
                <a:ea typeface="Trebuchet MS" pitchFamily="34" charset="0"/>
                <a:cs typeface="Trebuchet MS" pitchFamily="34" charset="0"/>
              </a:rPr>
              <a:t>Remote Backup Service</a:t>
            </a:r>
          </a:p>
          <a:p>
            <a:pPr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defRPr/>
            </a:pPr>
            <a:endParaRPr lang="en-US" sz="1600" b="0" dirty="0">
              <a:solidFill>
                <a:srgbClr val="000000"/>
              </a:solidFill>
              <a:latin typeface="+mn-lt"/>
              <a:ea typeface="Trebuchet MS" pitchFamily="34" charset="0"/>
              <a:cs typeface="Trebuchet MS" pitchFamily="34" charset="0"/>
            </a:endParaRPr>
          </a:p>
          <a:p>
            <a:pPr algn="l">
              <a:spcBef>
                <a:spcPct val="20000"/>
              </a:spcBef>
              <a:spcAft>
                <a:spcPts val="200"/>
              </a:spcAft>
              <a:buClr>
                <a:schemeClr val="tx1"/>
              </a:buClr>
              <a:buSzPct val="115000"/>
              <a:defRPr/>
            </a:pPr>
            <a:endParaRPr lang="en-US" sz="1600" dirty="0">
              <a:solidFill>
                <a:srgbClr val="000000"/>
              </a:solidFill>
              <a:latin typeface="+mn-lt"/>
              <a:ea typeface="Trebuchet MS" pitchFamily="34" charset="0"/>
              <a:cs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4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DVX-3000 Capabilities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0825" y="1268760"/>
            <a:ext cx="8637588" cy="3816350"/>
          </a:xfrm>
        </p:spPr>
        <p:txBody>
          <a:bodyPr>
            <a:normAutofit/>
          </a:bodyPr>
          <a:lstStyle/>
          <a:p>
            <a:r>
              <a:rPr lang="en-US" dirty="0" smtClean="0"/>
              <a:t>Up to 30 extensions</a:t>
            </a:r>
          </a:p>
          <a:p>
            <a:r>
              <a:rPr lang="en-US" dirty="0" smtClean="0"/>
              <a:t>Optional ½ PRI (up to 16 channels)</a:t>
            </a:r>
          </a:p>
          <a:p>
            <a:r>
              <a:rPr lang="en-US" dirty="0" smtClean="0"/>
              <a:t>Up to 16 analog ports (FXS and/or FXO)</a:t>
            </a:r>
          </a:p>
          <a:p>
            <a:r>
              <a:rPr lang="en-US" dirty="0" smtClean="0"/>
              <a:t>Up to 8 BRI ports (16 channels)</a:t>
            </a:r>
          </a:p>
          <a:p>
            <a:r>
              <a:rPr lang="en-US" dirty="0" smtClean="0"/>
              <a:t>Up to 30 concurrent SIP calls</a:t>
            </a:r>
          </a:p>
          <a:p>
            <a:r>
              <a:rPr lang="en-US" dirty="0" smtClean="0"/>
              <a:t>Up to 16 concurrent E1/T1 calls</a:t>
            </a:r>
          </a:p>
          <a:p>
            <a:r>
              <a:rPr lang="en-US" dirty="0"/>
              <a:t>Up to </a:t>
            </a:r>
            <a:r>
              <a:rPr lang="en-US" dirty="0" smtClean="0"/>
              <a:t>16 concurrent E1/T1/BRI/</a:t>
            </a:r>
            <a:br>
              <a:rPr lang="en-US" dirty="0" smtClean="0"/>
            </a:br>
            <a:r>
              <a:rPr lang="en-US" dirty="0" smtClean="0"/>
              <a:t>FXS/FXO calls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933056"/>
            <a:ext cx="561662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9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DVX-3000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EASY VOIZ PBX </a:t>
            </a:r>
            <a:r>
              <a:rPr lang="pt-BR" dirty="0"/>
              <a:t>v. 4.5x</a:t>
            </a:r>
          </a:p>
          <a:p>
            <a:r>
              <a:rPr lang="pt-BR" dirty="0"/>
              <a:t>900MHz quad-core ARM Cortex-A7 CPU</a:t>
            </a:r>
            <a:endParaRPr lang="en-US" dirty="0"/>
          </a:p>
          <a:p>
            <a:r>
              <a:rPr lang="en-US" dirty="0"/>
              <a:t>10/100 Ethernet port</a:t>
            </a:r>
          </a:p>
          <a:p>
            <a:r>
              <a:rPr lang="en-US" dirty="0"/>
              <a:t>1GB RAM</a:t>
            </a:r>
          </a:p>
          <a:p>
            <a:r>
              <a:rPr lang="en-US" dirty="0"/>
              <a:t>Two USB2 ports</a:t>
            </a:r>
          </a:p>
          <a:p>
            <a:r>
              <a:rPr lang="en-US" dirty="0"/>
              <a:t>8GB micro SD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01008"/>
            <a:ext cx="5580112" cy="24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8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What is D-Link DVX </a:t>
            </a:r>
            <a:r>
              <a:rPr lang="en-US" sz="3200" kern="1200" dirty="0" smtClean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8000 </a:t>
            </a:r>
            <a:r>
              <a:rPr lang="en-US" sz="3200" kern="1200" dirty="0">
                <a:solidFill>
                  <a:srgbClr val="0070C0"/>
                </a:solidFill>
                <a:effectLst>
                  <a:outerShdw blurRad="50800" dist="38100" dir="2700000" algn="br">
                    <a:srgbClr val="000000"/>
                  </a:outerShdw>
                </a:effectLst>
                <a:latin typeface="Trebuchet MS"/>
                <a:ea typeface="Trebuchet MS" pitchFamily="34" charset="0"/>
                <a:cs typeface="Trebuchet MS"/>
              </a:rPr>
              <a:t>?</a:t>
            </a:r>
          </a:p>
        </p:txBody>
      </p:sp>
      <p:sp>
        <p:nvSpPr>
          <p:cNvPr id="826375" name="Text Box 7"/>
          <p:cNvSpPr txBox="1">
            <a:spLocks noChangeArrowheads="1"/>
          </p:cNvSpPr>
          <p:nvPr/>
        </p:nvSpPr>
        <p:spPr bwMode="auto">
          <a:xfrm>
            <a:off x="3773488" y="1574800"/>
            <a:ext cx="12255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Ctr="1">
            <a:spAutoFit/>
          </a:bodyPr>
          <a:lstStyle/>
          <a:p>
            <a:pPr marL="288925" indent="-288925" defTabSz="814388">
              <a:lnSpc>
                <a:spcPct val="70000"/>
              </a:lnSpc>
              <a:spcBef>
                <a:spcPct val="35000"/>
              </a:spcBef>
              <a:buClr>
                <a:schemeClr val="folHlink"/>
              </a:buClr>
              <a:buSzPct val="100000"/>
              <a:buFont typeface="Arial" charset="0"/>
              <a:buNone/>
            </a:pPr>
            <a:r>
              <a:rPr lang="en-US" sz="1600"/>
              <a:t>Cisco CME</a:t>
            </a:r>
          </a:p>
        </p:txBody>
      </p:sp>
      <p:sp>
        <p:nvSpPr>
          <p:cNvPr id="826381" name="Text Box 13"/>
          <p:cNvSpPr txBox="1">
            <a:spLocks noChangeArrowheads="1"/>
          </p:cNvSpPr>
          <p:nvPr/>
        </p:nvSpPr>
        <p:spPr bwMode="auto">
          <a:xfrm>
            <a:off x="4603750" y="2187575"/>
            <a:ext cx="1492250" cy="330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82124" tIns="41061" rIns="82124" bIns="41061">
            <a:spAutoFit/>
          </a:bodyPr>
          <a:lstStyle/>
          <a:p>
            <a:pPr defTabSz="814388">
              <a:spcBef>
                <a:spcPct val="50000"/>
              </a:spcBef>
            </a:pPr>
            <a:r>
              <a:rPr lang="en-US" sz="1800"/>
              <a:t>Trunks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9461" y="1231793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The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DVX8000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is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stand-alone, pre-configured, out-of-the-box Asterisk IP PBX featuring the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EasyVOIZ .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The DVX9000 may be equipped with up to 32 analog ports, up to eight BRI ISDN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ports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or  1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E1/T1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PRI,19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" 2U chassis. </a:t>
            </a:r>
            <a:endParaRPr lang="en-US" sz="1600" b="0" kern="0" dirty="0" smtClean="0">
              <a:solidFill>
                <a:sysClr val="windowText" lastClr="000000"/>
              </a:solidFill>
              <a:latin typeface="+mn-lt"/>
              <a:ea typeface="+mn-ea"/>
            </a:endParaRPr>
          </a:p>
          <a:p>
            <a:pPr algn="l"/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for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a total of up to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60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PSTN/analog phones ports, up to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300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users and up to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+mn-lt"/>
                <a:ea typeface="+mn-ea"/>
              </a:rPr>
              <a:t>60 </a:t>
            </a:r>
            <a:r>
              <a:rPr lang="en-US" sz="1600" b="0" kern="0" dirty="0">
                <a:solidFill>
                  <a:sysClr val="windowText" lastClr="000000"/>
                </a:solidFill>
                <a:latin typeface="+mn-lt"/>
                <a:ea typeface="+mn-ea"/>
              </a:rPr>
              <a:t>concurrent calls</a:t>
            </a:r>
          </a:p>
        </p:txBody>
      </p:sp>
      <p:pic>
        <p:nvPicPr>
          <p:cNvPr id="270339" name="Picture 3" descr="C:\D-LINK\DVX9000\PI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6043" y="2982575"/>
            <a:ext cx="3960440" cy="1549173"/>
          </a:xfrm>
          <a:prstGeom prst="rect">
            <a:avLst/>
          </a:prstGeom>
          <a:noFill/>
        </p:spPr>
      </p:pic>
      <p:graphicFrame>
        <p:nvGraphicFramePr>
          <p:cNvPr id="78" name="Table 77"/>
          <p:cNvGraphicFramePr>
            <a:graphicFrameLocks noGrp="1"/>
          </p:cNvGraphicFramePr>
          <p:nvPr>
            <p:extLst/>
          </p:nvPr>
        </p:nvGraphicFramePr>
        <p:xfrm>
          <a:off x="1338263" y="4466647"/>
          <a:ext cx="6096000" cy="1312036"/>
        </p:xfrm>
        <a:graphic>
          <a:graphicData uri="http://schemas.openxmlformats.org/drawingml/2006/table">
            <a:tbl>
              <a:tblPr/>
              <a:tblGrid>
                <a:gridCol w="1265866"/>
                <a:gridCol w="1633288"/>
                <a:gridCol w="514928"/>
                <a:gridCol w="1008401"/>
                <a:gridCol w="1673517"/>
              </a:tblGrid>
              <a:tr h="17708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331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Software</a:t>
                      </a:r>
                    </a:p>
                  </a:txBody>
                  <a:tcPr marL="8049" marR="8049" marT="80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Hardware</a:t>
                      </a:r>
                    </a:p>
                  </a:txBody>
                  <a:tcPr marL="8049" marR="8049" marT="80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Asterisk version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 smtClean="0">
                          <a:solidFill>
                            <a:srgbClr val="0066FF"/>
                          </a:solidFill>
                          <a:latin typeface="Calibri"/>
                          <a:ea typeface="+mn-ea"/>
                          <a:cs typeface="+mn-cs"/>
                        </a:rPr>
                        <a:t>13.Xx</a:t>
                      </a:r>
                      <a:endParaRPr lang="en-US" sz="1000" b="1" i="0" u="none" strike="noStrike" kern="1200" dirty="0">
                        <a:solidFill>
                          <a:srgbClr val="0066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Processor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   Intel </a:t>
                      </a:r>
                      <a:r>
                        <a:rPr lang="it-IT" sz="1000" b="1" i="0" u="none" strike="noStrike" dirty="0" smtClean="0">
                          <a:solidFill>
                            <a:srgbClr val="0066FF"/>
                          </a:solidFill>
                          <a:latin typeface="Calibri"/>
                        </a:rPr>
                        <a:t>Atom</a:t>
                      </a:r>
                      <a:endParaRPr lang="it-IT" sz="1000" b="1" i="0" u="none" strike="noStrike" dirty="0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7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66FF"/>
                          </a:solidFill>
                          <a:latin typeface="Calibri"/>
                          <a:ea typeface="+mn-ea"/>
                          <a:cs typeface="+mn-cs"/>
                        </a:rPr>
                        <a:t>Linux version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00" b="1" i="0" u="none" strike="noStrike" kern="1200" dirty="0" smtClean="0">
                          <a:solidFill>
                            <a:srgbClr val="0066FF"/>
                          </a:solidFill>
                          <a:latin typeface="Calibri"/>
                          <a:ea typeface="+mn-ea"/>
                          <a:cs typeface="+mn-cs"/>
                        </a:rPr>
                        <a:t>CentOS 8.x</a:t>
                      </a:r>
                      <a:endParaRPr lang="en-US" sz="1000" b="1" i="0" u="none" strike="noStrike" kern="1200" dirty="0">
                        <a:solidFill>
                          <a:srgbClr val="0066FF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RAM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   </a:t>
                      </a:r>
                      <a:r>
                        <a:rPr lang="en-US" sz="1000" b="1" i="0" u="none" strike="noStrike" dirty="0" smtClean="0">
                          <a:solidFill>
                            <a:srgbClr val="0066FF"/>
                          </a:solidFill>
                          <a:latin typeface="Calibri"/>
                        </a:rPr>
                        <a:t>2 </a:t>
                      </a:r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GB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GUI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66FF"/>
                          </a:solidFill>
                          <a:latin typeface="Calibri"/>
                        </a:rPr>
                        <a:t>EasyVOIZ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66FF"/>
                          </a:solidFill>
                          <a:latin typeface="Calibri"/>
                        </a:rPr>
                        <a:t> 5</a:t>
                      </a:r>
                      <a:endParaRPr lang="en-US" sz="1000" b="1" i="0" u="none" strike="noStrike" dirty="0">
                        <a:solidFill>
                          <a:srgbClr val="0066FF"/>
                        </a:solidFill>
                        <a:latin typeface="Calibri"/>
                      </a:endParaRP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Hard disk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   From </a:t>
                      </a:r>
                      <a:r>
                        <a:rPr lang="en-US" sz="1000" b="1" i="0" u="none" strike="noStrike" dirty="0" smtClean="0">
                          <a:solidFill>
                            <a:srgbClr val="0066FF"/>
                          </a:solidFill>
                          <a:latin typeface="Calibri"/>
                        </a:rPr>
                        <a:t>300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66FF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66FF"/>
                          </a:solidFill>
                          <a:latin typeface="Calibri"/>
                        </a:rPr>
                        <a:t>GB </a:t>
                      </a:r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2.5'' 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USB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66FF"/>
                          </a:solidFill>
                          <a:latin typeface="Calibri"/>
                        </a:rPr>
                        <a:t>   4 external USB 2.0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049" marR="8049" marT="80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1098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Corporate Master">
  <a:themeElements>
    <a:clrScheme name="4_Corporat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orporate Master">
      <a:majorFont>
        <a:latin typeface="Verdana"/>
        <a:ea typeface="MS PGothic"/>
        <a:cs typeface=""/>
      </a:majorFont>
      <a:minorFont>
        <a:latin typeface="Verdan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4_Corporat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rporat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rporat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rporat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rporat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rporat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rporat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orporate Master">
  <a:themeElements>
    <a:clrScheme name="3_Corporat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orporate Master">
      <a:majorFont>
        <a:latin typeface="Verdana"/>
        <a:ea typeface="MS PGothic"/>
        <a:cs typeface=""/>
      </a:majorFont>
      <a:minorFont>
        <a:latin typeface="Verdan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3_Corporat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orat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orat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orat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orat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orat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orat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orporate Master">
  <a:themeElements>
    <a:clrScheme name="5_Corporat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orporate Master">
      <a:majorFont>
        <a:latin typeface="Verdana"/>
        <a:ea typeface="MS PGothic"/>
        <a:cs typeface=""/>
      </a:majorFont>
      <a:minorFont>
        <a:latin typeface="Verdana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5_Corporat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orat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orat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orat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orat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rporat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rporat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rp Section Master 01">
  <a:themeElements>
    <a:clrScheme name="Corp Section Master 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rp Section Master 01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rp Section Master 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 Section Master 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 Section Master 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 Section Master 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 Section Master 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 Section Master 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 Section Master 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orporate Master">
  <a:themeElements>
    <a:clrScheme name="6_Corporat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orporate Master">
      <a:majorFont>
        <a:latin typeface="Verdana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F66"/>
            </a:gs>
            <a:gs pos="100000">
              <a:srgbClr val="FFCC00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6_Corporat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rporat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rporat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rporat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rporat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rporat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rporat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2009 VoIP Product Roadmap_for DEU</Template>
  <TotalTime>10319</TotalTime>
  <Words>2125</Words>
  <Application>Microsoft Office PowerPoint</Application>
  <PresentationFormat>On-screen Show (4:3)</PresentationFormat>
  <Paragraphs>536</Paragraphs>
  <Slides>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ＭＳ Ｐゴシック</vt:lpstr>
      <vt:lpstr>ＭＳ Ｐゴシック</vt:lpstr>
      <vt:lpstr>SimSun</vt:lpstr>
      <vt:lpstr>Arial</vt:lpstr>
      <vt:lpstr>Arial Black</vt:lpstr>
      <vt:lpstr>Bell MT</vt:lpstr>
      <vt:lpstr>Bookman Old Style</vt:lpstr>
      <vt:lpstr>Calibri</vt:lpstr>
      <vt:lpstr>新細明體</vt:lpstr>
      <vt:lpstr>新細明體</vt:lpstr>
      <vt:lpstr>Source Han Sans CN</vt:lpstr>
      <vt:lpstr>Source Han Sans CN Normal</vt:lpstr>
      <vt:lpstr>华文新魏</vt:lpstr>
      <vt:lpstr>Tahoma</vt:lpstr>
      <vt:lpstr>Trebuchet MS</vt:lpstr>
      <vt:lpstr>Verdana</vt:lpstr>
      <vt:lpstr>Wingdings</vt:lpstr>
      <vt:lpstr>4_Corporate Master</vt:lpstr>
      <vt:lpstr>3_Corporate Master</vt:lpstr>
      <vt:lpstr>5_Corporate Master</vt:lpstr>
      <vt:lpstr>Corp Section Master 01</vt:lpstr>
      <vt:lpstr>6_Corporate Master</vt:lpstr>
      <vt:lpstr>Visio</vt:lpstr>
      <vt:lpstr>PowerPoint Presentation</vt:lpstr>
      <vt:lpstr>D-link’s Long History of Open Source</vt:lpstr>
      <vt:lpstr>D-link IP PBX  Series</vt:lpstr>
      <vt:lpstr>PowerPoint Presentation</vt:lpstr>
      <vt:lpstr>D-link Business IP PBX  Series</vt:lpstr>
      <vt:lpstr>DVX-2005F Brief Introduction - :  </vt:lpstr>
      <vt:lpstr>DVX-3000 Capabilities</vt:lpstr>
      <vt:lpstr>DVX-3000 Specifications</vt:lpstr>
      <vt:lpstr>What is D-Link DVX 8000 ?</vt:lpstr>
      <vt:lpstr>Introducing “ DVX-9000E”</vt:lpstr>
      <vt:lpstr>DVX-9000E Specifications</vt:lpstr>
      <vt:lpstr>PowerPoint Presentation</vt:lpstr>
      <vt:lpstr>Full and Automatic  IP PBX redundancy</vt:lpstr>
      <vt:lpstr>PowerPoint Presentation</vt:lpstr>
      <vt:lpstr>PowerPoint Presentation</vt:lpstr>
      <vt:lpstr>DVX- 9000 I/O Modules </vt:lpstr>
      <vt:lpstr>PowerPoint Presentation</vt:lpstr>
      <vt:lpstr>PowerPoint Presentation</vt:lpstr>
      <vt:lpstr>Major Benefits of EASY VOIZ PBX</vt:lpstr>
      <vt:lpstr>Sampling of Included Telephony Apps</vt:lpstr>
      <vt:lpstr>User Experience</vt:lpstr>
      <vt:lpstr>Unified Communications</vt:lpstr>
      <vt:lpstr>Workgroup Features</vt:lpstr>
      <vt:lpstr>Administration</vt:lpstr>
      <vt:lpstr>Interfaces &amp; Integration</vt:lpstr>
      <vt:lpstr>My Extension</vt:lpstr>
      <vt:lpstr>Call Center Functionality in EasyVoIZ</vt:lpstr>
      <vt:lpstr>Feature-Rich Dashboard on Switchboard</vt:lpstr>
      <vt:lpstr>Queue Options</vt:lpstr>
      <vt:lpstr>Announcements &amp; Failover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 Architecture</vt:lpstr>
      <vt:lpstr>PowerPoint Presentation</vt:lpstr>
      <vt:lpstr>PowerPoint Presentation</vt:lpstr>
      <vt:lpstr>PowerPoint Presentation</vt:lpstr>
      <vt:lpstr>PowerPoint Presentation</vt:lpstr>
    </vt:vector>
  </TitlesOfParts>
  <Company>D-LINK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user;Manjith Dlink</dc:creator>
  <cp:keywords>IPT D-Link</cp:keywords>
  <cp:lastModifiedBy>manjith nk</cp:lastModifiedBy>
  <cp:revision>1219</cp:revision>
  <dcterms:created xsi:type="dcterms:W3CDTF">2006-10-25T08:14:25Z</dcterms:created>
  <dcterms:modified xsi:type="dcterms:W3CDTF">2019-07-18T10:04:34Z</dcterms:modified>
</cp:coreProperties>
</file>