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</p:sldMasterIdLst>
  <p:notesMasterIdLst>
    <p:notesMasterId r:id="rId46"/>
  </p:notesMasterIdLst>
  <p:handoutMasterIdLst>
    <p:handoutMasterId r:id="rId47"/>
  </p:handoutMasterIdLst>
  <p:sldIdLst>
    <p:sldId id="498" r:id="rId6"/>
    <p:sldId id="497" r:id="rId7"/>
    <p:sldId id="481" r:id="rId8"/>
    <p:sldId id="482" r:id="rId9"/>
    <p:sldId id="484" r:id="rId10"/>
    <p:sldId id="485" r:id="rId11"/>
    <p:sldId id="463" r:id="rId12"/>
    <p:sldId id="464" r:id="rId13"/>
    <p:sldId id="488" r:id="rId14"/>
    <p:sldId id="501" r:id="rId15"/>
    <p:sldId id="536" r:id="rId16"/>
    <p:sldId id="502" r:id="rId17"/>
    <p:sldId id="490" r:id="rId18"/>
    <p:sldId id="491" r:id="rId19"/>
    <p:sldId id="492" r:id="rId20"/>
    <p:sldId id="495" r:id="rId21"/>
    <p:sldId id="516" r:id="rId22"/>
    <p:sldId id="517" r:id="rId23"/>
    <p:sldId id="521" r:id="rId24"/>
    <p:sldId id="522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24" r:id="rId36"/>
    <p:sldId id="525" r:id="rId37"/>
    <p:sldId id="467" r:id="rId38"/>
    <p:sldId id="466" r:id="rId39"/>
    <p:sldId id="469" r:id="rId40"/>
    <p:sldId id="470" r:id="rId41"/>
    <p:sldId id="471" r:id="rId42"/>
    <p:sldId id="472" r:id="rId43"/>
    <p:sldId id="474" r:id="rId44"/>
    <p:sldId id="478" r:id="rId45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FF"/>
    <a:srgbClr val="0099CC"/>
    <a:srgbClr val="00FFFF"/>
    <a:srgbClr val="66CCFF"/>
    <a:srgbClr val="CCECFF"/>
    <a:srgbClr val="99FFCC"/>
    <a:srgbClr val="33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2579" autoAdjust="0"/>
  </p:normalViewPr>
  <p:slideViewPr>
    <p:cSldViewPr>
      <p:cViewPr varScale="1">
        <p:scale>
          <a:sx n="69" d="100"/>
          <a:sy n="69" d="100"/>
        </p:scale>
        <p:origin x="1620" y="6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Manjith</a:t>
            </a:r>
            <a:endParaRPr lang="en-US" altLang="zh-TW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C4EDDF-F3F3-464A-AEB5-D757BB162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900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Manjith</a:t>
            </a:r>
            <a:endParaRPr lang="en-US" altLang="zh-TW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9AD654-69BD-46FE-9164-57CE8F4FD7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4811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 Simton IPX CPE systems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P100, Office, H500, Enterprise, B2000 have similar capabilities, but with different scales. 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Support: normal PSTN lines, VoIP lines, VoIP trunks, Analog phones, IP phones, soft phones.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Simton IPX S600 is the server model for large scale: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voice intranet call routing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ISP network platform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conference bridge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voice mail server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Simton IPF71 IP phone support 2 lines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Simton FWT has single channel, support all GSM spectrum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987D4-14E7-4299-BD90-058395C93B3E}" type="slidenum">
              <a:rPr lang="en-US"/>
              <a:pPr/>
              <a:t>9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60899"/>
            <a:ext cx="5363372" cy="43195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6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8575-8F6A-4086-9FA5-C652D2551C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AD654-69BD-46FE-9164-57CE8F4FD7F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997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421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drawbacks of working with an open source platform</a:t>
            </a:r>
            <a:r>
              <a:rPr lang="en-US" baseline="0" dirty="0" smtClean="0"/>
              <a:t> that doesn’t provide full manufacturer support is the process of applying updates, upgrades, and new functionality. </a:t>
            </a:r>
          </a:p>
          <a:p>
            <a:r>
              <a:rPr lang="en-US" dirty="0" smtClean="0"/>
              <a:t>Xorcom has stabilized the software and upgrade process and is the sole source for support, maintenance, and upgrades.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8575-8F6A-4086-9FA5-C652D2551C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EasyVoIZ Call Center features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Queue Options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 Call Announcement*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 Announcement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Announcement to Caller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 On Hold by Queue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Ringing instead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Wait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Callers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 Strategy</a:t>
            </a:r>
          </a:p>
          <a:p>
            <a:pPr marL="120015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 All; Round Robin; Least Amount of Calls; Random; Round Robin w/Memory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Wrap-up Timer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Recording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 Event Recording*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Queue Priority*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Care Callback*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Caller Position Announcements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 Positions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 Average Hold Time*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Failover Destination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a destination where the call should be transferred if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Wait Time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Callers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thresholds are reached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AF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 Announcements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allowing caller to press a key and exit the queue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sent to: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Care Callback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Voicemail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Alternate Answer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Indicates features that are normally optional for other call center packages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062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8575-8F6A-4086-9FA5-C652D2551C9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1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8575-8F6A-4086-9FA5-C652D2551C9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8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49DC2-9DA9-4A0C-858F-489E886D6C97}" type="slidenum">
              <a:rPr lang="en-US" altLang="zh-TW">
                <a:latin typeface="Arial" pitchFamily="34" charset="0"/>
                <a:ea typeface="PMingLiU" pitchFamily="18" charset="-120"/>
              </a:rPr>
              <a:pPr/>
              <a:t>40</a:t>
            </a:fld>
            <a:endParaRPr lang="en-US" altLang="zh-TW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noFill/>
          <a:ln/>
        </p:spPr>
        <p:txBody>
          <a:bodyPr lIns="93689" tIns="46845" rIns="93689" bIns="4684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9" tIns="46845" rIns="93689" bIns="46845" anchor="b"/>
          <a:lstStyle/>
          <a:p>
            <a:pPr algn="r" defTabSz="936625"/>
            <a:fld id="{D40C902C-B56F-4882-9F65-2BEE8E3AE4E4}" type="slidenum">
              <a:rPr lang="en-US" altLang="zh-TW" sz="1200" b="0">
                <a:solidFill>
                  <a:schemeClr val="tx1"/>
                </a:solidFill>
                <a:ea typeface="MS PGothic" pitchFamily="34" charset="-128"/>
              </a:rPr>
              <a:pPr algn="r" defTabSz="936625"/>
              <a:t>40</a:t>
            </a:fld>
            <a:endParaRPr lang="en-US" altLang="zh-TW" sz="1200" b="0">
              <a:solidFill>
                <a:schemeClr val="tx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89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079500"/>
            <a:ext cx="8637588" cy="38163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179388"/>
            <a:ext cx="8637588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2475" y="4763"/>
            <a:ext cx="8382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6957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88751A3-A51C-4A5C-AB5A-C895DC635921}" type="datetime1">
              <a:rPr lang="en-US" altLang="en-US"/>
              <a:pPr/>
              <a:t>2/22/2018</a:t>
            </a:fld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553200"/>
            <a:ext cx="472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r>
              <a:rPr lang="en-US" altLang="zh-CN" sz="1400"/>
              <a:t>Simton Technologies Inc.</a:t>
            </a:r>
            <a:endParaRPr lang="en-US" altLang="zh-CN" sz="1400">
              <a:ea typeface="华文新魏" pitchFamily="2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7600" y="6537325"/>
            <a:ext cx="1524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A76AB2-5501-4610-ABAF-4977FADFF0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13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0550" y="517939"/>
            <a:ext cx="474345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76762" y="2133600"/>
            <a:ext cx="4452938" cy="83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403035" y="4845597"/>
            <a:ext cx="2686050" cy="1219200"/>
          </a:xfrm>
        </p:spPr>
        <p:txBody>
          <a:bodyPr>
            <a:normAutofit/>
          </a:bodyPr>
          <a:lstStyle>
            <a:lvl2pPr marL="557213" indent="-214313">
              <a:buFont typeface="Arial" panose="020B0604020202020204" pitchFamily="34" charset="0"/>
              <a:buChar char="•"/>
              <a:defRPr sz="1200"/>
            </a:lvl2pPr>
          </a:lstStyle>
          <a:p>
            <a:pPr lvl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552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3077" name="Picture 10" descr="Strip_20_PPT_Blu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17" r:id="rId14"/>
    <p:sldLayoutId id="2147483718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8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cover_top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63513" y="6373813"/>
            <a:ext cx="27606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GB" altLang="zh-TW" sz="1400" b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D-Link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5125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bird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6150" name="Picture 10" descr="Strip_20_PPT_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 userDrawn="1"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kumimoji="1" sz="2000">
          <a:solidFill>
            <a:schemeClr val="bg1"/>
          </a:solidFill>
          <a:latin typeface="+mn-lt"/>
          <a:ea typeface="PMingLiU" pitchFamily="18" charset="-120"/>
          <a:cs typeface="+mn-cs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5pPr>
      <a:lvl6pPr marL="19812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6pPr>
      <a:lvl7pPr marL="24384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7pPr>
      <a:lvl8pPr marL="28956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8pPr>
      <a:lvl9pPr marL="33528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7173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kumimoji="1" sz="2000">
          <a:solidFill>
            <a:srgbClr val="000000"/>
          </a:solidFill>
          <a:latin typeface="+mn-lt"/>
          <a:ea typeface="PMingLiU" pitchFamily="18" charset="-120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5pPr>
      <a:lvl6pPr marL="20764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6pPr>
      <a:lvl7pPr marL="25336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7pPr>
      <a:lvl8pPr marL="29908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8pPr>
      <a:lvl9pPr marL="34480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2.jpeg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hyperlink" Target="http://www.youtube.com/watch?v=szWFxPxQovE&amp;bw=&amp;bh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4.emf"/><Relationship Id="rId7" Type="http://schemas.openxmlformats.org/officeDocument/2006/relationships/image" Target="../media/image12.emf"/><Relationship Id="rId12" Type="http://schemas.openxmlformats.org/officeDocument/2006/relationships/image" Target="../media/image17.jpe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jpeg"/><Relationship Id="rId24" Type="http://schemas.openxmlformats.org/officeDocument/2006/relationships/image" Target="../media/image27.jpeg"/><Relationship Id="rId5" Type="http://schemas.openxmlformats.org/officeDocument/2006/relationships/image" Target="../media/image11.emf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image" Target="../media/image14.emf"/><Relationship Id="rId22" Type="http://schemas.openxmlformats.org/officeDocument/2006/relationships/image" Target="../media/image2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088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“ DVX-9000E”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Robust, heavy-duty IP-PBX featuring: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Two </a:t>
            </a:r>
            <a:r>
              <a:rPr lang="en-US" dirty="0" smtClean="0"/>
              <a:t>hot swappable, 24x7 server grade HDDs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Easily accessible from the front panel</a:t>
            </a:r>
          </a:p>
          <a:p>
            <a:pPr lvl="1"/>
            <a:r>
              <a:rPr lang="en-US" dirty="0" smtClean="0"/>
              <a:t>Lockable </a:t>
            </a:r>
          </a:p>
          <a:p>
            <a:pPr marL="0" indent="0">
              <a:buNone/>
            </a:pPr>
            <a:r>
              <a:rPr lang="en-US" dirty="0" smtClean="0"/>
              <a:t> Two </a:t>
            </a:r>
            <a:r>
              <a:rPr lang="en-US" dirty="0" smtClean="0"/>
              <a:t>hot swappable, 250 Watt power supplies</a:t>
            </a:r>
          </a:p>
          <a:p>
            <a:pPr marL="0" indent="0">
              <a:buNone/>
            </a:pPr>
            <a:r>
              <a:rPr lang="en-US" dirty="0" smtClean="0"/>
              <a:t> Fault </a:t>
            </a:r>
            <a:r>
              <a:rPr lang="en-US" dirty="0" smtClean="0"/>
              <a:t>notification for both components:</a:t>
            </a:r>
          </a:p>
          <a:p>
            <a:pPr lvl="1"/>
            <a:r>
              <a:rPr lang="en-US" dirty="0" smtClean="0"/>
              <a:t>On LCD panel</a:t>
            </a:r>
          </a:p>
          <a:p>
            <a:pPr lvl="1"/>
            <a:r>
              <a:rPr lang="en-US" dirty="0" smtClean="0"/>
              <a:t>Buzzer sounds</a:t>
            </a:r>
          </a:p>
          <a:p>
            <a:pPr lvl="1"/>
            <a:r>
              <a:rPr lang="en-US" dirty="0" smtClean="0"/>
              <a:t>e-mail to admin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3056"/>
            <a:ext cx="4644008" cy="1816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28097"/>
            <a:ext cx="1089772" cy="10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8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DVX-9000E </a:t>
            </a:r>
            <a:r>
              <a:rPr lang="en-US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EASY VOIZ </a:t>
            </a:r>
            <a:r>
              <a:rPr lang="pt-BR" dirty="0" smtClean="0"/>
              <a:t>5x</a:t>
            </a:r>
            <a:endParaRPr lang="pt-BR" dirty="0"/>
          </a:p>
          <a:p>
            <a:r>
              <a:rPr lang="it-IT" dirty="0"/>
              <a:t>Intel Xeon Processor E3-1225V2 8M cache (3.20GHz</a:t>
            </a:r>
            <a:r>
              <a:rPr lang="it-IT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smtClean="0"/>
              <a:t>8GB RAM</a:t>
            </a:r>
          </a:p>
          <a:p>
            <a:r>
              <a:rPr lang="en-US" dirty="0"/>
              <a:t>Two hot swappable </a:t>
            </a:r>
            <a:r>
              <a:rPr lang="en-US" dirty="0" smtClean="0"/>
              <a:t>1TB HDD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228184" cy="243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8097"/>
            <a:ext cx="1089772" cy="10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82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Supports up to 20 external fully-populated </a:t>
            </a:r>
            <a:r>
              <a:rPr lang="en-US" dirty="0" smtClean="0"/>
              <a:t>DVX-8050</a:t>
            </a: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3134986" y="5209769"/>
            <a:ext cx="838200" cy="333899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84784"/>
            <a:ext cx="5333287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4065535" cy="8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6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 bwMode="auto">
          <a:xfrm>
            <a:off x="179512" y="980728"/>
            <a:ext cx="822960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Provides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full redundancy for a complete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PBX system, incl. telephony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interfaces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Quick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automatic failover process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keeps downtime to an absolute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minimum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detection of server failure &amp; switch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backup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Firmware-based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switching mechanism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not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network-dependent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Solution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components: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Two DVX-9000 IP PBX units with identical configurations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DVX-8050(s) with dual USB ports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37588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Full and Automatic  IP PBX redundancy</a:t>
            </a:r>
            <a:endParaRPr sz="3200" kern="1200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pic>
        <p:nvPicPr>
          <p:cNvPr id="2052" name="Picture 4" descr="Image result for server fail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423711" cy="28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83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21"/>
          <p:cNvSpPr>
            <a:spLocks noChangeShapeType="1"/>
          </p:cNvSpPr>
          <p:nvPr/>
        </p:nvSpPr>
        <p:spPr bwMode="auto">
          <a:xfrm flipH="1" flipV="1">
            <a:off x="1647825" y="2668588"/>
            <a:ext cx="1262063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cxnSp>
        <p:nvCxnSpPr>
          <p:cNvPr id="34" name="Shape 14"/>
          <p:cNvCxnSpPr/>
          <p:nvPr/>
        </p:nvCxnSpPr>
        <p:spPr>
          <a:xfrm flipV="1">
            <a:off x="4881563" y="2338388"/>
            <a:ext cx="3133725" cy="1855787"/>
          </a:xfrm>
          <a:prstGeom prst="bentConnector3">
            <a:avLst>
              <a:gd name="adj1" fmla="val 10729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hape 14"/>
          <p:cNvCxnSpPr/>
          <p:nvPr/>
        </p:nvCxnSpPr>
        <p:spPr>
          <a:xfrm rot="10800000">
            <a:off x="1403350" y="2338388"/>
            <a:ext cx="2768600" cy="1855787"/>
          </a:xfrm>
          <a:prstGeom prst="bentConnector3">
            <a:avLst>
              <a:gd name="adj1" fmla="val 1082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2" name="Content Placeholder 1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dirty="0"/>
              <a:t>Two </a:t>
            </a:r>
            <a:r>
              <a:rPr lang="en-US" dirty="0" smtClean="0"/>
              <a:t>DVX 9000</a:t>
            </a:r>
            <a:r>
              <a:rPr dirty="0" smtClean="0"/>
              <a:t>+ </a:t>
            </a:r>
            <a:r>
              <a:rPr lang="en-US" dirty="0" smtClean="0"/>
              <a:t>D</a:t>
            </a:r>
            <a:r>
              <a:rPr dirty="0" smtClean="0"/>
              <a:t>ual-USB </a:t>
            </a:r>
            <a:r>
              <a:rPr lang="en-US" dirty="0" smtClean="0"/>
              <a:t>DVX8050</a:t>
            </a:r>
            <a:endParaRPr dirty="0"/>
          </a:p>
        </p:txBody>
      </p: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5364088" y="3501008"/>
            <a:ext cx="1471612" cy="431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30" tIns="45715" rIns="91430" bIns="45715"/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PSTN</a:t>
            </a:r>
          </a:p>
        </p:txBody>
      </p:sp>
      <p:sp>
        <p:nvSpPr>
          <p:cNvPr id="1034" name="Line 21"/>
          <p:cNvSpPr>
            <a:spLocks noChangeShapeType="1"/>
          </p:cNvSpPr>
          <p:nvPr/>
        </p:nvSpPr>
        <p:spPr bwMode="auto">
          <a:xfrm flipH="1">
            <a:off x="4965700" y="3886200"/>
            <a:ext cx="214313" cy="45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36" name="TextBox 37"/>
          <p:cNvSpPr txBox="1">
            <a:spLocks noChangeArrowheads="1"/>
          </p:cNvSpPr>
          <p:nvPr/>
        </p:nvSpPr>
        <p:spPr bwMode="auto">
          <a:xfrm>
            <a:off x="5580112" y="2780928"/>
            <a:ext cx="2619375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</a:rPr>
              <a:t>DVX 9000(backup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40" name="TextBox 43"/>
          <p:cNvSpPr txBox="1">
            <a:spLocks noChangeArrowheads="1"/>
          </p:cNvSpPr>
          <p:nvPr/>
        </p:nvSpPr>
        <p:spPr bwMode="auto">
          <a:xfrm>
            <a:off x="533400" y="5030788"/>
            <a:ext cx="145573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IP Phones</a:t>
            </a:r>
          </a:p>
        </p:txBody>
      </p:sp>
      <p:sp>
        <p:nvSpPr>
          <p:cNvPr id="1041" name="Line 21"/>
          <p:cNvSpPr>
            <a:spLocks noChangeShapeType="1"/>
          </p:cNvSpPr>
          <p:nvPr/>
        </p:nvSpPr>
        <p:spPr bwMode="auto">
          <a:xfrm flipV="1">
            <a:off x="2466974" y="3789040"/>
            <a:ext cx="448841" cy="860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42" name="Line 21"/>
          <p:cNvSpPr>
            <a:spLocks noChangeShapeType="1"/>
          </p:cNvSpPr>
          <p:nvPr/>
        </p:nvSpPr>
        <p:spPr bwMode="auto">
          <a:xfrm flipV="1">
            <a:off x="2571750" y="3861048"/>
            <a:ext cx="488082" cy="1379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pic>
        <p:nvPicPr>
          <p:cNvPr id="1043" name="Picture 2" descr="C:\Documents and Settings\user\Local Settings\Temporary Internet Files\Content.IE5\OH45630D\MCj03969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4467225"/>
            <a:ext cx="71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"/>
          <p:cNvSpPr>
            <a:spLocks noChangeAspect="1" noEditPoints="1" noChangeArrowheads="1"/>
          </p:cNvSpPr>
          <p:nvPr/>
        </p:nvSpPr>
        <p:spPr bwMode="auto">
          <a:xfrm>
            <a:off x="2699792" y="3429000"/>
            <a:ext cx="1676400" cy="469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30" tIns="45715" rIns="91430" bIns="45715"/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n-lt"/>
                <a:cs typeface="+mn-cs"/>
              </a:rPr>
              <a:t>LAN/WAN</a:t>
            </a:r>
            <a:endParaRPr lang="en-US" sz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45" name="Picture 2" descr="C:\Documents and Settings\user\Local Settings\Temporary Internet Files\Content.IE5\OH45630D\MCj03969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5084763"/>
            <a:ext cx="714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Line 21"/>
          <p:cNvSpPr>
            <a:spLocks noChangeShapeType="1"/>
          </p:cNvSpPr>
          <p:nvPr/>
        </p:nvSpPr>
        <p:spPr bwMode="auto">
          <a:xfrm flipV="1">
            <a:off x="4171950" y="2668588"/>
            <a:ext cx="1473200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49" name="TextBox 40"/>
          <p:cNvSpPr txBox="1">
            <a:spLocks noChangeArrowheads="1"/>
          </p:cNvSpPr>
          <p:nvPr/>
        </p:nvSpPr>
        <p:spPr bwMode="auto">
          <a:xfrm>
            <a:off x="914400" y="3141663"/>
            <a:ext cx="685800" cy="338544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USB</a:t>
            </a:r>
          </a:p>
        </p:txBody>
      </p:sp>
      <p:sp>
        <p:nvSpPr>
          <p:cNvPr id="1050" name="TextBox 41"/>
          <p:cNvSpPr txBox="1">
            <a:spLocks noChangeArrowheads="1"/>
          </p:cNvSpPr>
          <p:nvPr/>
        </p:nvSpPr>
        <p:spPr bwMode="auto">
          <a:xfrm>
            <a:off x="7924800" y="3141663"/>
            <a:ext cx="685800" cy="338544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USB</a:t>
            </a:r>
          </a:p>
        </p:txBody>
      </p:sp>
      <p:sp>
        <p:nvSpPr>
          <p:cNvPr id="1051" name="TextBox 42"/>
          <p:cNvSpPr txBox="1">
            <a:spLocks noChangeArrowheads="1"/>
          </p:cNvSpPr>
          <p:nvPr/>
        </p:nvSpPr>
        <p:spPr bwMode="auto">
          <a:xfrm>
            <a:off x="1403648" y="2780928"/>
            <a:ext cx="2695575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</a:rPr>
              <a:t>DVX 9000</a:t>
            </a:r>
            <a:r>
              <a:rPr lang="en-US" sz="2000" i="1" dirty="0" smtClean="0">
                <a:solidFill>
                  <a:srgbClr val="00B050"/>
                </a:solidFill>
                <a:latin typeface="Calibri" pitchFamily="34" charset="0"/>
              </a:rPr>
              <a:t>(primary</a:t>
            </a:r>
            <a:r>
              <a:rPr lang="en-US" sz="2000" i="1" dirty="0">
                <a:solidFill>
                  <a:srgbClr val="00B05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1054" name="Picture 10" descr="C:\Users\ruth\AppData\Local\Microsoft\Windows\Temporary Internet Files\Content.IE5\O2NMOWF1\MC9004379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4725144"/>
            <a:ext cx="793576" cy="102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6172200" y="3962400"/>
            <a:ext cx="12192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6" name="TextBox 38"/>
          <p:cNvSpPr txBox="1">
            <a:spLocks noChangeArrowheads="1"/>
          </p:cNvSpPr>
          <p:nvPr/>
        </p:nvSpPr>
        <p:spPr bwMode="auto">
          <a:xfrm>
            <a:off x="6858000" y="4343400"/>
            <a:ext cx="1455738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005A9E"/>
                </a:solidFill>
                <a:latin typeface="Calibri" pitchFamily="34" charset="0"/>
              </a:rPr>
              <a:t>SIP </a:t>
            </a:r>
            <a:r>
              <a:rPr lang="en-US" sz="1600" b="1" dirty="0" err="1">
                <a:solidFill>
                  <a:srgbClr val="005A9E"/>
                </a:solidFill>
                <a:latin typeface="Calibri" pitchFamily="34" charset="0"/>
              </a:rPr>
              <a:t>Trunking</a:t>
            </a:r>
            <a:endParaRPr lang="en-US" sz="1600" b="1" dirty="0">
              <a:solidFill>
                <a:srgbClr val="005A9E"/>
              </a:solidFill>
              <a:latin typeface="Calibri" pitchFamily="34" charset="0"/>
            </a:endParaRPr>
          </a:p>
        </p:txBody>
      </p:sp>
      <p:pic>
        <p:nvPicPr>
          <p:cNvPr id="33" name="Picture 3" descr="C:\D-LINK\DVX9000\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700808"/>
            <a:ext cx="2952328" cy="1154838"/>
          </a:xfrm>
          <a:prstGeom prst="rect">
            <a:avLst/>
          </a:prstGeom>
          <a:noFill/>
        </p:spPr>
      </p:pic>
      <p:pic>
        <p:nvPicPr>
          <p:cNvPr id="35" name="Picture 3" descr="C:\D-LINK\DVX9000\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2952328" cy="1154838"/>
          </a:xfrm>
          <a:prstGeom prst="rect">
            <a:avLst/>
          </a:prstGeom>
          <a:noFill/>
        </p:spPr>
      </p:pic>
      <p:pic>
        <p:nvPicPr>
          <p:cNvPr id="37" name="Picture 36" descr="Astriban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933056"/>
            <a:ext cx="2664296" cy="64987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 flipH="1">
            <a:off x="5436096" y="3861048"/>
            <a:ext cx="144016" cy="216024"/>
          </a:xfrm>
          <a:prstGeom prst="straightConnector1">
            <a:avLst/>
          </a:prstGeom>
          <a:gradFill rotWithShape="1">
            <a:gsLst>
              <a:gs pos="0">
                <a:srgbClr val="FFFF66"/>
              </a:gs>
              <a:gs pos="100000">
                <a:srgbClr val="FFCC00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345473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Never worry </a:t>
            </a:r>
            <a:r>
              <a:rPr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about:</a:t>
            </a:r>
          </a:p>
          <a:p>
            <a:pPr lvl="3"/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natural disasters</a:t>
            </a:r>
          </a:p>
          <a:p>
            <a:pPr lvl="3"/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hardware failure</a:t>
            </a:r>
          </a:p>
          <a:p>
            <a:pPr lvl="3"/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human error</a:t>
            </a:r>
          </a:p>
          <a:p>
            <a:endParaRPr lang="en-US" u="sng" dirty="0" smtClean="0">
              <a:solidFill>
                <a:schemeClr val="tx1"/>
              </a:solidFill>
              <a:latin typeface="Trebuchet MS" pitchFamily="34" charset="0"/>
              <a:ea typeface="Trebuchet MS" pitchFamily="34" charset="0"/>
              <a:cs typeface="Trebuchet MS" pitchFamily="34" charset="0"/>
              <a:hlinkClick r:id="rId2"/>
            </a:endParaRPr>
          </a:p>
          <a:p>
            <a:r>
              <a:rPr u="sng" dirty="0" smtClean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hlinkClick r:id="rId2"/>
              </a:rPr>
              <a:t>Now </a:t>
            </a:r>
            <a:r>
              <a:rPr u="sng" dirty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hlinkClick r:id="rId2"/>
              </a:rPr>
              <a:t>you can create, save and </a:t>
            </a:r>
            <a:br>
              <a:rPr u="sng" dirty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hlinkClick r:id="rId2"/>
              </a:rPr>
            </a:br>
            <a:r>
              <a:rPr u="sng" dirty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hlinkClick r:id="rId2"/>
              </a:rPr>
              <a:t>restore your PBX files in minutes!</a:t>
            </a:r>
            <a:r>
              <a:rPr u="sng" dirty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</a:p>
          <a:p>
            <a:endParaRPr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5" name="Picture 5" descr="C:\Documents and Settings\user\Local Settings\Temporary Internet Files\Content.IE5\DC8FD9G1\MCj030094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1724025" cy="181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user\Local Settings\Temporary Internet Files\Content.IE5\DC9KPBEY\MCj01605580000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1066800"/>
            <a:ext cx="2057401" cy="184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ser\Local Settings\Temporary Internet Files\Content.IE5\C7VFUCTL\MCBD08154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3810000"/>
            <a:ext cx="1809750" cy="123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71600" y="4149080"/>
            <a:ext cx="28729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Backs up entire PBX including</a:t>
            </a:r>
            <a:br>
              <a:rPr lang="en-US" sz="14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user-defined options: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.configuration files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.voice prompts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.voice mail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PBX Disaster Recovery Made Simple </a:t>
            </a:r>
            <a:endParaRPr lang="en-US" sz="24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685">
            <a:off x="4454369" y="3786283"/>
            <a:ext cx="1815269" cy="143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244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619" y="999548"/>
            <a:ext cx="2891065" cy="18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0" y="999548"/>
            <a:ext cx="3223456" cy="17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277" y="3394900"/>
            <a:ext cx="3220398" cy="17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37588" cy="647700"/>
          </a:xfrm>
        </p:spPr>
        <p:txBody>
          <a:bodyPr/>
          <a:lstStyle/>
          <a:p>
            <a:r>
              <a:rPr lang="en-US" sz="32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DVX- 9000 I/O Modules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832" y="2791075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DVX  8010 Main Module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8349" y="2872135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DVX  8020 8 Port  FXO Module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336" y="522038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DVX 8030 1-4 port PRI  module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231" y="3174108"/>
            <a:ext cx="2891065" cy="18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18349" y="512058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DVX 8025 8 port FXS module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96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64704" y="1340768"/>
            <a:ext cx="9676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48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Introducing EASY 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VOIZ 5</a:t>
            </a:r>
            <a:endParaRPr lang="en-US" sz="4800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564904"/>
            <a:ext cx="2880320" cy="28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55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8072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buClr>
                <a:schemeClr val="tx1"/>
              </a:buClr>
              <a:buSzPct val="115000"/>
            </a:pPr>
            <a:r>
              <a:rPr lang="en-US" sz="16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EasyVoIZ </a:t>
            </a:r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is based on a highly responsive graphic user-interface that facilitates the management of Asterisk servers, in a fast, intuitive, and secure manner.</a:t>
            </a:r>
          </a:p>
          <a:p>
            <a:pPr algn="l" eaLnBrk="0" hangingPunct="0">
              <a:buClr>
                <a:schemeClr val="tx1"/>
              </a:buClr>
              <a:buSzPct val="115000"/>
            </a:pPr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The system is based on a 3-level menu system that makes it very easy to locate any item that you want to manage.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04" y="260648"/>
            <a:ext cx="2214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EASY VOIZ 5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3257" y="2492896"/>
            <a:ext cx="3672408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kern="1200" dirty="0"/>
              <a:t>Simple Management</a:t>
            </a:r>
          </a:p>
          <a:p>
            <a:pPr lvl="1"/>
            <a:r>
              <a:rPr lang="en-US" dirty="0" smtClean="0"/>
              <a:t>desktop </a:t>
            </a:r>
            <a:r>
              <a:rPr lang="en-US" dirty="0"/>
              <a:t>call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visual voicemail</a:t>
            </a:r>
          </a:p>
          <a:p>
            <a:pPr lvl="1"/>
            <a:r>
              <a:rPr lang="en-US" dirty="0" smtClean="0"/>
              <a:t>browser-based </a:t>
            </a:r>
            <a:r>
              <a:rPr lang="en-US" dirty="0" smtClean="0"/>
              <a:t>administration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635896" y="2564904"/>
            <a:ext cx="550810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0764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5336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29908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4480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/>
              <a:t>Inbound Call Center / Customer Service Aids</a:t>
            </a:r>
          </a:p>
          <a:p>
            <a:pPr lvl="1"/>
            <a:r>
              <a:rPr lang="en-US" b="0" kern="0" dirty="0" smtClean="0"/>
              <a:t>call recording</a:t>
            </a:r>
          </a:p>
          <a:p>
            <a:pPr lvl="1"/>
            <a:r>
              <a:rPr lang="en-US" b="0" kern="0" dirty="0" smtClean="0"/>
              <a:t>graphical call reporting</a:t>
            </a:r>
          </a:p>
          <a:p>
            <a:pPr lvl="1"/>
            <a:r>
              <a:rPr lang="en-US" b="0" kern="0" dirty="0" smtClean="0"/>
              <a:t>integrated chat</a:t>
            </a:r>
          </a:p>
          <a:p>
            <a:pPr lvl="1"/>
            <a:r>
              <a:rPr lang="en-US" b="0" kern="0" dirty="0" smtClean="0"/>
              <a:t>unlimited auto attendants</a:t>
            </a:r>
          </a:p>
          <a:p>
            <a:endParaRPr lang="en-US" b="0" kern="0" dirty="0"/>
          </a:p>
        </p:txBody>
      </p:sp>
      <p:sp>
        <p:nvSpPr>
          <p:cNvPr id="9" name="Rectangle 8"/>
          <p:cNvSpPr/>
          <p:nvPr/>
        </p:nvSpPr>
        <p:spPr>
          <a:xfrm>
            <a:off x="107504" y="407707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7650" lvl="1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Efficient Communications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inbound/outbound fax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smart phone integration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unified messaging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presence management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conference bridges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video calling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941168"/>
            <a:ext cx="1089772" cy="10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3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Streamlined Maintenance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Streamlined endpoint management</a:t>
            </a:r>
          </a:p>
          <a:p>
            <a:pPr lvl="1"/>
            <a:r>
              <a:rPr lang="en-US" dirty="0" smtClean="0"/>
              <a:t>Auto-provision and configure over 150 phone models from user interface</a:t>
            </a:r>
          </a:p>
          <a:p>
            <a:r>
              <a:rPr lang="en-US" dirty="0" smtClean="0"/>
              <a:t>Advanced upgrade settings</a:t>
            </a:r>
          </a:p>
          <a:p>
            <a:pPr lvl="1"/>
            <a:r>
              <a:rPr lang="en-US" dirty="0" smtClean="0"/>
              <a:t>System allows single-point access for updates</a:t>
            </a:r>
          </a:p>
          <a:p>
            <a:pPr lvl="1"/>
            <a:r>
              <a:rPr lang="en-US" dirty="0" smtClean="0"/>
              <a:t>Free upgrades under terms of service agreement</a:t>
            </a:r>
          </a:p>
          <a:p>
            <a:pPr lvl="1"/>
            <a:r>
              <a:rPr lang="en-US" dirty="0" smtClean="0"/>
              <a:t>During update the system keeps the old settings while adding the new </a:t>
            </a:r>
          </a:p>
          <a:p>
            <a:r>
              <a:rPr lang="en-US" dirty="0" smtClean="0"/>
              <a:t>Simple procedure for adding modules </a:t>
            </a:r>
          </a:p>
          <a:p>
            <a:pPr lvl="1"/>
            <a:r>
              <a:rPr lang="en-US" dirty="0" smtClean="0"/>
              <a:t>Purchased</a:t>
            </a:r>
          </a:p>
          <a:p>
            <a:pPr lvl="1"/>
            <a:r>
              <a:rPr lang="en-US" dirty="0" smtClean="0"/>
              <a:t>Custom development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2368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nHGchWJwq-w/TVuRF-RKypI/AAAAAAAAltM/bfX7LYeYQ7s/s1600/Linux_Logo_Ph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94" y="4037267"/>
            <a:ext cx="3001202" cy="12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blogs.cio.com/sites/cio.com/files/u7740/Android%20logo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3840" y="1548059"/>
            <a:ext cx="2228980" cy="20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29110" y="5241761"/>
            <a:ext cx="24574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Asterisk is a Registered Trademark of </a:t>
            </a:r>
            <a:r>
              <a:rPr lang="en-US" sz="825" dirty="0" err="1"/>
              <a:t>Digium</a:t>
            </a:r>
            <a:r>
              <a:rPr lang="en-US" sz="825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3845" y="3453211"/>
            <a:ext cx="284897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Android is a Registered Trademark of Google Inc.</a:t>
            </a:r>
          </a:p>
        </p:txBody>
      </p:sp>
      <p:pic>
        <p:nvPicPr>
          <p:cNvPr id="1026" name="Picture 2" descr="http://www.sipforum.org/images/stories/SIPNOC/sipnoc2013-noforum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9398" y="2217284"/>
            <a:ext cx="2471851" cy="12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sterisk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657" y="3726215"/>
            <a:ext cx="2649569" cy="14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24" y="1283660"/>
            <a:ext cx="9148972" cy="381000"/>
          </a:xfrm>
        </p:spPr>
        <p:txBody>
          <a:bodyPr>
            <a:noAutofit/>
          </a:bodyPr>
          <a:lstStyle/>
          <a:p>
            <a:pPr>
              <a:tabLst>
                <a:tab pos="941785" algn="l"/>
              </a:tabLst>
            </a:pPr>
            <a:r>
              <a:rPr lang="en-US" dirty="0" smtClean="0">
                <a:solidFill>
                  <a:srgbClr val="2A5389"/>
                </a:solidFill>
              </a:rPr>
              <a:t>D-link’s </a:t>
            </a:r>
            <a:r>
              <a:rPr lang="en-US" dirty="0">
                <a:solidFill>
                  <a:srgbClr val="2A5389"/>
                </a:solidFill>
              </a:rPr>
              <a:t>Long History of Open Source</a:t>
            </a:r>
          </a:p>
        </p:txBody>
      </p:sp>
    </p:spTree>
    <p:extLst>
      <p:ext uri="{BB962C8B-B14F-4D97-AF65-F5344CB8AC3E}">
        <p14:creationId xmlns:p14="http://schemas.microsoft.com/office/powerpoint/2010/main" val="21416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0580"/>
          </a:xfrm>
        </p:spPr>
        <p:txBody>
          <a:bodyPr>
            <a:normAutofit/>
          </a:bodyPr>
          <a:lstStyle/>
          <a:p>
            <a:r>
              <a:rPr lang="en-US" dirty="0" smtClean="0"/>
              <a:t>Accessible by </a:t>
            </a:r>
            <a:r>
              <a:rPr lang="en-US" dirty="0"/>
              <a:t>any </a:t>
            </a:r>
            <a:r>
              <a:rPr lang="en-US" dirty="0" smtClean="0"/>
              <a:t>defined user </a:t>
            </a:r>
          </a:p>
          <a:p>
            <a:r>
              <a:rPr lang="en-US" dirty="0" smtClean="0"/>
              <a:t>Each user sees/manages own extension only</a:t>
            </a:r>
          </a:p>
          <a:p>
            <a:r>
              <a:rPr lang="en-US" dirty="0" smtClean="0"/>
              <a:t>Increases productivity &amp; availability: never miss a sales call!</a:t>
            </a:r>
          </a:p>
          <a:p>
            <a:r>
              <a:rPr lang="en-US" dirty="0" smtClean="0"/>
              <a:t>Options</a:t>
            </a:r>
          </a:p>
          <a:p>
            <a:pPr lvl="1"/>
            <a:r>
              <a:rPr lang="en-US" b="1" dirty="0"/>
              <a:t>Call Monitor </a:t>
            </a:r>
            <a:r>
              <a:rPr lang="en-US" dirty="0"/>
              <a:t>to review call log</a:t>
            </a:r>
          </a:p>
          <a:p>
            <a:pPr lvl="1"/>
            <a:r>
              <a:rPr lang="en-US" b="1" dirty="0"/>
              <a:t>Voicemail</a:t>
            </a:r>
            <a:r>
              <a:rPr lang="en-US" dirty="0"/>
              <a:t> to play and download voicemail</a:t>
            </a:r>
          </a:p>
          <a:p>
            <a:pPr lvl="1"/>
            <a:r>
              <a:rPr lang="en-US" b="1" dirty="0" smtClean="0"/>
              <a:t>Faxes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send/receive faxes</a:t>
            </a:r>
          </a:p>
          <a:p>
            <a:pPr lvl="1"/>
            <a:r>
              <a:rPr lang="en-US" b="1" dirty="0" smtClean="0"/>
              <a:t>Feature </a:t>
            </a:r>
            <a:r>
              <a:rPr lang="en-US" b="1" dirty="0"/>
              <a:t>Codes </a:t>
            </a:r>
            <a:r>
              <a:rPr lang="en-US" dirty="0"/>
              <a:t>lists available feature codes</a:t>
            </a:r>
          </a:p>
          <a:p>
            <a:pPr lvl="1"/>
            <a:r>
              <a:rPr lang="en-US" b="1" dirty="0"/>
              <a:t>Follow Me </a:t>
            </a:r>
            <a:r>
              <a:rPr lang="en-US" dirty="0"/>
              <a:t>defines Follow Me behavior</a:t>
            </a:r>
          </a:p>
          <a:p>
            <a:pPr lvl="1"/>
            <a:r>
              <a:rPr lang="en-US" b="1" dirty="0"/>
              <a:t>Phone Features </a:t>
            </a:r>
            <a:r>
              <a:rPr lang="en-US" dirty="0"/>
              <a:t>menu defines phone features</a:t>
            </a:r>
          </a:p>
          <a:p>
            <a:pPr lvl="1"/>
            <a:r>
              <a:rPr lang="en-US" b="1" dirty="0"/>
              <a:t>Define </a:t>
            </a:r>
            <a:r>
              <a:rPr lang="en-US" b="1" dirty="0" err="1"/>
              <a:t>VmX</a:t>
            </a:r>
            <a:r>
              <a:rPr lang="en-US" b="1" dirty="0"/>
              <a:t> Locator</a:t>
            </a:r>
          </a:p>
          <a:p>
            <a:pPr lvl="1"/>
            <a:r>
              <a:rPr lang="en-US" b="1" dirty="0"/>
              <a:t>Settings</a:t>
            </a:r>
            <a:r>
              <a:rPr lang="en-US" dirty="0"/>
              <a:t> sets language and notification </a:t>
            </a:r>
            <a:r>
              <a:rPr lang="en-US" dirty="0" smtClean="0"/>
              <a:t>settings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029200"/>
            <a:ext cx="96012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9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Center Functionality in EasyVoIZ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standard</a:t>
            </a:r>
            <a:r>
              <a:rPr lang="en-US" dirty="0" smtClean="0"/>
              <a:t> version of EasyVoIZ includes entry-level call center functionality</a:t>
            </a:r>
          </a:p>
          <a:p>
            <a:r>
              <a:rPr lang="en-US" dirty="0" smtClean="0"/>
              <a:t>Embedded browser-based switchboard</a:t>
            </a:r>
          </a:p>
          <a:p>
            <a:r>
              <a:rPr lang="en-US" dirty="0" smtClean="0"/>
              <a:t>Customization </a:t>
            </a:r>
            <a:br>
              <a:rPr lang="en-US" dirty="0" smtClean="0"/>
            </a:br>
            <a:r>
              <a:rPr lang="en-US" dirty="0" smtClean="0"/>
              <a:t>options for:</a:t>
            </a:r>
          </a:p>
          <a:p>
            <a:pPr lvl="1"/>
            <a:r>
              <a:rPr lang="en-US" dirty="0" smtClean="0"/>
              <a:t>Queues</a:t>
            </a:r>
          </a:p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Failover</a:t>
            </a:r>
          </a:p>
          <a:p>
            <a:r>
              <a:rPr lang="en-US" dirty="0" smtClean="0"/>
              <a:t>“Lite” statistics reporting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276600"/>
            <a:ext cx="4672779" cy="21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33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Feature-Rich Dashboard on Switchboard</a:t>
            </a:r>
            <a:endParaRPr lang="he-IL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52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Quick Status Check</a:t>
            </a:r>
          </a:p>
          <a:p>
            <a:pPr lvl="1"/>
            <a:r>
              <a:rPr lang="en-US" dirty="0"/>
              <a:t>Who’s free</a:t>
            </a:r>
          </a:p>
          <a:p>
            <a:pPr lvl="1"/>
            <a:r>
              <a:rPr lang="en-US" dirty="0"/>
              <a:t>Length of current call</a:t>
            </a:r>
          </a:p>
          <a:p>
            <a:pPr lvl="1"/>
            <a:r>
              <a:rPr lang="en-US" dirty="0"/>
              <a:t>Identification of call party</a:t>
            </a:r>
          </a:p>
          <a:p>
            <a:r>
              <a:rPr lang="en-US" dirty="0" smtClean="0"/>
              <a:t>“Listen” </a:t>
            </a:r>
            <a:endParaRPr lang="en-US" dirty="0"/>
          </a:p>
          <a:p>
            <a:pPr lvl="1"/>
            <a:r>
              <a:rPr lang="en-US" dirty="0"/>
              <a:t>Listen to calls in progress</a:t>
            </a:r>
          </a:p>
          <a:p>
            <a:pPr lvl="1"/>
            <a:r>
              <a:rPr lang="en-US" dirty="0"/>
              <a:t>Great for quality monitoring</a:t>
            </a:r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352799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“Whisper" </a:t>
            </a:r>
          </a:p>
          <a:p>
            <a:pPr marL="685800" lvl="1"/>
            <a:r>
              <a:rPr lang="en-US" dirty="0"/>
              <a:t>Speak with staff during call without interrupting the conversation</a:t>
            </a:r>
          </a:p>
          <a:p>
            <a:pPr marL="685800" lvl="1"/>
            <a:r>
              <a:rPr lang="en-US" dirty="0"/>
              <a:t>Great for training</a:t>
            </a:r>
            <a:endParaRPr lang="he-IL" dirty="0"/>
          </a:p>
          <a:p>
            <a:pPr marL="285750" indent="-285750"/>
            <a:r>
              <a:rPr lang="en-US" dirty="0"/>
              <a:t>Internal dialogue </a:t>
            </a:r>
          </a:p>
          <a:p>
            <a:pPr marL="685800" lvl="1"/>
            <a:r>
              <a:rPr lang="en-US" dirty="0"/>
              <a:t>Consultation between staff during calls</a:t>
            </a:r>
            <a:endParaRPr lang="he-IL" dirty="0"/>
          </a:p>
          <a:p>
            <a:endParaRPr lang="he-I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068529"/>
            <a:ext cx="6934200" cy="72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314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Queue Options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Agent Call Announcement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Announcement to Agent</a:t>
            </a:r>
          </a:p>
          <a:p>
            <a:r>
              <a:rPr lang="en-US" dirty="0" smtClean="0"/>
              <a:t>Join Announcement</a:t>
            </a:r>
          </a:p>
          <a:p>
            <a:pPr lvl="1"/>
            <a:r>
              <a:rPr lang="en-US" dirty="0" smtClean="0"/>
              <a:t>Announcement to Caller</a:t>
            </a:r>
          </a:p>
          <a:p>
            <a:r>
              <a:rPr lang="en-US" dirty="0" smtClean="0"/>
              <a:t>Message On Hold by Queue</a:t>
            </a:r>
          </a:p>
          <a:p>
            <a:r>
              <a:rPr lang="en-US" dirty="0" smtClean="0"/>
              <a:t>Ringing Instead of Message on Hold</a:t>
            </a:r>
          </a:p>
          <a:p>
            <a:r>
              <a:rPr lang="en-US" dirty="0" smtClean="0"/>
              <a:t>Maximum Wait Time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Maximum Callers</a:t>
            </a:r>
          </a:p>
          <a:p>
            <a:r>
              <a:rPr lang="en-US" dirty="0" smtClean="0"/>
              <a:t>Ring </a:t>
            </a:r>
            <a:r>
              <a:rPr lang="en-US" dirty="0"/>
              <a:t>Strategy</a:t>
            </a:r>
          </a:p>
          <a:p>
            <a:pPr lvl="1"/>
            <a:r>
              <a:rPr lang="en-US" dirty="0"/>
              <a:t>Ring All; Round Robin; Least Amount of Calls; Random; Round Robin w/Memory</a:t>
            </a:r>
          </a:p>
          <a:p>
            <a:r>
              <a:rPr lang="en-US" dirty="0"/>
              <a:t>Wrap-up Timer</a:t>
            </a:r>
          </a:p>
          <a:p>
            <a:r>
              <a:rPr lang="en-US" dirty="0"/>
              <a:t>Call Recording</a:t>
            </a:r>
          </a:p>
          <a:p>
            <a:r>
              <a:rPr lang="en-US" dirty="0">
                <a:solidFill>
                  <a:schemeClr val="tx1"/>
                </a:solidFill>
              </a:rPr>
              <a:t>Agent Event Recording</a:t>
            </a:r>
          </a:p>
          <a:p>
            <a:r>
              <a:rPr lang="en-US" dirty="0">
                <a:solidFill>
                  <a:schemeClr val="tx1"/>
                </a:solidFill>
              </a:rPr>
              <a:t>Queue Priority</a:t>
            </a:r>
          </a:p>
          <a:p>
            <a:r>
              <a:rPr lang="en-US" dirty="0">
                <a:solidFill>
                  <a:schemeClr val="tx1"/>
                </a:solidFill>
              </a:rPr>
              <a:t>Customer Care </a:t>
            </a:r>
            <a:r>
              <a:rPr lang="en-US" dirty="0" smtClean="0">
                <a:solidFill>
                  <a:schemeClr val="tx1"/>
                </a:solidFill>
              </a:rPr>
              <a:t>Callback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&amp; Failover Options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Failover Destination</a:t>
            </a:r>
          </a:p>
          <a:p>
            <a:pPr lvl="1"/>
            <a:r>
              <a:rPr lang="en-US" dirty="0" smtClean="0"/>
              <a:t>If Maximum Wait Time or Maximum Callers intervals are reached, define destination where the call should be transferred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Caller Position Announcements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Announce Positions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Announce Average Hold Time</a:t>
            </a:r>
          </a:p>
          <a:p>
            <a:r>
              <a:rPr lang="en-US" dirty="0"/>
              <a:t>Periodic Announcements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Option to have caller press a key and exit the queue</a:t>
            </a:r>
          </a:p>
          <a:p>
            <a:pPr lvl="1"/>
            <a:r>
              <a:rPr lang="en-US" dirty="0"/>
              <a:t>Can be sent to:</a:t>
            </a:r>
          </a:p>
          <a:p>
            <a:pPr lvl="2"/>
            <a:r>
              <a:rPr lang="en-US" dirty="0"/>
              <a:t>Customer Care Callback</a:t>
            </a:r>
          </a:p>
          <a:p>
            <a:pPr lvl="2"/>
            <a:r>
              <a:rPr lang="en-US" dirty="0"/>
              <a:t>Voicemail</a:t>
            </a:r>
          </a:p>
          <a:p>
            <a:pPr lvl="2"/>
            <a:r>
              <a:rPr lang="en-US" dirty="0"/>
              <a:t>Alternate Answer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Center Statistics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for monitoring activity to improve efficiency of organization / employees</a:t>
            </a:r>
          </a:p>
          <a:p>
            <a:r>
              <a:rPr lang="en-US" dirty="0" smtClean="0"/>
              <a:t>Two versions are available:</a:t>
            </a:r>
          </a:p>
          <a:p>
            <a:pPr lvl="1"/>
            <a:r>
              <a:rPr lang="en-US" dirty="0" smtClean="0"/>
              <a:t>Lite - Default on all EasyVoIZ systems</a:t>
            </a:r>
          </a:p>
          <a:p>
            <a:pPr lvl="1"/>
            <a:r>
              <a:rPr lang="en-US" dirty="0" smtClean="0"/>
              <a:t>Pro - Add-on module for DVX-9000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7" name="Content Placeholder 3" descr="call-center-graphic-report-unanswered-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6048672" cy="269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39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Statistics Modules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Lite &amp; Pro</a:t>
            </a:r>
          </a:p>
          <a:p>
            <a:pPr lvl="1"/>
            <a:r>
              <a:rPr lang="en-US" dirty="0" smtClean="0"/>
              <a:t>Answered</a:t>
            </a:r>
          </a:p>
          <a:p>
            <a:pPr lvl="1"/>
            <a:r>
              <a:rPr lang="en-US" dirty="0" smtClean="0"/>
              <a:t>Unanswered 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Service-level </a:t>
            </a:r>
          </a:p>
          <a:p>
            <a:pPr lvl="1"/>
            <a:r>
              <a:rPr lang="en-US" dirty="0" smtClean="0"/>
              <a:t>Charting</a:t>
            </a:r>
          </a:p>
          <a:p>
            <a:pPr lvl="1"/>
            <a:r>
              <a:rPr lang="en-US" dirty="0" smtClean="0"/>
              <a:t>Import/Export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 Only</a:t>
            </a:r>
          </a:p>
          <a:p>
            <a:pPr lvl="1"/>
            <a:r>
              <a:rPr lang="en-US" dirty="0" smtClean="0"/>
              <a:t>Real-time </a:t>
            </a:r>
            <a:endParaRPr lang="en-US" dirty="0"/>
          </a:p>
          <a:p>
            <a:pPr lvl="2"/>
            <a:r>
              <a:rPr lang="en-US" dirty="0"/>
              <a:t>Queue Summary </a:t>
            </a:r>
          </a:p>
          <a:p>
            <a:pPr lvl="2"/>
            <a:r>
              <a:rPr lang="en-US" dirty="0"/>
              <a:t>Call Waiting Detail </a:t>
            </a:r>
          </a:p>
          <a:p>
            <a:pPr lvl="2"/>
            <a:r>
              <a:rPr lang="en-US" dirty="0"/>
              <a:t>Agent Status</a:t>
            </a:r>
          </a:p>
          <a:p>
            <a:pPr lvl="1"/>
            <a:r>
              <a:rPr lang="en-US" dirty="0"/>
              <a:t>Search</a:t>
            </a:r>
          </a:p>
          <a:p>
            <a:pPr lvl="2"/>
            <a:r>
              <a:rPr lang="en-US" dirty="0" err="1"/>
              <a:t>CallerID</a:t>
            </a:r>
            <a:endParaRPr lang="en-US" dirty="0"/>
          </a:p>
          <a:p>
            <a:pPr lvl="2"/>
            <a:r>
              <a:rPr lang="en-US" dirty="0"/>
              <a:t>Agent</a:t>
            </a:r>
          </a:p>
          <a:p>
            <a:pPr lvl="2"/>
            <a:r>
              <a:rPr lang="en-US" dirty="0"/>
              <a:t>Queue</a:t>
            </a:r>
          </a:p>
          <a:p>
            <a:pPr lvl="2"/>
            <a:r>
              <a:rPr lang="en-US" dirty="0"/>
              <a:t>Period</a:t>
            </a:r>
          </a:p>
          <a:p>
            <a:pPr lvl="2"/>
            <a:r>
              <a:rPr lang="en-US" dirty="0"/>
              <a:t>Duration </a:t>
            </a:r>
            <a:endParaRPr lang="en-US" dirty="0" smtClean="0"/>
          </a:p>
          <a:p>
            <a:pPr lvl="1"/>
            <a:r>
              <a:rPr lang="en-US" dirty="0" smtClean="0"/>
              <a:t>Customization options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85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Lite: Standard Functionality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3400" y="1600200"/>
          <a:ext cx="8153400" cy="33972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57400"/>
                <a:gridCol w="6096000"/>
              </a:tblGrid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Data import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Data is</a:t>
                      </a:r>
                      <a:r>
                        <a:rPr lang="en-US" sz="1200" b="0" baseline="0" dirty="0" smtClean="0">
                          <a:effectLst/>
                        </a:rPr>
                        <a:t> available by using a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en-US" sz="1200" b="0" i="1" dirty="0" err="1">
                          <a:effectLst/>
                        </a:rPr>
                        <a:t>cron</a:t>
                      </a:r>
                      <a:r>
                        <a:rPr lang="en-US" sz="1200" b="0" dirty="0">
                          <a:effectLst/>
                        </a:rPr>
                        <a:t> job to import new data at scheduled </a:t>
                      </a:r>
                      <a:r>
                        <a:rPr lang="en-US" sz="1200" b="0" dirty="0" smtClean="0">
                          <a:effectLst/>
                        </a:rPr>
                        <a:t>intervals</a:t>
                      </a:r>
                      <a:endParaRPr lang="en-US" sz="12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Export </a:t>
                      </a:r>
                      <a:r>
                        <a:rPr lang="en-US" sz="1200" dirty="0" smtClean="0">
                          <a:effectLst/>
                        </a:rPr>
                        <a:t>reports into PDF format for presentations,</a:t>
                      </a:r>
                      <a:r>
                        <a:rPr lang="en-US" sz="1200" baseline="0" dirty="0" smtClean="0">
                          <a:effectLst/>
                        </a:rPr>
                        <a:t> or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csv</a:t>
                      </a:r>
                      <a:r>
                        <a:rPr lang="en-US" sz="1200" dirty="0" smtClean="0">
                          <a:effectLst/>
                        </a:rPr>
                        <a:t> format</a:t>
                      </a:r>
                      <a:r>
                        <a:rPr lang="en-US" sz="1200" baseline="0" dirty="0" smtClean="0">
                          <a:effectLst/>
                        </a:rPr>
                        <a:t> for external data crunching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Answered, Unanswered, or Distribution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Distribution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day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week </a:t>
                      </a:r>
                      <a:r>
                        <a:rPr lang="en-US" sz="1200" dirty="0">
                          <a:effectLst/>
                        </a:rPr>
                        <a:t>day, </a:t>
                      </a:r>
                      <a:r>
                        <a:rPr lang="en-US" sz="1200" dirty="0" smtClean="0">
                          <a:effectLst/>
                        </a:rPr>
                        <a:t>or hour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Answered Calls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</a:t>
                      </a:r>
                      <a:r>
                        <a:rPr lang="en-US" sz="1200" dirty="0">
                          <a:effectLst/>
                        </a:rPr>
                        <a:t>queue</a:t>
                      </a:r>
                      <a:r>
                        <a:rPr lang="en-US" sz="1200" dirty="0" smtClean="0">
                          <a:effectLst/>
                        </a:rPr>
                        <a:t>, agent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disconnection cause, or service level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Service Level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Answered </a:t>
                      </a:r>
                      <a:r>
                        <a:rPr lang="en-US" sz="1200" dirty="0" smtClean="0">
                          <a:effectLst/>
                        </a:rPr>
                        <a:t>Service </a:t>
                      </a:r>
                      <a:r>
                        <a:rPr lang="en-US" sz="1200" dirty="0">
                          <a:effectLst/>
                        </a:rPr>
                        <a:t>Level </a:t>
                      </a:r>
                      <a:r>
                        <a:rPr lang="en-US" sz="1200" dirty="0" smtClean="0">
                          <a:effectLst/>
                        </a:rPr>
                        <a:t>Report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Unanswered Call Reporting</a:t>
                      </a:r>
                      <a:endParaRPr lang="en-US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queue</a:t>
                      </a:r>
                      <a:r>
                        <a:rPr lang="en-US" sz="1200" baseline="0" dirty="0" smtClean="0">
                          <a:effectLst/>
                        </a:rPr>
                        <a:t> or</a:t>
                      </a:r>
                      <a:r>
                        <a:rPr lang="en-US" sz="1200" dirty="0" smtClean="0">
                          <a:effectLst/>
                        </a:rPr>
                        <a:t> disconnection cause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Sundry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Agent </a:t>
                      </a:r>
                      <a:r>
                        <a:rPr lang="en-US" sz="1200" dirty="0" smtClean="0">
                          <a:effectLst/>
                        </a:rPr>
                        <a:t>Status, Queue Summary, or Call Waiting Detail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377468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Uses HTML5 and </a:t>
                      </a:r>
                      <a:r>
                        <a:rPr lang="en-US" sz="1200" dirty="0" smtClean="0">
                          <a:effectLst/>
                        </a:rPr>
                        <a:t>Java script</a:t>
                      </a:r>
                      <a:r>
                        <a:rPr lang="en-US" sz="1200" dirty="0">
                          <a:effectLst/>
                        </a:rPr>
                        <a:t>, so no need for a flash-enabled browser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476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Pro: Additional Functionality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3400" y="1676400"/>
          <a:ext cx="8229600" cy="41148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22804"/>
                <a:gridCol w="6306796"/>
              </a:tblGrid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import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Data is</a:t>
                      </a:r>
                      <a:r>
                        <a:rPr lang="en-US" sz="1200" b="0" baseline="0" dirty="0" smtClean="0">
                          <a:effectLst/>
                        </a:rPr>
                        <a:t> available as the </a:t>
                      </a:r>
                      <a:r>
                        <a:rPr lang="en-US" sz="1200" b="0" dirty="0" smtClean="0">
                          <a:effectLst/>
                        </a:rPr>
                        <a:t>event occurs,</a:t>
                      </a:r>
                      <a:r>
                        <a:rPr lang="en-US" sz="1200" b="0" baseline="0" dirty="0" smtClean="0"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effectLst/>
                        </a:rPr>
                        <a:t>i.e</a:t>
                      </a:r>
                      <a:r>
                        <a:rPr lang="en-US" sz="1200" b="0" dirty="0">
                          <a:effectLst/>
                        </a:rPr>
                        <a:t>. in </a:t>
                      </a:r>
                      <a:r>
                        <a:rPr lang="en-US" sz="1200" b="0" dirty="0" smtClean="0">
                          <a:effectLst/>
                        </a:rPr>
                        <a:t>real-time</a:t>
                      </a:r>
                      <a:endParaRPr lang="en-US" sz="12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Export </a:t>
                      </a:r>
                      <a:r>
                        <a:rPr lang="en-US" sz="1200" dirty="0" smtClean="0">
                          <a:effectLst/>
                        </a:rPr>
                        <a:t>reports into PDF format for presentation purposes,</a:t>
                      </a:r>
                      <a:r>
                        <a:rPr lang="en-US" sz="1200" baseline="0" dirty="0" smtClean="0">
                          <a:effectLst/>
                        </a:rPr>
                        <a:t> or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csv</a:t>
                      </a:r>
                      <a:r>
                        <a:rPr lang="en-US" sz="1200" dirty="0" smtClean="0">
                          <a:effectLst/>
                        </a:rPr>
                        <a:t> format</a:t>
                      </a:r>
                      <a:r>
                        <a:rPr lang="en-US" sz="1200" baseline="0" dirty="0" smtClean="0">
                          <a:effectLst/>
                        </a:rPr>
                        <a:t> for external data crunching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Service Level Agreement, Abandon Rates, Call </a:t>
                      </a:r>
                      <a:r>
                        <a:rPr lang="en-US" sz="1200" dirty="0" smtClean="0">
                          <a:effectLst/>
                        </a:rPr>
                        <a:t>Distribution, </a:t>
                      </a:r>
                      <a:r>
                        <a:rPr lang="en-US" sz="1200" dirty="0">
                          <a:effectLst/>
                        </a:rPr>
                        <a:t>Agent Activity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Distribution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</a:t>
                      </a:r>
                      <a:r>
                        <a:rPr lang="en-US" sz="1200" dirty="0">
                          <a:effectLst/>
                        </a:rPr>
                        <a:t>queue, </a:t>
                      </a:r>
                      <a:r>
                        <a:rPr lang="en-US" sz="1200" dirty="0" smtClean="0">
                          <a:effectLst/>
                        </a:rPr>
                        <a:t>month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week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day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week </a:t>
                      </a:r>
                      <a:r>
                        <a:rPr lang="en-US" sz="1200" dirty="0">
                          <a:effectLst/>
                        </a:rPr>
                        <a:t>day, </a:t>
                      </a:r>
                      <a:r>
                        <a:rPr lang="en-US" sz="1200" dirty="0" smtClean="0">
                          <a:effectLst/>
                        </a:rPr>
                        <a:t>hour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URL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as</a:t>
                      </a:r>
                      <a:r>
                        <a:rPr lang="en-US" sz="1200" baseline="0" dirty="0" smtClean="0">
                          <a:effectLst/>
                        </a:rPr>
                        <a:t> well as</a:t>
                      </a:r>
                      <a:r>
                        <a:rPr lang="en-US" sz="1200" dirty="0" smtClean="0">
                          <a:effectLst/>
                        </a:rPr>
                        <a:t> detailed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Answered Calls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</a:t>
                      </a:r>
                      <a:r>
                        <a:rPr lang="en-US" sz="1200" dirty="0">
                          <a:effectLst/>
                        </a:rPr>
                        <a:t>queue, </a:t>
                      </a:r>
                      <a:r>
                        <a:rPr lang="en-US" sz="1200" dirty="0" smtClean="0">
                          <a:effectLst/>
                        </a:rPr>
                        <a:t>wait </a:t>
                      </a:r>
                      <a:r>
                        <a:rPr lang="en-US" sz="1200" dirty="0">
                          <a:effectLst/>
                        </a:rPr>
                        <a:t>time, </a:t>
                      </a:r>
                      <a:r>
                        <a:rPr lang="en-US" sz="1200" dirty="0" smtClean="0">
                          <a:effectLst/>
                        </a:rPr>
                        <a:t>agent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disconnection </a:t>
                      </a:r>
                      <a:r>
                        <a:rPr lang="en-US" sz="1200" dirty="0">
                          <a:effectLst/>
                        </a:rPr>
                        <a:t>cause, </a:t>
                      </a:r>
                      <a:r>
                        <a:rPr lang="en-US" sz="1200" dirty="0" smtClean="0">
                          <a:effectLst/>
                        </a:rPr>
                        <a:t>duration, transferred </a:t>
                      </a:r>
                      <a:r>
                        <a:rPr lang="en-US" sz="1200" dirty="0">
                          <a:effectLst/>
                        </a:rPr>
                        <a:t>calls, </a:t>
                      </a:r>
                      <a:r>
                        <a:rPr lang="en-US" sz="1200" dirty="0" smtClean="0">
                          <a:effectLst/>
                        </a:rPr>
                        <a:t>as</a:t>
                      </a:r>
                      <a:r>
                        <a:rPr lang="en-US" sz="1200" baseline="0" dirty="0" smtClean="0">
                          <a:effectLst/>
                        </a:rPr>
                        <a:t> well as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 detailed </a:t>
                      </a:r>
                      <a:r>
                        <a:rPr lang="en-US" sz="1200" dirty="0" smtClean="0">
                          <a:effectLst/>
                        </a:rPr>
                        <a:t>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Service Level Reporting</a:t>
                      </a:r>
                      <a:endParaRPr lang="en-US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Answered and Unanswered Service Level Reports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Unanswered Call Reporting</a:t>
                      </a:r>
                      <a:endParaRPr lang="en-US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Analysis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</a:t>
                      </a:r>
                      <a:r>
                        <a:rPr lang="en-US" sz="1200" dirty="0">
                          <a:effectLst/>
                        </a:rPr>
                        <a:t>queue, </a:t>
                      </a:r>
                      <a:r>
                        <a:rPr lang="en-US" sz="1200" dirty="0" smtClean="0">
                          <a:effectLst/>
                        </a:rPr>
                        <a:t>disconnection </a:t>
                      </a:r>
                      <a:r>
                        <a:rPr lang="en-US" sz="1200" dirty="0">
                          <a:effectLst/>
                        </a:rPr>
                        <a:t>cause, </a:t>
                      </a:r>
                      <a:r>
                        <a:rPr lang="en-US" sz="1200" dirty="0" smtClean="0">
                          <a:effectLst/>
                        </a:rPr>
                        <a:t>URL, as</a:t>
                      </a:r>
                      <a:r>
                        <a:rPr lang="en-US" sz="1200" baseline="0" dirty="0" smtClean="0">
                          <a:effectLst/>
                        </a:rPr>
                        <a:t> well as </a:t>
                      </a:r>
                      <a:r>
                        <a:rPr lang="en-US" sz="1200" dirty="0" smtClean="0">
                          <a:effectLst/>
                        </a:rPr>
                        <a:t>detailed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Sundry Reporting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Agent Availability, Sessions and Pause Durations, Call </a:t>
                      </a:r>
                      <a:r>
                        <a:rPr lang="en-US" sz="1200" dirty="0" smtClean="0">
                          <a:effectLst/>
                        </a:rPr>
                        <a:t>Disposition, as</a:t>
                      </a:r>
                      <a:r>
                        <a:rPr lang="en-US" sz="1200" baseline="0" dirty="0" smtClean="0">
                          <a:effectLst/>
                        </a:rPr>
                        <a:t> well as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Detailed Paused Report and Session Report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Charting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Uses HTML5 and </a:t>
                      </a:r>
                      <a:r>
                        <a:rPr lang="en-US" sz="1200" dirty="0" smtClean="0">
                          <a:effectLst/>
                        </a:rPr>
                        <a:t>JavaScript, </a:t>
                      </a:r>
                      <a:r>
                        <a:rPr lang="en-US" sz="1200" dirty="0">
                          <a:effectLst/>
                        </a:rPr>
                        <a:t>so no need for a flash-enabled browser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317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Pro: Additional Functionality, cont’d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3400" y="1752600"/>
          <a:ext cx="8153400" cy="3200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30680"/>
                <a:gridCol w="6522720"/>
              </a:tblGrid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Search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Search </a:t>
                      </a:r>
                      <a:r>
                        <a:rPr lang="en-US" sz="1200" b="0" dirty="0" smtClean="0">
                          <a:effectLst/>
                        </a:rPr>
                        <a:t>data by Caller ID, </a:t>
                      </a:r>
                      <a:r>
                        <a:rPr lang="en-US" sz="1200" b="0" dirty="0">
                          <a:effectLst/>
                        </a:rPr>
                        <a:t>a</a:t>
                      </a:r>
                      <a:r>
                        <a:rPr lang="en-US" sz="1200" b="0" dirty="0" smtClean="0">
                          <a:effectLst/>
                        </a:rPr>
                        <a:t>gent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0" dirty="0" smtClean="0">
                          <a:effectLst/>
                        </a:rPr>
                        <a:t>queue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0" dirty="0" smtClean="0">
                          <a:effectLst/>
                        </a:rPr>
                        <a:t>duration ranges, or </a:t>
                      </a:r>
                      <a:r>
                        <a:rPr lang="en-US" sz="1200" b="0" dirty="0">
                          <a:effectLst/>
                        </a:rPr>
                        <a:t>d</a:t>
                      </a:r>
                      <a:r>
                        <a:rPr lang="en-US" sz="1200" b="0" dirty="0" smtClean="0">
                          <a:effectLst/>
                        </a:rPr>
                        <a:t>ate ranges</a:t>
                      </a:r>
                      <a:endParaRPr lang="en-US" sz="12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Report distribution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Schedule automatic email distribution</a:t>
                      </a:r>
                      <a:r>
                        <a:rPr lang="en-US" sz="1200" b="0" baseline="0" dirty="0" smtClean="0">
                          <a:effectLst/>
                        </a:rPr>
                        <a:t> of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en-US" sz="1200" b="0" dirty="0">
                          <a:effectLst/>
                        </a:rPr>
                        <a:t>multiple </a:t>
                      </a:r>
                      <a:r>
                        <a:rPr lang="en-US" sz="1200" b="0" dirty="0" smtClean="0">
                          <a:effectLst/>
                        </a:rPr>
                        <a:t>reports</a:t>
                      </a:r>
                      <a:endParaRPr lang="en-US" sz="12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Notifications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Create automatic</a:t>
                      </a:r>
                      <a:r>
                        <a:rPr lang="en-US" sz="1200" baseline="0" dirty="0" smtClean="0">
                          <a:effectLst/>
                        </a:rPr>
                        <a:t> e</a:t>
                      </a:r>
                      <a:r>
                        <a:rPr lang="en-US" sz="1200" dirty="0" smtClean="0">
                          <a:effectLst/>
                        </a:rPr>
                        <a:t>mail notifications </a:t>
                      </a:r>
                      <a:r>
                        <a:rPr lang="en-US" sz="1200" dirty="0">
                          <a:effectLst/>
                        </a:rPr>
                        <a:t>when </a:t>
                      </a:r>
                      <a:r>
                        <a:rPr lang="en-US" sz="1200" dirty="0" smtClean="0">
                          <a:effectLst/>
                        </a:rPr>
                        <a:t>variables exceed user-defined threshold values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Recordings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Listen to recordings by clicking on icon </a:t>
                      </a:r>
                      <a:r>
                        <a:rPr lang="en-US" sz="1200" dirty="0" smtClean="0">
                          <a:effectLst/>
                        </a:rPr>
                        <a:t>in the </a:t>
                      </a:r>
                      <a:r>
                        <a:rPr lang="en-US" sz="1200" dirty="0">
                          <a:effectLst/>
                        </a:rPr>
                        <a:t>report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Customization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Customize reports with your own </a:t>
                      </a:r>
                      <a:r>
                        <a:rPr lang="en-US" sz="1200" dirty="0" smtClean="0">
                          <a:effectLst/>
                        </a:rPr>
                        <a:t>language, color</a:t>
                      </a:r>
                      <a:r>
                        <a:rPr lang="en-US" sz="1200" baseline="0" dirty="0" smtClean="0">
                          <a:effectLst/>
                        </a:rPr>
                        <a:t> schemes, date and time formatting, </a:t>
                      </a:r>
                      <a:r>
                        <a:rPr lang="en-US" sz="1200" dirty="0" smtClean="0">
                          <a:effectLst/>
                        </a:rPr>
                        <a:t>metrics,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formulas, etc.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Real-time Monitoring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SPY </a:t>
                      </a:r>
                      <a:r>
                        <a:rPr lang="en-US" sz="1200" dirty="0" smtClean="0">
                          <a:effectLst/>
                        </a:rPr>
                        <a:t>option</a:t>
                      </a:r>
                      <a:r>
                        <a:rPr lang="en-US" sz="1200" baseline="0" dirty="0" smtClean="0">
                          <a:effectLst/>
                        </a:rPr>
                        <a:t> to l</a:t>
                      </a:r>
                      <a:r>
                        <a:rPr lang="en-US" sz="1200" dirty="0" smtClean="0">
                          <a:effectLst/>
                        </a:rPr>
                        <a:t>isten to </a:t>
                      </a:r>
                      <a:r>
                        <a:rPr lang="en-US" sz="1200" dirty="0">
                          <a:effectLst/>
                        </a:rPr>
                        <a:t>calls in </a:t>
                      </a:r>
                      <a:r>
                        <a:rPr lang="en-US" sz="1200" dirty="0" smtClean="0">
                          <a:effectLst/>
                        </a:rPr>
                        <a:t>progress</a:t>
                      </a:r>
                      <a:r>
                        <a:rPr lang="en-US" sz="1200" baseline="0" dirty="0" smtClean="0">
                          <a:effectLst/>
                        </a:rPr>
                        <a:t> with option to ‘</a:t>
                      </a:r>
                      <a:r>
                        <a:rPr lang="en-US" sz="1200" dirty="0" smtClean="0">
                          <a:effectLst/>
                        </a:rPr>
                        <a:t>steal’ the call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Real-time Coaching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Coach agents using whisper method during calls</a:t>
                      </a:r>
                      <a:endParaRPr lang="en-US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854" marR="5854" marT="5854" marB="58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04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609600" y="31242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431" y="188640"/>
            <a:ext cx="8382000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8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D-link IP PBX </a:t>
            </a:r>
            <a:r>
              <a:rPr lang="en-US" altLang="zh-CN" sz="48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 Series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3400" y="4984750"/>
          <a:ext cx="9906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Visio" r:id="rId4" imgW="451194" imgH="363598" progId="Visio.Drawing.11">
                  <p:embed/>
                </p:oleObj>
              </mc:Choice>
              <mc:Fallback>
                <p:oleObj name="Visio" r:id="rId4" imgW="451194" imgH="3635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84750"/>
                        <a:ext cx="9906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39552" y="3733800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DVX-2002F</a:t>
            </a:r>
            <a:endParaRPr lang="en-US" altLang="en-US" sz="1300" b="1" dirty="0"/>
          </a:p>
        </p:txBody>
      </p:sp>
      <p:graphicFrame>
        <p:nvGraphicFramePr>
          <p:cNvPr id="2052" name="Object 1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620000" y="4894263"/>
          <a:ext cx="1143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Visio" r:id="rId6" imgW="480094" imgH="593504" progId="Visio.Drawing.11">
                  <p:embed/>
                </p:oleObj>
              </mc:Choice>
              <mc:Fallback>
                <p:oleObj name="Visio" r:id="rId6" imgW="480094" imgH="593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458" b="28105"/>
                      <a:stretch>
                        <a:fillRect/>
                      </a:stretch>
                    </p:blipFill>
                    <p:spPr bwMode="auto">
                      <a:xfrm>
                        <a:off x="7620000" y="4894263"/>
                        <a:ext cx="11430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1" name="Object 23"/>
          <p:cNvGraphicFramePr>
            <a:graphicFrameLocks noChangeAspect="1"/>
          </p:cNvGraphicFramePr>
          <p:nvPr/>
        </p:nvGraphicFramePr>
        <p:xfrm>
          <a:off x="1143000" y="990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Visio" r:id="rId8" imgW="611948" imgH="653683" progId="Visio.Drawing.6">
                  <p:embed/>
                </p:oleObj>
              </mc:Choice>
              <mc:Fallback>
                <p:oleObj name="Visio" r:id="rId8" imgW="611948" imgH="6536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794"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Line 26"/>
          <p:cNvSpPr>
            <a:spLocks noChangeShapeType="1"/>
          </p:cNvSpPr>
          <p:nvPr/>
        </p:nvSpPr>
        <p:spPr bwMode="auto">
          <a:xfrm>
            <a:off x="1066800" y="4267200"/>
            <a:ext cx="0" cy="8382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7"/>
          <p:cNvSpPr>
            <a:spLocks noChangeShapeType="1"/>
          </p:cNvSpPr>
          <p:nvPr/>
        </p:nvSpPr>
        <p:spPr bwMode="auto">
          <a:xfrm>
            <a:off x="8458200" y="4267200"/>
            <a:ext cx="0" cy="9144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8"/>
          <p:cNvSpPr>
            <a:spLocks noChangeShapeType="1"/>
          </p:cNvSpPr>
          <p:nvPr/>
        </p:nvSpPr>
        <p:spPr bwMode="auto">
          <a:xfrm>
            <a:off x="7010400" y="4267200"/>
            <a:ext cx="0" cy="9144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9"/>
          <p:cNvSpPr>
            <a:spLocks noChangeShapeType="1"/>
          </p:cNvSpPr>
          <p:nvPr/>
        </p:nvSpPr>
        <p:spPr bwMode="auto">
          <a:xfrm>
            <a:off x="4191000" y="4267200"/>
            <a:ext cx="0" cy="9144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30"/>
          <p:cNvSpPr>
            <a:spLocks noChangeShapeType="1"/>
          </p:cNvSpPr>
          <p:nvPr/>
        </p:nvSpPr>
        <p:spPr bwMode="auto">
          <a:xfrm>
            <a:off x="5724128" y="4293096"/>
            <a:ext cx="0" cy="10668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31"/>
          <p:cNvSpPr>
            <a:spLocks noChangeShapeType="1"/>
          </p:cNvSpPr>
          <p:nvPr/>
        </p:nvSpPr>
        <p:spPr bwMode="auto">
          <a:xfrm>
            <a:off x="3352800" y="4267200"/>
            <a:ext cx="0" cy="9144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Line 32"/>
          <p:cNvSpPr>
            <a:spLocks noChangeShapeType="1"/>
          </p:cNvSpPr>
          <p:nvPr/>
        </p:nvSpPr>
        <p:spPr bwMode="auto">
          <a:xfrm>
            <a:off x="1835696" y="4293096"/>
            <a:ext cx="0" cy="10668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33"/>
          <p:cNvSpPr>
            <a:spLocks noChangeShapeType="1"/>
          </p:cNvSpPr>
          <p:nvPr/>
        </p:nvSpPr>
        <p:spPr bwMode="auto">
          <a:xfrm>
            <a:off x="2590800" y="4267200"/>
            <a:ext cx="0" cy="838200"/>
          </a:xfrm>
          <a:prstGeom prst="line">
            <a:avLst/>
          </a:prstGeom>
          <a:noFill/>
          <a:ln w="9525">
            <a:solidFill>
              <a:srgbClr val="4D4D4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34"/>
          <p:cNvSpPr>
            <a:spLocks noChangeShapeType="1"/>
          </p:cNvSpPr>
          <p:nvPr/>
        </p:nvSpPr>
        <p:spPr bwMode="auto">
          <a:xfrm>
            <a:off x="1905000" y="2667000"/>
            <a:ext cx="0" cy="4572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36"/>
          <p:cNvSpPr>
            <a:spLocks noChangeShapeType="1"/>
          </p:cNvSpPr>
          <p:nvPr/>
        </p:nvSpPr>
        <p:spPr bwMode="auto">
          <a:xfrm>
            <a:off x="7010400" y="2286000"/>
            <a:ext cx="0" cy="8382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Text Box 38"/>
          <p:cNvSpPr txBox="1">
            <a:spLocks noChangeArrowheads="1"/>
          </p:cNvSpPr>
          <p:nvPr/>
        </p:nvSpPr>
        <p:spPr bwMode="auto">
          <a:xfrm>
            <a:off x="1187450" y="1371600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47A4AB"/>
                </a:solidFill>
              </a:rPr>
              <a:t>GSM Network</a:t>
            </a:r>
          </a:p>
        </p:txBody>
      </p:sp>
      <p:sp>
        <p:nvSpPr>
          <p:cNvPr id="2097" name="Line 37"/>
          <p:cNvSpPr>
            <a:spLocks noChangeShapeType="1"/>
          </p:cNvSpPr>
          <p:nvPr/>
        </p:nvSpPr>
        <p:spPr bwMode="auto">
          <a:xfrm>
            <a:off x="1905000" y="1828800"/>
            <a:ext cx="0" cy="381000"/>
          </a:xfrm>
          <a:prstGeom prst="line">
            <a:avLst/>
          </a:prstGeom>
          <a:noFill/>
          <a:ln w="9525">
            <a:solidFill>
              <a:srgbClr val="4D4D4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1179933" cy="767748"/>
          </a:xfrm>
          <a:prstGeom prst="rect">
            <a:avLst/>
          </a:prstGeom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5157192"/>
            <a:ext cx="1368152" cy="87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3" descr="D58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2"/>
            <a:ext cx="1008112" cy="8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43254003"/>
              </p:ext>
            </p:extLst>
          </p:nvPr>
        </p:nvGraphicFramePr>
        <p:xfrm>
          <a:off x="1475656" y="5373216"/>
          <a:ext cx="6096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Visio" r:id="rId13" imgW="358716" imgH="291887" progId="Visio.Drawing.11">
                  <p:embed/>
                </p:oleObj>
              </mc:Choice>
              <mc:Fallback>
                <p:oleObj name="Visio" r:id="rId13" imgW="358716" imgH="2918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373216"/>
                        <a:ext cx="6096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29200"/>
            <a:ext cx="786613" cy="5951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157192"/>
            <a:ext cx="936104" cy="8530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560" y="2132856"/>
            <a:ext cx="1080120" cy="68400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19672" y="2060848"/>
            <a:ext cx="1296144" cy="66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7904" y="1268760"/>
            <a:ext cx="2001326" cy="1467991"/>
          </a:xfrm>
          <a:prstGeom prst="rect">
            <a:avLst/>
          </a:prstGeom>
        </p:spPr>
      </p:pic>
      <p:sp>
        <p:nvSpPr>
          <p:cNvPr id="2077" name="Line 35"/>
          <p:cNvSpPr>
            <a:spLocks noChangeShapeType="1"/>
          </p:cNvSpPr>
          <p:nvPr/>
        </p:nvSpPr>
        <p:spPr bwMode="auto">
          <a:xfrm>
            <a:off x="4648200" y="2438400"/>
            <a:ext cx="0" cy="6858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68144" y="1628800"/>
            <a:ext cx="1733550" cy="10858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568" y="3212976"/>
            <a:ext cx="1162418" cy="65320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67744" y="3284984"/>
            <a:ext cx="1440160" cy="626157"/>
          </a:xfrm>
          <a:prstGeom prst="rect">
            <a:avLst/>
          </a:prstGeom>
        </p:spPr>
      </p:pic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2339752" y="3717032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DVX-2005F</a:t>
            </a:r>
            <a:endParaRPr lang="en-US" altLang="en-US" sz="1300" b="1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284984"/>
            <a:ext cx="1512167" cy="728968"/>
          </a:xfrm>
          <a:prstGeom prst="rect">
            <a:avLst/>
          </a:prstGeom>
        </p:spPr>
      </p:pic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4283968" y="3789040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DVX-3000</a:t>
            </a:r>
            <a:endParaRPr lang="en-US" altLang="en-US" sz="1300" b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1368151" cy="537706"/>
          </a:xfrm>
          <a:prstGeom prst="rect">
            <a:avLst/>
          </a:prstGeom>
        </p:spPr>
      </p:pic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6012160" y="3789040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DVX-8000</a:t>
            </a:r>
            <a:endParaRPr lang="en-US" altLang="en-US" sz="1300" b="1" dirty="0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7596336" y="3789040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DVX-9000</a:t>
            </a:r>
            <a:endParaRPr lang="en-US" altLang="en-US" sz="1300" b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56992"/>
            <a:ext cx="1358535" cy="586477"/>
          </a:xfrm>
          <a:prstGeom prst="rect">
            <a:avLst/>
          </a:prstGeom>
        </p:spPr>
      </p:pic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11560" y="2564904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DVG-6001G</a:t>
            </a:r>
            <a:endParaRPr lang="en-US" altLang="en-US" sz="1300" b="1" dirty="0"/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1979712" y="2564904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DVG-6008G</a:t>
            </a:r>
            <a:endParaRPr lang="en-US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37235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64" grpId="0"/>
      <p:bldP spid="66" grpId="0"/>
      <p:bldP spid="68" grpId="0"/>
      <p:bldP spid="69" grpId="0"/>
      <p:bldP spid="72" grpId="0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 Time Frame to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09737"/>
            <a:ext cx="83058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Center Statistics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for monitoring activity to improve efficiency of organization / employees</a:t>
            </a:r>
          </a:p>
          <a:p>
            <a:r>
              <a:rPr lang="en-US" dirty="0" smtClean="0"/>
              <a:t>Two versions are available:</a:t>
            </a:r>
          </a:p>
          <a:p>
            <a:pPr lvl="1"/>
            <a:r>
              <a:rPr lang="en-US" dirty="0" smtClean="0"/>
              <a:t>Lite - Default on all </a:t>
            </a:r>
            <a:r>
              <a:rPr lang="en-US" dirty="0" err="1" smtClean="0"/>
              <a:t>EasyViOZ</a:t>
            </a:r>
            <a:r>
              <a:rPr lang="en-US" dirty="0" smtClean="0"/>
              <a:t>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Pro - Add-on module for </a:t>
            </a:r>
            <a:r>
              <a:rPr lang="en-US" dirty="0" smtClean="0"/>
              <a:t>DVX-9000 </a:t>
            </a:r>
            <a:r>
              <a:rPr lang="en-US" dirty="0" smtClean="0"/>
              <a:t>and </a:t>
            </a:r>
            <a:r>
              <a:rPr lang="en-US" dirty="0" smtClean="0"/>
              <a:t>DVX-9000E </a:t>
            </a:r>
            <a:r>
              <a:rPr lang="en-US" dirty="0" smtClean="0"/>
              <a:t>series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21" y="4953000"/>
            <a:ext cx="1043940" cy="1211580"/>
          </a:xfrm>
          <a:prstGeom prst="rect">
            <a:avLst/>
          </a:prstGeom>
        </p:spPr>
      </p:pic>
      <p:pic>
        <p:nvPicPr>
          <p:cNvPr id="7" name="Content Placeholder 3" descr="call-center-graphic-report-unanswered-rep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6992"/>
            <a:ext cx="4572000" cy="241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69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Statistics Module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Lite &amp; Pro</a:t>
            </a:r>
          </a:p>
          <a:p>
            <a:pPr lvl="1"/>
            <a:r>
              <a:rPr lang="en-US" dirty="0"/>
              <a:t>Answered</a:t>
            </a:r>
          </a:p>
          <a:p>
            <a:pPr lvl="1"/>
            <a:r>
              <a:rPr lang="en-US" dirty="0"/>
              <a:t>Unanswered </a:t>
            </a:r>
          </a:p>
          <a:p>
            <a:pPr lvl="1"/>
            <a:r>
              <a:rPr lang="en-US" dirty="0"/>
              <a:t>Distribution</a:t>
            </a:r>
          </a:p>
          <a:p>
            <a:pPr lvl="1"/>
            <a:r>
              <a:rPr lang="en-US" dirty="0"/>
              <a:t>Service-level </a:t>
            </a:r>
          </a:p>
          <a:p>
            <a:pPr lvl="1"/>
            <a:r>
              <a:rPr lang="en-US" dirty="0"/>
              <a:t>Charting</a:t>
            </a:r>
          </a:p>
          <a:p>
            <a:pPr lvl="1"/>
            <a:r>
              <a:rPr lang="en-US" dirty="0"/>
              <a:t>Import/Export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 Only</a:t>
            </a:r>
          </a:p>
          <a:p>
            <a:pPr lvl="1"/>
            <a:r>
              <a:rPr lang="en-US" dirty="0" smtClean="0"/>
              <a:t>Real-time </a:t>
            </a:r>
            <a:endParaRPr lang="en-US" dirty="0"/>
          </a:p>
          <a:p>
            <a:pPr lvl="2"/>
            <a:r>
              <a:rPr lang="en-US" dirty="0"/>
              <a:t>Queue Summary </a:t>
            </a:r>
          </a:p>
          <a:p>
            <a:pPr lvl="2"/>
            <a:r>
              <a:rPr lang="en-US" dirty="0"/>
              <a:t>Call Waiting Detail </a:t>
            </a:r>
          </a:p>
          <a:p>
            <a:pPr lvl="2"/>
            <a:r>
              <a:rPr lang="en-US" dirty="0"/>
              <a:t>Agent Status</a:t>
            </a:r>
          </a:p>
          <a:p>
            <a:pPr lvl="1"/>
            <a:r>
              <a:rPr lang="en-US" dirty="0"/>
              <a:t>Search</a:t>
            </a:r>
          </a:p>
          <a:p>
            <a:pPr lvl="2"/>
            <a:r>
              <a:rPr lang="en-US" dirty="0" err="1"/>
              <a:t>CallerID</a:t>
            </a:r>
            <a:endParaRPr lang="en-US" dirty="0"/>
          </a:p>
          <a:p>
            <a:pPr lvl="2"/>
            <a:r>
              <a:rPr lang="en-US" dirty="0"/>
              <a:t>Agent</a:t>
            </a:r>
          </a:p>
          <a:p>
            <a:pPr lvl="2"/>
            <a:r>
              <a:rPr lang="en-US" dirty="0"/>
              <a:t>Queue</a:t>
            </a:r>
          </a:p>
          <a:p>
            <a:pPr lvl="2"/>
            <a:r>
              <a:rPr lang="en-US" dirty="0"/>
              <a:t>Period</a:t>
            </a:r>
          </a:p>
          <a:p>
            <a:pPr lvl="2"/>
            <a:r>
              <a:rPr lang="en-US" dirty="0"/>
              <a:t>Duration </a:t>
            </a:r>
            <a:endParaRPr lang="en-US" dirty="0" smtClean="0"/>
          </a:p>
          <a:p>
            <a:pPr lvl="1"/>
            <a:r>
              <a:rPr lang="en-US" dirty="0" smtClean="0"/>
              <a:t>Customization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36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Bookman Old Style" panose="02050604050505020204" pitchFamily="18" charset="0"/>
              </a:rPr>
              <a:t>Major Benefits of EASY VOIZ PBX</a:t>
            </a:r>
            <a:endParaRPr lang="es-AR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5428"/>
            <a:ext cx="3581400" cy="517017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dirty="0" smtClean="0"/>
              <a:t>Web-based interface </a:t>
            </a:r>
            <a:r>
              <a:rPr lang="en-US" sz="4000" dirty="0" smtClean="0"/>
              <a:t>for easy implementation and management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dirty="0" smtClean="0"/>
              <a:t>Enterprise-class communication features, unified communication options and basic call center functionality are standard, with </a:t>
            </a:r>
            <a:br>
              <a:rPr lang="en-US" sz="4000" dirty="0" smtClean="0"/>
            </a:br>
            <a:r>
              <a:rPr lang="en-US" sz="4000" b="1" i="1" dirty="0" smtClean="0"/>
              <a:t>no per user license fees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dirty="0" smtClean="0"/>
              <a:t>Modular support </a:t>
            </a:r>
            <a:r>
              <a:rPr lang="en-US" sz="4000" dirty="0" smtClean="0"/>
              <a:t>for PRI, BRI, FXO and FXS telephony interfaces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dirty="0" smtClean="0"/>
              <a:t>Interoperability</a:t>
            </a:r>
            <a:r>
              <a:rPr lang="en-US" sz="4000" dirty="0" smtClean="0"/>
              <a:t> with SIP standard endpoints, including flexible tool for adding new vendors/models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5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35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35428"/>
            <a:ext cx="3429000" cy="516358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dirty="0"/>
              <a:t>Built-in mechanisms to regulate access for </a:t>
            </a:r>
            <a:r>
              <a:rPr lang="en-US" sz="4000" b="1" dirty="0"/>
              <a:t>heightened security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dirty="0"/>
              <a:t>Hospitality-ready</a:t>
            </a:r>
            <a:r>
              <a:rPr lang="en-US" sz="4000" dirty="0"/>
              <a:t> integrated solution that interfaces with leading property management systems (PMS</a:t>
            </a:r>
            <a:r>
              <a:rPr lang="en-US" sz="400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dirty="0" smtClean="0"/>
              <a:t>Easily tailored </a:t>
            </a:r>
            <a:r>
              <a:rPr lang="en-US" sz="4000" dirty="0" smtClean="0"/>
              <a:t>to suit a wide variety of vertical markets: e.g., healthcare; legal; manufacturing; car dealerships; campuses; consultants; contractors</a:t>
            </a:r>
            <a:endParaRPr lang="en-US" sz="4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dirty="0"/>
              <a:t>Open application programmable interface enabling </a:t>
            </a:r>
            <a:r>
              <a:rPr lang="en-US" sz="4000" b="1" dirty="0"/>
              <a:t>easy integration </a:t>
            </a:r>
            <a:r>
              <a:rPr lang="en-US" sz="4000" dirty="0"/>
              <a:t>of third party products 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0755" y="1676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0755" y="2286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505205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0755" y="443908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1600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2286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0755" y="3809998"/>
            <a:ext cx="457201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3505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Sampling of </a:t>
            </a:r>
            <a:r>
              <a:rPr lang="en-US" i="1" dirty="0">
                <a:latin typeface="Bookman Old Style" panose="02050604050505020204" pitchFamily="18" charset="0"/>
              </a:rPr>
              <a:t>Included</a:t>
            </a:r>
            <a:r>
              <a:rPr lang="en-US" dirty="0">
                <a:latin typeface="Bookman Old Style" panose="02050604050505020204" pitchFamily="18" charset="0"/>
              </a:rPr>
              <a:t> Telephony Apps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" y="908720"/>
            <a:ext cx="7867650" cy="51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9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User Experience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Basic Call Features</a:t>
            </a:r>
          </a:p>
          <a:p>
            <a:pPr lvl="1"/>
            <a:r>
              <a:rPr lang="en-US" sz="1800" dirty="0" smtClean="0"/>
              <a:t>Call back</a:t>
            </a:r>
          </a:p>
          <a:p>
            <a:pPr lvl="1"/>
            <a:r>
              <a:rPr lang="en-US" sz="1800" dirty="0" smtClean="0"/>
              <a:t>Call forward </a:t>
            </a:r>
          </a:p>
          <a:p>
            <a:pPr lvl="1"/>
            <a:r>
              <a:rPr lang="en-US" sz="1800" dirty="0" smtClean="0"/>
              <a:t>Call parking</a:t>
            </a:r>
          </a:p>
          <a:p>
            <a:pPr lvl="1"/>
            <a:r>
              <a:rPr lang="en-US" sz="1800" dirty="0" smtClean="0"/>
              <a:t>Call pickup</a:t>
            </a:r>
          </a:p>
          <a:p>
            <a:pPr lvl="1"/>
            <a:r>
              <a:rPr lang="en-US" sz="1800" dirty="0" smtClean="0"/>
              <a:t>Call waiting</a:t>
            </a:r>
          </a:p>
          <a:p>
            <a:pPr lvl="1"/>
            <a:r>
              <a:rPr lang="en-US" sz="1800" dirty="0" smtClean="0"/>
              <a:t>Camp on</a:t>
            </a:r>
          </a:p>
          <a:p>
            <a:pPr lvl="1"/>
            <a:r>
              <a:rPr lang="en-US" sz="1800" dirty="0" smtClean="0"/>
              <a:t>DISA (Direct Inward </a:t>
            </a:r>
            <a:br>
              <a:rPr lang="en-US" sz="1800" dirty="0" smtClean="0"/>
            </a:br>
            <a:r>
              <a:rPr lang="en-US" sz="1800" dirty="0" smtClean="0"/>
              <a:t>System Access)</a:t>
            </a:r>
          </a:p>
          <a:p>
            <a:pPr lvl="1"/>
            <a:r>
              <a:rPr lang="en-US" sz="1800" dirty="0" smtClean="0"/>
              <a:t>DND (do not disturb)</a:t>
            </a:r>
          </a:p>
          <a:p>
            <a:pPr lvl="1"/>
            <a:r>
              <a:rPr lang="en-US" sz="1800" dirty="0" smtClean="0"/>
              <a:t>Find me / Follow me</a:t>
            </a:r>
          </a:p>
          <a:p>
            <a:pPr lvl="1"/>
            <a:r>
              <a:rPr lang="en-US" sz="1800" dirty="0" smtClean="0"/>
              <a:t>Transfer (blind, attended)</a:t>
            </a:r>
          </a:p>
          <a:p>
            <a:pPr lvl="1"/>
            <a:r>
              <a:rPr lang="en-US" sz="1800" dirty="0" smtClean="0"/>
              <a:t>Voicemail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3418" y="1444499"/>
            <a:ext cx="2895600" cy="48768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Customization incoming/outgoing</a:t>
            </a:r>
          </a:p>
          <a:p>
            <a:pPr lvl="1"/>
            <a:r>
              <a:rPr lang="en-US" sz="1800" dirty="0" smtClean="0"/>
              <a:t>Display</a:t>
            </a:r>
          </a:p>
          <a:p>
            <a:pPr lvl="1"/>
            <a:r>
              <a:rPr lang="en-US" sz="1800" dirty="0" smtClean="0"/>
              <a:t>Lookup</a:t>
            </a:r>
          </a:p>
          <a:p>
            <a:pPr lvl="1"/>
            <a:r>
              <a:rPr lang="en-US" sz="1800" dirty="0" smtClean="0"/>
              <a:t>Blocking</a:t>
            </a:r>
          </a:p>
          <a:p>
            <a:pPr lvl="1"/>
            <a:r>
              <a:rPr lang="en-US" sz="1800" dirty="0" smtClean="0"/>
              <a:t>Routing</a:t>
            </a:r>
          </a:p>
          <a:p>
            <a:pPr lvl="1"/>
            <a:r>
              <a:rPr lang="en-US" sz="1800" dirty="0" smtClean="0"/>
              <a:t>Screening</a:t>
            </a:r>
          </a:p>
          <a:p>
            <a:pPr lvl="1"/>
            <a:r>
              <a:rPr lang="en-US" sz="1800" dirty="0"/>
              <a:t>On Call Waiting</a:t>
            </a:r>
          </a:p>
          <a:p>
            <a:pPr lvl="1"/>
            <a:r>
              <a:rPr lang="en-US" sz="1800" dirty="0"/>
              <a:t>CDR (Call Details Record)</a:t>
            </a:r>
          </a:p>
          <a:p>
            <a:pPr lvl="1"/>
            <a:r>
              <a:rPr lang="en-US" sz="1800" dirty="0"/>
              <a:t>Corporate phone books</a:t>
            </a:r>
          </a:p>
          <a:p>
            <a:pPr lvl="1"/>
            <a:r>
              <a:rPr lang="en-US" sz="1800" dirty="0"/>
              <a:t>Direct Inward Dial Numbers (DIDs)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339840" y="1373080"/>
            <a:ext cx="2895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AF2"/>
              </a:buClr>
              <a:buFont typeface="Arial" pitchFamily="34" charset="0"/>
              <a:buChar char="•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A062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Inbound/Outbound fax support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Language support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Message Waiting Indicator (MWI)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Short-code dialing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Speed Dial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User-friendly Web interface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Video calls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Voicemail-to-email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Wake-up Calls / Reminders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25908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5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Unified Communications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50741"/>
            <a:ext cx="4241800" cy="45817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Audio </a:t>
            </a:r>
            <a:r>
              <a:rPr lang="en-US" sz="2000" dirty="0"/>
              <a:t>conferencing</a:t>
            </a:r>
          </a:p>
          <a:p>
            <a:r>
              <a:rPr lang="en-US" sz="2000" dirty="0" smtClean="0"/>
              <a:t>Call </a:t>
            </a:r>
            <a:r>
              <a:rPr lang="en-US" sz="2000" dirty="0"/>
              <a:t>recordings access</a:t>
            </a:r>
          </a:p>
          <a:p>
            <a:r>
              <a:rPr lang="en-US" sz="2000" dirty="0" smtClean="0"/>
              <a:t>Corporate </a:t>
            </a:r>
            <a:r>
              <a:rPr lang="en-US" sz="2000" dirty="0"/>
              <a:t>phone book</a:t>
            </a:r>
          </a:p>
          <a:p>
            <a:r>
              <a:rPr lang="en-US" sz="2000" dirty="0" smtClean="0"/>
              <a:t>Disaster </a:t>
            </a:r>
            <a:r>
              <a:rPr lang="en-US" sz="2000" dirty="0"/>
              <a:t>recovery</a:t>
            </a:r>
          </a:p>
          <a:p>
            <a:r>
              <a:rPr lang="en-US" sz="2000" dirty="0" smtClean="0"/>
              <a:t>Fax-to-email</a:t>
            </a:r>
            <a:endParaRPr lang="en-US" sz="2000" dirty="0"/>
          </a:p>
          <a:p>
            <a:r>
              <a:rPr lang="en-US" sz="2000" dirty="0" smtClean="0"/>
              <a:t>Instant messaging/chat</a:t>
            </a:r>
            <a:r>
              <a:rPr lang="en-US" sz="2000" dirty="0"/>
              <a:t>*</a:t>
            </a:r>
          </a:p>
          <a:p>
            <a:r>
              <a:rPr lang="en-US" sz="2000" dirty="0" smtClean="0"/>
              <a:t>One </a:t>
            </a:r>
            <a:r>
              <a:rPr lang="en-US" sz="2000" dirty="0"/>
              <a:t>number reach</a:t>
            </a:r>
          </a:p>
          <a:p>
            <a:r>
              <a:rPr lang="en-US" sz="2000" dirty="0" smtClean="0"/>
              <a:t>Operator </a:t>
            </a:r>
            <a:r>
              <a:rPr lang="en-US" sz="2000" dirty="0"/>
              <a:t>panel (switchboard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62199"/>
            <a:ext cx="4243388" cy="3816350"/>
          </a:xfrm>
        </p:spPr>
        <p:txBody>
          <a:bodyPr>
            <a:normAutofit/>
          </a:bodyPr>
          <a:lstStyle/>
          <a:p>
            <a:r>
              <a:rPr lang="en-US" sz="1900" dirty="0"/>
              <a:t>Paging and intercom</a:t>
            </a:r>
          </a:p>
          <a:p>
            <a:r>
              <a:rPr lang="en-US" sz="1900" dirty="0"/>
              <a:t>Presence</a:t>
            </a:r>
          </a:p>
          <a:p>
            <a:r>
              <a:rPr lang="en-US" sz="1900" dirty="0"/>
              <a:t>Short-code dialing</a:t>
            </a:r>
          </a:p>
          <a:p>
            <a:r>
              <a:rPr lang="en-US" sz="1900" dirty="0"/>
              <a:t>Survivability</a:t>
            </a:r>
          </a:p>
          <a:p>
            <a:r>
              <a:rPr lang="en-US" sz="1900" dirty="0"/>
              <a:t>Video conferencing</a:t>
            </a:r>
          </a:p>
          <a:p>
            <a:r>
              <a:rPr lang="en-US" sz="1900" dirty="0"/>
              <a:t>VMX Locator</a:t>
            </a:r>
          </a:p>
          <a:p>
            <a:r>
              <a:rPr lang="en-US" sz="1900" dirty="0"/>
              <a:t>Voicemail to e-mail</a:t>
            </a:r>
          </a:p>
          <a:p>
            <a:r>
              <a:rPr lang="en-US" sz="1900" dirty="0"/>
              <a:t>Web access to voicemail, fax, </a:t>
            </a:r>
            <a:r>
              <a:rPr lang="en-US" sz="1900" dirty="0" smtClean="0"/>
              <a:t>and recordings</a:t>
            </a:r>
            <a:endParaRPr lang="en-US" sz="19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25908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3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Workgroup Features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123" y="1534207"/>
            <a:ext cx="4241800" cy="3816350"/>
          </a:xfrm>
        </p:spPr>
        <p:txBody>
          <a:bodyPr>
            <a:noAutofit/>
          </a:bodyPr>
          <a:lstStyle/>
          <a:p>
            <a:r>
              <a:rPr lang="en-US" sz="1800" dirty="0"/>
              <a:t>Call monitoring</a:t>
            </a:r>
          </a:p>
          <a:p>
            <a:r>
              <a:rPr lang="en-US" sz="1800" dirty="0"/>
              <a:t>Call queues</a:t>
            </a:r>
          </a:p>
          <a:p>
            <a:r>
              <a:rPr lang="en-US" sz="1800" dirty="0"/>
              <a:t>Call </a:t>
            </a:r>
            <a:r>
              <a:rPr lang="en-US" sz="1800" dirty="0" smtClean="0"/>
              <a:t>recording</a:t>
            </a:r>
            <a:endParaRPr lang="en-US" sz="1800" dirty="0"/>
          </a:p>
          <a:p>
            <a:r>
              <a:rPr lang="en-US" sz="1800" dirty="0"/>
              <a:t>Caller Name Lookup</a:t>
            </a:r>
          </a:p>
          <a:p>
            <a:r>
              <a:rPr lang="en-US" sz="1800" dirty="0"/>
              <a:t>CDR (Call Details Record)</a:t>
            </a:r>
          </a:p>
          <a:p>
            <a:r>
              <a:rPr lang="en-US" sz="1800" dirty="0"/>
              <a:t>Click-to-call</a:t>
            </a:r>
          </a:p>
          <a:p>
            <a:r>
              <a:rPr lang="en-US" sz="1800" dirty="0"/>
              <a:t>Conferencing (on-the-fly)</a:t>
            </a:r>
          </a:p>
          <a:p>
            <a:r>
              <a:rPr lang="en-US" sz="1800" dirty="0"/>
              <a:t>Hot-desking</a:t>
            </a:r>
          </a:p>
          <a:p>
            <a:r>
              <a:rPr lang="en-US" sz="1800" dirty="0"/>
              <a:t>Hunting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619" y="1534207"/>
            <a:ext cx="4243388" cy="38163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IVR </a:t>
            </a:r>
            <a:r>
              <a:rPr lang="en-US" sz="1800" dirty="0"/>
              <a:t>/ Auto-attendants</a:t>
            </a:r>
          </a:p>
          <a:p>
            <a:r>
              <a:rPr lang="en-US" sz="1800" dirty="0" smtClean="0"/>
              <a:t>Instant messaging/chat*</a:t>
            </a:r>
          </a:p>
          <a:p>
            <a:r>
              <a:rPr lang="en-US" sz="1800" dirty="0" smtClean="0"/>
              <a:t>Pick-up </a:t>
            </a:r>
            <a:r>
              <a:rPr lang="en-US" sz="1800" dirty="0"/>
              <a:t>groups</a:t>
            </a:r>
          </a:p>
          <a:p>
            <a:r>
              <a:rPr lang="en-US" sz="1800" dirty="0"/>
              <a:t>Presence (agent status)</a:t>
            </a:r>
          </a:p>
          <a:p>
            <a:r>
              <a:rPr lang="en-US" sz="1800" dirty="0"/>
              <a:t>Queue priorities</a:t>
            </a:r>
          </a:p>
          <a:p>
            <a:r>
              <a:rPr lang="en-US" sz="1800" dirty="0"/>
              <a:t>Ring group strategies</a:t>
            </a:r>
          </a:p>
          <a:p>
            <a:r>
              <a:rPr lang="en-US" sz="1800" dirty="0"/>
              <a:t>Statistical reporting</a:t>
            </a:r>
          </a:p>
          <a:p>
            <a:r>
              <a:rPr lang="en-US" sz="1800" dirty="0"/>
              <a:t>Time-based routing</a:t>
            </a:r>
          </a:p>
          <a:p>
            <a:r>
              <a:rPr lang="en-US" sz="1800" dirty="0"/>
              <a:t>Visual </a:t>
            </a:r>
            <a:r>
              <a:rPr lang="en-US" sz="1800" dirty="0" smtClean="0"/>
              <a:t>switchboard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35426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Administration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365" y="1705769"/>
            <a:ext cx="4241800" cy="38163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 dirty="0"/>
              <a:t>Backup and </a:t>
            </a:r>
            <a:r>
              <a:rPr lang="en-US" sz="1600" dirty="0" smtClean="0"/>
              <a:t>Restore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600" dirty="0"/>
              <a:t>Endpoint provisioning tool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Feature codes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Music / Announcements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Network settings tool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Pre-defined user 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935" y="1652011"/>
            <a:ext cx="4243388" cy="38163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 dirty="0"/>
              <a:t>Remote administration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Storage monitoring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System status screen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System-wide speed dial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Time Conditions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User-friendly Web interface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25908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1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Interfaces &amp; Integration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93520"/>
            <a:ext cx="8637588" cy="38163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400" dirty="0"/>
              <a:t>PRI, BRI ISDN, FXO, FXS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SIP phones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Soft phones, smartphones, tablets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TDM/SIP/IAX trunks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TDM-VoIP gateway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30480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7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08920"/>
            <a:ext cx="2216273" cy="1087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2564904"/>
            <a:ext cx="1328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DVX-2002F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3429000"/>
            <a:ext cx="1328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DVX-2005F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56176" y="2420888"/>
            <a:ext cx="2664296" cy="10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noProof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1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0 concurrent calls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30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 users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6156176" y="3501008"/>
            <a:ext cx="2664296" cy="10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2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0 concurrent calls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50 users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653136"/>
            <a:ext cx="3157071" cy="10388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51920" y="4869160"/>
            <a:ext cx="1226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DVX-3000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ontent Placeholder 10"/>
          <p:cNvSpPr txBox="1">
            <a:spLocks/>
          </p:cNvSpPr>
          <p:nvPr/>
        </p:nvSpPr>
        <p:spPr bwMode="auto">
          <a:xfrm>
            <a:off x="6156176" y="4869160"/>
            <a:ext cx="2664296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30 concurrent calls</a:t>
            </a: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Optional ½ PRI (up to 16 channels</a:t>
            </a: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endParaRPr lang="en-US" sz="1200" b="0" kern="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32656"/>
            <a:ext cx="729456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DVX-2005 &amp;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DVX-3000 SOHO IP PBXs </a:t>
            </a:r>
            <a:endParaRPr lang="en-US" sz="3200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05273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Delivering high quality, secure and reliable voice, video, data &amp; mobility to SMBs</a:t>
            </a:r>
          </a:p>
        </p:txBody>
      </p:sp>
      <p:pic>
        <p:nvPicPr>
          <p:cNvPr id="16" name="Picture 2" descr="Asterisk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38316" cy="6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30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46125" y="2947988"/>
            <a:ext cx="331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kumimoji="1" lang="en-GB" altLang="zh-TW" sz="4000">
                <a:latin typeface="Verdana" pitchFamily="34" charset="0"/>
              </a:rPr>
              <a:t>Thank You</a:t>
            </a:r>
          </a:p>
        </p:txBody>
      </p:sp>
      <p:pic>
        <p:nvPicPr>
          <p:cNvPr id="198658" name="Picture 2" descr="https://s3.amazonaws.com/img.charteo.com/art_pictures/C0076/Contact-Thank-You-Slides_C0076_041_c01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4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00026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412776"/>
            <a:ext cx="1226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DVX-8000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10"/>
          <p:cNvSpPr txBox="1">
            <a:spLocks/>
          </p:cNvSpPr>
          <p:nvPr/>
        </p:nvSpPr>
        <p:spPr bwMode="auto">
          <a:xfrm>
            <a:off x="6156176" y="1268760"/>
            <a:ext cx="2664296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6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0 concurrent calls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noProof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3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00 users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7" name="Picture 3" descr="C:\D-LINK\DVX9000\PI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3397534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1960" y="3284984"/>
            <a:ext cx="1226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DVX-9000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6156176" y="2852936"/>
            <a:ext cx="266429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 Enterprise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Available with 4 port E1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300 </a:t>
            </a: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concurrent calls</a:t>
            </a: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800 </a:t>
            </a: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users</a:t>
            </a:r>
          </a:p>
        </p:txBody>
      </p:sp>
      <p:pic>
        <p:nvPicPr>
          <p:cNvPr id="10" name="Picture 2" descr="Asterisk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80120" cy="5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431" y="188640"/>
            <a:ext cx="8382000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D-link </a:t>
            </a:r>
            <a:r>
              <a:rPr lang="en-US" altLang="en-US" sz="36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Business IP PBX </a:t>
            </a:r>
            <a:r>
              <a:rPr lang="en-US" altLang="zh-CN" sz="36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 </a:t>
            </a:r>
            <a:r>
              <a:rPr lang="en-US" altLang="zh-CN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3788047" cy="1481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99069" y="4725144"/>
            <a:ext cx="133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DVX-9000E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6156176" y="4365104"/>
            <a:ext cx="298782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Enhanced Business </a:t>
            </a:r>
            <a:r>
              <a:rPr lang="en-US" sz="1200" b="0" kern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Telephony</a:t>
            </a:r>
          </a:p>
          <a:p>
            <a:pPr marL="17780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Available with 24 port E1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Up </a:t>
            </a: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to </a:t>
            </a: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880</a:t>
            </a: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 </a:t>
            </a: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concurrent calls</a:t>
            </a: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15</a:t>
            </a: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00 </a:t>
            </a: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262343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DVX-2005F Brief Introduction - 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1600" dirty="0">
                <a:ea typeface="Trebuchet MS" pitchFamily="34" charset="0"/>
                <a:cs typeface="Trebuchet MS" pitchFamily="34" charset="0"/>
              </a:rPr>
              <a:t>The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DVX-2005F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IP Phone System is an ideal solution for small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and medium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business with up to 100 extensions. Adopting the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innovative modular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design, it is very convenient to increase telephony ports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to expand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the system.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The DVX-2005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supports industry standard SIP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trunks, analog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PSTN trunks (FXO Module), analog stations (FXS Module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),</a:t>
            </a:r>
          </a:p>
          <a:p>
            <a:pPr marL="0" indent="0" eaLnBrk="1" hangingPunct="1">
              <a:buNone/>
              <a:defRPr/>
            </a:pPr>
            <a:endParaRPr lang="en-US" sz="1600" dirty="0" smtClean="0">
              <a:ea typeface="Trebuchet MS" pitchFamily="34" charset="0"/>
              <a:cs typeface="Trebuchet MS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b="1" dirty="0" smtClean="0"/>
              <a:t>Highlights </a:t>
            </a:r>
            <a:r>
              <a:rPr lang="en-US" sz="1600" b="1" dirty="0"/>
              <a:t>&amp; </a:t>
            </a:r>
            <a:r>
              <a:rPr lang="en-US" sz="1600" b="1" dirty="0" smtClean="0"/>
              <a:t>Features</a:t>
            </a:r>
          </a:p>
          <a:p>
            <a:pPr marL="0" indent="0" eaLnBrk="1" hangingPunct="1">
              <a:buNone/>
              <a:defRPr/>
            </a:pPr>
            <a:endParaRPr lang="en-US" sz="1600" dirty="0" smtClean="0">
              <a:ea typeface="Trebuchet MS" pitchFamily="34" charset="0"/>
              <a:cs typeface="Trebuchet MS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No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User License Fee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All Standard PBX Features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Many Advanced PBX Features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Desktop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Call Management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Firewall</a:t>
            </a:r>
            <a:endParaRPr lang="en-US" sz="1600" dirty="0">
              <a:ea typeface="Trebuchet MS" pitchFamily="34" charset="0"/>
              <a:cs typeface="Trebuchet MS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Intrusion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Detection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Enhanced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Security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Policies</a:t>
            </a:r>
            <a:endParaRPr lang="en-US" sz="1600" dirty="0"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3284984"/>
            <a:ext cx="4536504" cy="290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Disaster Recovery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Fax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to Email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WebRTC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/ Web Dial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Voicemail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to Email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Console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Port for easy management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Stronger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Security to Protect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System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Remote Backup Service</a:t>
            </a:r>
          </a:p>
          <a:p>
            <a:pPr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1600" b="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  <a:p>
            <a:pPr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160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64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DVX-3000 Capabilities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825" y="1268760"/>
            <a:ext cx="8637588" cy="3816350"/>
          </a:xfrm>
        </p:spPr>
        <p:txBody>
          <a:bodyPr>
            <a:normAutofit/>
          </a:bodyPr>
          <a:lstStyle/>
          <a:p>
            <a:r>
              <a:rPr lang="en-US" dirty="0" smtClean="0"/>
              <a:t>Up to 30 extensions</a:t>
            </a:r>
          </a:p>
          <a:p>
            <a:r>
              <a:rPr lang="en-US" dirty="0" smtClean="0"/>
              <a:t>Optional ½ PRI (up to 16 channels)</a:t>
            </a:r>
          </a:p>
          <a:p>
            <a:r>
              <a:rPr lang="en-US" dirty="0" smtClean="0"/>
              <a:t>Up to 16 analog ports (FXS and/or FXO)</a:t>
            </a:r>
          </a:p>
          <a:p>
            <a:r>
              <a:rPr lang="en-US" dirty="0" smtClean="0"/>
              <a:t>Up to 8 BRI ports (16 channels)</a:t>
            </a:r>
          </a:p>
          <a:p>
            <a:r>
              <a:rPr lang="en-US" dirty="0" smtClean="0"/>
              <a:t>Up to 30 concurrent SIP calls</a:t>
            </a:r>
          </a:p>
          <a:p>
            <a:r>
              <a:rPr lang="en-US" dirty="0" smtClean="0"/>
              <a:t>Up to 16 concurrent E1/T1 calls</a:t>
            </a:r>
          </a:p>
          <a:p>
            <a:r>
              <a:rPr lang="en-US" dirty="0"/>
              <a:t>Up to </a:t>
            </a:r>
            <a:r>
              <a:rPr lang="en-US" dirty="0" smtClean="0"/>
              <a:t>16 concurrent E1/T1/BRI/</a:t>
            </a:r>
            <a:br>
              <a:rPr lang="en-US" dirty="0" smtClean="0"/>
            </a:br>
            <a:r>
              <a:rPr lang="en-US" dirty="0" smtClean="0"/>
              <a:t>FXS/FXO calls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933056"/>
            <a:ext cx="56166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9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DVX-3000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EASY VOIZ PBX </a:t>
            </a:r>
            <a:r>
              <a:rPr lang="pt-BR" dirty="0"/>
              <a:t>v. 4.5x</a:t>
            </a:r>
          </a:p>
          <a:p>
            <a:r>
              <a:rPr lang="pt-BR" dirty="0"/>
              <a:t>900MHz quad-core ARM Cortex-A7 CPU</a:t>
            </a:r>
            <a:endParaRPr lang="en-US" dirty="0"/>
          </a:p>
          <a:p>
            <a:r>
              <a:rPr lang="en-US" dirty="0"/>
              <a:t>10/100 Ethernet port</a:t>
            </a:r>
          </a:p>
          <a:p>
            <a:r>
              <a:rPr lang="en-US" dirty="0"/>
              <a:t>1GB RAM</a:t>
            </a:r>
          </a:p>
          <a:p>
            <a:r>
              <a:rPr lang="en-US" dirty="0"/>
              <a:t>Two USB2 ports</a:t>
            </a:r>
          </a:p>
          <a:p>
            <a:r>
              <a:rPr lang="en-US" dirty="0"/>
              <a:t>8GB micro SD storage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1008"/>
            <a:ext cx="5580112" cy="2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What is D-Link DVX </a:t>
            </a:r>
            <a:r>
              <a:rPr lang="en-US" sz="32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8000/9000 </a:t>
            </a:r>
            <a:r>
              <a:rPr lang="en-US" sz="32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?</a:t>
            </a:r>
          </a:p>
        </p:txBody>
      </p:sp>
      <p:sp>
        <p:nvSpPr>
          <p:cNvPr id="826375" name="Text Box 7"/>
          <p:cNvSpPr txBox="1">
            <a:spLocks noChangeArrowheads="1"/>
          </p:cNvSpPr>
          <p:nvPr/>
        </p:nvSpPr>
        <p:spPr bwMode="auto">
          <a:xfrm>
            <a:off x="3773488" y="1574800"/>
            <a:ext cx="1225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Ctr="1">
            <a:spAutoFit/>
          </a:bodyPr>
          <a:lstStyle/>
          <a:p>
            <a:pPr marL="288925" indent="-288925" defTabSz="814388">
              <a:lnSpc>
                <a:spcPct val="70000"/>
              </a:lnSpc>
              <a:spcBef>
                <a:spcPct val="35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600"/>
              <a:t>Cisco CME</a:t>
            </a:r>
          </a:p>
        </p:txBody>
      </p:sp>
      <p:sp>
        <p:nvSpPr>
          <p:cNvPr id="826381" name="Text Box 13"/>
          <p:cNvSpPr txBox="1">
            <a:spLocks noChangeArrowheads="1"/>
          </p:cNvSpPr>
          <p:nvPr/>
        </p:nvSpPr>
        <p:spPr bwMode="auto">
          <a:xfrm>
            <a:off x="4603750" y="2187575"/>
            <a:ext cx="1492250" cy="330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82124" tIns="41061" rIns="82124" bIns="41061">
            <a:spAutoFit/>
          </a:bodyPr>
          <a:lstStyle/>
          <a:p>
            <a:pPr defTabSz="814388">
              <a:spcBef>
                <a:spcPct val="50000"/>
              </a:spcBef>
            </a:pPr>
            <a:r>
              <a:rPr lang="en-US" sz="1800"/>
              <a:t>Trunks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9461" y="1231793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The DVX9000 is a heavy-duty, stand-alone, pre-configured, out-of-the-box Asterisk IP PBX featuring the Elastix™ Asterisk distribution. The DVX9000 may be equipped with up to 32 analog ports, up to eight BRI ISDN ports, and up to 4 E1/T1 PRI, or E1 R2 ports in a single, 19" 2U chassis. Additional PSTN/analog phone ports can be provided by connecting up to 24 external USB Gateway units via the USB2 ports, for a total of up to 800 PSTN/analog phones ports, up to 8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00 </a:t>
            </a:r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users and up to 300 concurrent calls</a:t>
            </a:r>
          </a:p>
        </p:txBody>
      </p:sp>
      <p:pic>
        <p:nvPicPr>
          <p:cNvPr id="270339" name="Picture 3" descr="C:\D-LINK\DVX9000\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043" y="2982575"/>
            <a:ext cx="3960440" cy="1549173"/>
          </a:xfrm>
          <a:prstGeom prst="rect">
            <a:avLst/>
          </a:prstGeom>
          <a:noFill/>
        </p:spPr>
      </p:pic>
      <p:graphicFrame>
        <p:nvGraphicFramePr>
          <p:cNvPr id="78" name="Table 77"/>
          <p:cNvGraphicFramePr>
            <a:graphicFrameLocks noGrp="1"/>
          </p:cNvGraphicFramePr>
          <p:nvPr>
            <p:extLst/>
          </p:nvPr>
        </p:nvGraphicFramePr>
        <p:xfrm>
          <a:off x="1338263" y="4466647"/>
          <a:ext cx="6096000" cy="1463899"/>
        </p:xfrm>
        <a:graphic>
          <a:graphicData uri="http://schemas.openxmlformats.org/drawingml/2006/table">
            <a:tbl>
              <a:tblPr/>
              <a:tblGrid>
                <a:gridCol w="1265866"/>
                <a:gridCol w="1633288"/>
                <a:gridCol w="514928"/>
                <a:gridCol w="1008401"/>
                <a:gridCol w="1673517"/>
              </a:tblGrid>
              <a:tr h="17708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Software</a:t>
                      </a:r>
                    </a:p>
                  </a:txBody>
                  <a:tcPr marL="8049" marR="8049" marT="8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Hardware</a:t>
                      </a:r>
                    </a:p>
                  </a:txBody>
                  <a:tcPr marL="8049" marR="8049" marT="8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Asterisk version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66FF"/>
                          </a:solidFill>
                          <a:latin typeface="Calibri"/>
                          <a:ea typeface="+mn-ea"/>
                          <a:cs typeface="+mn-cs"/>
                        </a:rPr>
                        <a:t>11.x (Elastix 2.4x</a:t>
                      </a:r>
                      <a:endParaRPr lang="en-US" sz="1000" b="1" i="0" u="none" strike="noStrike" kern="1200" dirty="0">
                        <a:solidFill>
                          <a:srgbClr val="0066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Processor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   Intel </a:t>
                      </a:r>
                      <a:r>
                        <a:rPr lang="it-IT" sz="10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G850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66FF"/>
                          </a:solidFill>
                          <a:latin typeface="Calibri"/>
                        </a:rPr>
                        <a:t> 2.9 GHZ</a:t>
                      </a:r>
                      <a:endParaRPr lang="it-IT" sz="10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66FF"/>
                          </a:solidFill>
                          <a:latin typeface="Calibri"/>
                          <a:ea typeface="+mn-ea"/>
                          <a:cs typeface="+mn-cs"/>
                        </a:rPr>
                        <a:t>Linux version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66FF"/>
                          </a:solidFill>
                          <a:latin typeface="Calibri"/>
                          <a:ea typeface="+mn-ea"/>
                          <a:cs typeface="+mn-cs"/>
                        </a:rPr>
                        <a:t>CentOS 5.x</a:t>
                      </a:r>
                      <a:endParaRPr lang="en-US" sz="1000" b="1" i="0" u="none" strike="noStrike" kern="1200" dirty="0">
                        <a:solidFill>
                          <a:srgbClr val="0066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RAM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   </a:t>
                      </a:r>
                      <a:r>
                        <a:rPr lang="en-US" sz="10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4 </a:t>
                      </a:r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GB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GUI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FreePBX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Hard disk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   From </a:t>
                      </a:r>
                      <a:r>
                        <a:rPr lang="en-US" sz="10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300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66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GB </a:t>
                      </a:r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2.5'' (500GB optional)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USB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   4 external USB 2.0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210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orporate Master">
  <a:themeElements>
    <a:clrScheme name="4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4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rporate Master">
  <a:themeElements>
    <a:clrScheme name="3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orporate Master">
  <a:themeElements>
    <a:clrScheme name="5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5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rporate Master">
  <a:themeElements>
    <a:clrScheme name="6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rporate Master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6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 VoIP Product Roadmap_for DEU</Template>
  <TotalTime>10114</TotalTime>
  <Words>2187</Words>
  <Application>Microsoft Office PowerPoint</Application>
  <PresentationFormat>On-screen Show (4:3)</PresentationFormat>
  <Paragraphs>523</Paragraphs>
  <Slides>40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MS PGothic</vt:lpstr>
      <vt:lpstr>SimSun</vt:lpstr>
      <vt:lpstr>Arial</vt:lpstr>
      <vt:lpstr>Bookman Old Style</vt:lpstr>
      <vt:lpstr>Calibri</vt:lpstr>
      <vt:lpstr>PMingLiU</vt:lpstr>
      <vt:lpstr>PMingLiU</vt:lpstr>
      <vt:lpstr>华文新魏</vt:lpstr>
      <vt:lpstr>Tahoma</vt:lpstr>
      <vt:lpstr>Trebuchet MS</vt:lpstr>
      <vt:lpstr>Verdana</vt:lpstr>
      <vt:lpstr>Wingdings</vt:lpstr>
      <vt:lpstr>4_Corporate Master</vt:lpstr>
      <vt:lpstr>3_Corporate Master</vt:lpstr>
      <vt:lpstr>5_Corporate Master</vt:lpstr>
      <vt:lpstr>Corp Section Master 01</vt:lpstr>
      <vt:lpstr>6_Corporate Master</vt:lpstr>
      <vt:lpstr>Visio</vt:lpstr>
      <vt:lpstr>PowerPoint Presentation</vt:lpstr>
      <vt:lpstr>D-link’s Long History of Open Source</vt:lpstr>
      <vt:lpstr>D-link IP PBX  Series</vt:lpstr>
      <vt:lpstr>PowerPoint Presentation</vt:lpstr>
      <vt:lpstr>D-link Business IP PBX  Series</vt:lpstr>
      <vt:lpstr>DVX-2005F Brief Introduction - :  </vt:lpstr>
      <vt:lpstr>DVX-3000 Capabilities</vt:lpstr>
      <vt:lpstr>DVX-3000 Specifications</vt:lpstr>
      <vt:lpstr>What is D-Link DVX 8000/9000 ?</vt:lpstr>
      <vt:lpstr>Introducing “ DVX-9000E”</vt:lpstr>
      <vt:lpstr>DVX-9000E Specifications</vt:lpstr>
      <vt:lpstr>PowerPoint Presentation</vt:lpstr>
      <vt:lpstr>Full and Automatic  IP PBX redundancy</vt:lpstr>
      <vt:lpstr>PowerPoint Presentation</vt:lpstr>
      <vt:lpstr>PowerPoint Presentation</vt:lpstr>
      <vt:lpstr>DVX- 9000 I/O Modules </vt:lpstr>
      <vt:lpstr>PowerPoint Presentation</vt:lpstr>
      <vt:lpstr>PowerPoint Presentation</vt:lpstr>
      <vt:lpstr>Streamlined Maintenance</vt:lpstr>
      <vt:lpstr>My Extension</vt:lpstr>
      <vt:lpstr>Call Center Functionality in EasyVoIZ</vt:lpstr>
      <vt:lpstr>Feature-Rich Dashboard on Switchboard</vt:lpstr>
      <vt:lpstr>Queue Options</vt:lpstr>
      <vt:lpstr>Announcements &amp; Failover Options</vt:lpstr>
      <vt:lpstr>Call Center Statistics Reporting</vt:lpstr>
      <vt:lpstr>Call Statistics Modules Comparison</vt:lpstr>
      <vt:lpstr>Lite: Standard Functionality</vt:lpstr>
      <vt:lpstr>Pro: Additional Functionality</vt:lpstr>
      <vt:lpstr>Pro: Additional Functionality, cont’d</vt:lpstr>
      <vt:lpstr>Select Time Frame to Report</vt:lpstr>
      <vt:lpstr>Call Center Statistics Reporting</vt:lpstr>
      <vt:lpstr>Call Statistics Module Comparison</vt:lpstr>
      <vt:lpstr>Major Benefits of EASY VOIZ PBX</vt:lpstr>
      <vt:lpstr>Sampling of Included Telephony Apps</vt:lpstr>
      <vt:lpstr>User Experience</vt:lpstr>
      <vt:lpstr>Unified Communications</vt:lpstr>
      <vt:lpstr>Workgroup Features</vt:lpstr>
      <vt:lpstr>Administration</vt:lpstr>
      <vt:lpstr>Interfaces &amp; Integration</vt:lpstr>
      <vt:lpstr>PowerPoint Presentation</vt:lpstr>
    </vt:vector>
  </TitlesOfParts>
  <Company>D-LINK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manjith nk</cp:lastModifiedBy>
  <cp:revision>1210</cp:revision>
  <dcterms:created xsi:type="dcterms:W3CDTF">2006-10-25T08:14:25Z</dcterms:created>
  <dcterms:modified xsi:type="dcterms:W3CDTF">2018-02-22T09:20:09Z</dcterms:modified>
</cp:coreProperties>
</file>