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</p:sldMasterIdLst>
  <p:notesMasterIdLst>
    <p:notesMasterId r:id="rId51"/>
  </p:notesMasterIdLst>
  <p:handoutMasterIdLst>
    <p:handoutMasterId r:id="rId52"/>
  </p:handoutMasterIdLst>
  <p:sldIdLst>
    <p:sldId id="498" r:id="rId6"/>
    <p:sldId id="497" r:id="rId7"/>
    <p:sldId id="499" r:id="rId8"/>
    <p:sldId id="481" r:id="rId9"/>
    <p:sldId id="482" r:id="rId10"/>
    <p:sldId id="484" r:id="rId11"/>
    <p:sldId id="485" r:id="rId12"/>
    <p:sldId id="500" r:id="rId13"/>
    <p:sldId id="501" r:id="rId14"/>
    <p:sldId id="502" r:id="rId15"/>
    <p:sldId id="495" r:id="rId16"/>
    <p:sldId id="489" r:id="rId17"/>
    <p:sldId id="490" r:id="rId18"/>
    <p:sldId id="491" r:id="rId19"/>
    <p:sldId id="492" r:id="rId20"/>
    <p:sldId id="493" r:id="rId21"/>
    <p:sldId id="503" r:id="rId22"/>
    <p:sldId id="504" r:id="rId23"/>
    <p:sldId id="505" r:id="rId24"/>
    <p:sldId id="506" r:id="rId25"/>
    <p:sldId id="466" r:id="rId26"/>
    <p:sldId id="469" r:id="rId27"/>
    <p:sldId id="470" r:id="rId28"/>
    <p:sldId id="471" r:id="rId29"/>
    <p:sldId id="472" r:id="rId30"/>
    <p:sldId id="473" r:id="rId31"/>
    <p:sldId id="474" r:id="rId32"/>
    <p:sldId id="477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FF"/>
    <a:srgbClr val="0099CC"/>
    <a:srgbClr val="00FFFF"/>
    <a:srgbClr val="66CCFF"/>
    <a:srgbClr val="CCECFF"/>
    <a:srgbClr val="99FFCC"/>
    <a:srgbClr val="33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2579" autoAdjust="0"/>
  </p:normalViewPr>
  <p:slideViewPr>
    <p:cSldViewPr>
      <p:cViewPr varScale="1">
        <p:scale>
          <a:sx n="69" d="100"/>
          <a:sy n="69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C4EDDF-F3F3-464A-AEB5-D757BB162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00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Manjith</a:t>
            </a: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1" sz="1300" b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AD654-69BD-46FE-9164-57CE8F4F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811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 Simton IPX CPE systems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P100, Office, H500, Enterprise, B2000 have similar capabilities, but with different scales. 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Support: normal PSTN lines, VoIP lines, VoIP trunks, Analog phones, IP phones, soft phones.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IPX S600 is the server model for large scale: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voice intranet call routing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ISP network platform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conference bridge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voice mail server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IPF71 IP phone support 2 lines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Simton FWT has single channel, support all GSM spectrum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E3620-070B-4FBA-AC35-71CB7EE1164A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02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7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AD654-69BD-46FE-9164-57CE8F4FD7F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97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21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671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0724" name="Footer Placeholder 3"/>
          <p:cNvSpPr txBox="1">
            <a:spLocks noGrp="1"/>
          </p:cNvSpPr>
          <p:nvPr/>
        </p:nvSpPr>
        <p:spPr bwMode="auto">
          <a:xfrm>
            <a:off x="946150" y="8869363"/>
            <a:ext cx="1600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900">
                <a:solidFill>
                  <a:schemeClr val="tx1"/>
                </a:solidFill>
                <a:effectLst/>
                <a:latin typeface="Arial" charset="0"/>
              </a:rPr>
              <a:t>Presentation Name Month Year</a:t>
            </a:r>
          </a:p>
        </p:txBody>
      </p:sp>
      <p:sp>
        <p:nvSpPr>
          <p:cNvPr id="30725" name="Slide Number Placeholder 4"/>
          <p:cNvSpPr txBox="1">
            <a:spLocks noGrp="1"/>
          </p:cNvSpPr>
          <p:nvPr/>
        </p:nvSpPr>
        <p:spPr bwMode="auto">
          <a:xfrm>
            <a:off x="6038850" y="8869363"/>
            <a:ext cx="127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942975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94297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721F4C0-E06E-4DF9-8294-35533E814F70}" type="slidenum">
              <a:rPr lang="en-GB" sz="900">
                <a:solidFill>
                  <a:schemeClr val="tx1"/>
                </a:solidFill>
                <a:effectLst/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GB" sz="90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D605A-4FE5-4FBF-974B-F024C5779BAE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788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11D34-3A02-4F20-82CD-F27984EB4601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524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5817D-19EE-4E2D-ACBA-2F83586E6695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67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79388"/>
            <a:ext cx="8637588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2475" y="4763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957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88751A3-A51C-4A5C-AB5A-C895DC635921}" type="datetime1">
              <a:rPr lang="en-US" altLang="en-US"/>
              <a:pPr/>
              <a:t>9/18/2017</a:t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553200"/>
            <a:ext cx="4724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r>
              <a:rPr lang="en-US" altLang="zh-CN" sz="1400"/>
              <a:t>Simton Technologies Inc.</a:t>
            </a:r>
            <a:endParaRPr lang="en-US" altLang="zh-CN" sz="1400">
              <a:ea typeface="华文新魏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7600" y="6537325"/>
            <a:ext cx="1524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A76AB2-5501-4610-ABAF-4977FADFF0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3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0550" y="517939"/>
            <a:ext cx="474345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76762" y="2133600"/>
            <a:ext cx="4452938" cy="83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03035" y="4845597"/>
            <a:ext cx="2686050" cy="1219200"/>
          </a:xfrm>
        </p:spPr>
        <p:txBody>
          <a:bodyPr>
            <a:normAutofit/>
          </a:bodyPr>
          <a:lstStyle>
            <a:lvl2pPr marL="557213" indent="-214313">
              <a:buFont typeface="Arial" panose="020B0604020202020204" pitchFamily="34" charset="0"/>
              <a:buChar char="•"/>
              <a:defRPr sz="1200"/>
            </a:lvl2pPr>
          </a:lstStyle>
          <a:p>
            <a:pPr lvl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552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471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471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077" name="Picture 10" descr="Strip_20_PPT_Blu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17" r:id="rId14"/>
    <p:sldLayoutId id="214748371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8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cover_top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63513" y="6373813"/>
            <a:ext cx="27606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altLang="zh-TW" sz="1400" b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D-Link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125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87A5"/>
          </a:solidFill>
          <a:latin typeface="Verdana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0764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6pPr>
      <a:lvl7pPr marL="25336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7pPr>
      <a:lvl8pPr marL="29908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8pPr>
      <a:lvl9pPr marL="34480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ir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6150" name="Picture 10" descr="Strip_20_PPT_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kumimoji="1" sz="2000">
          <a:solidFill>
            <a:schemeClr val="bg1"/>
          </a:solidFill>
          <a:latin typeface="+mn-lt"/>
          <a:ea typeface="PMingLiU" pitchFamily="18" charset="-120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PMingLiU" pitchFamily="18" charset="-120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b="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7173" name="Picture 10" descr="Strip_20_PPT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+mj-lt"/>
          <a:ea typeface="PMingLiU" pitchFamily="18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PMingLiU" pitchFamily="18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87A5"/>
          </a:solidFill>
          <a:latin typeface="Verdana" pitchFamily="34" charset="0"/>
          <a:ea typeface="新細明體" pitchFamily="18" charset="-12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4"/>
        </a:buBlip>
        <a:defRPr kumimoji="1" sz="2000">
          <a:solidFill>
            <a:srgbClr val="000000"/>
          </a:solidFill>
          <a:latin typeface="+mn-lt"/>
          <a:ea typeface="PMingLiU" pitchFamily="18" charset="-120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PMingLiU" pitchFamily="18" charset="-120"/>
        </a:defRPr>
      </a:lvl5pPr>
      <a:lvl6pPr marL="20764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5336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29908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44805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4.jpeg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hyperlink" Target="http://www.youtube.com/watch?v=szWFxPxQovE&amp;bw=&amp;bh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w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emf"/><Relationship Id="rId7" Type="http://schemas.openxmlformats.org/officeDocument/2006/relationships/image" Target="../media/image14.emf"/><Relationship Id="rId12" Type="http://schemas.openxmlformats.org/officeDocument/2006/relationships/image" Target="../media/image19.jpe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jpeg"/><Relationship Id="rId24" Type="http://schemas.openxmlformats.org/officeDocument/2006/relationships/image" Target="../media/image29.jpeg"/><Relationship Id="rId5" Type="http://schemas.openxmlformats.org/officeDocument/2006/relationships/image" Target="../media/image13.emf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image" Target="../media/image16.emf"/><Relationship Id="rId22" Type="http://schemas.openxmlformats.org/officeDocument/2006/relationships/image" Target="../media/image2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08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IP-PBX Features 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User-friendly Web Interface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Interface in Different Languages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CDR </a:t>
            </a:r>
            <a:r>
              <a:rPr lang="en-US" sz="1600" dirty="0" smtClean="0"/>
              <a:t>- </a:t>
            </a:r>
            <a:r>
              <a:rPr sz="1600" dirty="0" smtClean="0"/>
              <a:t>Call Details Record</a:t>
            </a:r>
            <a:endParaRPr lang="en-US" sz="16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dirty="0" smtClean="0"/>
              <a:t>Call recording </a:t>
            </a:r>
            <a:endParaRPr sz="16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TDM/SIP/IAX Trunks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Remote Extensions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Voicemail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Fax Support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Voicemail to Email</a:t>
            </a:r>
            <a:endParaRPr lang="en-US" sz="16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dirty="0" smtClean="0"/>
              <a:t>Auto-Attendant </a:t>
            </a:r>
            <a:endParaRPr sz="16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IVR Menu System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Ring Groups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sz="1600" dirty="0" smtClean="0"/>
              <a:t>Call Queues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sz="1600" dirty="0" smtClean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648200" y="1371600"/>
            <a:ext cx="4038600" cy="5257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calls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Follow-Me 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lang="en-US" sz="1600" b="0" kern="0" noProof="0" dirty="0" smtClean="0">
                <a:solidFill>
                  <a:srgbClr val="000000"/>
                </a:solidFill>
                <a:latin typeface="+mn-lt"/>
                <a:ea typeface="+mn-ea"/>
              </a:rPr>
              <a:t>Conference Rooms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Time-Based Routing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Dialing Rules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 On Hold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 Module 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Access to Voicemail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 Status Screen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 Manager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(for easy updates)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Back</a:t>
            </a: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spy </a:t>
            </a:r>
          </a:p>
          <a:p>
            <a:pPr marR="0" lvl="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70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619" y="99954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0" y="999548"/>
            <a:ext cx="3223456" cy="17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77" y="3394900"/>
            <a:ext cx="3220398" cy="1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37588" cy="647700"/>
          </a:xfrm>
        </p:spPr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DVX- 9000 I/O Modules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832" y="2791075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8010 Main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349" y="2872135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DVX  8020 8 Port  FXO 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336" y="522038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8030 1-4 port PRI  module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231" y="3174108"/>
            <a:ext cx="2891065" cy="1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18349" y="51205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DVX 8025 8 port FXS module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37588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Hardware Echo Cancellation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High level EC and voice enhancement</a:t>
            </a:r>
          </a:p>
          <a:p>
            <a:pPr fontAlgn="auto">
              <a:spcAft>
                <a:spcPts val="0"/>
              </a:spcAft>
              <a:defRPr/>
            </a:pPr>
            <a:r>
              <a:rPr dirty="0"/>
              <a:t>1 module per </a:t>
            </a:r>
            <a:r>
              <a:rPr lang="en-US" dirty="0" smtClean="0"/>
              <a:t>USB Gateway</a:t>
            </a:r>
            <a:r>
              <a:rPr dirty="0" smtClean="0"/>
              <a:t>/PBX(w/telephony port</a:t>
            </a:r>
            <a:r>
              <a:rPr lang="en-US" dirty="0" smtClean="0"/>
              <a:t>)</a:t>
            </a:r>
            <a:endParaRPr dirty="0"/>
          </a:p>
          <a:p>
            <a:pPr fontAlgn="auto">
              <a:spcAft>
                <a:spcPts val="0"/>
              </a:spcAft>
              <a:defRPr/>
            </a:pPr>
            <a:r>
              <a:rPr dirty="0"/>
              <a:t>32-144 speech channels per module</a:t>
            </a:r>
          </a:p>
          <a:p>
            <a:pPr fontAlgn="auto">
              <a:spcAft>
                <a:spcPts val="0"/>
              </a:spcAft>
              <a:defRPr/>
            </a:pPr>
            <a:r>
              <a:rPr dirty="0"/>
              <a:t>Removes load from the CPU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/>
              <a:t>Basic </a:t>
            </a:r>
            <a:r>
              <a:rPr dirty="0"/>
              <a:t>module supports 32 channels</a:t>
            </a:r>
          </a:p>
          <a:p>
            <a:pPr fontAlgn="auto">
              <a:spcAft>
                <a:spcPts val="0"/>
              </a:spcAft>
              <a:defRPr/>
            </a:pPr>
            <a:r>
              <a:rPr dirty="0"/>
              <a:t>Additional channels are licensed in </a:t>
            </a:r>
            <a:br>
              <a:rPr dirty="0"/>
            </a:br>
            <a:r>
              <a:rPr dirty="0"/>
              <a:t>bundles based on port type </a:t>
            </a:r>
          </a:p>
        </p:txBody>
      </p:sp>
      <p:pic>
        <p:nvPicPr>
          <p:cNvPr id="5" name="Content Placeholder 3" descr="hardware-echo-canceller-modu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44208" y="1844824"/>
            <a:ext cx="19558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5" descr="hardware-echo-canceller-on-mainboar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2780928"/>
            <a:ext cx="2667001" cy="196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60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 bwMode="auto">
          <a:xfrm>
            <a:off x="179512" y="980728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Provides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 redundancy for a complete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PBX system, incl. telephony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interfaces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Quick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automatic failover process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keeps downtime to an absolute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minimum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detection of server failure &amp; switch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backup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Firmware-based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switching mechanism 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not 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network-dependent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Solution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components: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Two DVX-9000 IP PBX units with identical configurations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DVX-8050(s) with dual USB ports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37588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Full and Automatic  IP PBX redundancy</a:t>
            </a:r>
            <a:endParaRPr sz="3200" kern="12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pic>
        <p:nvPicPr>
          <p:cNvPr id="2052" name="Picture 4" descr="Image result for server fai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423711" cy="28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3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21"/>
          <p:cNvSpPr>
            <a:spLocks noChangeShapeType="1"/>
          </p:cNvSpPr>
          <p:nvPr/>
        </p:nvSpPr>
        <p:spPr bwMode="auto">
          <a:xfrm flipH="1" flipV="1">
            <a:off x="1647825" y="2668588"/>
            <a:ext cx="1262063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cxnSp>
        <p:nvCxnSpPr>
          <p:cNvPr id="34" name="Shape 14"/>
          <p:cNvCxnSpPr/>
          <p:nvPr/>
        </p:nvCxnSpPr>
        <p:spPr>
          <a:xfrm flipV="1">
            <a:off x="4881563" y="2338388"/>
            <a:ext cx="3133725" cy="1855787"/>
          </a:xfrm>
          <a:prstGeom prst="bentConnector3">
            <a:avLst>
              <a:gd name="adj1" fmla="val 10729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hape 14"/>
          <p:cNvCxnSpPr/>
          <p:nvPr/>
        </p:nvCxnSpPr>
        <p:spPr>
          <a:xfrm rot="10800000">
            <a:off x="1403350" y="2338388"/>
            <a:ext cx="2768600" cy="1855787"/>
          </a:xfrm>
          <a:prstGeom prst="bentConnector3">
            <a:avLst>
              <a:gd name="adj1" fmla="val 1082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2" name="Content Placeholder 1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dirty="0"/>
              <a:t>Two </a:t>
            </a:r>
            <a:r>
              <a:rPr lang="en-US" dirty="0" smtClean="0"/>
              <a:t>DVX 9000</a:t>
            </a:r>
            <a:r>
              <a:rPr dirty="0" smtClean="0"/>
              <a:t>+ </a:t>
            </a:r>
            <a:r>
              <a:rPr lang="en-US" dirty="0" smtClean="0"/>
              <a:t>D</a:t>
            </a:r>
            <a:r>
              <a:rPr dirty="0" smtClean="0"/>
              <a:t>ual-USB </a:t>
            </a:r>
            <a:r>
              <a:rPr lang="en-US" dirty="0" smtClean="0"/>
              <a:t>DVX8050</a:t>
            </a:r>
            <a:endParaRPr dirty="0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364088" y="3501008"/>
            <a:ext cx="1471612" cy="431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PSTN</a:t>
            </a:r>
          </a:p>
        </p:txBody>
      </p:sp>
      <p:sp>
        <p:nvSpPr>
          <p:cNvPr id="1034" name="Line 21"/>
          <p:cNvSpPr>
            <a:spLocks noChangeShapeType="1"/>
          </p:cNvSpPr>
          <p:nvPr/>
        </p:nvSpPr>
        <p:spPr bwMode="auto">
          <a:xfrm flipH="1">
            <a:off x="4965700" y="3886200"/>
            <a:ext cx="214313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36" name="TextBox 37"/>
          <p:cNvSpPr txBox="1">
            <a:spLocks noChangeArrowheads="1"/>
          </p:cNvSpPr>
          <p:nvPr/>
        </p:nvSpPr>
        <p:spPr bwMode="auto">
          <a:xfrm>
            <a:off x="5580112" y="2780928"/>
            <a:ext cx="26193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</a:rPr>
              <a:t>DVX 9000(backup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40" name="TextBox 43"/>
          <p:cNvSpPr txBox="1">
            <a:spLocks noChangeArrowheads="1"/>
          </p:cNvSpPr>
          <p:nvPr/>
        </p:nvSpPr>
        <p:spPr bwMode="auto">
          <a:xfrm>
            <a:off x="533400" y="5030788"/>
            <a:ext cx="145573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IP Phones</a:t>
            </a:r>
          </a:p>
        </p:txBody>
      </p:sp>
      <p:sp>
        <p:nvSpPr>
          <p:cNvPr id="1041" name="Line 21"/>
          <p:cNvSpPr>
            <a:spLocks noChangeShapeType="1"/>
          </p:cNvSpPr>
          <p:nvPr/>
        </p:nvSpPr>
        <p:spPr bwMode="auto">
          <a:xfrm flipV="1">
            <a:off x="2466974" y="3789040"/>
            <a:ext cx="448841" cy="860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2" name="Line 21"/>
          <p:cNvSpPr>
            <a:spLocks noChangeShapeType="1"/>
          </p:cNvSpPr>
          <p:nvPr/>
        </p:nvSpPr>
        <p:spPr bwMode="auto">
          <a:xfrm flipV="1">
            <a:off x="2571750" y="3861048"/>
            <a:ext cx="488082" cy="1379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1043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4467225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2699792" y="3429000"/>
            <a:ext cx="1676400" cy="469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30" tIns="45715" rIns="91430" bIns="45715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+mn-cs"/>
              </a:rPr>
              <a:t>LAN/WAN</a:t>
            </a: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45" name="Picture 2" descr="C:\Documents and Settings\user\Local Settings\Temporary Internet Files\Content.IE5\OH45630D\MCj03969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5084763"/>
            <a:ext cx="714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Line 21"/>
          <p:cNvSpPr>
            <a:spLocks noChangeShapeType="1"/>
          </p:cNvSpPr>
          <p:nvPr/>
        </p:nvSpPr>
        <p:spPr bwMode="auto">
          <a:xfrm flipV="1">
            <a:off x="4171950" y="2668588"/>
            <a:ext cx="1473200" cy="1141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49" name="TextBox 40"/>
          <p:cNvSpPr txBox="1">
            <a:spLocks noChangeArrowheads="1"/>
          </p:cNvSpPr>
          <p:nvPr/>
        </p:nvSpPr>
        <p:spPr bwMode="auto">
          <a:xfrm>
            <a:off x="9144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0" name="TextBox 41"/>
          <p:cNvSpPr txBox="1">
            <a:spLocks noChangeArrowheads="1"/>
          </p:cNvSpPr>
          <p:nvPr/>
        </p:nvSpPr>
        <p:spPr bwMode="auto">
          <a:xfrm>
            <a:off x="7924800" y="3141663"/>
            <a:ext cx="685800" cy="338544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USB</a:t>
            </a:r>
          </a:p>
        </p:txBody>
      </p:sp>
      <p:sp>
        <p:nvSpPr>
          <p:cNvPr id="1051" name="TextBox 42"/>
          <p:cNvSpPr txBox="1">
            <a:spLocks noChangeArrowheads="1"/>
          </p:cNvSpPr>
          <p:nvPr/>
        </p:nvSpPr>
        <p:spPr bwMode="auto">
          <a:xfrm>
            <a:off x="1403648" y="2780928"/>
            <a:ext cx="26955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</a:rPr>
              <a:t>DVX 9000</a:t>
            </a:r>
            <a:r>
              <a:rPr lang="en-US" sz="2000" i="1" dirty="0" smtClean="0">
                <a:solidFill>
                  <a:srgbClr val="00B050"/>
                </a:solidFill>
                <a:latin typeface="Calibri" pitchFamily="34" charset="0"/>
              </a:rPr>
              <a:t>(primary</a:t>
            </a:r>
            <a:r>
              <a:rPr lang="en-US" sz="20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054" name="Picture 10" descr="C:\Users\ruth\AppData\Local\Microsoft\Windows\Temporary Internet Files\Content.IE5\O2NMOWF1\MC9004379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4725144"/>
            <a:ext cx="793576" cy="10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6172200" y="39624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6" name="TextBox 38"/>
          <p:cNvSpPr txBox="1">
            <a:spLocks noChangeArrowheads="1"/>
          </p:cNvSpPr>
          <p:nvPr/>
        </p:nvSpPr>
        <p:spPr bwMode="auto">
          <a:xfrm>
            <a:off x="6858000" y="4343400"/>
            <a:ext cx="1455738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b="1" dirty="0">
                <a:solidFill>
                  <a:srgbClr val="005A9E"/>
                </a:solidFill>
                <a:latin typeface="Calibri" pitchFamily="34" charset="0"/>
              </a:rPr>
              <a:t>SIP </a:t>
            </a:r>
            <a:r>
              <a:rPr lang="en-US" sz="1600" b="1" dirty="0" err="1">
                <a:solidFill>
                  <a:srgbClr val="005A9E"/>
                </a:solidFill>
                <a:latin typeface="Calibri" pitchFamily="34" charset="0"/>
              </a:rPr>
              <a:t>Trunking</a:t>
            </a:r>
            <a:endParaRPr lang="en-US" sz="1600" b="1" dirty="0">
              <a:solidFill>
                <a:srgbClr val="005A9E"/>
              </a:solidFill>
              <a:latin typeface="Calibri" pitchFamily="34" charset="0"/>
            </a:endParaRPr>
          </a:p>
        </p:txBody>
      </p:sp>
      <p:pic>
        <p:nvPicPr>
          <p:cNvPr id="33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00808"/>
            <a:ext cx="2952328" cy="1154838"/>
          </a:xfrm>
          <a:prstGeom prst="rect">
            <a:avLst/>
          </a:prstGeom>
          <a:noFill/>
        </p:spPr>
      </p:pic>
      <p:pic>
        <p:nvPicPr>
          <p:cNvPr id="35" name="Picture 3" descr="C:\D-LINK\DVX9000\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2952328" cy="1154838"/>
          </a:xfrm>
          <a:prstGeom prst="rect">
            <a:avLst/>
          </a:prstGeom>
          <a:noFill/>
        </p:spPr>
      </p:pic>
      <p:pic>
        <p:nvPicPr>
          <p:cNvPr id="37" name="Picture 36" descr="Astriba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933056"/>
            <a:ext cx="2664296" cy="64987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H="1">
            <a:off x="5436096" y="3861048"/>
            <a:ext cx="144016" cy="216024"/>
          </a:xfrm>
          <a:prstGeom prst="straightConnector1">
            <a:avLst/>
          </a:prstGeom>
          <a:gradFill rotWithShape="1">
            <a:gsLst>
              <a:gs pos="0">
                <a:srgbClr val="FFFF66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345473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Never worry </a:t>
            </a:r>
            <a:r>
              <a:rPr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about: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natural disasters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hardware failure</a:t>
            </a:r>
          </a:p>
          <a:p>
            <a:pPr lvl="3"/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human error</a:t>
            </a:r>
          </a:p>
          <a:p>
            <a:endParaRPr lang="en-US" u="sng" dirty="0" smtClean="0">
              <a:solidFill>
                <a:schemeClr val="tx1"/>
              </a:solidFill>
              <a:latin typeface="Trebuchet MS" pitchFamily="34" charset="0"/>
              <a:ea typeface="Trebuchet MS" pitchFamily="34" charset="0"/>
              <a:cs typeface="Trebuchet MS" pitchFamily="34" charset="0"/>
              <a:hlinkClick r:id="rId2"/>
            </a:endParaRPr>
          </a:p>
          <a:p>
            <a:r>
              <a:rPr u="sng" dirty="0" smtClean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Now </a:t>
            </a: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you can create, save and </a:t>
            </a:r>
            <a:b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</a:b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hlinkClick r:id="rId2"/>
              </a:rPr>
              <a:t>restore your PBX files in minutes!</a:t>
            </a:r>
            <a:r>
              <a:rPr u="sng" dirty="0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</a:p>
          <a:p>
            <a:endParaRPr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5" name="Picture 5" descr="C:\Documents and Settings\user\Local Settings\Temporary Internet Files\Content.IE5\DC8FD9G1\MCj030094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1724025" cy="181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Local Settings\Temporary Internet Files\Content.IE5\DC9KPBEY\MCj01605580000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1066800"/>
            <a:ext cx="2057401" cy="184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ser\Local Settings\Temporary Internet Files\Content.IE5\C7VFUCTL\MCBD0815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3810000"/>
            <a:ext cx="1809750" cy="123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71600" y="4149080"/>
            <a:ext cx="28729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Backs up entire PBX including</a:t>
            </a:r>
            <a:br>
              <a:rPr lang="en-US" sz="14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user-defined options: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.configuration files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.voice prompts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.voice mail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PBX Disaster Recovery Made Simple </a:t>
            </a:r>
            <a:endParaRPr lang="en-US" sz="24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685">
            <a:off x="4454369" y="3786283"/>
            <a:ext cx="1815269" cy="14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44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780928"/>
            <a:ext cx="8891785" cy="32598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DVX-9000 </a:t>
            </a:r>
            <a:r>
              <a:rPr lang="en-US" dirty="0"/>
              <a:t>E</a:t>
            </a:r>
            <a:r>
              <a:rPr lang="en-US" dirty="0" smtClean="0"/>
              <a:t>mbedded </a:t>
            </a:r>
            <a:r>
              <a:rPr lang="en-US" dirty="0"/>
              <a:t>firewall</a:t>
            </a:r>
            <a:r>
              <a:rPr lang="en-US" b="0" dirty="0"/>
              <a:t/>
            </a:r>
            <a:br>
              <a:rPr lang="en-US" b="0" dirty="0"/>
            </a:b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72" y="34491"/>
            <a:ext cx="1008112" cy="93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25" y="987050"/>
            <a:ext cx="87484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SIP is a very high value target for hackers and people are constantly scanning the internet for open connections on port 5060.</a:t>
            </a:r>
          </a:p>
          <a:p>
            <a:pPr algn="l"/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When </a:t>
            </a: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they find one the first thing they usually do is to try and brute force attack common extensions and get access to the server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The 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DVX </a:t>
            </a:r>
            <a:r>
              <a:rPr lang="en-US" sz="16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GUI interface allows you to control your server’s firewall settings by taking control of IPTables which is Linux’s software based firewall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endParaRPr lang="en-US" sz="1000" b="0" dirty="0">
              <a:solidFill>
                <a:schemeClr val="tx1"/>
              </a:solidFill>
            </a:endParaRPr>
          </a:p>
          <a:p>
            <a:endParaRPr lang="en-US" sz="1000" b="0" dirty="0" smtClean="0">
              <a:solidFill>
                <a:schemeClr val="tx1"/>
              </a:solidFill>
            </a:endParaRPr>
          </a:p>
          <a:p>
            <a:endParaRPr lang="en-US" sz="1000" b="0" dirty="0">
              <a:solidFill>
                <a:schemeClr val="tx1"/>
              </a:solidFill>
            </a:endParaRPr>
          </a:p>
          <a:p>
            <a:endParaRPr lang="en-US" sz="1000" b="0" dirty="0" smtClean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5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125" y="188640"/>
            <a:ext cx="646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36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Introducing EASY VOIZ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498076" cy="3321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52736"/>
            <a:ext cx="1584176" cy="15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3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229600" cy="4525963"/>
          </a:xfrm>
        </p:spPr>
        <p:txBody>
          <a:bodyPr/>
          <a:lstStyle/>
          <a:p>
            <a:r>
              <a:rPr lang="en-US" dirty="0" smtClean="0"/>
              <a:t>Ideal for:</a:t>
            </a:r>
          </a:p>
          <a:p>
            <a:pPr lvl="1"/>
            <a:r>
              <a:rPr lang="en-US" dirty="0" smtClean="0"/>
              <a:t>small businesses</a:t>
            </a:r>
          </a:p>
          <a:p>
            <a:pPr lvl="1"/>
            <a:r>
              <a:rPr lang="en-US" dirty="0" smtClean="0"/>
              <a:t>multi-site implementations</a:t>
            </a:r>
          </a:p>
          <a:p>
            <a:r>
              <a:rPr lang="en-US" dirty="0" smtClean="0"/>
              <a:t>Compact: 19” 1U chassis</a:t>
            </a:r>
          </a:p>
          <a:p>
            <a:r>
              <a:rPr lang="en-US" dirty="0" smtClean="0"/>
              <a:t>Feature-rich: EASY VOIZ PBX  v. 4.5x</a:t>
            </a:r>
          </a:p>
          <a:p>
            <a:r>
              <a:rPr lang="en-US" dirty="0" smtClean="0"/>
              <a:t>Budget-friendly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3564032"/>
            <a:ext cx="2685885" cy="20962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344" y="503798"/>
            <a:ext cx="1369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9999"/>
                </a:solidFill>
              </a:rPr>
              <a:t>DVX-3000</a:t>
            </a:r>
          </a:p>
        </p:txBody>
      </p:sp>
    </p:spTree>
    <p:extLst>
      <p:ext uri="{BB962C8B-B14F-4D97-AF65-F5344CB8AC3E}">
        <p14:creationId xmlns:p14="http://schemas.microsoft.com/office/powerpoint/2010/main" val="2003518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Capabilities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1268760"/>
            <a:ext cx="8637588" cy="3816350"/>
          </a:xfrm>
        </p:spPr>
        <p:txBody>
          <a:bodyPr>
            <a:normAutofit/>
          </a:bodyPr>
          <a:lstStyle/>
          <a:p>
            <a:r>
              <a:rPr lang="en-US" dirty="0" smtClean="0"/>
              <a:t>Up to 30 extensions</a:t>
            </a:r>
          </a:p>
          <a:p>
            <a:r>
              <a:rPr lang="en-US" dirty="0" smtClean="0"/>
              <a:t>Optional ½ PRI (up to 16 channels)</a:t>
            </a:r>
          </a:p>
          <a:p>
            <a:r>
              <a:rPr lang="en-US" dirty="0" smtClean="0"/>
              <a:t>Up to 16 analog ports (FXS and/or FXO)</a:t>
            </a:r>
          </a:p>
          <a:p>
            <a:r>
              <a:rPr lang="en-US" dirty="0" smtClean="0"/>
              <a:t>Up to 8 BRI ports (16 channels)</a:t>
            </a:r>
          </a:p>
          <a:p>
            <a:r>
              <a:rPr lang="en-US" dirty="0" smtClean="0"/>
              <a:t>Up to 30 concurrent SIP calls</a:t>
            </a:r>
          </a:p>
          <a:p>
            <a:r>
              <a:rPr lang="en-US" dirty="0" smtClean="0"/>
              <a:t>Up to 16 concurrent E1/T1 calls</a:t>
            </a:r>
          </a:p>
          <a:p>
            <a:r>
              <a:rPr lang="en-US" dirty="0"/>
              <a:t>Up to </a:t>
            </a:r>
            <a:r>
              <a:rPr lang="en-US" dirty="0" smtClean="0"/>
              <a:t>16 concurrent E1/T1/BRI/</a:t>
            </a:r>
            <a:br>
              <a:rPr lang="en-US" dirty="0" smtClean="0"/>
            </a:br>
            <a:r>
              <a:rPr lang="en-US" dirty="0" smtClean="0"/>
              <a:t>FXS/FXO calls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933056"/>
            <a:ext cx="5616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nHGchWJwq-w/TVuRF-RKypI/AAAAAAAAltM/bfX7LYeYQ7s/s1600/Linux_Logo_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94" y="4037267"/>
            <a:ext cx="3001202" cy="12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blogs.cio.com/sites/cio.com/files/u7740/Android%20logo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3840" y="1548059"/>
            <a:ext cx="2228980" cy="20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29110" y="5241761"/>
            <a:ext cx="24574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Asterisk is a Registered Trademark of </a:t>
            </a:r>
            <a:r>
              <a:rPr lang="en-US" sz="825" dirty="0" err="1"/>
              <a:t>Digium</a:t>
            </a:r>
            <a:r>
              <a:rPr lang="en-US" sz="825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3845" y="3453211"/>
            <a:ext cx="28489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Android is a Registered Trademark of Google Inc.</a:t>
            </a:r>
          </a:p>
        </p:txBody>
      </p:sp>
      <p:pic>
        <p:nvPicPr>
          <p:cNvPr id="1026" name="Picture 2" descr="http://www.sipforum.org/images/stories/SIPNOC/sipnoc2013-noforum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398" y="2217284"/>
            <a:ext cx="2471851" cy="12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57" y="3726215"/>
            <a:ext cx="2649569" cy="14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24" y="1283660"/>
            <a:ext cx="9148972" cy="381000"/>
          </a:xfrm>
        </p:spPr>
        <p:txBody>
          <a:bodyPr>
            <a:noAutofit/>
          </a:bodyPr>
          <a:lstStyle/>
          <a:p>
            <a:pPr>
              <a:tabLst>
                <a:tab pos="941785" algn="l"/>
              </a:tabLst>
            </a:pPr>
            <a:r>
              <a:rPr lang="en-US" dirty="0" smtClean="0">
                <a:solidFill>
                  <a:srgbClr val="2A5389"/>
                </a:solidFill>
              </a:rPr>
              <a:t>D-link’s </a:t>
            </a:r>
            <a:r>
              <a:rPr lang="en-US" dirty="0">
                <a:solidFill>
                  <a:srgbClr val="2A5389"/>
                </a:solidFill>
              </a:rPr>
              <a:t>Long History of Open Source</a:t>
            </a:r>
          </a:p>
        </p:txBody>
      </p:sp>
    </p:spTree>
    <p:extLst>
      <p:ext uri="{BB962C8B-B14F-4D97-AF65-F5344CB8AC3E}">
        <p14:creationId xmlns:p14="http://schemas.microsoft.com/office/powerpoint/2010/main" val="2141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EASY VOIZ PBX </a:t>
            </a:r>
            <a:r>
              <a:rPr lang="pt-BR" dirty="0"/>
              <a:t>v. 4.5x</a:t>
            </a:r>
          </a:p>
          <a:p>
            <a:r>
              <a:rPr lang="pt-BR" dirty="0"/>
              <a:t>900MHz quad-core ARM Cortex-A7 CPU</a:t>
            </a:r>
            <a:endParaRPr lang="en-US" dirty="0"/>
          </a:p>
          <a:p>
            <a:r>
              <a:rPr lang="en-US" dirty="0"/>
              <a:t>10/100 Ethernet port</a:t>
            </a:r>
          </a:p>
          <a:p>
            <a:r>
              <a:rPr lang="en-US" dirty="0"/>
              <a:t>1GB RAM</a:t>
            </a:r>
          </a:p>
          <a:p>
            <a:r>
              <a:rPr lang="en-US" dirty="0"/>
              <a:t>Two USB2 ports</a:t>
            </a:r>
          </a:p>
          <a:p>
            <a:r>
              <a:rPr lang="en-US" dirty="0"/>
              <a:t>8GB micro SD storage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5580112" cy="2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4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Sampling of </a:t>
            </a:r>
            <a:r>
              <a:rPr lang="en-US" i="1" dirty="0">
                <a:latin typeface="Bookman Old Style" panose="02050604050505020204" pitchFamily="18" charset="0"/>
              </a:rPr>
              <a:t>Included</a:t>
            </a:r>
            <a:r>
              <a:rPr lang="en-US" dirty="0">
                <a:latin typeface="Bookman Old Style" panose="02050604050505020204" pitchFamily="18" charset="0"/>
              </a:rPr>
              <a:t> Telephony Apps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908720"/>
            <a:ext cx="7867650" cy="5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User Experience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Basic Call Features</a:t>
            </a:r>
          </a:p>
          <a:p>
            <a:pPr lvl="1"/>
            <a:r>
              <a:rPr lang="en-US" sz="1800" dirty="0" smtClean="0"/>
              <a:t>Call back</a:t>
            </a:r>
          </a:p>
          <a:p>
            <a:pPr lvl="1"/>
            <a:r>
              <a:rPr lang="en-US" sz="1800" dirty="0" smtClean="0"/>
              <a:t>Call forward </a:t>
            </a:r>
          </a:p>
          <a:p>
            <a:pPr lvl="1"/>
            <a:r>
              <a:rPr lang="en-US" sz="1800" dirty="0" smtClean="0"/>
              <a:t>Call parking</a:t>
            </a:r>
          </a:p>
          <a:p>
            <a:pPr lvl="1"/>
            <a:r>
              <a:rPr lang="en-US" sz="1800" dirty="0" smtClean="0"/>
              <a:t>Call pickup</a:t>
            </a:r>
          </a:p>
          <a:p>
            <a:pPr lvl="1"/>
            <a:r>
              <a:rPr lang="en-US" sz="1800" dirty="0" smtClean="0"/>
              <a:t>Call waiting</a:t>
            </a:r>
          </a:p>
          <a:p>
            <a:pPr lvl="1"/>
            <a:r>
              <a:rPr lang="en-US" sz="1800" dirty="0" smtClean="0"/>
              <a:t>Camp on</a:t>
            </a:r>
          </a:p>
          <a:p>
            <a:pPr lvl="1"/>
            <a:r>
              <a:rPr lang="en-US" sz="1800" dirty="0" smtClean="0"/>
              <a:t>DISA (Direct Inward </a:t>
            </a:r>
            <a:br>
              <a:rPr lang="en-US" sz="1800" dirty="0" smtClean="0"/>
            </a:br>
            <a:r>
              <a:rPr lang="en-US" sz="1800" dirty="0" smtClean="0"/>
              <a:t>System Access)</a:t>
            </a:r>
          </a:p>
          <a:p>
            <a:pPr lvl="1"/>
            <a:r>
              <a:rPr lang="en-US" sz="1800" dirty="0" smtClean="0"/>
              <a:t>DND (do not disturb)</a:t>
            </a:r>
          </a:p>
          <a:p>
            <a:pPr lvl="1"/>
            <a:r>
              <a:rPr lang="en-US" sz="1800" dirty="0" smtClean="0"/>
              <a:t>Find me / Follow me</a:t>
            </a:r>
          </a:p>
          <a:p>
            <a:pPr lvl="1"/>
            <a:r>
              <a:rPr lang="en-US" sz="1800" dirty="0" smtClean="0"/>
              <a:t>Transfer (blind, attended)</a:t>
            </a:r>
          </a:p>
          <a:p>
            <a:pPr lvl="1"/>
            <a:r>
              <a:rPr lang="en-US" sz="1800" dirty="0" smtClean="0"/>
              <a:t>Voicemail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18" y="1444499"/>
            <a:ext cx="2895600" cy="48768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Customization incoming/outgoing</a:t>
            </a:r>
          </a:p>
          <a:p>
            <a:pPr lvl="1"/>
            <a:r>
              <a:rPr lang="en-US" sz="1800" dirty="0" smtClean="0"/>
              <a:t>Display</a:t>
            </a:r>
          </a:p>
          <a:p>
            <a:pPr lvl="1"/>
            <a:r>
              <a:rPr lang="en-US" sz="1800" dirty="0" smtClean="0"/>
              <a:t>Lookup</a:t>
            </a:r>
          </a:p>
          <a:p>
            <a:pPr lvl="1"/>
            <a:r>
              <a:rPr lang="en-US" sz="1800" dirty="0" smtClean="0"/>
              <a:t>Blocking</a:t>
            </a:r>
          </a:p>
          <a:p>
            <a:pPr lvl="1"/>
            <a:r>
              <a:rPr lang="en-US" sz="1800" dirty="0" smtClean="0"/>
              <a:t>Routing</a:t>
            </a:r>
          </a:p>
          <a:p>
            <a:pPr lvl="1"/>
            <a:r>
              <a:rPr lang="en-US" sz="1800" dirty="0" smtClean="0"/>
              <a:t>Screening</a:t>
            </a:r>
          </a:p>
          <a:p>
            <a:pPr lvl="1"/>
            <a:r>
              <a:rPr lang="en-US" sz="1800" dirty="0"/>
              <a:t>On Call Waiting</a:t>
            </a:r>
          </a:p>
          <a:p>
            <a:pPr lvl="1"/>
            <a:r>
              <a:rPr lang="en-US" sz="1800" dirty="0"/>
              <a:t>CDR (Call Details Record)</a:t>
            </a:r>
          </a:p>
          <a:p>
            <a:pPr lvl="1"/>
            <a:r>
              <a:rPr lang="en-US" sz="1800" dirty="0"/>
              <a:t>Corporate phone books</a:t>
            </a:r>
          </a:p>
          <a:p>
            <a:pPr lvl="1"/>
            <a:r>
              <a:rPr lang="en-US" sz="1800" dirty="0"/>
              <a:t>Direct Inward Dial Numbers (DIDs)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39840" y="1373080"/>
            <a:ext cx="289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AF2"/>
              </a:buClr>
              <a:buFont typeface="Arial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A062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Inbound/Outbound fax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Language support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Message Waiting Indicator (MWI)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Short-code dialing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Speed Dial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User-friendly Web interface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Video calls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Voicemail-to-email</a:t>
            </a:r>
          </a:p>
          <a:p>
            <a:pPr marL="447675" lvl="1" indent="-200025" eaLnBrk="0" hangingPunct="0">
              <a:spcAft>
                <a:spcPts val="200"/>
              </a:spcAft>
              <a:buClr>
                <a:schemeClr val="tx1"/>
              </a:buClr>
              <a:buSzPct val="115000"/>
            </a:pPr>
            <a:r>
              <a:rPr lang="en-US" sz="1900" b="0" dirty="0">
                <a:solidFill>
                  <a:srgbClr val="000000"/>
                </a:solidFill>
              </a:rPr>
              <a:t>Wake-up Calls / Reminders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Unified Communications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0741"/>
            <a:ext cx="4241800" cy="45817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Audio </a:t>
            </a:r>
            <a:r>
              <a:rPr lang="en-US" sz="2000" dirty="0"/>
              <a:t>conferencing</a:t>
            </a:r>
          </a:p>
          <a:p>
            <a:r>
              <a:rPr lang="en-US" sz="2000" dirty="0" smtClean="0"/>
              <a:t>Call </a:t>
            </a:r>
            <a:r>
              <a:rPr lang="en-US" sz="2000" dirty="0"/>
              <a:t>recordings access</a:t>
            </a:r>
          </a:p>
          <a:p>
            <a:r>
              <a:rPr lang="en-US" sz="2000" dirty="0" smtClean="0"/>
              <a:t>Corporate </a:t>
            </a:r>
            <a:r>
              <a:rPr lang="en-US" sz="2000" dirty="0"/>
              <a:t>phone book</a:t>
            </a:r>
          </a:p>
          <a:p>
            <a:r>
              <a:rPr lang="en-US" sz="2000" dirty="0" smtClean="0"/>
              <a:t>Disaster </a:t>
            </a:r>
            <a:r>
              <a:rPr lang="en-US" sz="2000" dirty="0"/>
              <a:t>recovery</a:t>
            </a:r>
          </a:p>
          <a:p>
            <a:r>
              <a:rPr lang="en-US" sz="2000" dirty="0" smtClean="0"/>
              <a:t>Fax-to-email</a:t>
            </a:r>
            <a:endParaRPr lang="en-US" sz="2000" dirty="0"/>
          </a:p>
          <a:p>
            <a:r>
              <a:rPr lang="en-US" sz="2000" dirty="0" smtClean="0"/>
              <a:t>Instant messaging/chat</a:t>
            </a:r>
            <a:r>
              <a:rPr lang="en-US" sz="2000" dirty="0"/>
              <a:t>*</a:t>
            </a:r>
          </a:p>
          <a:p>
            <a:r>
              <a:rPr lang="en-US" sz="2000" dirty="0" smtClean="0"/>
              <a:t>One </a:t>
            </a:r>
            <a:r>
              <a:rPr lang="en-US" sz="2000" dirty="0"/>
              <a:t>number reach</a:t>
            </a:r>
          </a:p>
          <a:p>
            <a:r>
              <a:rPr lang="en-US" sz="2000" dirty="0" smtClean="0"/>
              <a:t>Operator </a:t>
            </a:r>
            <a:r>
              <a:rPr lang="en-US" sz="2000" dirty="0"/>
              <a:t>panel (switchboard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62199"/>
            <a:ext cx="4243388" cy="3816350"/>
          </a:xfrm>
        </p:spPr>
        <p:txBody>
          <a:bodyPr>
            <a:normAutofit/>
          </a:bodyPr>
          <a:lstStyle/>
          <a:p>
            <a:r>
              <a:rPr lang="en-US" sz="1900" dirty="0"/>
              <a:t>Paging and intercom</a:t>
            </a:r>
          </a:p>
          <a:p>
            <a:r>
              <a:rPr lang="en-US" sz="1900" dirty="0"/>
              <a:t>Presence</a:t>
            </a:r>
          </a:p>
          <a:p>
            <a:r>
              <a:rPr lang="en-US" sz="1900" dirty="0"/>
              <a:t>Short-code dialing</a:t>
            </a:r>
          </a:p>
          <a:p>
            <a:r>
              <a:rPr lang="en-US" sz="1900" dirty="0"/>
              <a:t>Survivability</a:t>
            </a:r>
          </a:p>
          <a:p>
            <a:r>
              <a:rPr lang="en-US" sz="1900" dirty="0"/>
              <a:t>Video conferencing</a:t>
            </a:r>
          </a:p>
          <a:p>
            <a:r>
              <a:rPr lang="en-US" sz="1900" dirty="0"/>
              <a:t>VMX Locator</a:t>
            </a:r>
          </a:p>
          <a:p>
            <a:r>
              <a:rPr lang="en-US" sz="1900" dirty="0"/>
              <a:t>Voicemail to e-mail</a:t>
            </a:r>
          </a:p>
          <a:p>
            <a:r>
              <a:rPr lang="en-US" sz="1900" dirty="0"/>
              <a:t>Web access to voicemail, fax, </a:t>
            </a:r>
            <a:r>
              <a:rPr lang="en-US" sz="1900" dirty="0" smtClean="0"/>
              <a:t>and recordings</a:t>
            </a:r>
            <a:endParaRPr lang="en-US" sz="19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3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Workgroup Features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123" y="1534207"/>
            <a:ext cx="4241800" cy="3816350"/>
          </a:xfrm>
        </p:spPr>
        <p:txBody>
          <a:bodyPr>
            <a:noAutofit/>
          </a:bodyPr>
          <a:lstStyle/>
          <a:p>
            <a:r>
              <a:rPr lang="en-US" sz="1800" dirty="0"/>
              <a:t>Call monitoring</a:t>
            </a:r>
          </a:p>
          <a:p>
            <a:r>
              <a:rPr lang="en-US" sz="1800" dirty="0"/>
              <a:t>Call queues</a:t>
            </a:r>
          </a:p>
          <a:p>
            <a:r>
              <a:rPr lang="en-US" sz="1800" dirty="0"/>
              <a:t>Call </a:t>
            </a:r>
            <a:r>
              <a:rPr lang="en-US" sz="1800" dirty="0" smtClean="0"/>
              <a:t>recording</a:t>
            </a:r>
            <a:endParaRPr lang="en-US" sz="1800" dirty="0"/>
          </a:p>
          <a:p>
            <a:r>
              <a:rPr lang="en-US" sz="1800" dirty="0"/>
              <a:t>Caller Name Lookup</a:t>
            </a:r>
          </a:p>
          <a:p>
            <a:r>
              <a:rPr lang="en-US" sz="1800" dirty="0"/>
              <a:t>CDR (Call Details Record)</a:t>
            </a:r>
          </a:p>
          <a:p>
            <a:r>
              <a:rPr lang="en-US" sz="1800" dirty="0"/>
              <a:t>Click-to-call</a:t>
            </a:r>
          </a:p>
          <a:p>
            <a:r>
              <a:rPr lang="en-US" sz="1800" dirty="0"/>
              <a:t>Conferencing (on-the-fly)</a:t>
            </a:r>
          </a:p>
          <a:p>
            <a:r>
              <a:rPr lang="en-US" sz="1800" dirty="0"/>
              <a:t>Hot-desking</a:t>
            </a:r>
          </a:p>
          <a:p>
            <a:r>
              <a:rPr lang="en-US" sz="1800" dirty="0"/>
              <a:t>Hunting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19" y="1534207"/>
            <a:ext cx="4243388" cy="38163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IVR </a:t>
            </a:r>
            <a:r>
              <a:rPr lang="en-US" sz="1800" dirty="0"/>
              <a:t>/ Auto-attendants</a:t>
            </a:r>
          </a:p>
          <a:p>
            <a:r>
              <a:rPr lang="en-US" sz="1800" dirty="0" smtClean="0"/>
              <a:t>Instant messaging/chat*</a:t>
            </a:r>
          </a:p>
          <a:p>
            <a:r>
              <a:rPr lang="en-US" sz="1800" dirty="0" smtClean="0"/>
              <a:t>Pick-up </a:t>
            </a:r>
            <a:r>
              <a:rPr lang="en-US" sz="1800" dirty="0"/>
              <a:t>groups</a:t>
            </a:r>
          </a:p>
          <a:p>
            <a:r>
              <a:rPr lang="en-US" sz="1800" dirty="0"/>
              <a:t>Presence (agent status)</a:t>
            </a:r>
          </a:p>
          <a:p>
            <a:r>
              <a:rPr lang="en-US" sz="1800" dirty="0"/>
              <a:t>Queue priorities</a:t>
            </a:r>
          </a:p>
          <a:p>
            <a:r>
              <a:rPr lang="en-US" sz="1800" dirty="0"/>
              <a:t>Ring group strategies</a:t>
            </a:r>
          </a:p>
          <a:p>
            <a:r>
              <a:rPr lang="en-US" sz="1800" dirty="0"/>
              <a:t>Statistical reporting</a:t>
            </a:r>
          </a:p>
          <a:p>
            <a:r>
              <a:rPr lang="en-US" sz="1800" dirty="0"/>
              <a:t>Time-based routing</a:t>
            </a:r>
          </a:p>
          <a:p>
            <a:r>
              <a:rPr lang="en-US" sz="1800" dirty="0"/>
              <a:t>Visual </a:t>
            </a:r>
            <a:r>
              <a:rPr lang="en-US" sz="1800" dirty="0" smtClean="0"/>
              <a:t>switchboard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235426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Administration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65" y="1705769"/>
            <a:ext cx="4241800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Backup and </a:t>
            </a:r>
            <a:r>
              <a:rPr lang="en-US" sz="1600" dirty="0" smtClean="0"/>
              <a:t>Restore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600" dirty="0"/>
              <a:t>Endpoint provisioning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Feature codes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Music / Announcements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Network settings tool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Pre-defined user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935" y="1652011"/>
            <a:ext cx="4243388" cy="38163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Remote administration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Storage monitoring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 status screen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System-wide speed dial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Time Conditions</a:t>
            </a:r>
          </a:p>
          <a:p>
            <a:pPr>
              <a:lnSpc>
                <a:spcPct val="140000"/>
              </a:lnSpc>
            </a:pPr>
            <a:r>
              <a:rPr lang="en-US" sz="1600" dirty="0"/>
              <a:t>User-friendly Web interface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2590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1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Security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93520"/>
            <a:ext cx="8637588" cy="3816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Built-in firewall</a:t>
            </a:r>
          </a:p>
          <a:p>
            <a:pPr>
              <a:lnSpc>
                <a:spcPct val="120000"/>
              </a:lnSpc>
            </a:pPr>
            <a:r>
              <a:rPr lang="en-US" dirty="0"/>
              <a:t>Call encryption (SIP TLS, sRTP)</a:t>
            </a:r>
          </a:p>
          <a:p>
            <a:pPr>
              <a:lnSpc>
                <a:spcPct val="120000"/>
              </a:lnSpc>
            </a:pPr>
            <a:r>
              <a:rPr lang="en-US" dirty="0"/>
              <a:t>Intrusion detection and blocking</a:t>
            </a:r>
          </a:p>
          <a:p>
            <a:pPr>
              <a:lnSpc>
                <a:spcPct val="120000"/>
              </a:lnSpc>
            </a:pPr>
            <a:r>
              <a:rPr lang="en-US" dirty="0"/>
              <a:t>Customizable user roles</a:t>
            </a:r>
          </a:p>
          <a:p>
            <a:pPr>
              <a:lnSpc>
                <a:spcPct val="120000"/>
              </a:lnSpc>
            </a:pPr>
            <a:r>
              <a:rPr lang="en-US" dirty="0"/>
              <a:t>Limiting or blocking of outbound calls</a:t>
            </a:r>
          </a:p>
          <a:p>
            <a:pPr>
              <a:lnSpc>
                <a:spcPct val="120000"/>
              </a:lnSpc>
            </a:pPr>
            <a:r>
              <a:rPr lang="en-US" dirty="0"/>
              <a:t>PIN-protected outbound calls</a:t>
            </a:r>
          </a:p>
          <a:p>
            <a:pPr>
              <a:lnSpc>
                <a:spcPct val="120000"/>
              </a:lnSpc>
            </a:pPr>
            <a:r>
              <a:rPr lang="en-US" dirty="0"/>
              <a:t>Routing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480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1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Interfaces &amp; Integration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93520"/>
            <a:ext cx="8637588" cy="3816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PRI, BRI ISDN, FXO, FXS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SIP phones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Soft phones, smartphones, tablets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TDM/SIP/IAX trunks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TDM-VoIP gateway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30480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Sales Benefits of DVX-3000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Simple, pre-configured, 100% integrated: works ‘out of the box’ to save time and money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Small, professional, 9” 1U chassis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Full telephony connectivity: FXS, FXO, PRI (E1/T1), T1 CAS, E1/R2, BRI ISDN</a:t>
            </a:r>
          </a:p>
          <a:p>
            <a:pPr>
              <a:lnSpc>
                <a:spcPct val="120000"/>
              </a:lnSpc>
            </a:pPr>
            <a:r>
              <a:rPr lang="en-US" dirty="0"/>
              <a:t>Connects to VoIP (SIP, IAX),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</a:t>
            </a:r>
            <a:r>
              <a:rPr lang="en-US" dirty="0"/>
              <a:t>. soft phones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Built-in security!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573016"/>
            <a:ext cx="2304256" cy="235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30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IP PHONES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377362" cy="28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18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799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Introduction to Open source PBX</a:t>
            </a:r>
            <a:endParaRPr lang="en-US" sz="32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7" name="Picture 5" descr="asterisk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97632" cy="5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980728"/>
            <a:ext cx="2152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Tahoma" pitchFamily="34" charset="0"/>
              </a:rPr>
              <a:t>What Is Asterisk?</a:t>
            </a:r>
          </a:p>
        </p:txBody>
      </p:sp>
      <p:pic>
        <p:nvPicPr>
          <p:cNvPr id="9" name="Picture 5" descr="mark_spence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427" y="1380838"/>
            <a:ext cx="2616385" cy="2480828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575" y="1471464"/>
            <a:ext cx="5502851" cy="41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0764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5336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29908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4480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0" dirty="0" smtClean="0"/>
              <a:t>When: 1999</a:t>
            </a:r>
          </a:p>
          <a:p>
            <a:pPr>
              <a:lnSpc>
                <a:spcPct val="90000"/>
              </a:lnSpc>
            </a:pPr>
            <a:r>
              <a:rPr lang="en-US" sz="1200" b="0" dirty="0" smtClean="0"/>
              <a:t>Who  : Mark Spencer</a:t>
            </a:r>
          </a:p>
          <a:p>
            <a:pPr>
              <a:lnSpc>
                <a:spcPct val="90000"/>
              </a:lnSpc>
            </a:pPr>
            <a:r>
              <a:rPr lang="en-US" sz="1200" b="0" dirty="0" smtClean="0"/>
              <a:t>Why  : “I needed a phone system and with as small a startup budget 	as I had for Linux Support Services, I wasn't about to buy one, so building one seemed a logical way to go.”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0" dirty="0" smtClean="0"/>
          </a:p>
          <a:p>
            <a:pPr>
              <a:lnSpc>
                <a:spcPct val="90000"/>
              </a:lnSpc>
            </a:pPr>
            <a:r>
              <a:rPr lang="en-US" sz="1200" b="0" dirty="0"/>
              <a:t>Officially, Asterisk is an Open Source hybrid TDM </a:t>
            </a:r>
            <a:r>
              <a:rPr lang="en-US" sz="1200" b="0" dirty="0" smtClean="0"/>
              <a:t>and </a:t>
            </a:r>
            <a:r>
              <a:rPr lang="en-US" sz="1200" b="0" dirty="0"/>
              <a:t>packet voice PBX and IVR platform with </a:t>
            </a:r>
            <a:r>
              <a:rPr lang="en-US" sz="1200" b="0" dirty="0" smtClean="0"/>
              <a:t>ACD </a:t>
            </a:r>
            <a:r>
              <a:rPr lang="en-US" sz="1200" b="0" dirty="0"/>
              <a:t>functionality. Unofficially, Asterisk </a:t>
            </a:r>
            <a:r>
              <a:rPr lang="en-US" sz="1200" b="0" dirty="0" smtClean="0"/>
              <a:t>is quite </a:t>
            </a:r>
            <a:r>
              <a:rPr lang="en-US" sz="1200" b="0" dirty="0"/>
              <a:t>possibly the  most powerful, flexible, </a:t>
            </a:r>
            <a:r>
              <a:rPr lang="en-US" sz="1200" b="0" dirty="0" smtClean="0"/>
              <a:t>and </a:t>
            </a:r>
            <a:r>
              <a:rPr lang="en-US" sz="1200" b="0" dirty="0"/>
              <a:t>extensible piece of integrated </a:t>
            </a:r>
            <a:r>
              <a:rPr lang="en-US" sz="1200" b="0" dirty="0" smtClean="0"/>
              <a:t>telecommunications </a:t>
            </a:r>
            <a:r>
              <a:rPr lang="en-US" sz="1200" b="0" dirty="0"/>
              <a:t>software available.</a:t>
            </a:r>
          </a:p>
          <a:p>
            <a:pPr>
              <a:lnSpc>
                <a:spcPct val="90000"/>
              </a:lnSpc>
            </a:pPr>
            <a:r>
              <a:rPr lang="en-US" sz="1200" b="0" dirty="0"/>
              <a:t> Its name comes from the asterisk symbol, *, which </a:t>
            </a:r>
            <a:r>
              <a:rPr lang="en-US" sz="1200" b="0" dirty="0" smtClean="0"/>
              <a:t>represents </a:t>
            </a:r>
            <a:r>
              <a:rPr lang="en-US" sz="1200" b="0" dirty="0"/>
              <a:t>a wildcard, matching any filename.</a:t>
            </a:r>
          </a:p>
          <a:p>
            <a:pPr>
              <a:lnSpc>
                <a:spcPct val="90000"/>
              </a:lnSpc>
            </a:pPr>
            <a:r>
              <a:rPr lang="en-US" sz="1200" b="0" dirty="0"/>
              <a:t> Similarly, Asterisk the PBX is designed to interface </a:t>
            </a:r>
            <a:r>
              <a:rPr lang="en-US" sz="1200" b="0" dirty="0" smtClean="0"/>
              <a:t>any </a:t>
            </a:r>
            <a:r>
              <a:rPr lang="en-US" sz="1200" b="0" dirty="0"/>
              <a:t>piece of telephony hardware or software 	with any telephony application, seamlessly </a:t>
            </a:r>
            <a:r>
              <a:rPr lang="en-US" sz="1200" b="0" dirty="0" smtClean="0"/>
              <a:t>and </a:t>
            </a:r>
            <a:r>
              <a:rPr lang="en-US" sz="1200" b="0" dirty="0"/>
              <a:t>consistently.</a:t>
            </a:r>
          </a:p>
          <a:p>
            <a:pPr>
              <a:lnSpc>
                <a:spcPct val="90000"/>
              </a:lnSpc>
            </a:pPr>
            <a:r>
              <a:rPr lang="en-US" sz="1200" b="0" dirty="0" smtClean="0"/>
              <a:t>A </a:t>
            </a:r>
            <a:r>
              <a:rPr lang="en-US" sz="1200" b="0" dirty="0"/>
              <a:t>Linux Based PBX w/ Minimal Hardware </a:t>
            </a:r>
          </a:p>
          <a:p>
            <a:pPr>
              <a:lnSpc>
                <a:spcPct val="90000"/>
              </a:lnSpc>
            </a:pPr>
            <a:r>
              <a:rPr lang="en-US" sz="1200" b="0" dirty="0"/>
              <a:t> A Community Driven Development Project</a:t>
            </a:r>
          </a:p>
          <a:p>
            <a:pPr>
              <a:lnSpc>
                <a:spcPct val="90000"/>
              </a:lnSpc>
            </a:pPr>
            <a:r>
              <a:rPr lang="en-US" sz="1200" b="0" dirty="0"/>
              <a:t> A Really, Really Disruptive Technology</a:t>
            </a:r>
          </a:p>
          <a:p>
            <a:pPr>
              <a:lnSpc>
                <a:spcPct val="90000"/>
              </a:lnSpc>
            </a:pPr>
            <a:r>
              <a:rPr lang="en-US" sz="1200" b="0" dirty="0"/>
              <a:t> Asterisk is any call, any time, from anywhere to  </a:t>
            </a:r>
            <a:r>
              <a:rPr lang="en-US" sz="1200" b="0" dirty="0" smtClean="0"/>
              <a:t>anywhere </a:t>
            </a:r>
            <a:r>
              <a:rPr lang="en-US" sz="1200" b="0" dirty="0"/>
              <a:t>else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b="0" dirty="0" smtClean="0"/>
              <a:t> 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659543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D5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49" y="836712"/>
            <a:ext cx="35273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847" y="980728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DPH-150SE/ F5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Executive IP phone with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 SIP Line with POE 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Sleek desktop speakerphone with full-feature keypad, Color display , phone book, speed-dial, volume control, and ringtone selection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Dual-port Gigabit Ethernet </a:t>
            </a:r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4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图片 1" descr="D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56388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22" y="3140968"/>
            <a:ext cx="549758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DPH-400SE / F5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Reception/Executive IP phone with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6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SIP Line with POE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, color display 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Sleek desktop speakerphone with full-feature keypad, phone book, speed-dial, volume control, and ringtone selection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Optional extended dial module (DPH-400sEDM) for BLF Keys. </a:t>
            </a:r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Support s 5 Expansion modules 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Dual-port Gigabit Ethernet </a:t>
            </a:r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60648"/>
            <a:ext cx="522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IP PHONES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052736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DPH-120SE</a:t>
            </a:r>
          </a:p>
          <a:p>
            <a:pPr algn="l"/>
            <a:endParaRPr lang="en-US" sz="18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Basic IP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phone with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1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SIP Line with POE 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Sleek desktop speakerphone with full-feature keypad, phone book, speed-dial, volume control, and ringtone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selection</a:t>
            </a:r>
          </a:p>
          <a:p>
            <a:pPr algn="l"/>
            <a:r>
              <a:rPr lang="en-US" altLang="zh-CN" sz="1600" b="0" dirty="0">
                <a:solidFill>
                  <a:schemeClr val="tx1"/>
                </a:solidFill>
                <a:latin typeface="Bell MT" pitchFamily="18" charset="0"/>
              </a:rPr>
              <a:t>2 </a:t>
            </a:r>
            <a:r>
              <a:rPr lang="en-US" altLang="zh-CN" sz="1600" b="0" dirty="0" smtClean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10/100Mbps Ethernet ports 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Optional power adapter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4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400" b="0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880320" cy="21793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3933056"/>
            <a:ext cx="47160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DPH-150SE /F4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Executive IP phone with 2 SIP Line with POE 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Sleek desktop speakerphone with full-feature keypad, phone book, speed-dial, volume control, and ringtone selection</a:t>
            </a:r>
          </a:p>
          <a:p>
            <a:pPr algn="l"/>
            <a:r>
              <a:rPr lang="en-US" altLang="zh-CN" sz="1600" b="0" dirty="0">
                <a:solidFill>
                  <a:schemeClr val="tx1"/>
                </a:solidFill>
                <a:latin typeface="Bell MT" pitchFamily="18" charset="0"/>
              </a:rPr>
              <a:t>2 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10/100Mbps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Ethernet ports 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Optional power adapter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4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50566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53923" y="322283"/>
            <a:ext cx="522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BASIC IP PHONES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41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528392" cy="25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53923" y="322283"/>
            <a:ext cx="522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RECEPTION IP PHONE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412776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3448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105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Reception/Executive IP phone with 5 SIP Line with POE 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Sleek desktop speakerphone with full-feature keypad, phone book, speed-dial, volume control, and ringtone selection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Optional extended dial module (DPH-400sEDM) for BLF Keys.  Support s 5 Expansion modules 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wo10/100Mbps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Ethernet ports </a:t>
            </a:r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altLang="zh-CN" sz="1600" b="0" dirty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Dual-port Gigabit Ethernet </a:t>
            </a:r>
            <a:r>
              <a:rPr lang="en-US" altLang="zh-CN" sz="1600" b="0" dirty="0" smtClean="0">
                <a:solidFill>
                  <a:schemeClr val="tx1"/>
                </a:solidFill>
                <a:latin typeface="Bell MT" pitchFamily="18" charset="0"/>
              </a:rPr>
              <a:t>(Only </a:t>
            </a:r>
            <a:r>
              <a:rPr lang="en-US" altLang="zh-CN" sz="1600" b="0" dirty="0">
                <a:solidFill>
                  <a:schemeClr val="tx1"/>
                </a:solidFill>
                <a:latin typeface="Bell MT" pitchFamily="18" charset="0"/>
              </a:rPr>
              <a:t>DPH-400GE)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Optional power adapter</a:t>
            </a:r>
            <a:endParaRPr lang="en-US" sz="1600" b="0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20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DPH-400SE /F4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361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3923" y="322283"/>
            <a:ext cx="522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VIDEO IP PHONES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412776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347989" cy="29523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3429000"/>
            <a:ext cx="88569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DPH-860S F1 is the advanced IP video phone based on Android OS 4.0. It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is equipped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with the latest Freescale video chipset, a 7" LCD capacitive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touch screen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with 800x480 pixels and a 5M pixel camera. Android OS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guarantees the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easy customization for telecom operator and service provider. </a:t>
            </a:r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The Intelligent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OS, superior video quality, rich applications and affordable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price , ensure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DPH-860S F1 IP video phone is the Pioneer for next generation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smart video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telephone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</a:p>
          <a:p>
            <a:pPr algn="l"/>
            <a:endParaRPr lang="en-US" sz="1600" b="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Dual-port Gigabit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Ethernet ,Android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4.2 </a:t>
            </a:r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OS ,CPU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Freescale Core Quad 1 Ghz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7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” TFT Capacitive Multi Touch Screen, Configure the Keypad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Bell MT" pitchFamily="18" charset="0"/>
              </a:rPr>
              <a:t>Video </a:t>
            </a:r>
            <a:r>
              <a:rPr lang="en-US" sz="1600" b="0" dirty="0">
                <a:solidFill>
                  <a:schemeClr val="tx1"/>
                </a:solidFill>
                <a:latin typeface="Bell MT" pitchFamily="18" charset="0"/>
              </a:rPr>
              <a:t>Codec: H.264 / H.26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924944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smtClean="0">
                <a:solidFill>
                  <a:schemeClr val="tx1"/>
                </a:solidFill>
              </a:rPr>
              <a:t>DPH-860S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11256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288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</a:t>
            </a:r>
            <a:r>
              <a:rPr lang="en-U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HANDSETS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57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373216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909" y="332656"/>
            <a:ext cx="8453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DVSP600A DECT SIP Cordless Base Station and  Cordless Handset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06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161" y="260648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SIP-DECT </a:t>
            </a:r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980728"/>
            <a:ext cx="7704856" cy="51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0764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5336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29908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4480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b="0" kern="0" dirty="0" smtClean="0"/>
              <a:t>Facility-wide wireless communication solution to make, receive and confirm receipt of voice calls </a:t>
            </a:r>
          </a:p>
          <a:p>
            <a:pPr marL="0" indent="0">
              <a:buNone/>
            </a:pPr>
            <a:endParaRPr lang="en-US" sz="1600" b="0" kern="0" dirty="0" smtClean="0"/>
          </a:p>
          <a:p>
            <a:r>
              <a:rPr lang="en-US" sz="1600" b="0" kern="0" dirty="0" smtClean="0"/>
              <a:t>Integrates seamlessly with your existing  IP-PBX</a:t>
            </a:r>
          </a:p>
          <a:p>
            <a:endParaRPr lang="en-US" sz="1600" b="0" kern="0" dirty="0" smtClean="0"/>
          </a:p>
          <a:p>
            <a:r>
              <a:rPr lang="en-US" sz="1600" b="0" kern="0" dirty="0" smtClean="0"/>
              <a:t>Integrates with all major clinical information systems, such as nurse call and patient monitoring systems, and more…</a:t>
            </a:r>
          </a:p>
          <a:p>
            <a:endParaRPr lang="en-US" sz="1600" b="0" kern="0" dirty="0" smtClean="0"/>
          </a:p>
          <a:p>
            <a:r>
              <a:rPr lang="en-US" sz="1600" b="0" kern="0" dirty="0" smtClean="0"/>
              <a:t>Super-clear </a:t>
            </a:r>
            <a:r>
              <a:rPr lang="en-US" sz="1600" b="0" kern="0" dirty="0"/>
              <a:t>mobility with Orbitlink Wireless Technology.™ </a:t>
            </a:r>
            <a:r>
              <a:rPr lang="en-US" sz="1600" b="0" kern="0" dirty="0" smtClean="0"/>
              <a:t>Leave </a:t>
            </a:r>
            <a:r>
              <a:rPr lang="en-US" sz="1600" b="0" kern="0" dirty="0"/>
              <a:t>your desk without leaving your work behind and enjoy DECT 6.0 sound quality and reception</a:t>
            </a:r>
          </a:p>
          <a:p>
            <a:r>
              <a:rPr lang="en-US" sz="1600" b="0" kern="0" dirty="0" smtClean="0"/>
              <a:t>Scalability</a:t>
            </a:r>
            <a:r>
              <a:rPr lang="en-US" sz="1600" b="0" kern="0" dirty="0"/>
              <a:t>. Growing pains? Register up to six cordless handsets to the </a:t>
            </a:r>
            <a:r>
              <a:rPr lang="en-US" sz="1600" b="0" kern="0" dirty="0" smtClean="0"/>
              <a:t>DVSP600 </a:t>
            </a:r>
            <a:r>
              <a:rPr lang="en-US" sz="1600" b="0" kern="0" dirty="0"/>
              <a:t>base station and program each one with its own phone number or extension.</a:t>
            </a:r>
          </a:p>
          <a:p>
            <a:endParaRPr lang="en-US" sz="1600" b="0" kern="0" dirty="0"/>
          </a:p>
          <a:p>
            <a:r>
              <a:rPr lang="en-US" sz="1600" b="0" kern="0" dirty="0"/>
              <a:t>Flexibility. With support for up to six SIP lines/accounts, you can manage multiple calls with advanced call handling features.</a:t>
            </a:r>
          </a:p>
          <a:p>
            <a:pPr marL="0" indent="0">
              <a:buNone/>
            </a:pP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2113104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24"/>
          <p:cNvSpPr>
            <a:spLocks noChangeShapeType="1"/>
          </p:cNvSpPr>
          <p:nvPr/>
        </p:nvSpPr>
        <p:spPr bwMode="auto">
          <a:xfrm flipH="1" flipV="1">
            <a:off x="960267" y="4662260"/>
            <a:ext cx="11314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585">
              <a:ea typeface="ＭＳ Ｐゴシック" pitchFamily="-76" charset="-128"/>
            </a:endParaRPr>
          </a:p>
        </p:txBody>
      </p:sp>
      <p:sp>
        <p:nvSpPr>
          <p:cNvPr id="43" name="Text Box 111"/>
          <p:cNvSpPr txBox="1">
            <a:spLocks noChangeArrowheads="1"/>
          </p:cNvSpPr>
          <p:nvPr/>
        </p:nvSpPr>
        <p:spPr bwMode="auto">
          <a:xfrm>
            <a:off x="2433918" y="4376765"/>
            <a:ext cx="692921" cy="5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015" dirty="0">
              <a:solidFill>
                <a:srgbClr val="1C1C1C"/>
              </a:solidFill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015" dirty="0">
                <a:solidFill>
                  <a:srgbClr val="1C1C1C"/>
                </a:solidFill>
                <a:latin typeface="Arial" charset="0"/>
              </a:rPr>
              <a:t>SIP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 smtClean="0"/>
              <a:t>Solution </a:t>
            </a:r>
            <a:r>
              <a:rPr lang="sv-SE" dirty="0"/>
              <a:t>Architecture</a:t>
            </a:r>
            <a:endParaRPr lang="en-US" dirty="0" smtClean="0"/>
          </a:p>
        </p:txBody>
      </p:sp>
      <p:sp>
        <p:nvSpPr>
          <p:cNvPr id="212998" name="Line 11"/>
          <p:cNvSpPr>
            <a:spLocks noChangeShapeType="1"/>
          </p:cNvSpPr>
          <p:nvPr/>
        </p:nvSpPr>
        <p:spPr bwMode="auto">
          <a:xfrm flipH="1">
            <a:off x="1809037" y="2551235"/>
            <a:ext cx="33239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585">
              <a:ea typeface="ＭＳ Ｐゴシック" pitchFamily="-76" charset="-128"/>
            </a:endParaRPr>
          </a:p>
        </p:txBody>
      </p:sp>
      <p:sp>
        <p:nvSpPr>
          <p:cNvPr id="212999" name="Line 24"/>
          <p:cNvSpPr>
            <a:spLocks noChangeShapeType="1"/>
          </p:cNvSpPr>
          <p:nvPr/>
        </p:nvSpPr>
        <p:spPr bwMode="auto">
          <a:xfrm flipH="1" flipV="1">
            <a:off x="3625069" y="4679009"/>
            <a:ext cx="1790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585">
              <a:ea typeface="ＭＳ Ｐゴシック" pitchFamily="-76" charset="-128"/>
            </a:endParaRP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3761726" y="4312875"/>
            <a:ext cx="1531291" cy="3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 smtClean="0">
                <a:solidFill>
                  <a:srgbClr val="1C1C1C"/>
                </a:solidFill>
                <a:latin typeface="Arial" charset="0"/>
                <a:cs typeface="Arial" charset="0"/>
              </a:rPr>
              <a:t>DVSP600A  SIP-DECT</a:t>
            </a:r>
            <a:endParaRPr lang="en-GB" sz="1015" dirty="0">
              <a:solidFill>
                <a:srgbClr val="1C1C1C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>
                <a:solidFill>
                  <a:srgbClr val="1C1C1C"/>
                </a:solidFill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22789" y="720970"/>
            <a:ext cx="65" cy="142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923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1545293" y="4999786"/>
            <a:ext cx="854246" cy="2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 smtClean="0">
                <a:solidFill>
                  <a:srgbClr val="1C1C1C"/>
                </a:solidFill>
                <a:latin typeface="Arial" charset="0"/>
                <a:cs typeface="Arial" charset="0"/>
              </a:rPr>
              <a:t>IP PBX</a:t>
            </a:r>
            <a:endParaRPr lang="en-GB" sz="1015" dirty="0">
              <a:solidFill>
                <a:srgbClr val="1C1C1C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 Box 176"/>
          <p:cNvSpPr txBox="1">
            <a:spLocks noChangeArrowheads="1"/>
          </p:cNvSpPr>
          <p:nvPr/>
        </p:nvSpPr>
        <p:spPr bwMode="auto">
          <a:xfrm>
            <a:off x="6667989" y="3195293"/>
            <a:ext cx="1658815" cy="2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 smtClean="0">
                <a:solidFill>
                  <a:srgbClr val="1C1C1C"/>
                </a:solidFill>
                <a:latin typeface="Arial" charset="0"/>
              </a:rPr>
              <a:t> Handsets</a:t>
            </a:r>
            <a:endParaRPr lang="en-GB" sz="1015" dirty="0">
              <a:solidFill>
                <a:srgbClr val="1C1C1C"/>
              </a:solidFill>
              <a:latin typeface="Arial" charset="0"/>
            </a:endParaRPr>
          </a:p>
        </p:txBody>
      </p:sp>
      <p:pic>
        <p:nvPicPr>
          <p:cNvPr id="49" name="Picture 22" descr="Picture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3193" y="2297600"/>
            <a:ext cx="872682" cy="33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2" descr="Picture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3193" y="4469345"/>
            <a:ext cx="872682" cy="33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Line 24"/>
          <p:cNvSpPr>
            <a:spLocks noChangeShapeType="1"/>
          </p:cNvSpPr>
          <p:nvPr/>
        </p:nvSpPr>
        <p:spPr bwMode="auto">
          <a:xfrm flipH="1" flipV="1">
            <a:off x="2304378" y="4662260"/>
            <a:ext cx="11314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585">
              <a:ea typeface="ＭＳ Ｐゴシック" pitchFamily="-76" charset="-128"/>
            </a:endParaRPr>
          </a:p>
        </p:txBody>
      </p:sp>
      <p:pic>
        <p:nvPicPr>
          <p:cNvPr id="12308" name="Picture 27" descr="pipe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38" y="1751135"/>
            <a:ext cx="49823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 Box 28"/>
          <p:cNvSpPr txBox="1">
            <a:spLocks noChangeArrowheads="1"/>
          </p:cNvSpPr>
          <p:nvPr/>
        </p:nvSpPr>
        <p:spPr bwMode="auto">
          <a:xfrm rot="5400000">
            <a:off x="1610164" y="3754615"/>
            <a:ext cx="3522785" cy="3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477" dirty="0">
                <a:solidFill>
                  <a:srgbClr val="000000"/>
                </a:solidFill>
                <a:latin typeface="Arial" charset="0"/>
              </a:rPr>
              <a:t>LOCAL AREA NETWORK (LAN)</a:t>
            </a:r>
          </a:p>
        </p:txBody>
      </p:sp>
      <p:pic>
        <p:nvPicPr>
          <p:cNvPr id="39" name="Picture 26" descr="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9" y="4215137"/>
            <a:ext cx="735311" cy="7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62339" y="4494327"/>
            <a:ext cx="766519" cy="2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108">
                <a:solidFill>
                  <a:srgbClr val="1C1C1C"/>
                </a:solidFill>
                <a:latin typeface="Arial" charset="0"/>
                <a:cs typeface="Arial" charset="0"/>
              </a:rPr>
              <a:t>PSTN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162" y="1899020"/>
            <a:ext cx="735140" cy="11299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804" y="4004325"/>
            <a:ext cx="735140" cy="112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989" y="1710421"/>
            <a:ext cx="521710" cy="8408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338" y="2352742"/>
            <a:ext cx="521710" cy="8408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766" y="3905250"/>
            <a:ext cx="521710" cy="8408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076" y="4136136"/>
            <a:ext cx="521710" cy="8408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366" y="4569302"/>
            <a:ext cx="521710" cy="840814"/>
          </a:xfrm>
          <a:prstGeom prst="rect">
            <a:avLst/>
          </a:prstGeom>
        </p:spPr>
      </p:pic>
      <p:sp>
        <p:nvSpPr>
          <p:cNvPr id="50" name="Text Box 176"/>
          <p:cNvSpPr txBox="1">
            <a:spLocks noChangeArrowheads="1"/>
          </p:cNvSpPr>
          <p:nvPr/>
        </p:nvSpPr>
        <p:spPr bwMode="auto">
          <a:xfrm>
            <a:off x="7003177" y="4199402"/>
            <a:ext cx="1658815" cy="2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 smtClean="0">
                <a:solidFill>
                  <a:srgbClr val="1C1C1C"/>
                </a:solidFill>
                <a:latin typeface="Arial" charset="0"/>
              </a:rPr>
              <a:t> Handsets</a:t>
            </a:r>
            <a:endParaRPr lang="en-GB" sz="1015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564470" y="2124303"/>
            <a:ext cx="1531291" cy="3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48" tIns="36624" rIns="73248" bIns="36624">
            <a:spAutoFit/>
          </a:bodyPr>
          <a:lstStyle>
            <a:lvl1pPr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1pPr>
            <a:lvl2pPr marL="742950" indent="-28575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2pPr>
            <a:lvl3pPr marL="11430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3pPr>
            <a:lvl4pPr marL="16002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4pPr>
            <a:lvl5pPr marL="2057400" indent="-228600" defTabSz="793750"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5pPr>
            <a:lvl6pPr marL="25146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6pPr>
            <a:lvl7pPr marL="29718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7pPr>
            <a:lvl8pPr marL="34290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8pPr>
            <a:lvl9pPr marL="3886200" indent="-228600" algn="ctr" defTabSz="793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charset="2"/>
              <a:buChar char="§"/>
              <a:defRPr sz="1600">
                <a:solidFill>
                  <a:srgbClr val="333333"/>
                </a:solidFill>
                <a:latin typeface="Ascom_Zwo-Light" pitchFamily="50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 smtClean="0">
                <a:solidFill>
                  <a:srgbClr val="1C1C1C"/>
                </a:solidFill>
                <a:latin typeface="Arial" charset="0"/>
                <a:cs typeface="Arial" charset="0"/>
              </a:rPr>
              <a:t>DVSP600A  SIP-DECT</a:t>
            </a:r>
            <a:endParaRPr lang="en-GB" sz="1015" dirty="0">
              <a:solidFill>
                <a:srgbClr val="1C1C1C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015" dirty="0">
                <a:solidFill>
                  <a:srgbClr val="1C1C1C"/>
                </a:solidFill>
                <a:latin typeface="Arial" charset="0"/>
                <a:cs typeface="Arial" charset="0"/>
              </a:rPr>
              <a:t>Access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597" y="4394363"/>
            <a:ext cx="1160119" cy="54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80" y="2133201"/>
            <a:ext cx="1145141" cy="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76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356415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Bell MT" pitchFamily="18" charset="0"/>
              </a:rPr>
              <a:t>EMI Shield ,T-Bar </a:t>
            </a:r>
            <a:r>
              <a:rPr lang="en-US" sz="1800" b="0" dirty="0">
                <a:solidFill>
                  <a:schemeClr val="tx1"/>
                </a:solidFill>
                <a:latin typeface="Bell MT" pitchFamily="18" charset="0"/>
              </a:rPr>
              <a:t>Pad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Bell MT" pitchFamily="18" charset="0"/>
              </a:rPr>
              <a:t>Connector plug-Telephone cable plug or direct dual 3.5mm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Bell MT" pitchFamily="18" charset="0"/>
              </a:rPr>
              <a:t>Wiring </a:t>
            </a:r>
            <a:r>
              <a:rPr lang="en-US" sz="1800" b="0" dirty="0">
                <a:solidFill>
                  <a:schemeClr val="tx1"/>
                </a:solidFill>
                <a:latin typeface="Bell MT" pitchFamily="18" charset="0"/>
              </a:rPr>
              <a:t>Kevlar/Shielded/Anti-oxidant tin plated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Bell MT" pitchFamily="18" charset="0"/>
              </a:rPr>
              <a:t>Bendable arms - 320 degree rotation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Bell MT" pitchFamily="18" charset="0"/>
              </a:rPr>
              <a:t>Leatherette cushioned ear pad</a:t>
            </a:r>
            <a:endParaRPr lang="en-US" sz="1800" b="0" dirty="0" smtClean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4361132" cy="2880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148478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DPH-100 Head Set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332656"/>
            <a:ext cx="4342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Operator</a:t>
            </a:r>
            <a:r>
              <a:rPr lang="en-US" b="0" dirty="0">
                <a:solidFill>
                  <a:schemeClr val="tx1"/>
                </a:solidFill>
              </a:rPr>
              <a:t> Phone </a:t>
            </a:r>
            <a:r>
              <a:rPr lang="en-US" dirty="0">
                <a:solidFill>
                  <a:schemeClr val="tx1"/>
                </a:solidFill>
              </a:rPr>
              <a:t>Headset</a:t>
            </a:r>
          </a:p>
        </p:txBody>
      </p:sp>
    </p:spTree>
    <p:extLst>
      <p:ext uri="{BB962C8B-B14F-4D97-AF65-F5344CB8AC3E}">
        <p14:creationId xmlns:p14="http://schemas.microsoft.com/office/powerpoint/2010/main" val="42234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11256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2880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VOIP GATEWAYS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53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609600" y="31242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431" y="188640"/>
            <a:ext cx="83820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8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D-link IP PBX </a:t>
            </a:r>
            <a:r>
              <a:rPr lang="en-US" altLang="zh-CN" sz="48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 Series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3400" y="4984750"/>
          <a:ext cx="9906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4" imgW="451194" imgH="363598" progId="Visio.Drawing.11">
                  <p:embed/>
                </p:oleObj>
              </mc:Choice>
              <mc:Fallback>
                <p:oleObj name="Visio" r:id="rId4" imgW="451194" imgH="3635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84750"/>
                        <a:ext cx="9906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9552" y="373380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DVX-2002F</a:t>
            </a:r>
            <a:endParaRPr lang="en-US" altLang="en-US" sz="1300" b="1" dirty="0"/>
          </a:p>
        </p:txBody>
      </p:sp>
      <p:graphicFrame>
        <p:nvGraphicFramePr>
          <p:cNvPr id="2052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20000" y="4894263"/>
          <a:ext cx="1143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6" imgW="480094" imgH="593504" progId="Visio.Drawing.11">
                  <p:embed/>
                </p:oleObj>
              </mc:Choice>
              <mc:Fallback>
                <p:oleObj name="Visio" r:id="rId6" imgW="480094" imgH="593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458" b="28105"/>
                      <a:stretch>
                        <a:fillRect/>
                      </a:stretch>
                    </p:blipFill>
                    <p:spPr bwMode="auto">
                      <a:xfrm>
                        <a:off x="7620000" y="4894263"/>
                        <a:ext cx="1143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143000" y="990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Visio" r:id="rId8" imgW="611948" imgH="653683" progId="Visio.Drawing.6">
                  <p:embed/>
                </p:oleObj>
              </mc:Choice>
              <mc:Fallback>
                <p:oleObj name="Visio" r:id="rId8" imgW="611948" imgH="6536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794"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26"/>
          <p:cNvSpPr>
            <a:spLocks noChangeShapeType="1"/>
          </p:cNvSpPr>
          <p:nvPr/>
        </p:nvSpPr>
        <p:spPr bwMode="auto">
          <a:xfrm>
            <a:off x="1066800" y="42672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7"/>
          <p:cNvSpPr>
            <a:spLocks noChangeShapeType="1"/>
          </p:cNvSpPr>
          <p:nvPr/>
        </p:nvSpPr>
        <p:spPr bwMode="auto">
          <a:xfrm>
            <a:off x="84582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8"/>
          <p:cNvSpPr>
            <a:spLocks noChangeShapeType="1"/>
          </p:cNvSpPr>
          <p:nvPr/>
        </p:nvSpPr>
        <p:spPr bwMode="auto">
          <a:xfrm>
            <a:off x="70104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9"/>
          <p:cNvSpPr>
            <a:spLocks noChangeShapeType="1"/>
          </p:cNvSpPr>
          <p:nvPr/>
        </p:nvSpPr>
        <p:spPr bwMode="auto">
          <a:xfrm>
            <a:off x="41910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30"/>
          <p:cNvSpPr>
            <a:spLocks noChangeShapeType="1"/>
          </p:cNvSpPr>
          <p:nvPr/>
        </p:nvSpPr>
        <p:spPr bwMode="auto">
          <a:xfrm>
            <a:off x="5724128" y="4293096"/>
            <a:ext cx="0" cy="1066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31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32"/>
          <p:cNvSpPr>
            <a:spLocks noChangeShapeType="1"/>
          </p:cNvSpPr>
          <p:nvPr/>
        </p:nvSpPr>
        <p:spPr bwMode="auto">
          <a:xfrm>
            <a:off x="1835696" y="4293096"/>
            <a:ext cx="0" cy="1066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33"/>
          <p:cNvSpPr>
            <a:spLocks noChangeShapeType="1"/>
          </p:cNvSpPr>
          <p:nvPr/>
        </p:nvSpPr>
        <p:spPr bwMode="auto">
          <a:xfrm>
            <a:off x="2590800" y="42672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34"/>
          <p:cNvSpPr>
            <a:spLocks noChangeShapeType="1"/>
          </p:cNvSpPr>
          <p:nvPr/>
        </p:nvSpPr>
        <p:spPr bwMode="auto">
          <a:xfrm>
            <a:off x="1905000" y="2667000"/>
            <a:ext cx="0" cy="457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6"/>
          <p:cNvSpPr>
            <a:spLocks noChangeShapeType="1"/>
          </p:cNvSpPr>
          <p:nvPr/>
        </p:nvSpPr>
        <p:spPr bwMode="auto">
          <a:xfrm>
            <a:off x="7010400" y="2286000"/>
            <a:ext cx="0" cy="8382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Text Box 38"/>
          <p:cNvSpPr txBox="1">
            <a:spLocks noChangeArrowheads="1"/>
          </p:cNvSpPr>
          <p:nvPr/>
        </p:nvSpPr>
        <p:spPr bwMode="auto">
          <a:xfrm>
            <a:off x="1187450" y="13716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47A4AB"/>
                </a:solidFill>
              </a:rPr>
              <a:t>GSM Network</a:t>
            </a:r>
          </a:p>
        </p:txBody>
      </p:sp>
      <p:sp>
        <p:nvSpPr>
          <p:cNvPr id="2097" name="Line 37"/>
          <p:cNvSpPr>
            <a:spLocks noChangeShapeType="1"/>
          </p:cNvSpPr>
          <p:nvPr/>
        </p:nvSpPr>
        <p:spPr bwMode="auto">
          <a:xfrm>
            <a:off x="1905000" y="1828800"/>
            <a:ext cx="0" cy="381000"/>
          </a:xfrm>
          <a:prstGeom prst="line">
            <a:avLst/>
          </a:prstGeom>
          <a:noFill/>
          <a:ln w="9525">
            <a:solidFill>
              <a:srgbClr val="4D4D4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1179933" cy="767748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5157192"/>
            <a:ext cx="1368152" cy="8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3" descr="D58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1008112" cy="8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43254003"/>
              </p:ext>
            </p:extLst>
          </p:nvPr>
        </p:nvGraphicFramePr>
        <p:xfrm>
          <a:off x="1475656" y="5373216"/>
          <a:ext cx="6096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13" imgW="358716" imgH="291887" progId="Visio.Drawing.11">
                  <p:embed/>
                </p:oleObj>
              </mc:Choice>
              <mc:Fallback>
                <p:oleObj name="Visio" r:id="rId13" imgW="358716" imgH="2918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73216"/>
                        <a:ext cx="6096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29200"/>
            <a:ext cx="786613" cy="5951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57192"/>
            <a:ext cx="936104" cy="8530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560" y="2132856"/>
            <a:ext cx="1080120" cy="68400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9672" y="2060848"/>
            <a:ext cx="1296144" cy="66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7904" y="1268760"/>
            <a:ext cx="2001326" cy="1467991"/>
          </a:xfrm>
          <a:prstGeom prst="rect">
            <a:avLst/>
          </a:prstGeom>
        </p:spPr>
      </p:pic>
      <p:sp>
        <p:nvSpPr>
          <p:cNvPr id="2077" name="Line 35"/>
          <p:cNvSpPr>
            <a:spLocks noChangeShapeType="1"/>
          </p:cNvSpPr>
          <p:nvPr/>
        </p:nvSpPr>
        <p:spPr bwMode="auto">
          <a:xfrm>
            <a:off x="4648200" y="2438400"/>
            <a:ext cx="0" cy="68580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68144" y="1628800"/>
            <a:ext cx="1733550" cy="10858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568" y="3212976"/>
            <a:ext cx="1162418" cy="65320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7744" y="3284984"/>
            <a:ext cx="1440160" cy="626157"/>
          </a:xfrm>
          <a:prstGeom prst="rect">
            <a:avLst/>
          </a:prstGeom>
        </p:spPr>
      </p:pic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339752" y="3717032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DVX-2005F</a:t>
            </a:r>
            <a:endParaRPr lang="en-US" altLang="en-US" sz="13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284984"/>
            <a:ext cx="1512167" cy="728968"/>
          </a:xfrm>
          <a:prstGeom prst="rect">
            <a:avLst/>
          </a:prstGeom>
        </p:spPr>
      </p:pic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4283968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DVX-3000</a:t>
            </a:r>
            <a:endParaRPr lang="en-US" altLang="en-US" sz="1300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1368151" cy="537706"/>
          </a:xfrm>
          <a:prstGeom prst="rect">
            <a:avLst/>
          </a:prstGeom>
        </p:spPr>
      </p:pic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6012160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DVX-8000</a:t>
            </a:r>
            <a:endParaRPr lang="en-US" altLang="en-US" sz="1300" b="1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596336" y="3789040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DVX-9000</a:t>
            </a:r>
            <a:endParaRPr lang="en-US" altLang="en-US" sz="1300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6992"/>
            <a:ext cx="1358535" cy="586477"/>
          </a:xfrm>
          <a:prstGeom prst="rect">
            <a:avLst/>
          </a:prstGeom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11560" y="2564904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DVG-6001G</a:t>
            </a:r>
            <a:endParaRPr lang="en-US" altLang="en-US" sz="1300" b="1" dirty="0"/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1979712" y="2564904"/>
            <a:ext cx="1152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sz="1300" b="1" dirty="0"/>
          </a:p>
          <a:p>
            <a:pPr algn="ctr" eaLnBrk="1" hangingPunct="1"/>
            <a:r>
              <a:rPr lang="en-US" altLang="en-US" sz="1300" b="1" dirty="0" smtClean="0"/>
              <a:t>DVG-6008G</a:t>
            </a:r>
            <a:endParaRPr lang="en-US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7235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64" grpId="0"/>
      <p:bldP spid="66" grpId="0"/>
      <p:bldP spid="68" grpId="0"/>
      <p:bldP spid="69" grpId="0"/>
      <p:bldP spid="72" grpId="0"/>
      <p:bldP spid="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9" name="Rectangle 5"/>
          <p:cNvSpPr>
            <a:spLocks noChangeArrowheads="1"/>
          </p:cNvSpPr>
          <p:nvPr/>
        </p:nvSpPr>
        <p:spPr bwMode="auto">
          <a:xfrm flipV="1">
            <a:off x="511175" y="5919788"/>
            <a:ext cx="8183563" cy="179387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shade val="46275"/>
                  <a:invGamma/>
                  <a:alpha val="0"/>
                </a:srgbClr>
              </a:gs>
              <a:gs pos="100000">
                <a:srgbClr val="000000">
                  <a:alpha val="85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395288" y="949325"/>
            <a:ext cx="8386762" cy="5157788"/>
          </a:xfrm>
          <a:prstGeom prst="rect">
            <a:avLst/>
          </a:prstGeom>
          <a:gradFill rotWithShape="1">
            <a:gsLst>
              <a:gs pos="0">
                <a:srgbClr val="5F5F65"/>
              </a:gs>
              <a:gs pos="100000">
                <a:srgbClr val="5F5F65">
                  <a:gamma/>
                  <a:shade val="46275"/>
                  <a:invGamma/>
                  <a:alpha val="78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1" name="AutoShape 7"/>
          <p:cNvSpPr>
            <a:spLocks noChangeArrowheads="1"/>
          </p:cNvSpPr>
          <p:nvPr/>
        </p:nvSpPr>
        <p:spPr bwMode="auto">
          <a:xfrm>
            <a:off x="395288" y="836613"/>
            <a:ext cx="8402637" cy="215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492125" y="1046163"/>
            <a:ext cx="8208963" cy="4187825"/>
          </a:xfrm>
          <a:prstGeom prst="rect">
            <a:avLst/>
          </a:prstGeom>
          <a:gradFill rotWithShape="1">
            <a:gsLst>
              <a:gs pos="0">
                <a:srgbClr val="8E8E95"/>
              </a:gs>
              <a:gs pos="100000">
                <a:srgbClr val="8E8E95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515938" y="4889500"/>
            <a:ext cx="8161337" cy="12065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56078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600075" y="1216025"/>
            <a:ext cx="1519238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4350" y="3687763"/>
            <a:ext cx="1762125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4 FXS / FXO ports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5 Ethernet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SIP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/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600075" y="1941513"/>
            <a:ext cx="1511300" cy="165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2193925" y="1214438"/>
            <a:ext cx="1573213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2184400" y="1939925"/>
            <a:ext cx="1582738" cy="16525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2255838" y="1446213"/>
            <a:ext cx="1417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u="sng">
                <a:solidFill>
                  <a:schemeClr val="tx1"/>
                </a:solidFill>
              </a:rPr>
              <a:t>8 Port GW</a:t>
            </a:r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3840163" y="1206500"/>
            <a:ext cx="1511300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1" name="Rectangle 17"/>
          <p:cNvSpPr>
            <a:spLocks noChangeArrowheads="1"/>
          </p:cNvSpPr>
          <p:nvPr/>
        </p:nvSpPr>
        <p:spPr bwMode="auto">
          <a:xfrm>
            <a:off x="3840163" y="1931988"/>
            <a:ext cx="1511300" cy="1660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3" name="Rectangle 19"/>
          <p:cNvSpPr>
            <a:spLocks noChangeArrowheads="1"/>
          </p:cNvSpPr>
          <p:nvPr/>
        </p:nvSpPr>
        <p:spPr bwMode="auto">
          <a:xfrm>
            <a:off x="7016750" y="1206500"/>
            <a:ext cx="1503363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4" name="Rectangle 20"/>
          <p:cNvSpPr>
            <a:spLocks noChangeArrowheads="1"/>
          </p:cNvSpPr>
          <p:nvPr/>
        </p:nvSpPr>
        <p:spPr bwMode="auto">
          <a:xfrm>
            <a:off x="7016750" y="1931988"/>
            <a:ext cx="1503363" cy="1660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6935788" y="1360488"/>
            <a:ext cx="175260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u="sng">
                <a:solidFill>
                  <a:schemeClr val="tx1"/>
                </a:solidFill>
              </a:rPr>
              <a:t>Telephone</a:t>
            </a:r>
          </a:p>
          <a:p>
            <a:pPr defTabSz="814388" eaLnBrk="0" hangingPunct="0">
              <a:lnSpc>
                <a:spcPct val="90000"/>
              </a:lnSpc>
            </a:pPr>
            <a:r>
              <a:rPr lang="en-US" altLang="zh-TW" sz="1400" u="sng">
                <a:solidFill>
                  <a:schemeClr val="tx1"/>
                </a:solidFill>
              </a:rPr>
              <a:t>Adapter </a:t>
            </a: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600075" y="3168650"/>
            <a:ext cx="1511300" cy="485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600075" y="3262313"/>
            <a:ext cx="1511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>
                <a:solidFill>
                  <a:schemeClr val="tx1"/>
                </a:solidFill>
              </a:rPr>
              <a:t>SOHO / SMB</a:t>
            </a:r>
          </a:p>
        </p:txBody>
      </p:sp>
      <p:sp>
        <p:nvSpPr>
          <p:cNvPr id="507928" name="Rectangle 24"/>
          <p:cNvSpPr>
            <a:spLocks noChangeArrowheads="1"/>
          </p:cNvSpPr>
          <p:nvPr/>
        </p:nvSpPr>
        <p:spPr bwMode="auto">
          <a:xfrm>
            <a:off x="2184400" y="3167063"/>
            <a:ext cx="1582738" cy="485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0" name="Rectangle 26"/>
          <p:cNvSpPr>
            <a:spLocks noChangeArrowheads="1"/>
          </p:cNvSpPr>
          <p:nvPr/>
        </p:nvSpPr>
        <p:spPr bwMode="auto">
          <a:xfrm>
            <a:off x="3840163" y="3159125"/>
            <a:ext cx="1504950" cy="485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2" name="Rectangle 28"/>
          <p:cNvSpPr>
            <a:spLocks noChangeArrowheads="1"/>
          </p:cNvSpPr>
          <p:nvPr/>
        </p:nvSpPr>
        <p:spPr bwMode="auto">
          <a:xfrm>
            <a:off x="7016750" y="3159125"/>
            <a:ext cx="1503363" cy="485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4" name="Line 30"/>
          <p:cNvSpPr>
            <a:spLocks noChangeShapeType="1"/>
          </p:cNvSpPr>
          <p:nvPr/>
        </p:nvSpPr>
        <p:spPr bwMode="auto">
          <a:xfrm flipH="1" flipV="1">
            <a:off x="7315200" y="1530350"/>
            <a:ext cx="42863" cy="555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124" tIns="41061" rIns="82124" bIns="41061" anchor="ctr" anchorCtr="1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584200" y="1446213"/>
            <a:ext cx="15017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u="sng">
                <a:solidFill>
                  <a:schemeClr val="tx1"/>
                </a:solidFill>
              </a:rPr>
              <a:t>4 Port GW</a:t>
            </a:r>
          </a:p>
        </p:txBody>
      </p:sp>
      <p:sp>
        <p:nvSpPr>
          <p:cNvPr id="11291" name="Rectangle 32"/>
          <p:cNvSpPr>
            <a:spLocks noChangeArrowheads="1"/>
          </p:cNvSpPr>
          <p:nvPr/>
        </p:nvSpPr>
        <p:spPr bwMode="auto">
          <a:xfrm>
            <a:off x="2343150" y="5130800"/>
            <a:ext cx="45926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>
                <a:solidFill>
                  <a:schemeClr val="tx1"/>
                </a:solidFill>
              </a:rPr>
              <a:t>Configuration and Management Applications</a:t>
            </a: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TW" sz="600">
              <a:solidFill>
                <a:schemeClr val="tx1"/>
              </a:solidFill>
            </a:endParaRP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 b="0">
                <a:solidFill>
                  <a:schemeClr val="tx1"/>
                </a:solidFill>
              </a:rPr>
              <a:t>VoIP Configuration Wizard</a:t>
            </a: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TW" sz="1200" b="0">
              <a:solidFill>
                <a:schemeClr val="tx1"/>
              </a:solidFill>
            </a:endParaRPr>
          </a:p>
        </p:txBody>
      </p:sp>
      <p:sp>
        <p:nvSpPr>
          <p:cNvPr id="507937" name="AutoShape 33"/>
          <p:cNvSpPr>
            <a:spLocks noChangeArrowheads="1"/>
          </p:cNvSpPr>
          <p:nvPr/>
        </p:nvSpPr>
        <p:spPr bwMode="auto">
          <a:xfrm>
            <a:off x="6043613" y="6005513"/>
            <a:ext cx="976312" cy="87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39" name="Oval 35"/>
          <p:cNvSpPr>
            <a:spLocks noChangeArrowheads="1"/>
          </p:cNvSpPr>
          <p:nvPr/>
        </p:nvSpPr>
        <p:spPr bwMode="auto">
          <a:xfrm rot="-399265">
            <a:off x="690563" y="2727325"/>
            <a:ext cx="1349375" cy="4143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76200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40" name="Oval 36"/>
          <p:cNvSpPr>
            <a:spLocks noChangeArrowheads="1"/>
          </p:cNvSpPr>
          <p:nvPr/>
        </p:nvSpPr>
        <p:spPr bwMode="auto">
          <a:xfrm rot="-399265">
            <a:off x="2274888" y="2727325"/>
            <a:ext cx="1349375" cy="4143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76200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41" name="Oval 37"/>
          <p:cNvSpPr>
            <a:spLocks noChangeArrowheads="1"/>
          </p:cNvSpPr>
          <p:nvPr/>
        </p:nvSpPr>
        <p:spPr bwMode="auto">
          <a:xfrm rot="-399265">
            <a:off x="3983038" y="2727325"/>
            <a:ext cx="1349375" cy="4143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76200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43" name="Oval 39"/>
          <p:cNvSpPr>
            <a:spLocks noChangeArrowheads="1"/>
          </p:cNvSpPr>
          <p:nvPr/>
        </p:nvSpPr>
        <p:spPr bwMode="auto">
          <a:xfrm rot="-399265">
            <a:off x="7080250" y="2708275"/>
            <a:ext cx="1349375" cy="4143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76200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7944" name="Picture 40" descr="DVG-5004S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2068513"/>
            <a:ext cx="11604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5" name="Picture 41" descr="圖片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081213"/>
            <a:ext cx="12239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6" name="Picture 42" descr="圖片1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0313" y="2112963"/>
            <a:ext cx="15938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48" name="Picture 44" descr="圖片7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613" y="1965325"/>
            <a:ext cx="6445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3" name="Text Box 45"/>
          <p:cNvSpPr txBox="1">
            <a:spLocks noChangeArrowheads="1"/>
          </p:cNvSpPr>
          <p:nvPr/>
        </p:nvSpPr>
        <p:spPr bwMode="auto">
          <a:xfrm>
            <a:off x="3894138" y="1446213"/>
            <a:ext cx="14176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u="sng">
                <a:solidFill>
                  <a:schemeClr val="tx1"/>
                </a:solidFill>
              </a:rPr>
              <a:t>16/32 Port GW</a:t>
            </a:r>
          </a:p>
        </p:txBody>
      </p:sp>
      <p:pic>
        <p:nvPicPr>
          <p:cNvPr id="11307" name="Picture 50" descr="圖片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4864100"/>
            <a:ext cx="14636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51" descr="圖片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6438" y="4864100"/>
            <a:ext cx="14636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9" name="Text Box 52"/>
          <p:cNvSpPr txBox="1">
            <a:spLocks noChangeArrowheads="1"/>
          </p:cNvSpPr>
          <p:nvPr/>
        </p:nvSpPr>
        <p:spPr bwMode="auto">
          <a:xfrm>
            <a:off x="2111375" y="3687763"/>
            <a:ext cx="176212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2/4/6/8 FXO / FXS ports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5 Ethernet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SIP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/>
          </a:p>
        </p:txBody>
      </p:sp>
      <p:sp>
        <p:nvSpPr>
          <p:cNvPr id="11310" name="Text Box 53"/>
          <p:cNvSpPr txBox="1">
            <a:spLocks noChangeArrowheads="1"/>
          </p:cNvSpPr>
          <p:nvPr/>
        </p:nvSpPr>
        <p:spPr bwMode="auto">
          <a:xfrm>
            <a:off x="3767138" y="3687763"/>
            <a:ext cx="176212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8 /16 / 32 FXS / FXO ports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2 Ethernet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/>
              <a:t>SIP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/>
          </a:p>
        </p:txBody>
      </p:sp>
      <p:sp>
        <p:nvSpPr>
          <p:cNvPr id="11312" name="Text Box 55"/>
          <p:cNvSpPr txBox="1">
            <a:spLocks noChangeArrowheads="1"/>
          </p:cNvSpPr>
          <p:nvPr/>
        </p:nvSpPr>
        <p:spPr bwMode="auto">
          <a:xfrm>
            <a:off x="6929438" y="3687763"/>
            <a:ext cx="1724025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2 FXS </a:t>
            </a:r>
            <a:r>
              <a:rPr lang="en-US" altLang="zh-TW" sz="1200" b="0" dirty="0" smtClean="0"/>
              <a:t> </a:t>
            </a:r>
            <a:r>
              <a:rPr lang="en-US" altLang="zh-TW" sz="1200" b="0" dirty="0"/>
              <a:t>ports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1 </a:t>
            </a:r>
            <a:r>
              <a:rPr lang="en-US" altLang="zh-TW" sz="1200" b="0" dirty="0" smtClean="0"/>
              <a:t> </a:t>
            </a:r>
            <a:r>
              <a:rPr lang="en-US" altLang="zh-TW" sz="1200" b="0" dirty="0"/>
              <a:t>Ethernet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SIP</a:t>
            </a:r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 dirty="0"/>
          </a:p>
        </p:txBody>
      </p:sp>
      <p:sp>
        <p:nvSpPr>
          <p:cNvPr id="11313" name="Rectangle 56"/>
          <p:cNvSpPr>
            <a:spLocks noChangeArrowheads="1"/>
          </p:cNvSpPr>
          <p:nvPr/>
        </p:nvSpPr>
        <p:spPr bwMode="auto">
          <a:xfrm>
            <a:off x="2200275" y="3262313"/>
            <a:ext cx="1511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>
                <a:solidFill>
                  <a:schemeClr val="tx1"/>
                </a:solidFill>
              </a:rPr>
              <a:t>SOHO / SMB</a:t>
            </a:r>
          </a:p>
        </p:txBody>
      </p:sp>
      <p:sp>
        <p:nvSpPr>
          <p:cNvPr id="507966" name="AutoShape 62"/>
          <p:cNvSpPr>
            <a:spLocks noChangeArrowheads="1"/>
          </p:cNvSpPr>
          <p:nvPr/>
        </p:nvSpPr>
        <p:spPr bwMode="auto">
          <a:xfrm>
            <a:off x="2195513" y="6005513"/>
            <a:ext cx="976312" cy="87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15" name="Rectangle 57"/>
          <p:cNvSpPr>
            <a:spLocks noChangeArrowheads="1"/>
          </p:cNvSpPr>
          <p:nvPr/>
        </p:nvSpPr>
        <p:spPr bwMode="auto">
          <a:xfrm>
            <a:off x="3825875" y="3262313"/>
            <a:ext cx="1511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>
                <a:solidFill>
                  <a:schemeClr val="tx1"/>
                </a:solidFill>
              </a:rPr>
              <a:t>SMB / SME</a:t>
            </a:r>
          </a:p>
        </p:txBody>
      </p:sp>
      <p:sp>
        <p:nvSpPr>
          <p:cNvPr id="11317" name="Rectangle 61"/>
          <p:cNvSpPr>
            <a:spLocks noChangeArrowheads="1"/>
          </p:cNvSpPr>
          <p:nvPr/>
        </p:nvSpPr>
        <p:spPr bwMode="auto">
          <a:xfrm>
            <a:off x="7000875" y="3262313"/>
            <a:ext cx="1511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>
                <a:solidFill>
                  <a:schemeClr val="tx1"/>
                </a:solidFill>
              </a:rPr>
              <a:t>SOHO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FXO &amp; FXS Gateway Solution</a:t>
            </a:r>
            <a:endParaRPr lang="en-US" sz="32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27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281113"/>
            <a:ext cx="3530600" cy="4248150"/>
          </a:xfrm>
        </p:spPr>
        <p:txBody>
          <a:bodyPr/>
          <a:lstStyle/>
          <a:p>
            <a:pPr lvl="1"/>
            <a:r>
              <a:rPr lang="it-IT" altLang="zh-TW" dirty="0" smtClean="0"/>
              <a:t>Realtek 8650B(VD) Chipset</a:t>
            </a:r>
          </a:p>
          <a:p>
            <a:pPr lvl="1"/>
            <a:r>
              <a:rPr lang="it-IT" altLang="zh-TW" dirty="0" smtClean="0"/>
              <a:t>Control Protocol </a:t>
            </a:r>
          </a:p>
          <a:p>
            <a:pPr lvl="2"/>
            <a:r>
              <a:rPr lang="it-IT" altLang="zh-TW" dirty="0" smtClean="0"/>
              <a:t>SIP V2 (RFC 3261)</a:t>
            </a:r>
          </a:p>
          <a:p>
            <a:pPr lvl="1"/>
            <a:r>
              <a:rPr lang="fr-FR" altLang="zh-TW" dirty="0" smtClean="0"/>
              <a:t>Interface </a:t>
            </a:r>
          </a:p>
          <a:p>
            <a:pPr lvl="2"/>
            <a:r>
              <a:rPr lang="fr-FR" altLang="zh-TW" dirty="0" smtClean="0"/>
              <a:t>1 WAN RJ-45 Port</a:t>
            </a:r>
          </a:p>
          <a:p>
            <a:pPr lvl="2"/>
            <a:r>
              <a:rPr lang="fr-FR" altLang="zh-TW" dirty="0" smtClean="0"/>
              <a:t>4 LAN RJ-45 Port</a:t>
            </a:r>
          </a:p>
          <a:p>
            <a:pPr lvl="2"/>
            <a:r>
              <a:rPr lang="fr-FR" altLang="zh-TW" dirty="0" smtClean="0"/>
              <a:t>4 RJ-11 Ports</a:t>
            </a:r>
          </a:p>
          <a:p>
            <a:pPr lvl="1"/>
            <a:r>
              <a:rPr lang="it-IT" altLang="zh-TW" dirty="0" smtClean="0"/>
              <a:t>Codec </a:t>
            </a:r>
          </a:p>
          <a:p>
            <a:pPr lvl="2"/>
            <a:r>
              <a:rPr lang="it-IT" altLang="zh-TW" dirty="0" smtClean="0"/>
              <a:t>G.711 A/μ </a:t>
            </a:r>
          </a:p>
          <a:p>
            <a:pPr lvl="2"/>
            <a:r>
              <a:rPr lang="it-IT" altLang="zh-TW" dirty="0" smtClean="0"/>
              <a:t>G.723.1</a:t>
            </a:r>
          </a:p>
          <a:p>
            <a:pPr lvl="2"/>
            <a:r>
              <a:rPr lang="it-IT" altLang="zh-TW" dirty="0" smtClean="0"/>
              <a:t>G.726</a:t>
            </a:r>
          </a:p>
          <a:p>
            <a:pPr lvl="2"/>
            <a:r>
              <a:rPr lang="it-IT" altLang="zh-TW" dirty="0" smtClean="0"/>
              <a:t>G.729 A/B</a:t>
            </a:r>
          </a:p>
          <a:p>
            <a:pPr lvl="1"/>
            <a:r>
              <a:rPr lang="it-IT" altLang="zh-TW" dirty="0" smtClean="0"/>
              <a:t>Echo Cancellation </a:t>
            </a:r>
          </a:p>
          <a:p>
            <a:pPr lvl="2"/>
            <a:r>
              <a:rPr lang="it-IT" altLang="zh-TW" dirty="0" smtClean="0"/>
              <a:t>G168 / G165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31840" y="1268760"/>
            <a:ext cx="42386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NAT traversal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STUN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Outbound Proxy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QoS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TOS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VLAN Tagging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FAX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G.711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T.38 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Other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</a:t>
            </a: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PPPoE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 DHCP, Static IP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Static Routing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VPN Pass-Through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Provisioning Security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  Https &amp; SSL/TLS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299325" y="1695450"/>
            <a:ext cx="1809750" cy="2127250"/>
            <a:chOff x="68" y="1117"/>
            <a:chExt cx="1140" cy="1340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auto">
            <a:xfrm>
              <a:off x="160" y="1706"/>
              <a:ext cx="930" cy="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DVG-5004S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DVG-6004S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DVG-7022S</a:t>
              </a:r>
            </a:p>
          </p:txBody>
        </p:sp>
        <p:pic>
          <p:nvPicPr>
            <p:cNvPr id="12298" name="Picture 9" descr="圖片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1117"/>
              <a:ext cx="114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4 Port Gateway Solution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00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268413"/>
            <a:ext cx="3444875" cy="4548187"/>
          </a:xfrm>
        </p:spPr>
        <p:txBody>
          <a:bodyPr/>
          <a:lstStyle/>
          <a:p>
            <a:pPr lvl="1"/>
            <a:r>
              <a:rPr lang="it-IT" altLang="zh-TW" dirty="0" smtClean="0"/>
              <a:t>Realtek 8650B(VD) Chipset</a:t>
            </a:r>
          </a:p>
          <a:p>
            <a:pPr lvl="1"/>
            <a:r>
              <a:rPr lang="it-IT" altLang="zh-TW" dirty="0" smtClean="0"/>
              <a:t>Control Protocol </a:t>
            </a:r>
          </a:p>
          <a:p>
            <a:pPr lvl="2"/>
            <a:r>
              <a:rPr lang="it-IT" altLang="zh-TW" dirty="0" smtClean="0"/>
              <a:t>SIP V2 (RFC 3261)</a:t>
            </a:r>
          </a:p>
          <a:p>
            <a:pPr lvl="1"/>
            <a:r>
              <a:rPr lang="fr-FR" altLang="zh-TW" dirty="0" smtClean="0"/>
              <a:t>Interface </a:t>
            </a:r>
          </a:p>
          <a:p>
            <a:pPr lvl="2"/>
            <a:r>
              <a:rPr lang="fr-FR" altLang="zh-TW" dirty="0" smtClean="0"/>
              <a:t>1 WAN RJ-45 Port</a:t>
            </a:r>
          </a:p>
          <a:p>
            <a:pPr lvl="2"/>
            <a:r>
              <a:rPr lang="fr-FR" altLang="zh-TW" dirty="0" smtClean="0"/>
              <a:t>4 LAN RJ-45 Port</a:t>
            </a:r>
          </a:p>
          <a:p>
            <a:pPr lvl="2"/>
            <a:r>
              <a:rPr lang="fr-FR" altLang="zh-TW" dirty="0" smtClean="0"/>
              <a:t>8 RJ-11 Ports</a:t>
            </a:r>
          </a:p>
          <a:p>
            <a:pPr lvl="1"/>
            <a:r>
              <a:rPr lang="it-IT" altLang="zh-TW" dirty="0" smtClean="0"/>
              <a:t>Codec </a:t>
            </a:r>
          </a:p>
          <a:p>
            <a:pPr lvl="2"/>
            <a:r>
              <a:rPr lang="it-IT" altLang="zh-TW" dirty="0" smtClean="0"/>
              <a:t>G.711 A/μ </a:t>
            </a:r>
          </a:p>
          <a:p>
            <a:pPr lvl="2"/>
            <a:r>
              <a:rPr lang="it-IT" altLang="zh-TW" dirty="0" smtClean="0"/>
              <a:t>G.723.1</a:t>
            </a:r>
          </a:p>
          <a:p>
            <a:pPr lvl="2"/>
            <a:r>
              <a:rPr lang="it-IT" altLang="zh-TW" dirty="0" smtClean="0"/>
              <a:t>G.726</a:t>
            </a:r>
          </a:p>
          <a:p>
            <a:pPr lvl="2"/>
            <a:r>
              <a:rPr lang="it-IT" altLang="zh-TW" dirty="0" smtClean="0"/>
              <a:t>G.729 A/B</a:t>
            </a:r>
          </a:p>
          <a:p>
            <a:pPr lvl="1"/>
            <a:r>
              <a:rPr lang="it-IT" altLang="zh-TW" dirty="0" smtClean="0"/>
              <a:t>Echo Cancellation </a:t>
            </a:r>
          </a:p>
          <a:p>
            <a:pPr lvl="2"/>
            <a:r>
              <a:rPr lang="it-IT" altLang="zh-TW" dirty="0" smtClean="0"/>
              <a:t>G168 / G165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48025" y="1268413"/>
            <a:ext cx="40449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NAT traversal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STUN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Outbound Proxy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QoS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TOS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VLAN Tagging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FAX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G.711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T.38 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Other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</a:t>
            </a: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PPPoE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 DHCP, Static IP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Static Routing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VPN Pass-Through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Provisioning Security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  Https &amp; SSL/TLS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308850" y="1636713"/>
            <a:ext cx="1706563" cy="2154238"/>
            <a:chOff x="113" y="1207"/>
            <a:chExt cx="1075" cy="1357"/>
          </a:xfrm>
        </p:grpSpPr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204" y="1813"/>
              <a:ext cx="930" cy="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DVG-5008S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DVG-6008S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DVG-7062S</a:t>
              </a:r>
            </a:p>
          </p:txBody>
        </p:sp>
        <p:pic>
          <p:nvPicPr>
            <p:cNvPr id="13324" name="Picture 9" descr="圖片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207"/>
              <a:ext cx="107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8</a:t>
            </a: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Port Gateway Solution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73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1109663"/>
            <a:ext cx="3587750" cy="4187825"/>
          </a:xfrm>
        </p:spPr>
        <p:txBody>
          <a:bodyPr/>
          <a:lstStyle/>
          <a:p>
            <a:pPr lvl="1"/>
            <a:r>
              <a:rPr lang="it-IT" altLang="zh-TW" dirty="0" smtClean="0"/>
              <a:t>Realtek 8650B(VD) Chipset</a:t>
            </a:r>
          </a:p>
          <a:p>
            <a:pPr lvl="1"/>
            <a:r>
              <a:rPr lang="it-IT" altLang="zh-TW" dirty="0" smtClean="0"/>
              <a:t>Control Protocol </a:t>
            </a:r>
          </a:p>
          <a:p>
            <a:pPr lvl="2"/>
            <a:r>
              <a:rPr lang="it-IT" altLang="zh-TW" dirty="0" smtClean="0"/>
              <a:t>SIP V2 (RFC 3261)</a:t>
            </a:r>
          </a:p>
          <a:p>
            <a:pPr lvl="1"/>
            <a:r>
              <a:rPr lang="fr-FR" altLang="zh-TW" dirty="0" smtClean="0"/>
              <a:t>Interface </a:t>
            </a:r>
          </a:p>
          <a:p>
            <a:pPr lvl="2"/>
            <a:r>
              <a:rPr lang="fr-FR" altLang="zh-TW" dirty="0" smtClean="0"/>
              <a:t>1 WAN RJ-45 Port</a:t>
            </a:r>
          </a:p>
          <a:p>
            <a:pPr lvl="2"/>
            <a:r>
              <a:rPr lang="fr-FR" altLang="zh-TW" dirty="0" smtClean="0"/>
              <a:t>1 LAN RJ-45 Port</a:t>
            </a:r>
          </a:p>
          <a:p>
            <a:pPr lvl="2"/>
            <a:r>
              <a:rPr lang="fr-FR" altLang="zh-TW" dirty="0" smtClean="0"/>
              <a:t>16/32 RJ-11 Ports</a:t>
            </a:r>
          </a:p>
          <a:p>
            <a:pPr lvl="1"/>
            <a:r>
              <a:rPr lang="it-IT" altLang="zh-TW" dirty="0" smtClean="0"/>
              <a:t>Codec </a:t>
            </a:r>
          </a:p>
          <a:p>
            <a:pPr lvl="2"/>
            <a:r>
              <a:rPr lang="it-IT" altLang="zh-TW" dirty="0" smtClean="0"/>
              <a:t>G.711 A/μ </a:t>
            </a:r>
          </a:p>
          <a:p>
            <a:pPr lvl="2"/>
            <a:r>
              <a:rPr lang="it-IT" altLang="zh-TW" dirty="0" smtClean="0"/>
              <a:t>G.723.1</a:t>
            </a:r>
          </a:p>
          <a:p>
            <a:pPr lvl="2"/>
            <a:r>
              <a:rPr lang="it-IT" altLang="zh-TW" dirty="0" smtClean="0"/>
              <a:t>G.726</a:t>
            </a:r>
          </a:p>
          <a:p>
            <a:pPr lvl="2"/>
            <a:r>
              <a:rPr lang="it-IT" altLang="zh-TW" dirty="0" smtClean="0"/>
              <a:t>G.729 A/B</a:t>
            </a:r>
          </a:p>
          <a:p>
            <a:pPr lvl="1"/>
            <a:r>
              <a:rPr lang="it-IT" altLang="zh-TW" dirty="0" smtClean="0"/>
              <a:t>Echo Cancellation </a:t>
            </a:r>
          </a:p>
          <a:p>
            <a:pPr lvl="2"/>
            <a:r>
              <a:rPr lang="it-IT" altLang="zh-TW" dirty="0" smtClean="0"/>
              <a:t>G168 / G165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7700" y="1109663"/>
            <a:ext cx="411797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NAT traversal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STUN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Outbound Proxy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QoS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TOS 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FAX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G.711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T.38 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Other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</a:t>
            </a: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PPPoE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, DHCP, Static IP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Bridge Only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VPN Pass-Through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Support Provisioning Security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  Https &amp; SSL/TLS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endParaRPr lang="en-US" altLang="zh-TW" sz="1600" b="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83438" y="1724026"/>
            <a:ext cx="1960562" cy="1984375"/>
            <a:chOff x="96" y="1086"/>
            <a:chExt cx="1235" cy="1250"/>
          </a:xfrm>
        </p:grpSpPr>
        <p:sp>
          <p:nvSpPr>
            <p:cNvPr id="453637" name="Rectangle 5"/>
            <p:cNvSpPr>
              <a:spLocks noChangeArrowheads="1"/>
            </p:cNvSpPr>
            <p:nvPr/>
          </p:nvSpPr>
          <p:spPr bwMode="auto">
            <a:xfrm>
              <a:off x="204" y="1585"/>
              <a:ext cx="930" cy="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DVG-2016S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DVG-2032S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DVG-4032S</a:t>
              </a:r>
            </a:p>
          </p:txBody>
        </p:sp>
        <p:pic>
          <p:nvPicPr>
            <p:cNvPr id="14346" name="Picture 8" descr="DVG-2016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86"/>
              <a:ext cx="123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16/32</a:t>
            </a: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Port Gateway Solution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7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1111250"/>
            <a:ext cx="3406775" cy="4765675"/>
          </a:xfrm>
        </p:spPr>
        <p:txBody>
          <a:bodyPr/>
          <a:lstStyle/>
          <a:p>
            <a:pPr lvl="1"/>
            <a:r>
              <a:rPr lang="it-IT" altLang="zh-TW" smtClean="0"/>
              <a:t>Realtek-8651B Chipset   </a:t>
            </a:r>
          </a:p>
          <a:p>
            <a:pPr lvl="1"/>
            <a:r>
              <a:rPr lang="it-IT" altLang="zh-TW" smtClean="0"/>
              <a:t>Control Protocol </a:t>
            </a:r>
          </a:p>
          <a:p>
            <a:pPr lvl="2"/>
            <a:r>
              <a:rPr lang="it-IT" altLang="zh-TW" smtClean="0"/>
              <a:t>SIP V2 (RFC 3261)</a:t>
            </a:r>
          </a:p>
          <a:p>
            <a:pPr lvl="1"/>
            <a:r>
              <a:rPr lang="fr-FR" altLang="zh-TW" smtClean="0"/>
              <a:t>Interface </a:t>
            </a:r>
          </a:p>
          <a:p>
            <a:pPr lvl="2"/>
            <a:r>
              <a:rPr lang="fr-FR" altLang="zh-TW" smtClean="0"/>
              <a:t>1 WAN</a:t>
            </a:r>
          </a:p>
          <a:p>
            <a:pPr lvl="2"/>
            <a:r>
              <a:rPr lang="fr-FR" altLang="zh-TW" smtClean="0"/>
              <a:t>2 FXS</a:t>
            </a:r>
          </a:p>
          <a:p>
            <a:pPr lvl="1"/>
            <a:r>
              <a:rPr lang="it-IT" altLang="zh-TW" smtClean="0"/>
              <a:t>Codec </a:t>
            </a:r>
          </a:p>
          <a:p>
            <a:pPr lvl="2"/>
            <a:r>
              <a:rPr lang="it-IT" altLang="zh-TW" smtClean="0"/>
              <a:t>G.711 A/μ </a:t>
            </a:r>
          </a:p>
          <a:p>
            <a:pPr lvl="2"/>
            <a:r>
              <a:rPr lang="it-IT" altLang="zh-TW" smtClean="0"/>
              <a:t>G.723.1</a:t>
            </a:r>
          </a:p>
          <a:p>
            <a:pPr lvl="2"/>
            <a:r>
              <a:rPr lang="it-IT" altLang="zh-TW" smtClean="0"/>
              <a:t>G.726</a:t>
            </a:r>
          </a:p>
          <a:p>
            <a:pPr lvl="2"/>
            <a:r>
              <a:rPr lang="it-IT" altLang="zh-TW" smtClean="0"/>
              <a:t>G.729A/B </a:t>
            </a:r>
          </a:p>
          <a:p>
            <a:pPr lvl="1"/>
            <a:r>
              <a:rPr lang="it-IT" altLang="zh-TW" smtClean="0"/>
              <a:t>Echo Cancellation </a:t>
            </a:r>
          </a:p>
          <a:p>
            <a:pPr lvl="2"/>
            <a:r>
              <a:rPr lang="it-IT" altLang="zh-TW" smtClean="0"/>
              <a:t>G168 / G165</a:t>
            </a:r>
          </a:p>
          <a:p>
            <a:pPr lvl="1"/>
            <a:r>
              <a:rPr lang="it-IT" altLang="zh-TW" smtClean="0"/>
              <a:t>VPN</a:t>
            </a:r>
          </a:p>
          <a:p>
            <a:pPr lvl="2"/>
            <a:r>
              <a:rPr lang="it-IT" altLang="zh-TW" smtClean="0"/>
              <a:t>VPN Pass Through</a:t>
            </a:r>
          </a:p>
          <a:p>
            <a:pPr lvl="2"/>
            <a:r>
              <a:rPr lang="it-IT" altLang="zh-TW" smtClean="0"/>
              <a:t>L2TP / PPTP Client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2800" y="1052513"/>
            <a:ext cx="34575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NAT traversal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it-IT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STUN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Outbound Proxy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QoS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TOS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 err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Diffserv</a:t>
            </a: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-DSCP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FAX Support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G.711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T.38 </a:t>
            </a:r>
          </a:p>
          <a:p>
            <a:pPr marL="447675" lvl="1" indent="-200025" algn="l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Other 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IVR / MWI / VMWI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Inbuilt Local Mixer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Automatic Provisioning</a:t>
            </a:r>
          </a:p>
          <a:p>
            <a:pPr marL="808038" lvl="2" indent="-180975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altLang="zh-TW" sz="16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SNMP and Web-based Management &amp; TR-069/104(Optional)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88188" y="1582738"/>
            <a:ext cx="1871662" cy="3862388"/>
            <a:chOff x="113" y="1117"/>
            <a:chExt cx="1179" cy="2433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" y="2963"/>
              <a:ext cx="45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1512" name="Picture 7" descr="800px-Realtek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2554"/>
              <a:ext cx="85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7976" name="Rectangle 8"/>
            <p:cNvSpPr>
              <a:spLocks noChangeArrowheads="1"/>
            </p:cNvSpPr>
            <p:nvPr/>
          </p:nvSpPr>
          <p:spPr bwMode="auto">
            <a:xfrm>
              <a:off x="113" y="2206"/>
              <a:ext cx="117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DVG-2102S</a:t>
              </a:r>
            </a:p>
          </p:txBody>
        </p:sp>
        <p:pic>
          <p:nvPicPr>
            <p:cNvPr id="21514" name="Picture 10" descr="圖片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1117"/>
              <a:ext cx="1122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" y="3005"/>
              <a:ext cx="44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Port ATA Solution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0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9" name="Rectangle 5"/>
          <p:cNvSpPr>
            <a:spLocks noChangeArrowheads="1"/>
          </p:cNvSpPr>
          <p:nvPr/>
        </p:nvSpPr>
        <p:spPr bwMode="auto">
          <a:xfrm flipV="1">
            <a:off x="511175" y="5919788"/>
            <a:ext cx="8183563" cy="179387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shade val="46275"/>
                  <a:invGamma/>
                  <a:alpha val="0"/>
                </a:srgbClr>
              </a:gs>
              <a:gs pos="100000">
                <a:srgbClr val="000000">
                  <a:alpha val="85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395288" y="949325"/>
            <a:ext cx="8386762" cy="5157788"/>
          </a:xfrm>
          <a:prstGeom prst="rect">
            <a:avLst/>
          </a:prstGeom>
          <a:gradFill rotWithShape="1">
            <a:gsLst>
              <a:gs pos="0">
                <a:srgbClr val="5F5F65"/>
              </a:gs>
              <a:gs pos="100000">
                <a:srgbClr val="5F5F65">
                  <a:gamma/>
                  <a:shade val="46275"/>
                  <a:invGamma/>
                  <a:alpha val="78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1" name="AutoShape 7"/>
          <p:cNvSpPr>
            <a:spLocks noChangeArrowheads="1"/>
          </p:cNvSpPr>
          <p:nvPr/>
        </p:nvSpPr>
        <p:spPr bwMode="auto">
          <a:xfrm>
            <a:off x="395288" y="836613"/>
            <a:ext cx="8402637" cy="215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492125" y="1046163"/>
            <a:ext cx="8208963" cy="4187825"/>
          </a:xfrm>
          <a:prstGeom prst="rect">
            <a:avLst/>
          </a:prstGeom>
          <a:gradFill rotWithShape="1">
            <a:gsLst>
              <a:gs pos="0">
                <a:srgbClr val="8E8E95"/>
              </a:gs>
              <a:gs pos="100000">
                <a:srgbClr val="8E8E95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515938" y="4889500"/>
            <a:ext cx="8161337" cy="12065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56078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600074" y="1271612"/>
            <a:ext cx="2891806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43369" y="4132263"/>
            <a:ext cx="2704495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 </a:t>
            </a:r>
            <a:r>
              <a:rPr lang="en-US" altLang="zh-TW" sz="1200" b="0" dirty="0" smtClean="0"/>
              <a:t>1 GSM  port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 </a:t>
            </a:r>
            <a:r>
              <a:rPr lang="en-US" altLang="zh-TW" sz="1200" b="0" dirty="0" smtClean="0"/>
              <a:t>1 WAN / 1 LAN port 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 smtClean="0"/>
              <a:t>  SIP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 dirty="0"/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600074" y="1993924"/>
            <a:ext cx="2891805" cy="165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4788024" y="1230313"/>
            <a:ext cx="3528392" cy="711200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4788024" y="1993612"/>
            <a:ext cx="3528392" cy="16525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579437" y="3714610"/>
            <a:ext cx="2912442" cy="35992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2000" dirty="0">
                <a:solidFill>
                  <a:schemeClr val="tx1"/>
                </a:solidFill>
              </a:rPr>
              <a:t>SOHO / SMB</a:t>
            </a:r>
          </a:p>
        </p:txBody>
      </p:sp>
      <p:sp>
        <p:nvSpPr>
          <p:cNvPr id="507928" name="Rectangle 24"/>
          <p:cNvSpPr>
            <a:spLocks noChangeArrowheads="1"/>
          </p:cNvSpPr>
          <p:nvPr/>
        </p:nvSpPr>
        <p:spPr bwMode="auto">
          <a:xfrm>
            <a:off x="4788024" y="3714610"/>
            <a:ext cx="3528392" cy="35992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2000" dirty="0">
                <a:solidFill>
                  <a:schemeClr val="tx1"/>
                </a:solidFill>
              </a:rPr>
              <a:t>SMB / SME</a:t>
            </a:r>
          </a:p>
        </p:txBody>
      </p:sp>
      <p:sp>
        <p:nvSpPr>
          <p:cNvPr id="507934" name="Line 30"/>
          <p:cNvSpPr>
            <a:spLocks noChangeShapeType="1"/>
          </p:cNvSpPr>
          <p:nvPr/>
        </p:nvSpPr>
        <p:spPr bwMode="auto">
          <a:xfrm flipH="1" flipV="1">
            <a:off x="7315200" y="1530350"/>
            <a:ext cx="42863" cy="555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124" tIns="41061" rIns="82124" bIns="41061" anchor="ctr" anchorCtr="1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584200" y="1446213"/>
            <a:ext cx="2587625" cy="276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dirty="0">
                <a:solidFill>
                  <a:schemeClr val="tx1"/>
                </a:solidFill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</a:rPr>
              <a:t> Port GSM Gateway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11291" name="Rectangle 32"/>
          <p:cNvSpPr>
            <a:spLocks noChangeArrowheads="1"/>
          </p:cNvSpPr>
          <p:nvPr/>
        </p:nvSpPr>
        <p:spPr bwMode="auto">
          <a:xfrm>
            <a:off x="2343150" y="5130800"/>
            <a:ext cx="45926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 dirty="0">
                <a:solidFill>
                  <a:schemeClr val="tx1"/>
                </a:solidFill>
              </a:rPr>
              <a:t>Configuration and Management Applications</a:t>
            </a: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TW" sz="600" dirty="0">
              <a:solidFill>
                <a:schemeClr val="tx1"/>
              </a:solidFill>
            </a:endParaRP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TW" sz="1200" b="0" dirty="0">
                <a:solidFill>
                  <a:schemeClr val="tx1"/>
                </a:solidFill>
              </a:rPr>
              <a:t>VoIP Configuration Wizard</a:t>
            </a:r>
          </a:p>
          <a:p>
            <a:pPr defTabSz="814388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TW" sz="1200" b="0" dirty="0">
              <a:solidFill>
                <a:schemeClr val="tx1"/>
              </a:solidFill>
            </a:endParaRPr>
          </a:p>
        </p:txBody>
      </p:sp>
      <p:sp>
        <p:nvSpPr>
          <p:cNvPr id="507937" name="AutoShape 33"/>
          <p:cNvSpPr>
            <a:spLocks noChangeArrowheads="1"/>
          </p:cNvSpPr>
          <p:nvPr/>
        </p:nvSpPr>
        <p:spPr bwMode="auto">
          <a:xfrm>
            <a:off x="6043613" y="6005513"/>
            <a:ext cx="976312" cy="87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07" name="Picture 50" descr="圖片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4864100"/>
            <a:ext cx="14636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51" descr="圖片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4864100"/>
            <a:ext cx="14636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66" name="AutoShape 62"/>
          <p:cNvSpPr>
            <a:spLocks noChangeArrowheads="1"/>
          </p:cNvSpPr>
          <p:nvPr/>
        </p:nvSpPr>
        <p:spPr bwMode="auto">
          <a:xfrm>
            <a:off x="2195513" y="6005513"/>
            <a:ext cx="976312" cy="87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64999"/>
                </a:srgbClr>
              </a:gs>
              <a:gs pos="100000">
                <a:srgbClr val="0000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200650" y="1495785"/>
            <a:ext cx="2587625" cy="276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altLang="zh-TW" sz="1400" dirty="0" smtClean="0">
                <a:solidFill>
                  <a:schemeClr val="tx1"/>
                </a:solidFill>
              </a:rPr>
              <a:t>4/8 Port GSM Gateway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3" y="2012950"/>
            <a:ext cx="2413878" cy="1528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245" y="2010893"/>
            <a:ext cx="3148434" cy="1611805"/>
          </a:xfrm>
          <a:prstGeom prst="rect">
            <a:avLst/>
          </a:prstGeom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956873" y="4172293"/>
            <a:ext cx="2704495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 </a:t>
            </a:r>
            <a:r>
              <a:rPr lang="en-US" altLang="zh-TW" sz="1200" b="0" dirty="0" smtClean="0"/>
              <a:t>4/8 GSM  ports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/>
              <a:t> </a:t>
            </a:r>
            <a:r>
              <a:rPr lang="en-US" altLang="zh-TW" sz="1200" b="0" dirty="0" smtClean="0"/>
              <a:t> </a:t>
            </a:r>
            <a:r>
              <a:rPr lang="en-US" altLang="zh-TW" sz="1200" b="0" dirty="0"/>
              <a:t>2</a:t>
            </a:r>
            <a:r>
              <a:rPr lang="en-US" altLang="zh-TW" sz="1200" b="0" dirty="0" smtClean="0"/>
              <a:t> LAN  port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r>
              <a:rPr lang="en-US" altLang="zh-TW" sz="1200" b="0" dirty="0" smtClean="0"/>
              <a:t>  SIP</a:t>
            </a:r>
            <a:endParaRPr lang="en-US" altLang="zh-TW" sz="1200" b="0" dirty="0"/>
          </a:p>
          <a:p>
            <a:pPr marL="115888" indent="-115888" algn="l" defTabSz="814388" eaLnBrk="0" hangingPunct="0">
              <a:lnSpc>
                <a:spcPct val="90000"/>
              </a:lnSpc>
              <a:buFontTx/>
              <a:buChar char="•"/>
            </a:pPr>
            <a:endParaRPr lang="en-US" altLang="zh-TW" sz="12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GSM VOIP Gateway Solutions</a:t>
            </a:r>
            <a:endParaRPr lang="en-US" sz="32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70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8920"/>
            <a:ext cx="2216273" cy="1087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2564904"/>
            <a:ext cx="132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DVX-2002F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429000"/>
            <a:ext cx="132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DVX-2005F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156176" y="2420888"/>
            <a:ext cx="2664296" cy="10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noProof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30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6156176" y="3501008"/>
            <a:ext cx="2664296" cy="10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2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50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653136"/>
            <a:ext cx="3157071" cy="1038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51920" y="4869160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DVX-3000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ontent Placeholder 10"/>
          <p:cNvSpPr txBox="1">
            <a:spLocks/>
          </p:cNvSpPr>
          <p:nvPr/>
        </p:nvSpPr>
        <p:spPr bwMode="auto">
          <a:xfrm>
            <a:off x="6156176" y="4869160"/>
            <a:ext cx="2664296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30 concurrent calls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Optional ½ PRI (up to 16 channels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endParaRPr lang="en-US" sz="1200" b="0" kern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32656"/>
            <a:ext cx="729456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DVX-2005 &amp;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DVX-3000 SOHO IP PBXs </a:t>
            </a:r>
            <a:endParaRPr lang="en-US" sz="3200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05273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Delivering high quality, secure and reliable voice, video, data &amp; mobility to SMBs</a:t>
            </a:r>
          </a:p>
        </p:txBody>
      </p:sp>
      <p:pic>
        <p:nvPicPr>
          <p:cNvPr id="16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38316" cy="6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3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30002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2060848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DVX-8000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6084168" y="1844824"/>
            <a:ext cx="2664296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6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 concurrent calls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noProof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3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00 users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7" name="Picture 3" descr="C:\D-LINK\DVX9000\P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397534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293096"/>
            <a:ext cx="122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DVX-9000</a:t>
            </a:r>
            <a:r>
              <a:rPr lang="en-US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6156176" y="3933056"/>
            <a:ext cx="266429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IP-PBX  Enterprise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rebuchet MS" pitchFamily="34" charset="0"/>
                <a:cs typeface="Trebuchet MS" pitchFamily="34" charset="0"/>
              </a:rPr>
              <a:t>Asterisk-based IP-PBX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3"/>
              </a:buBlip>
              <a:tabLst/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Available with 4 port E1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rebuchet MS" pitchFamily="34" charset="0"/>
              <a:cs typeface="Trebuchet MS" pitchFamily="34" charset="0"/>
            </a:endParaRP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300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concurrent calls</a:t>
            </a:r>
          </a:p>
          <a:p>
            <a:pPr marL="177800" lvl="0" indent="-17780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3"/>
              </a:buBlip>
              <a:defRPr/>
            </a:pP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Up to </a:t>
            </a:r>
            <a:r>
              <a:rPr lang="en-US" sz="1200" b="0" kern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800 </a:t>
            </a:r>
            <a:r>
              <a:rPr lang="en-US" sz="1200" b="0" kern="0" dirty="0">
                <a:solidFill>
                  <a:srgbClr val="000000"/>
                </a:solidFill>
                <a:ea typeface="Trebuchet MS" pitchFamily="34" charset="0"/>
                <a:cs typeface="Trebuchet MS" pitchFamily="34" charset="0"/>
              </a:rPr>
              <a:t>users</a:t>
            </a:r>
          </a:p>
        </p:txBody>
      </p:sp>
      <p:pic>
        <p:nvPicPr>
          <p:cNvPr id="10" name="Picture 2" descr="Asterisk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80120" cy="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431" y="188640"/>
            <a:ext cx="83820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D-link </a:t>
            </a:r>
            <a:r>
              <a:rPr lang="en-US" altLang="en-US" sz="36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Business IP PBX </a:t>
            </a:r>
            <a:r>
              <a:rPr lang="en-US" altLang="zh-CN" sz="3600" kern="1200" dirty="0" smtClean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 </a:t>
            </a:r>
            <a:r>
              <a:rPr lang="en-US" altLang="zh-CN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Series</a:t>
            </a:r>
          </a:p>
        </p:txBody>
      </p:sp>
    </p:spTree>
    <p:extLst>
      <p:ext uri="{BB962C8B-B14F-4D97-AF65-F5344CB8AC3E}">
        <p14:creationId xmlns:p14="http://schemas.microsoft.com/office/powerpoint/2010/main" val="262343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0070C0"/>
                </a:solidFill>
                <a:effectLst>
                  <a:outerShdw blurRad="50800" dist="38100" dir="2700000" algn="br">
                    <a:srgbClr val="000000"/>
                  </a:outerShdw>
                </a:effectLst>
                <a:latin typeface="Trebuchet MS"/>
                <a:ea typeface="Trebuchet MS" pitchFamily="34" charset="0"/>
                <a:cs typeface="Trebuchet MS"/>
              </a:rPr>
              <a:t>DVX-2005F Brief Introduction - 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600" dirty="0">
                <a:ea typeface="Trebuchet MS" pitchFamily="34" charset="0"/>
                <a:cs typeface="Trebuchet MS" pitchFamily="34" charset="0"/>
              </a:rPr>
              <a:t>The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DVX-2005F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IP Phone System is an ideal solution for small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and medium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business with up to 100 extensions. Adopting the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innovative modular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design, it is very convenient to increase telephony ports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to expand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the system.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The DVX-2005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supports industry standard SIP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trunks, analog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PSTN trunks (FXO Module), analog stations (FXS Module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),</a:t>
            </a:r>
          </a:p>
          <a:p>
            <a:pPr marL="0" indent="0" eaLnBrk="1" hangingPunct="1">
              <a:buNone/>
              <a:defRPr/>
            </a:pPr>
            <a:endParaRPr lang="en-US" sz="1600" dirty="0" smtClean="0">
              <a:ea typeface="Trebuchet MS" pitchFamily="34" charset="0"/>
              <a:cs typeface="Trebuchet MS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1600" b="1" dirty="0" smtClean="0"/>
              <a:t>Highlights </a:t>
            </a:r>
            <a:r>
              <a:rPr lang="en-US" sz="1600" b="1" dirty="0"/>
              <a:t>&amp; </a:t>
            </a:r>
            <a:r>
              <a:rPr lang="en-US" sz="1600" b="1" dirty="0" smtClean="0"/>
              <a:t>Features</a:t>
            </a:r>
          </a:p>
          <a:p>
            <a:pPr marL="0" indent="0" eaLnBrk="1" hangingPunct="1">
              <a:buNone/>
              <a:defRPr/>
            </a:pPr>
            <a:endParaRPr lang="en-US" sz="1600" dirty="0" smtClean="0">
              <a:ea typeface="Trebuchet MS" pitchFamily="34" charset="0"/>
              <a:cs typeface="Trebuchet MS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No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User License Fee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All Standard PBX Features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Many Advanced PBX Features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Desktop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Call Management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Firewall</a:t>
            </a:r>
            <a:endParaRPr lang="en-US" sz="1600" dirty="0">
              <a:ea typeface="Trebuchet MS" pitchFamily="34" charset="0"/>
              <a:cs typeface="Trebuchet MS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Intrusion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Detection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 Enhanced </a:t>
            </a:r>
            <a:r>
              <a:rPr lang="en-US" sz="1600" dirty="0">
                <a:ea typeface="Trebuchet MS" pitchFamily="34" charset="0"/>
                <a:cs typeface="Trebuchet MS" pitchFamily="34" charset="0"/>
              </a:rPr>
              <a:t>Security </a:t>
            </a:r>
            <a:r>
              <a:rPr lang="en-US" sz="1600" dirty="0" smtClean="0">
                <a:ea typeface="Trebuchet MS" pitchFamily="34" charset="0"/>
                <a:cs typeface="Trebuchet MS" pitchFamily="34" charset="0"/>
              </a:rPr>
              <a:t>Policies</a:t>
            </a:r>
            <a:endParaRPr lang="en-US" sz="1600" dirty="0"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3284984"/>
            <a:ext cx="4536504" cy="290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Disaster Recovery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Fax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to Email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WebRTC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/ Web Dial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Voicemail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to Email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Console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Port for easy management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Stronger </a:t>
            </a: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Security to Protect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System</a:t>
            </a:r>
          </a:p>
          <a:p>
            <a:pPr marL="285750" indent="-285750"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1600" b="0" dirty="0">
                <a:solidFill>
                  <a:srgbClr val="000000"/>
                </a:solidFill>
                <a:latin typeface="+mn-lt"/>
                <a:ea typeface="Trebuchet MS" pitchFamily="34" charset="0"/>
                <a:cs typeface="Trebuchet MS" pitchFamily="34" charset="0"/>
              </a:rPr>
              <a:t>Remote Backup Service</a:t>
            </a:r>
          </a:p>
          <a:p>
            <a:pPr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1600" b="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  <a:p>
            <a:pPr algn="l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1600" dirty="0">
              <a:solidFill>
                <a:srgbClr val="000000"/>
              </a:solidFill>
              <a:latin typeface="+mn-lt"/>
              <a:ea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64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Freeform 31"/>
          <p:cNvSpPr>
            <a:spLocks/>
          </p:cNvSpPr>
          <p:nvPr/>
        </p:nvSpPr>
        <p:spPr bwMode="auto">
          <a:xfrm>
            <a:off x="8369300" y="3143250"/>
            <a:ext cx="163513" cy="192088"/>
          </a:xfrm>
          <a:custGeom>
            <a:avLst/>
            <a:gdLst>
              <a:gd name="T0" fmla="*/ 2147483647 w 265"/>
              <a:gd name="T1" fmla="*/ 2147483647 h 276"/>
              <a:gd name="T2" fmla="*/ 2147483647 w 265"/>
              <a:gd name="T3" fmla="*/ 2147483647 h 276"/>
              <a:gd name="T4" fmla="*/ 2147483647 w 265"/>
              <a:gd name="T5" fmla="*/ 2147483647 h 276"/>
              <a:gd name="T6" fmla="*/ 2147483647 w 265"/>
              <a:gd name="T7" fmla="*/ 2147483647 h 276"/>
              <a:gd name="T8" fmla="*/ 2147483647 w 265"/>
              <a:gd name="T9" fmla="*/ 2147483647 h 276"/>
              <a:gd name="T10" fmla="*/ 2147483647 w 265"/>
              <a:gd name="T11" fmla="*/ 2147483647 h 276"/>
              <a:gd name="T12" fmla="*/ 2147483647 w 265"/>
              <a:gd name="T13" fmla="*/ 2147483647 h 276"/>
              <a:gd name="T14" fmla="*/ 2147483647 w 265"/>
              <a:gd name="T15" fmla="*/ 2147483647 h 276"/>
              <a:gd name="T16" fmla="*/ 2147483647 w 265"/>
              <a:gd name="T17" fmla="*/ 2147483647 h 276"/>
              <a:gd name="T18" fmla="*/ 2147483647 w 265"/>
              <a:gd name="T19" fmla="*/ 2147483647 h 276"/>
              <a:gd name="T20" fmla="*/ 2147483647 w 265"/>
              <a:gd name="T21" fmla="*/ 0 h 276"/>
              <a:gd name="T22" fmla="*/ 0 w 265"/>
              <a:gd name="T23" fmla="*/ 2147483647 h 276"/>
              <a:gd name="T24" fmla="*/ 2147483647 w 265"/>
              <a:gd name="T25" fmla="*/ 2147483647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5"/>
              <a:gd name="T40" fmla="*/ 0 h 276"/>
              <a:gd name="T41" fmla="*/ 265 w 265"/>
              <a:gd name="T42" fmla="*/ 276 h 2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5" h="276">
                <a:moveTo>
                  <a:pt x="20" y="40"/>
                </a:moveTo>
                <a:cubicBezTo>
                  <a:pt x="30" y="70"/>
                  <a:pt x="36" y="89"/>
                  <a:pt x="68" y="100"/>
                </a:cubicBezTo>
                <a:cubicBezTo>
                  <a:pt x="79" y="116"/>
                  <a:pt x="96" y="133"/>
                  <a:pt x="112" y="144"/>
                </a:cubicBezTo>
                <a:cubicBezTo>
                  <a:pt x="127" y="166"/>
                  <a:pt x="153" y="197"/>
                  <a:pt x="172" y="216"/>
                </a:cubicBezTo>
                <a:cubicBezTo>
                  <a:pt x="181" y="242"/>
                  <a:pt x="202" y="267"/>
                  <a:pt x="228" y="276"/>
                </a:cubicBezTo>
                <a:cubicBezTo>
                  <a:pt x="265" y="264"/>
                  <a:pt x="248" y="229"/>
                  <a:pt x="244" y="192"/>
                </a:cubicBezTo>
                <a:cubicBezTo>
                  <a:pt x="242" y="175"/>
                  <a:pt x="230" y="175"/>
                  <a:pt x="224" y="156"/>
                </a:cubicBezTo>
                <a:cubicBezTo>
                  <a:pt x="216" y="132"/>
                  <a:pt x="214" y="106"/>
                  <a:pt x="196" y="88"/>
                </a:cubicBezTo>
                <a:cubicBezTo>
                  <a:pt x="187" y="62"/>
                  <a:pt x="161" y="51"/>
                  <a:pt x="140" y="36"/>
                </a:cubicBezTo>
                <a:cubicBezTo>
                  <a:pt x="124" y="25"/>
                  <a:pt x="133" y="23"/>
                  <a:pt x="116" y="16"/>
                </a:cubicBezTo>
                <a:cubicBezTo>
                  <a:pt x="99" y="9"/>
                  <a:pt x="81" y="6"/>
                  <a:pt x="64" y="0"/>
                </a:cubicBezTo>
                <a:cubicBezTo>
                  <a:pt x="41" y="3"/>
                  <a:pt x="12" y="0"/>
                  <a:pt x="0" y="24"/>
                </a:cubicBezTo>
                <a:lnTo>
                  <a:pt x="20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1" name="Freeform 32"/>
          <p:cNvSpPr>
            <a:spLocks/>
          </p:cNvSpPr>
          <p:nvPr/>
        </p:nvSpPr>
        <p:spPr bwMode="auto">
          <a:xfrm>
            <a:off x="8008938" y="3387725"/>
            <a:ext cx="187325" cy="133350"/>
          </a:xfrm>
          <a:custGeom>
            <a:avLst/>
            <a:gdLst>
              <a:gd name="T0" fmla="*/ 2147483647 w 301"/>
              <a:gd name="T1" fmla="*/ 2147483647 h 192"/>
              <a:gd name="T2" fmla="*/ 2147483647 w 301"/>
              <a:gd name="T3" fmla="*/ 0 h 192"/>
              <a:gd name="T4" fmla="*/ 2147483647 w 301"/>
              <a:gd name="T5" fmla="*/ 2147483647 h 192"/>
              <a:gd name="T6" fmla="*/ 2147483647 w 301"/>
              <a:gd name="T7" fmla="*/ 2147483647 h 192"/>
              <a:gd name="T8" fmla="*/ 2147483647 w 301"/>
              <a:gd name="T9" fmla="*/ 2147483647 h 192"/>
              <a:gd name="T10" fmla="*/ 2147483647 w 301"/>
              <a:gd name="T11" fmla="*/ 2147483647 h 192"/>
              <a:gd name="T12" fmla="*/ 2147483647 w 301"/>
              <a:gd name="T13" fmla="*/ 2147483647 h 192"/>
              <a:gd name="T14" fmla="*/ 2147483647 w 301"/>
              <a:gd name="T15" fmla="*/ 2147483647 h 192"/>
              <a:gd name="T16" fmla="*/ 2147483647 w 301"/>
              <a:gd name="T17" fmla="*/ 2147483647 h 192"/>
              <a:gd name="T18" fmla="*/ 1446213759 w 301"/>
              <a:gd name="T19" fmla="*/ 2147483647 h 192"/>
              <a:gd name="T20" fmla="*/ 2147483647 w 301"/>
              <a:gd name="T21" fmla="*/ 2147483647 h 1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1"/>
              <a:gd name="T34" fmla="*/ 0 h 192"/>
              <a:gd name="T35" fmla="*/ 301 w 301"/>
              <a:gd name="T36" fmla="*/ 192 h 1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1" h="192">
                <a:moveTo>
                  <a:pt x="34" y="36"/>
                </a:moveTo>
                <a:cubicBezTo>
                  <a:pt x="60" y="17"/>
                  <a:pt x="92" y="10"/>
                  <a:pt x="122" y="0"/>
                </a:cubicBezTo>
                <a:cubicBezTo>
                  <a:pt x="152" y="2"/>
                  <a:pt x="219" y="1"/>
                  <a:pt x="246" y="28"/>
                </a:cubicBezTo>
                <a:cubicBezTo>
                  <a:pt x="265" y="47"/>
                  <a:pt x="272" y="71"/>
                  <a:pt x="286" y="92"/>
                </a:cubicBezTo>
                <a:cubicBezTo>
                  <a:pt x="291" y="112"/>
                  <a:pt x="301" y="130"/>
                  <a:pt x="290" y="152"/>
                </a:cubicBezTo>
                <a:cubicBezTo>
                  <a:pt x="287" y="157"/>
                  <a:pt x="279" y="157"/>
                  <a:pt x="274" y="160"/>
                </a:cubicBezTo>
                <a:cubicBezTo>
                  <a:pt x="246" y="176"/>
                  <a:pt x="216" y="182"/>
                  <a:pt x="186" y="192"/>
                </a:cubicBezTo>
                <a:cubicBezTo>
                  <a:pt x="159" y="191"/>
                  <a:pt x="133" y="190"/>
                  <a:pt x="106" y="188"/>
                </a:cubicBezTo>
                <a:cubicBezTo>
                  <a:pt x="56" y="184"/>
                  <a:pt x="40" y="142"/>
                  <a:pt x="14" y="108"/>
                </a:cubicBezTo>
                <a:cubicBezTo>
                  <a:pt x="0" y="67"/>
                  <a:pt x="6" y="90"/>
                  <a:pt x="6" y="24"/>
                </a:cubicBezTo>
                <a:lnTo>
                  <a:pt x="34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2" name="Oval 33"/>
          <p:cNvSpPr>
            <a:spLocks noChangeArrowheads="1"/>
          </p:cNvSpPr>
          <p:nvPr/>
        </p:nvSpPr>
        <p:spPr bwMode="auto">
          <a:xfrm>
            <a:off x="8226425" y="3154363"/>
            <a:ext cx="100013" cy="1000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8" descr="data:image/jpeg;base64,/9j/4AAQSkZJRgABAQAAAQABAAD/2wCEAAkGBhISERQUExQRFRIVGRgXFxgVFhoYGhgZGRgYGBYaFhgXGyYeFxkjGh4VKy8hLygqLCwuGh8xNTAqNSYrLCkBCQoKDgwOGg8PGiolHyUvLywtNSwtLCwsNSosLCwsKSkpLCktKSwsKSwsLCwsKiwpLCksLCwpLCwpLCwsKSwsLP/AABEIAMIBAwMBIgACEQEDEQH/xAAcAAEAAgMBAQEAAAAAAAAAAAAABQYDBAcCAQj/xAA9EAACAQIEBAQEBAUCBQUAAAABAhEAAwQSITEFBkFREyJhcQcygZFCUqGxFCNicvAz0RWCksHhFkNTsvH/xAAZAQEAAwEBAAAAAAAAAAAAAAAAAQIDBAX/xAAsEQACAgICAQEHBAMBAAAAAAAAAQIRAyESMUETIjJRYXGR8AShweEjsfEU/9oADAMBAAIRAxEAPwDuNKUoBSlKAUpSgFKUoBSlKAUpSgFKUoBSlKAUpSgFKUoBSlKAUpSgFKUoBSlKAUpSgFKUoBSlKAUpSgFKUoBSlKAUpSgFKUoBSlYsRiAgkxQGWlYrWIDadYmvYcHqKA9UpNKAUpSgFKUoBSlKAUpSgFKUoBSlKAUpSgFKUoBSlKAUpSgFKUoBSlKAUpSgFfMw2619NcI5q54xmF4h4KMgVbzXAxUFyMzyrNuRGke2vQSkDsHF+YlssEALvoWCnVVOgJABJk9I94rmPxT+ID+JatYVmDAXFuoQJViVVSDqCcpeIJ1InXSqlj+YM6tcz3HvXTmUsZK+sxHbT27VHeELam5cMufvJ6D+r9qvhxPK/l5ObLn9NX58HQ+XPiM62cTcu7W0Gg3LG+ludegNwadhW1Z+JyXbNw2yyvFzIY80hWytB0ABC965NYS5dLa5QwggTAUEHL6iQD7is1y/4LBbY80QfQdZA/EZ+lb+jCTc1qK6Mv8A0SglB+8+/odZ5d5ra5xGzYAuKCMzsXZs8q4ykEkbgGTJ0rqFcI4bbdMTaxiEZ7aIAHBykE+ncN+grsuB5hw90DLcWW1AaUJ9g4BNc+ScHLjHx2dtOMU5eSSpWK3iAxIB2MGsgYVQk+0pSgFKUoBSlKAUpSgFKUoBSlKAUpSgFKUoBSlKAUpSgFKUoBXl7gAkkADckxXquX/Ez4hjCOyKqXSIUKbhRrdzLmz5AZZYK+bvpNAWrnXna1gLQJ811wci9BpOdv6Rr7wfUj878z3rl/E+K8y3mJ0BMgHYbb+nXarRe4/b/g7ZcF8QUVVL6sCBlZiSxlSmkZRE1CW0Am7eid/bsY6nsK1wwlklSOTLmUFyf/T5bTIDduHX9uwA79h0rQXPeeTp+UdFHc+vrX17jX3G4E+Rd47s3dq3L9xbCwILtt6/1H+kdO9diSkuMdQXb+JxuTg+c9zfS+CNy1hyLbeHklAGOZ0UwdA0MQWM7ATv61opw1lMuDr6SZ9jvXzD8AZl8e8xt2l1a41t2GaQyqSo0zdzpqO9WngFpTiQdWA+QkEAGM0hSZB7HpHsRz5c3P2V0jN4mq3uXbJrgHCntpmuZ2ZhEHZRvGWd5BntqNg1bT8IsEkkQf7iI9gTp1P3J1z1uriD2GnbT8M/Tb9vyivZvA7/AOaD7aR9v6RPPR6yiuPF9GX+IuKVFm4bKAAQusQex3hc4g7bn5THzinN+Jw9pxbs+KNACDDDMNTEjY7j+78rV4yL009jEbe+0D7dYXNC8cxjBcqSRJDado8u8dp9gOhmnAs5Uiy8nfEbDHC2FvF0cIqsSMwLAAEgrJ13261ccHxizdE2rlt9J8rAn7biuAXzct2wLVkuIVbhyuVQOy+aVMLJncwZrcRBbuW2Y23GdbbQ8FGckHzIZJWPwyPrVjFZJvwdu4FxxMVbNxJADFde4AJ/epKa5h8OhfS213xGFlzNtMsBgYGchtdY02nUnbXZ5m5xxOHtF7Nu7eRfmu/gQH5vPEGIH/UddqryR0Rtqzo1K4hxL4w4q54Rw5W1kX+ZnQMLjHrIBCr/AOdakOGfG68CFvYe3cnrZeCf+Uz/ANqmy1HX6VWW+I2AVra3Lwtu9tLgDAwA+wLLIBFTuD4lavDNauW7g7owb9jUkGzSlKAUpSgFKUoBSlKAUpSgFKUoBUaePWsyidGfww2kF5jLvMyCNqh+e+bxgEtuwfw3LAtbClgQBGj6QZP2rgg5nJ4rbxQDEG8l0LMZv5p3gQCQNdOtCG6P0vxDiiW8qyviXJCKTEmCTPYAA/sNa4vzzyPib16/inuJctKuZmH8tnyg5ktiD8uUDf2k1h49zHde8cRcCsbZVyDugVgYCztlB09zoSTWhf54N3B39xcdpAk5EUrZV1VDMD/VgzprvM1MYym6Rk8katkRheHsLYvOrC3srEHII/q2PtMmo/EYhr7CJyz5R3/qb/P0rrXBebrV5MIjLZuShOUgIlp7Y8rEN5Sx80dtdjVD47irbYm/cQABnOwC7AA5QNgSCa7MTc16cVS8s5Mqjjfqy2/C+BoQtlJ3Y/qe39vc9dtqxYLiV4sLVx38MtnKFSRmjQhfePTavC2zcaSJnQAdfYdqkjZVITUvuTPy9gO2u56TVc+RP2IdI5I5OLcpbbNbi3BcQ9wLlKi5lESMoOvzbCau3BOIWcOP57rJACsttmIGklwqys6dOm53Nbwdi5fZLfnYE6SScpHQsflB/TQ1csLwcWgWyXSB3IcCJ2YbDU6TGvWuV6NseSU6aWkSlhrV0fy7lt/7WBO0fLuPtX29hjr9f2FVrF4OyxkouYyRkBXaBoBufUjftXm3fv25FvEXBEytweIBrGgZdvYdKi2dccyZY3tnX6/uP9q0Ras4dAL0m2Fd3jVvKqxEggCZ+1Y8FxjFEgGxaujqbblGGv5SGn202qvcV4i9y/ixczBRZfIpBHlyrGn4WO3uPXSJPRvCUZEJxbmcm6baLOHzZiNVe6k5gL7pGYwe2kmp7lTga8Qui8LXhYS05JTOzZnygwGbWJMseg0GpFQPDOHC5JKhVUZSY1bTWCOiga/T3HTcNxS1guEWri5BFseGPzO0kaD5jJJPtrSTfgR4uXEyc3cw28NYa2v+oylQq6ZFIiTG2kQPbpVBe+ov4e1cuXLmGuPNywHbJczqWUx5YGYDrvP1qvEsZcv3tczXbja9Tqdvc9ftW1c4flug3XZSpDZWGqJmn5dzHm0rLi09G3qRWmi1cx8TxHCLlyxZs4axYxQzFUY3SvlKMJY+UEQdt9qoOGwuIEMUDH0IDD7EE/rVm4hjbN3Mit4zCWQnQXGlTmysCwgZupE18xngBgtp7tzyqWi0VKs34CSd9tdtaspWWklHyQo4mflcGezqGP6gEVt8D4otvF2Cq5fOCxQtGWROhI1jN1jbepHDcDS4G8RSrdTlBCDSFXzTt1GprNhOCm1bbIoLk79QP+bXUaR/d3FWRg8lukW3B/Ge8t26HS2yC4+QPNtsmY5RO2gyjY1cbHxQwht2bjlkS89xEIGb/TKqSQNRLMI0O86Vxu+X0FxMx6B11+nesfGOGJZS20BCCCcpOjN9dNh/k02S5VVo/RWA47h73+ndRtYiYMwWiDBmAT7A1v1+duTePOuMw7274kBldrqk21zjpJUzpEkgSRrE11THfEMWUm4qklSfK6yCDEMoLDUajzH1ApypWy1q6RdaVEcr8wJjMOt1QwnRsylfNAmJ3HqKl6sBSlKAUpXwmKA+15dwBJ2qPbiQYwDHadCfvvVJ5s54yPkUC8EDZgTCkgZht8xBEdtTUBtLsy/E7hxx2FKqwTwibgJE5gFPlMEQSdjr0kVwThuCd2R1IGWCJnSDmHQ6f711PC84ZsGHuE53a6qoS0RnaJJ1yhcsE6wKpmHwITKEbLB1zCRBBggxmy+47a1nHluzLPkitI2bz3XDh1JUblZYRBZpyj5YjtEHStOzwJcuXMqSpYo0zETEdD9akcOpAMhXhtMrDYCZlhr10jSDNesTj1WEhisZZb1WTl008rL3/CdDWsZOO0cLV3r56f8ABA2sK63CykAQdAT1BBAkf3ferHwF7KLfGKnPcbTKgZwupME+VcxjrJjtUZiXtQzABDImNguXKJzHvBnrP3wcEt2ruKtDM1y0CBcQMy5hsvmA3n7xV/UfDh4NMcVJ839Nk3wbhga/kQqVP42lYXf8pynYaA6z2qX5kw2HUrZtWlFxT5yGzKwKggzMyN9YiNR2zHjhsC7bsILNsgAW9TqZDQCIJOhiNPrTl3l5mt3Lvh+NctgQmoViQCqljplG5/MR2Hmq3ozhhjKTivxDh/D7WHtNiLgzK0C2hGt1o8uh/CdwD0lz0C+MBx9kUBsMqgGYwzjvJBS4ACDrInWtPilvFatdzm8SYNyQqSfMUU6QNPKN4EnrWp/w/Kv8q9czbxcMhj1METLHtoP0rLkepGEcapIuC8V4ddUI0W3IhRdOUz2lwCfufrWHF4G2CVi7bUHyu/8AMtMN5LKpK6A7xse1avL3CheJN2GRIzDL5WboIMiPTetDnfms6WrJgn5Y6CY8Qx008g6kZtlWZTKZIwStnziXEriBlW9bEGISUYQdlYdP10rzgsW+JMXLgZysFnP4FUsQWjUQGnTqe9QOATIvnbpJBP2ETq3vUfxYXQi3ALiqxOQhSAw1DHNGu4Ef4b9o8bFOUsycerJDB84P/Es+W01m5nUWSoFsW0RlUhTJUTrAM+UidjUJxbjLXCJMwPIOnbNA6np9+1aFsFFl9Tt/3y6dPzH2FXb4b8knEv8AxWIE2VPlUwPFcbKJ0jv9u8Vej2OPtX5J34a8n+Eq4q4Ab1wTZDAgIvW609BOnfQjcEbfxJVb1pF3ZM2VmjN8sFiZA12/YVL808a8C1cEjxCPMV6dFRPQE/UknrVf4Vwl8faS5dzCyDcKKDlLEkjNmGpAUaTOuuwANIpydlppVxRUuD8CUMpYB40DjUdzKjWNOvetjDYX+GD3GElmXeQYAIBUqeuojt+lpbk8WizJnzEj5vN5QZyhY/NHroo3kiO4jy6X8zMQR+UAz1k7f1a9tesnQ5JqV0iC/wCJXSZzH+3cAdoOlZbfF2AggEehI/3E/SvmJ4WwGa2c6j5pIBWOp1iDB+xrUXAXXygLALRBPm2BnLvlM/NHQimjRrHRYeF3heQspYBCGM6wZGUjXXzR176Go/ipS84tMPKB4pJlZBzdZ0Mg6nvtvWTG43wcG9lGPjuFyAaeXNJMmI0zftuarFnCYlWR3RyhKyzAsAJnzH8o7VVbshQ9lNsuScOs2cLbW1r/ADmMnU+dBqDl1jKsf4K1bKNjb62xJUGWkESAYAjSJM/5tXWxBu4kC21waw2sE6BdAO/p3runI/LoRRdcax5Z1P1PWrQxp7l0vyiXJ8qXbRYOXeFDD2VT7/7CpOlKs3bs3iqVClKVBIrzcGh9q9V5uNAJ3gGgOd8Ww2KtW8SVZ2Vrd5s2acpCsykZjKtMCAI37COZW3c5SwBBYDTrOn+3vNdMvXy11wtzy3Qyvbd4yqVYNo5jSdMs7Dua54lqRpECMpDDpHzD8I19Nj7VecXFqziqEPN99sz8z8bunC4OySngstssNoKr0I1A16Viw3AGyrcRbmQMRCgXBoNNEUkQdwd40NafMC5sPhhGqsyleujD5wNhEnXpU4ONXcNhbf8AD2lJtPN1XUuzZg3nRgcxVSoBEaT13qku9GialNJvwQN/FMSVlTEiQuUkHo3WN9DWN+LEFbZ82bMI/uUo3qJWrXb50tY1TafDW2xJEIbgDCdA0uIdIEnp01G1QnOXCkw2IsC2g/CfE8rZzDBogSQPLo07SNDVLJy/p4KDaREXeIWnlQLYNyAyqYzTEArPliB9t6yYLALb1CqvRtJ/UzoajMRfuWnypbzeIcwGogk6iB9KlbGZUVn8jyJDAKoJJjUnXb16zUnB+pS4J4334LVwPiCW7F0m3ZcEkHOB27nUDUR61YcHikQi3aNyyoVmcrDlpCwZuSQV1/2qsYbhxvqxNoAwGDIsA9oAOYkjrtW7wvhN9r+pIUoFdmIcqIBygMN56gEb1eycSnjpU/qv7NvCYC7as3PAdGN5oWWhgokIQlxQg0ClvMQNY/Kdu8uCVWTEeHbxYGYWhdS2TI/lgwcpzH8QEa67GpM8rLNs23ZfD7+adD1kEVQOYeF2Vvv43hOyFU0eWP8A1DQAH1MiO5FWkdmTNLCrkS17m+wUGHtr4ZNtmAunIhcXMuR7h1BIVjsCQYBkiquz2wdWW9dYh7l6CBn6JbBAhAPbbsorHY4mtuV8NSqwSVOU5YMA7hhrtUgLFh8rIEG0FYAkjRcskZtvWlUc080syro1LnDLjO82wVQgQrT5vyEgwSBuAZHvWnzBxHObYzEeHZClR8qEk5go0gxA2716xnEblprywBnd2WRqA2pYkHaOmv3NQ/CuE3cdiEs2pMnU/uzdtPsKm6Nf0+JQtrrwb/JfLTY/EQfLYt+a43RFExr3Osd4J2BrtF24mGtKEXIEXLaTqifmPXxG++vcmcPCOF2MFh1tpHhqdTEePdEAsf6FIEew7a1PnHiTvdS1OUNDMW0lSdMgaM407+lYP2md3uK32RuGY43F2/EjwS+UITBcjQ6HWN/pXTkXKoAWAAAANukAdun6dormPEApdvDV7ctKmJMDZoBlROsDbMuu8SFvmHGWgQbq3UKsFV1hi0eUZl2ExqZ0BFarSMIy27L8o+5/z7f5uTUHxTFF2Nu0uYkMABEsY11MADTfbT0Fa/DeeFvN4VyybV0qTOYMmx2KjMTMQMv1qR4bgTbUh/LcZQbxB/0rZ1FtT/8AI/U9N+iylKkar2+inW1/h7Tpdw9wPchVUgqoKsJYT5mInQgka7VvYfF5bNy6qgOjaH5hEEHLl2EEGeo+1ZeL4r+Kxdm34N1hcDpbynIoAyku0qZtgRt6RvUrxHhGG/hXUISiqUtkM2a6wBkwD51zfKNZI00iqNvVGKxNN10lopnC2tvctm6W/qdSSwUA5FggkKWiYBMHYk1r87cSRAluyDNwN4gAbIHmIUuik+Xc5R11PTy+Mwlu4hIxCOE8/lVjnJMAIWWNjMnt6z74Pwy7jsSgKN4Y1lhvI8mX6QZHrWtNukZxXBXL8ZMfCrknMRcYab/T/P8ANjXbbVsKABsK0+DcLWxbCKPet+rya6XRvjhSt9sUpSqGopSlAKEUpQEfjeBWbvzIp+lVviXw3tPqhg9J3HsdxV0pWiySSoxnhhPtHIcf8Pbtty+UtO8H2n11jvXjD32w9lxcA8xzMABoBAYBG0fMPaNd67ARWpi+E2rgIZVM+lTeOT9pfYyjgeN3B/c4licNw++CfDuI41zYa5lOmv8ApXTBP9oA9RWbmXAMLeEsXrquwPiG44IuBQxjM5kHNO/9IJA0roGI+G1nPntnIwmDA66fWormPkrE3VQEq3hzlIBmCNjJM9/etciUtQla+fd/UspyjF847+XRQlw0PnDXGEwM0ar11CyP02G29SuDwNy43hoivmBHmGixEgjNqQf0E6wK27vD7ltQtxNRAllgADqCuub1M1gxOLvWLOKxGGz+OAmVQBdyoHVDlhZkTmmPwgnrXNKEo9owi4TlRaMLgUt2/KczHRmMyxTyR5tYWIA9KwvzHhLeJXDvfVb7HKEYHcgFZZZC5gRExNVDl/nS/iMFdW6E8axkKOgAMXGFqMiiA4BIB0HmrHzRwzA3bviX7eLtl0sRfVc9tptLl001EQcpOo9RVLPQSSXFFv5r5rNlPCw8tfZZDKJVFI+aRue3beueYnESgWJYzMgHf3HzGrJxg2wLRDlx4FkK8EZsoKEmdRtqDUZgOHB7yvki6sjPEKBBILBiAVAk+9LMJtcqZpjgIW3BID9f6M2o1PUbx6nbp7uvZwhTzC7e8MOJkKjMNJJIVydSI2iJ61t4pQQxTMdwD8pdtifMwmf+3uKheKcvX7zIRlzFbdseu4WDsZiJ6kbRUp62YqMXLaIPFX3vXAvz3bhgwJLEnQQJzamPU12fk/lW3gLDI3+syg3nU/LMEWlMak9Y9D+WqL8PuECziwbhVbtswNQTmJZMqx6ka/vVu+IXGzZFhAYFxiWA0JkRJjr6+gqkrejrg138Cu82c/AX3tG3okLbKvl8MgCCRBDAZtvSq/y5dgXJuNcUQEcZhmEaCGOYbjSJGkeuzzRaOMxdzy2wbMKqKoQlZJMkaMRtrEzptBYLCQuUeRV6sIGxM+UGSYaIB+216rRhlyXo2G4tgw9shrrYiDmUrAXKCF8wbzL6f/lYsNxkM4zA6gqpzAeUQZ6akj6ztrAhsQqKzsZmPMTG0zkn2iT6euktyFwFsXfa/d8uFtAlyRo3ZF9T99PUSdF+C467ZfuW8IcqYggM7SMOpEZidC7aSEVZM/XfKDqc78aFmybKEs7nUj5rjtuYH7dAIHSp/iOJa2xVRmvuCqImuS0NlUdJ0LHToNgKrfK3D3e4cZdWWLFMLaJ3cE5nbsqwTPoT0WcW77Nox4R4okeV+BPYs5Lrub7jNeYsT4NpjK2bevlZusep6Iag+feNm3iMOEOUoCYX/wBsaBPb5Wj61OczcXGGtpBzTcBY7G6+7H20AjoojtVAucRuYogkZ0tooIXKGCnMW31M+XWZ3NXivJGWfGOiV4HgsPcsXLl0B710EBGUMc5zhCs6jQ5ifSZ0rqPIvLIw9lS2rQANI09B0qr/AA55SBJusuVCQVWIgdBGwPUxoNumvU1WK3rgvm/9GMG8lSfS/LPtKUqhuKUpQClKUApSlAKUpQClKUApSlAYruGVvmAPuKiMZyhYcyBkbuuh+4qcpV4zlHplJQjLtFD4zyHddLirczC4AGkDOQGDAG5GaJA0mq9xDg+PtNmS7etAIqZQBctHIIBZCRqep19q67XlkB3FW5xfvL7aKem07i/5OIcdxdx7Vu0yrmyeZrSZF8QOwiIGRSh1I6t9t2zwjDNam27ZmRRbYM2bQKHDrkyqqiYIY9N66ljOXrFz5kHvUDjOQV18Nys9DqD7zvThB9P7/wBHPPHl5OWmcm4xYu5oyHIvy5dQBtqBqNqzcAzKy3bjFbKMCc3UjXTNsBpr/tV1x/K2JTUIrRsVEf8A1iq1jOEnPNxXCzLKZykAzlAMx1H+RVZYZ1r9thZuOpKjz41oFr9plAzl5IYyfTXbXQeta/F8dZxTo7+ErIoggQTBzHNIWI0/N1jvX3imEzDywwGoQEiJ01/zSa014ECRnMLmAYSDM6gA9Se0fWskqRPrxknvZ7PDSVa4UZWbYZhLDuxI6+8QPXX5eVnsEAMNWGvzM3hwYIb5RPbcx0qSa60w1l4KSJueWCAqklNVY6aToYkQKwcZxBCLmChU0RQfmYgEsZ1LN5pJGw2k0sqle/JR04beuEKQ2QDNJO4kABd56aCa7TwTD2cNgLZCgJZVLkDZ7jqpDvOpIJ01007COajHEkllRiYmAFMCNM0ExoBUt/6qvXbTYYkZWVRGQSoUg6MpHQRqDoB11qJKzpjKUXciSsYV8VxIBrtvw/DLXCjyQrHKFMaq7Fl07Ge02TjfG/4W0pK5TcZLdu2Ii0my7fiKyTr2XoDVL5LxCYW/iGugqreHBVS7DKVYyF1AMfcVm5/4wt9l8IZ7aMLpbUA5QIEaGPmn/wAGordGqyKrNLmTia378K5yhjatlxlAMgOX1IHm6k7AbQamOWeANcuBAIA0c6akHXUE6TPU6GO9VzhmJfE4hGt2giFmCqpc2wYVnYZiTnlh6SR9O48rcCFi2JHnbU1vGKXtM55XKXH7kpgMEtpAiiABWzSlVbt2zoSrQpSlQSKUpQClKUApSlAKUpQClKUApSlAKUpQClKUApSlAfIrXxHDrbjzKp+lbNKlNrohpPsrOP5DsXNhlPpVcx/w+vKQbbBoMifr39zXSaVp6rfvb+pzz/TY5eDjVzhN6z86MIMggGAI1jXc6fSahOK4M3WBkAjSDMGdzBg7Rr6V325YVtwDUTjuU8Pd3QA+lP8AG/iv3M/QnH3WcE/gW8vyhWMZ80oNdZ0zCBrEE1JcO4abaycuZtS0/KAZEegAk+1dB4l8LUJzWyJGon/xUFjeVcVZUqEkaayT8rBh+oE7yNNtKh4m/daZEpzqpor2K5fuLDh8oYAgsrII9DGorQxJKllVrd5QwUtbnKWMHLMKSdRVn47xi9dt3ENvwzcfNcgsxcgEAgOSLY11gfoK0vhpypcuuzOTkLFo1APSTO+g/eoWN3TLrJFqlstvw05R8NBduKAx1jUxJnc6mP3ro4rHh7ARQoEAVkpKV9dG+OHBClKVQ0FKUoBSlKAUpSgFKUoBSlKAUpSgFKUoBSlKAUpSgFKUoBSlKAUpSgFKUoBXwrX2lAaOL4LZufMin6V74fwu3ZEIIFbdKtzlVWV4Ru6FKUqpYUpSgFK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0" descr="data:image/jpeg;base64,/9j/4AAQSkZJRgABAQAAAQABAAD/2wCEAAkGBhISERQUExQRFRIVGRgXFxgVFhoYGhgZGRgYGBYaFhgXGyYeFxkjGh4VKy8hLygqLCwuGh8xNTAqNSYrLCkBCQoKDgwOGg8PGiolHyUvLywtNSwtLCwsNSosLCwsKSkpLCktKSwsKSwsLCwsKiwpLCksLCwpLCwpLCwsKSwsLP/AABEIAMIBAwMBIgACEQEDEQH/xAAcAAEAAgMBAQEAAAAAAAAAAAAABQYDBAcCAQj/xAA9EAACAQIEBAQEBAUCBQUAAAABAhEAAwQSITEFBkFREyJhcQcygZFCUqGxFCNicvAz0RWCksHhFkNTsvH/xAAZAQEAAwEBAAAAAAAAAAAAAAAAAQIDBAX/xAAsEQACAgICAQEHBAMBAAAAAAAAAQIRAyESMUETIjJRYXGR8AShweEjsfEU/9oADAMBAAIRAxEAPwDuNKUoBSlKAUpSgFKUoBSlKAUpSgFKUoBSlKAUpSgFKUoBSlKAUpSgFKUoBSlKAUpSgFKUoBSlKAUpSgFKUoBSlKAUpSgFKUoBSlYsRiAgkxQGWlYrWIDadYmvYcHqKA9UpNKAUpSgFKUoBSlKAUpSgFKUoBSlKAUpSgFKUoBSlKAUpSgFKUoBSlKAUpSgFfMw2619NcI5q54xmF4h4KMgVbzXAxUFyMzyrNuRGke2vQSkDsHF+YlssEALvoWCnVVOgJABJk9I94rmPxT+ID+JatYVmDAXFuoQJViVVSDqCcpeIJ1InXSqlj+YM6tcz3HvXTmUsZK+sxHbT27VHeELam5cMufvJ6D+r9qvhxPK/l5ObLn9NX58HQ+XPiM62cTcu7W0Gg3LG+ludegNwadhW1Z+JyXbNw2yyvFzIY80hWytB0ABC965NYS5dLa5QwggTAUEHL6iQD7is1y/4LBbY80QfQdZA/EZ+lb+jCTc1qK6Mv8A0SglB+8+/odZ5d5ra5xGzYAuKCMzsXZs8q4ykEkbgGTJ0rqFcI4bbdMTaxiEZ7aIAHBykE+ncN+grsuB5hw90DLcWW1AaUJ9g4BNc+ScHLjHx2dtOMU5eSSpWK3iAxIB2MGsgYVQk+0pSgFKUoBSlKAUpSgFKUoBSlKAUpSgFKUoBSlKAUpSgFKUoBXl7gAkkADckxXquX/Ez4hjCOyKqXSIUKbhRrdzLmz5AZZYK+bvpNAWrnXna1gLQJ811wci9BpOdv6Rr7wfUj878z3rl/E+K8y3mJ0BMgHYbb+nXarRe4/b/g7ZcF8QUVVL6sCBlZiSxlSmkZRE1CW0Am7eid/bsY6nsK1wwlklSOTLmUFyf/T5bTIDduHX9uwA79h0rQXPeeTp+UdFHc+vrX17jX3G4E+Rd47s3dq3L9xbCwILtt6/1H+kdO9diSkuMdQXb+JxuTg+c9zfS+CNy1hyLbeHklAGOZ0UwdA0MQWM7ATv61opw1lMuDr6SZ9jvXzD8AZl8e8xt2l1a41t2GaQyqSo0zdzpqO9WngFpTiQdWA+QkEAGM0hSZB7HpHsRz5c3P2V0jN4mq3uXbJrgHCntpmuZ2ZhEHZRvGWd5BntqNg1bT8IsEkkQf7iI9gTp1P3J1z1uriD2GnbT8M/Tb9vyivZvA7/AOaD7aR9v6RPPR6yiuPF9GX+IuKVFm4bKAAQusQex3hc4g7bn5THzinN+Jw9pxbs+KNACDDDMNTEjY7j+78rV4yL009jEbe+0D7dYXNC8cxjBcqSRJDado8u8dp9gOhmnAs5Uiy8nfEbDHC2FvF0cIqsSMwLAAEgrJ13261ccHxizdE2rlt9J8rAn7biuAXzct2wLVkuIVbhyuVQOy+aVMLJncwZrcRBbuW2Y23GdbbQ8FGckHzIZJWPwyPrVjFZJvwdu4FxxMVbNxJADFde4AJ/epKa5h8OhfS213xGFlzNtMsBgYGchtdY02nUnbXZ5m5xxOHtF7Nu7eRfmu/gQH5vPEGIH/UddqryR0Rtqzo1K4hxL4w4q54Rw5W1kX+ZnQMLjHrIBCr/AOdakOGfG68CFvYe3cnrZeCf+Uz/ANqmy1HX6VWW+I2AVra3Lwtu9tLgDAwA+wLLIBFTuD4lavDNauW7g7owb9jUkGzSlKAUpSgFKUoBSlKAUpSgFKUoBUaePWsyidGfww2kF5jLvMyCNqh+e+bxgEtuwfw3LAtbClgQBGj6QZP2rgg5nJ4rbxQDEG8l0LMZv5p3gQCQNdOtCG6P0vxDiiW8qyviXJCKTEmCTPYAA/sNa4vzzyPib16/inuJctKuZmH8tnyg5ktiD8uUDf2k1h49zHde8cRcCsbZVyDugVgYCztlB09zoSTWhf54N3B39xcdpAk5EUrZV1VDMD/VgzprvM1MYym6Rk8katkRheHsLYvOrC3srEHII/q2PtMmo/EYhr7CJyz5R3/qb/P0rrXBebrV5MIjLZuShOUgIlp7Y8rEN5Sx80dtdjVD47irbYm/cQABnOwC7AA5QNgSCa7MTc16cVS8s5Mqjjfqy2/C+BoQtlJ3Y/qe39vc9dtqxYLiV4sLVx38MtnKFSRmjQhfePTavC2zcaSJnQAdfYdqkjZVITUvuTPy9gO2u56TVc+RP2IdI5I5OLcpbbNbi3BcQ9wLlKi5lESMoOvzbCau3BOIWcOP57rJACsttmIGklwqys6dOm53Nbwdi5fZLfnYE6SScpHQsflB/TQ1csLwcWgWyXSB3IcCJ2YbDU6TGvWuV6NseSU6aWkSlhrV0fy7lt/7WBO0fLuPtX29hjr9f2FVrF4OyxkouYyRkBXaBoBufUjftXm3fv25FvEXBEytweIBrGgZdvYdKi2dccyZY3tnX6/uP9q0Ras4dAL0m2Fd3jVvKqxEggCZ+1Y8FxjFEgGxaujqbblGGv5SGn202qvcV4i9y/ixczBRZfIpBHlyrGn4WO3uPXSJPRvCUZEJxbmcm6baLOHzZiNVe6k5gL7pGYwe2kmp7lTga8Qui8LXhYS05JTOzZnygwGbWJMseg0GpFQPDOHC5JKhVUZSY1bTWCOiga/T3HTcNxS1guEWri5BFseGPzO0kaD5jJJPtrSTfgR4uXEyc3cw28NYa2v+oylQq6ZFIiTG2kQPbpVBe+ov4e1cuXLmGuPNywHbJczqWUx5YGYDrvP1qvEsZcv3tczXbja9Tqdvc9ftW1c4flug3XZSpDZWGqJmn5dzHm0rLi09G3qRWmi1cx8TxHCLlyxZs4axYxQzFUY3SvlKMJY+UEQdt9qoOGwuIEMUDH0IDD7EE/rVm4hjbN3Mit4zCWQnQXGlTmysCwgZupE18xngBgtp7tzyqWi0VKs34CSd9tdtaspWWklHyQo4mflcGezqGP6gEVt8D4otvF2Cq5fOCxQtGWROhI1jN1jbepHDcDS4G8RSrdTlBCDSFXzTt1GprNhOCm1bbIoLk79QP+bXUaR/d3FWRg8lukW3B/Ge8t26HS2yC4+QPNtsmY5RO2gyjY1cbHxQwht2bjlkS89xEIGb/TKqSQNRLMI0O86Vxu+X0FxMx6B11+nesfGOGJZS20BCCCcpOjN9dNh/k02S5VVo/RWA47h73+ndRtYiYMwWiDBmAT7A1v1+duTePOuMw7274kBldrqk21zjpJUzpEkgSRrE11THfEMWUm4qklSfK6yCDEMoLDUajzH1ApypWy1q6RdaVEcr8wJjMOt1QwnRsylfNAmJ3HqKl6sBSlKAUpXwmKA+15dwBJ2qPbiQYwDHadCfvvVJ5s54yPkUC8EDZgTCkgZht8xBEdtTUBtLsy/E7hxx2FKqwTwibgJE5gFPlMEQSdjr0kVwThuCd2R1IGWCJnSDmHQ6f711PC84ZsGHuE53a6qoS0RnaJJ1yhcsE6wKpmHwITKEbLB1zCRBBggxmy+47a1nHluzLPkitI2bz3XDh1JUblZYRBZpyj5YjtEHStOzwJcuXMqSpYo0zETEdD9akcOpAMhXhtMrDYCZlhr10jSDNesTj1WEhisZZb1WTl008rL3/CdDWsZOO0cLV3r56f8ABA2sK63CykAQdAT1BBAkf3ferHwF7KLfGKnPcbTKgZwupME+VcxjrJjtUZiXtQzABDImNguXKJzHvBnrP3wcEt2ruKtDM1y0CBcQMy5hsvmA3n7xV/UfDh4NMcVJ839Nk3wbhga/kQqVP42lYXf8pynYaA6z2qX5kw2HUrZtWlFxT5yGzKwKggzMyN9YiNR2zHjhsC7bsILNsgAW9TqZDQCIJOhiNPrTl3l5mt3Lvh+NctgQmoViQCqljplG5/MR2Hmq3ozhhjKTivxDh/D7WHtNiLgzK0C2hGt1o8uh/CdwD0lz0C+MBx9kUBsMqgGYwzjvJBS4ACDrInWtPilvFatdzm8SYNyQqSfMUU6QNPKN4EnrWp/w/Kv8q9czbxcMhj1METLHtoP0rLkepGEcapIuC8V4ddUI0W3IhRdOUz2lwCfufrWHF4G2CVi7bUHyu/8AMtMN5LKpK6A7xse1avL3CheJN2GRIzDL5WboIMiPTetDnfms6WrJgn5Y6CY8Qx008g6kZtlWZTKZIwStnziXEriBlW9bEGISUYQdlYdP10rzgsW+JMXLgZysFnP4FUsQWjUQGnTqe9QOATIvnbpJBP2ETq3vUfxYXQi3ALiqxOQhSAw1DHNGu4Ef4b9o8bFOUsycerJDB84P/Es+W01m5nUWSoFsW0RlUhTJUTrAM+UidjUJxbjLXCJMwPIOnbNA6np9+1aFsFFl9Tt/3y6dPzH2FXb4b8knEv8AxWIE2VPlUwPFcbKJ0jv9u8Vej2OPtX5J34a8n+Eq4q4Ab1wTZDAgIvW609BOnfQjcEbfxJVb1pF3ZM2VmjN8sFiZA12/YVL808a8C1cEjxCPMV6dFRPQE/UknrVf4Vwl8faS5dzCyDcKKDlLEkjNmGpAUaTOuuwANIpydlppVxRUuD8CUMpYB40DjUdzKjWNOvetjDYX+GD3GElmXeQYAIBUqeuojt+lpbk8WizJnzEj5vN5QZyhY/NHroo3kiO4jy6X8zMQR+UAz1k7f1a9tesnQ5JqV0iC/wCJXSZzH+3cAdoOlZbfF2AggEehI/3E/SvmJ4WwGa2c6j5pIBWOp1iDB+xrUXAXXygLALRBPm2BnLvlM/NHQimjRrHRYeF3heQspYBCGM6wZGUjXXzR176Go/ipS84tMPKB4pJlZBzdZ0Mg6nvtvWTG43wcG9lGPjuFyAaeXNJMmI0zftuarFnCYlWR3RyhKyzAsAJnzH8o7VVbshQ9lNsuScOs2cLbW1r/ADmMnU+dBqDl1jKsf4K1bKNjb62xJUGWkESAYAjSJM/5tXWxBu4kC21waw2sE6BdAO/p3runI/LoRRdcax5Z1P1PWrQxp7l0vyiXJ8qXbRYOXeFDD2VT7/7CpOlKs3bs3iqVClKVBIrzcGh9q9V5uNAJ3gGgOd8Ww2KtW8SVZ2Vrd5s2acpCsykZjKtMCAI37COZW3c5SwBBYDTrOn+3vNdMvXy11wtzy3Qyvbd4yqVYNo5jSdMs7Dua54lqRpECMpDDpHzD8I19Nj7VecXFqziqEPN99sz8z8bunC4OySngstssNoKr0I1A16Viw3AGyrcRbmQMRCgXBoNNEUkQdwd40NafMC5sPhhGqsyleujD5wNhEnXpU4ONXcNhbf8AD2lJtPN1XUuzZg3nRgcxVSoBEaT13qku9GialNJvwQN/FMSVlTEiQuUkHo3WN9DWN+LEFbZ82bMI/uUo3qJWrXb50tY1TafDW2xJEIbgDCdA0uIdIEnp01G1QnOXCkw2IsC2g/CfE8rZzDBogSQPLo07SNDVLJy/p4KDaREXeIWnlQLYNyAyqYzTEArPliB9t6yYLALb1CqvRtJ/UzoajMRfuWnypbzeIcwGogk6iB9KlbGZUVn8jyJDAKoJJjUnXb16zUnB+pS4J4334LVwPiCW7F0m3ZcEkHOB27nUDUR61YcHikQi3aNyyoVmcrDlpCwZuSQV1/2qsYbhxvqxNoAwGDIsA9oAOYkjrtW7wvhN9r+pIUoFdmIcqIBygMN56gEb1eycSnjpU/qv7NvCYC7as3PAdGN5oWWhgokIQlxQg0ClvMQNY/Kdu8uCVWTEeHbxYGYWhdS2TI/lgwcpzH8QEa67GpM8rLNs23ZfD7+adD1kEVQOYeF2Vvv43hOyFU0eWP8A1DQAH1MiO5FWkdmTNLCrkS17m+wUGHtr4ZNtmAunIhcXMuR7h1BIVjsCQYBkiquz2wdWW9dYh7l6CBn6JbBAhAPbbsorHY4mtuV8NSqwSVOU5YMA7hhrtUgLFh8rIEG0FYAkjRcskZtvWlUc080syro1LnDLjO82wVQgQrT5vyEgwSBuAZHvWnzBxHObYzEeHZClR8qEk5go0gxA2716xnEblprywBnd2WRqA2pYkHaOmv3NQ/CuE3cdiEs2pMnU/uzdtPsKm6Nf0+JQtrrwb/JfLTY/EQfLYt+a43RFExr3Osd4J2BrtF24mGtKEXIEXLaTqifmPXxG++vcmcPCOF2MFh1tpHhqdTEePdEAsf6FIEew7a1PnHiTvdS1OUNDMW0lSdMgaM407+lYP2md3uK32RuGY43F2/EjwS+UITBcjQ6HWN/pXTkXKoAWAAAANukAdun6dormPEApdvDV7ctKmJMDZoBlROsDbMuu8SFvmHGWgQbq3UKsFV1hi0eUZl2ExqZ0BFarSMIy27L8o+5/z7f5uTUHxTFF2Nu0uYkMABEsY11MADTfbT0Fa/DeeFvN4VyybV0qTOYMmx2KjMTMQMv1qR4bgTbUh/LcZQbxB/0rZ1FtT/8AI/U9N+iylKkar2+inW1/h7Tpdw9wPchVUgqoKsJYT5mInQgka7VvYfF5bNy6qgOjaH5hEEHLl2EEGeo+1ZeL4r+Kxdm34N1hcDpbynIoAyku0qZtgRt6RvUrxHhGG/hXUISiqUtkM2a6wBkwD51zfKNZI00iqNvVGKxNN10lopnC2tvctm6W/qdSSwUA5FggkKWiYBMHYk1r87cSRAluyDNwN4gAbIHmIUuik+Xc5R11PTy+Mwlu4hIxCOE8/lVjnJMAIWWNjMnt6z74Pwy7jsSgKN4Y1lhvI8mX6QZHrWtNukZxXBXL8ZMfCrknMRcYab/T/P8ANjXbbVsKABsK0+DcLWxbCKPet+rya6XRvjhSt9sUpSqGopSlAKEUpQEfjeBWbvzIp+lVviXw3tPqhg9J3HsdxV0pWiySSoxnhhPtHIcf8Pbtty+UtO8H2n11jvXjD32w9lxcA8xzMABoBAYBG0fMPaNd67ARWpi+E2rgIZVM+lTeOT9pfYyjgeN3B/c4licNw++CfDuI41zYa5lOmv8ApXTBP9oA9RWbmXAMLeEsXrquwPiG44IuBQxjM5kHNO/9IJA0roGI+G1nPntnIwmDA66fWormPkrE3VQEq3hzlIBmCNjJM9/etciUtQla+fd/UspyjF847+XRQlw0PnDXGEwM0ar11CyP02G29SuDwNy43hoivmBHmGixEgjNqQf0E6wK27vD7ltQtxNRAllgADqCuub1M1gxOLvWLOKxGGz+OAmVQBdyoHVDlhZkTmmPwgnrXNKEo9owi4TlRaMLgUt2/KczHRmMyxTyR5tYWIA9KwvzHhLeJXDvfVb7HKEYHcgFZZZC5gRExNVDl/nS/iMFdW6E8axkKOgAMXGFqMiiA4BIB0HmrHzRwzA3bviX7eLtl0sRfVc9tptLl001EQcpOo9RVLPQSSXFFv5r5rNlPCw8tfZZDKJVFI+aRue3beueYnESgWJYzMgHf3HzGrJxg2wLRDlx4FkK8EZsoKEmdRtqDUZgOHB7yvki6sjPEKBBILBiAVAk+9LMJtcqZpjgIW3BID9f6M2o1PUbx6nbp7uvZwhTzC7e8MOJkKjMNJJIVydSI2iJ61t4pQQxTMdwD8pdtifMwmf+3uKheKcvX7zIRlzFbdseu4WDsZiJ6kbRUp62YqMXLaIPFX3vXAvz3bhgwJLEnQQJzamPU12fk/lW3gLDI3+syg3nU/LMEWlMak9Y9D+WqL8PuECziwbhVbtswNQTmJZMqx6ka/vVu+IXGzZFhAYFxiWA0JkRJjr6+gqkrejrg138Cu82c/AX3tG3okLbKvl8MgCCRBDAZtvSq/y5dgXJuNcUQEcZhmEaCGOYbjSJGkeuzzRaOMxdzy2wbMKqKoQlZJMkaMRtrEzptBYLCQuUeRV6sIGxM+UGSYaIB+216rRhlyXo2G4tgw9shrrYiDmUrAXKCF8wbzL6f/lYsNxkM4zA6gqpzAeUQZ6akj6ztrAhsQqKzsZmPMTG0zkn2iT6euktyFwFsXfa/d8uFtAlyRo3ZF9T99PUSdF+C467ZfuW8IcqYggM7SMOpEZidC7aSEVZM/XfKDqc78aFmybKEs7nUj5rjtuYH7dAIHSp/iOJa2xVRmvuCqImuS0NlUdJ0LHToNgKrfK3D3e4cZdWWLFMLaJ3cE5nbsqwTPoT0WcW77Nox4R4okeV+BPYs5Lrub7jNeYsT4NpjK2bevlZusep6Iag+feNm3iMOEOUoCYX/wBsaBPb5Wj61OczcXGGtpBzTcBY7G6+7H20AjoojtVAucRuYogkZ0tooIXKGCnMW31M+XWZ3NXivJGWfGOiV4HgsPcsXLl0B710EBGUMc5zhCs6jQ5ifSZ0rqPIvLIw9lS2rQANI09B0qr/AA55SBJusuVCQVWIgdBGwPUxoNumvU1WK3rgvm/9GMG8lSfS/LPtKUqhuKUpQClKUApSlAKUpQClKUApSlAYruGVvmAPuKiMZyhYcyBkbuuh+4qcpV4zlHplJQjLtFD4zyHddLirczC4AGkDOQGDAG5GaJA0mq9xDg+PtNmS7etAIqZQBctHIIBZCRqep19q67XlkB3FW5xfvL7aKem07i/5OIcdxdx7Vu0yrmyeZrSZF8QOwiIGRSh1I6t9t2zwjDNam27ZmRRbYM2bQKHDrkyqqiYIY9N66ljOXrFz5kHvUDjOQV18Nys9DqD7zvThB9P7/wBHPPHl5OWmcm4xYu5oyHIvy5dQBtqBqNqzcAzKy3bjFbKMCc3UjXTNsBpr/tV1x/K2JTUIrRsVEf8A1iq1jOEnPNxXCzLKZykAzlAMx1H+RVZYZ1r9thZuOpKjz41oFr9plAzl5IYyfTXbXQeta/F8dZxTo7+ErIoggQTBzHNIWI0/N1jvX3imEzDywwGoQEiJ01/zSa014ECRnMLmAYSDM6gA9Se0fWskqRPrxknvZ7PDSVa4UZWbYZhLDuxI6+8QPXX5eVnsEAMNWGvzM3hwYIb5RPbcx0qSa60w1l4KSJueWCAqklNVY6aToYkQKwcZxBCLmChU0RQfmYgEsZ1LN5pJGw2k0sqle/JR04beuEKQ2QDNJO4kABd56aCa7TwTD2cNgLZCgJZVLkDZ7jqpDvOpIJ01007COajHEkllRiYmAFMCNM0ExoBUt/6qvXbTYYkZWVRGQSoUg6MpHQRqDoB11qJKzpjKUXciSsYV8VxIBrtvw/DLXCjyQrHKFMaq7Fl07Ge02TjfG/4W0pK5TcZLdu2Ii0my7fiKyTr2XoDVL5LxCYW/iGugqreHBVS7DKVYyF1AMfcVm5/4wt9l8IZ7aMLpbUA5QIEaGPmn/wAGordGqyKrNLmTia378K5yhjatlxlAMgOX1IHm6k7AbQamOWeANcuBAIA0c6akHXUE6TPU6GO9VzhmJfE4hGt2giFmCqpc2wYVnYZiTnlh6SR9O48rcCFi2JHnbU1vGKXtM55XKXH7kpgMEtpAiiABWzSlVbt2zoSrQpSlQSKUpQClKUApSlAKUpQClKUApSlAKUpQClKUApSlAfIrXxHDrbjzKp+lbNKlNrohpPsrOP5DsXNhlPpVcx/w+vKQbbBoMifr39zXSaVp6rfvb+pzz/TY5eDjVzhN6z86MIMggGAI1jXc6fSahOK4M3WBkAjSDMGdzBg7Rr6V325YVtwDUTjuU8Pd3QA+lP8AG/iv3M/QnH3WcE/gW8vyhWMZ80oNdZ0zCBrEE1JcO4abaycuZtS0/KAZEegAk+1dB4l8LUJzWyJGon/xUFjeVcVZUqEkaayT8rBh+oE7yNNtKh4m/daZEpzqpor2K5fuLDh8oYAgsrII9DGorQxJKllVrd5QwUtbnKWMHLMKSdRVn47xi9dt3ENvwzcfNcgsxcgEAgOSLY11gfoK0vhpypcuuzOTkLFo1APSTO+g/eoWN3TLrJFqlstvw05R8NBduKAx1jUxJnc6mP3ro4rHh7ARQoEAVkpKV9dG+OHBClKVQ0FKUoBSlKAUpSgFKUoBSlKAUpSgFKUoBSlKAUpSgFKUoBSlKAUpSgFKUoBXwrX2lAaOL4LZufMin6V74fwu3ZEIIFbdKtzlVWV4Ru6FKUqpYUpSgFKUoBSlKAUpSgFKUoBSlKAUpSgFKUoBSlKAUpSgFKUoBSlKAUpSgFKUoBSlKAUpSgFKUoBSlKAUpSgFKUoBSlKA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</a:rPr>
              <a:t>DVX 8000 &amp; DVX 9000 IP-PBX Overview </a:t>
            </a:r>
            <a:endParaRPr lang="en-US" sz="24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7" name="Picture 5" descr="asterisk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897632" cy="5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2566"/>
            <a:ext cx="4355976" cy="1880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25811"/>
            <a:ext cx="3779912" cy="1478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5742" y="3035092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DVX </a:t>
            </a:r>
            <a:r>
              <a:rPr lang="en-US" sz="16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9000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76614" y="1402847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DVX 8000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5022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embly 017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>
          <a:xfrm>
            <a:off x="1043608" y="908720"/>
            <a:ext cx="7162800" cy="502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91680" y="5661248"/>
            <a:ext cx="1447800" cy="1175266"/>
            <a:chOff x="1676400" y="5791200"/>
            <a:chExt cx="1447800" cy="1175266"/>
          </a:xfrm>
        </p:grpSpPr>
        <p:sp>
          <p:nvSpPr>
            <p:cNvPr id="10" name="Up Arrow 9"/>
            <p:cNvSpPr/>
            <p:nvPr/>
          </p:nvSpPr>
          <p:spPr>
            <a:xfrm>
              <a:off x="2209800" y="5791200"/>
              <a:ext cx="304800" cy="714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6504801"/>
              <a:ext cx="1447800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r>
                <a:rPr lang="en-US" sz="12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Position Module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75856" y="5661248"/>
            <a:ext cx="1447800" cy="1175266"/>
            <a:chOff x="3276600" y="5791200"/>
            <a:chExt cx="1447800" cy="1175266"/>
          </a:xfrm>
        </p:grpSpPr>
        <p:sp>
          <p:nvSpPr>
            <p:cNvPr id="11" name="Up Arrow 10"/>
            <p:cNvSpPr/>
            <p:nvPr/>
          </p:nvSpPr>
          <p:spPr>
            <a:xfrm>
              <a:off x="3886200" y="5791200"/>
              <a:ext cx="304800" cy="714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6504801"/>
              <a:ext cx="1447800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en-US" sz="12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nd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Position Module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60032" y="5661248"/>
            <a:ext cx="1447800" cy="1175266"/>
            <a:chOff x="4876800" y="5791200"/>
            <a:chExt cx="1447800" cy="1175266"/>
          </a:xfrm>
        </p:grpSpPr>
        <p:sp>
          <p:nvSpPr>
            <p:cNvPr id="12" name="Up Arrow 11"/>
            <p:cNvSpPr/>
            <p:nvPr/>
          </p:nvSpPr>
          <p:spPr>
            <a:xfrm>
              <a:off x="5410200" y="5791200"/>
              <a:ext cx="304800" cy="714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6504801"/>
              <a:ext cx="1447800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r>
                <a:rPr lang="en-US" sz="12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rd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Position Module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6516216" y="5661248"/>
            <a:ext cx="1447800" cy="1175266"/>
            <a:chOff x="6481388" y="5791200"/>
            <a:chExt cx="1447800" cy="1175266"/>
          </a:xfrm>
        </p:grpSpPr>
        <p:sp>
          <p:nvSpPr>
            <p:cNvPr id="13" name="Up Arrow 12"/>
            <p:cNvSpPr/>
            <p:nvPr/>
          </p:nvSpPr>
          <p:spPr>
            <a:xfrm>
              <a:off x="7010025" y="5791200"/>
              <a:ext cx="304800" cy="714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1388" y="6504801"/>
              <a:ext cx="1447800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r>
                <a:rPr lang="en-US" sz="12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Position Module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9512" y="3284984"/>
            <a:ext cx="1957388" cy="461665"/>
            <a:chOff x="228600" y="3581400"/>
            <a:chExt cx="19570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3581400"/>
              <a:ext cx="1447800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Cable for 1</a:t>
              </a:r>
              <a:r>
                <a:rPr lang="en-US" sz="12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Module</a:t>
              </a:r>
            </a:p>
          </p:txBody>
        </p:sp>
        <p:sp>
          <p:nvSpPr>
            <p:cNvPr id="16" name="Up Arrow 15"/>
            <p:cNvSpPr/>
            <p:nvPr/>
          </p:nvSpPr>
          <p:spPr>
            <a:xfrm rot="5400000">
              <a:off x="1778457" y="3479057"/>
              <a:ext cx="304800" cy="50948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51520" y="4293096"/>
            <a:ext cx="2514601" cy="461665"/>
            <a:chOff x="228600" y="4419600"/>
            <a:chExt cx="2514600" cy="461667"/>
          </a:xfrm>
        </p:grpSpPr>
        <p:sp>
          <p:nvSpPr>
            <p:cNvPr id="17" name="TextBox 16"/>
            <p:cNvSpPr txBox="1"/>
            <p:nvPr/>
          </p:nvSpPr>
          <p:spPr>
            <a:xfrm>
              <a:off x="228600" y="4419600"/>
              <a:ext cx="1828800" cy="46166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Cables for Other Modules</a:t>
              </a:r>
            </a:p>
          </p:txBody>
        </p:sp>
        <p:sp>
          <p:nvSpPr>
            <p:cNvPr id="18" name="Up Arrow 17"/>
            <p:cNvSpPr/>
            <p:nvPr/>
          </p:nvSpPr>
          <p:spPr>
            <a:xfrm rot="5400000">
              <a:off x="2247899" y="4229101"/>
              <a:ext cx="304801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9512" y="1700808"/>
            <a:ext cx="1957388" cy="646331"/>
            <a:chOff x="228600" y="3581400"/>
            <a:chExt cx="19570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3581400"/>
              <a:ext cx="1447800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USB cable to the Main board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 rot="5400000">
              <a:off x="1778457" y="3479057"/>
              <a:ext cx="304800" cy="50948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790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qGXJUajTPHFnqz2Gdw8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kFl94DqJHFevjkvkSg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a5OedKw1CRfIzy05QTJB"/>
</p:tagLst>
</file>

<file path=ppt/theme/theme1.xml><?xml version="1.0" encoding="utf-8"?>
<a:theme xmlns:a="http://schemas.openxmlformats.org/drawingml/2006/main" name="4_Corporate Master">
  <a:themeElements>
    <a:clrScheme name="4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4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rporate Master">
  <a:themeElements>
    <a:clrScheme name="3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orporate Master">
  <a:themeElements>
    <a:clrScheme name="5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rporate Master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5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rporate Master">
  <a:themeElements>
    <a:clrScheme name="6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rporate Master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66"/>
            </a:gs>
            <a:gs pos="100000">
              <a:srgbClr val="FFCC00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6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 VoIP Product Roadmap_for DEU</Template>
  <TotalTime>9911</TotalTime>
  <Words>2056</Words>
  <Application>Microsoft Office PowerPoint</Application>
  <PresentationFormat>On-screen Show (4:3)</PresentationFormat>
  <Paragraphs>567</Paragraphs>
  <Slides>45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ＭＳ Ｐゴシック</vt:lpstr>
      <vt:lpstr>ＭＳ Ｐゴシック</vt:lpstr>
      <vt:lpstr>SimSun</vt:lpstr>
      <vt:lpstr>Arial</vt:lpstr>
      <vt:lpstr>Arial Black</vt:lpstr>
      <vt:lpstr>Bell MT</vt:lpstr>
      <vt:lpstr>Bookman Old Style</vt:lpstr>
      <vt:lpstr>Calibri</vt:lpstr>
      <vt:lpstr>PMingLiU</vt:lpstr>
      <vt:lpstr>PMingLiU</vt:lpstr>
      <vt:lpstr>华文新魏</vt:lpstr>
      <vt:lpstr>Tahoma</vt:lpstr>
      <vt:lpstr>Trebuchet MS</vt:lpstr>
      <vt:lpstr>Verdana</vt:lpstr>
      <vt:lpstr>Wingdings</vt:lpstr>
      <vt:lpstr>4_Corporate Master</vt:lpstr>
      <vt:lpstr>3_Corporate Master</vt:lpstr>
      <vt:lpstr>5_Corporate Master</vt:lpstr>
      <vt:lpstr>Corp Section Master 01</vt:lpstr>
      <vt:lpstr>6_Corporate Master</vt:lpstr>
      <vt:lpstr>Visio</vt:lpstr>
      <vt:lpstr>PowerPoint Presentation</vt:lpstr>
      <vt:lpstr>D-link’s Long History of Open Source</vt:lpstr>
      <vt:lpstr>PowerPoint Presentation</vt:lpstr>
      <vt:lpstr>D-link IP PBX  Series</vt:lpstr>
      <vt:lpstr>PowerPoint Presentation</vt:lpstr>
      <vt:lpstr>D-link Business IP PBX  Series</vt:lpstr>
      <vt:lpstr>DVX-2005F Brief Introduction - :  </vt:lpstr>
      <vt:lpstr>PowerPoint Presentation</vt:lpstr>
      <vt:lpstr>PowerPoint Presentation</vt:lpstr>
      <vt:lpstr>IP-PBX Features </vt:lpstr>
      <vt:lpstr>DVX- 9000 I/O Modules </vt:lpstr>
      <vt:lpstr>Hardware Echo Cancellation</vt:lpstr>
      <vt:lpstr>Full and Automatic  IP PBX redundancy</vt:lpstr>
      <vt:lpstr>PowerPoint Presentation</vt:lpstr>
      <vt:lpstr>PowerPoint Presentation</vt:lpstr>
      <vt:lpstr>DVX-9000 Embedded firewall </vt:lpstr>
      <vt:lpstr>PowerPoint Presentation</vt:lpstr>
      <vt:lpstr>PowerPoint Presentation</vt:lpstr>
      <vt:lpstr>DVX-3000 Capabilities</vt:lpstr>
      <vt:lpstr>DVX-3000 Specifications</vt:lpstr>
      <vt:lpstr>Sampling of Included Telephony Apps</vt:lpstr>
      <vt:lpstr>User Experience</vt:lpstr>
      <vt:lpstr>Unified Communications</vt:lpstr>
      <vt:lpstr>Workgroup Features</vt:lpstr>
      <vt:lpstr>Administration</vt:lpstr>
      <vt:lpstr>Security</vt:lpstr>
      <vt:lpstr>Interfaces &amp; Integration</vt:lpstr>
      <vt:lpstr>Sales Benefits of DVX-3000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D-LINK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manjith nk</cp:lastModifiedBy>
  <cp:revision>1201</cp:revision>
  <dcterms:created xsi:type="dcterms:W3CDTF">2006-10-25T08:14:25Z</dcterms:created>
  <dcterms:modified xsi:type="dcterms:W3CDTF">2017-09-18T07:23:46Z</dcterms:modified>
</cp:coreProperties>
</file>