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jpg"/><Relationship Id="rId4" Type="http://schemas.openxmlformats.org/officeDocument/2006/relationships/image" Target="../media/image40.pn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25.jpg"/><Relationship Id="rId10" Type="http://schemas.openxmlformats.org/officeDocument/2006/relationships/image" Target="../media/image50.jpg"/><Relationship Id="rId4" Type="http://schemas.openxmlformats.org/officeDocument/2006/relationships/image" Target="../media/image22.png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4.png"/><Relationship Id="rId7" Type="http://schemas.openxmlformats.org/officeDocument/2006/relationships/image" Target="../media/image5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11" Type="http://schemas.openxmlformats.org/officeDocument/2006/relationships/image" Target="../media/image47.png"/><Relationship Id="rId5" Type="http://schemas.openxmlformats.org/officeDocument/2006/relationships/image" Target="../media/image52.jpg"/><Relationship Id="rId10" Type="http://schemas.openxmlformats.org/officeDocument/2006/relationships/image" Target="../media/image38.png"/><Relationship Id="rId4" Type="http://schemas.openxmlformats.org/officeDocument/2006/relationships/image" Target="../media/image51.jp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34.png"/><Relationship Id="rId7" Type="http://schemas.openxmlformats.org/officeDocument/2006/relationships/image" Target="../media/image6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Relationship Id="rId9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jpg"/><Relationship Id="rId2" Type="http://schemas.openxmlformats.org/officeDocument/2006/relationships/image" Target="../media/image4.jpg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3325622" y="3034284"/>
            <a:ext cx="1225041" cy="792479"/>
          </a:xfrm>
          <a:prstGeom prst="rect">
            <a:avLst/>
          </a:prstGeom>
        </p:spPr>
        <p:txBody>
          <a:bodyPr wrap="square" lIns="0" tIns="4186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>
              <a:lnSpc>
                <a:spcPct val="101277"/>
              </a:lnSpc>
            </a:pPr>
            <a:r>
              <a:rPr sz="2800" b="1" dirty="0" smtClean="0">
                <a:solidFill>
                  <a:srgbClr val="FFFFFF"/>
                </a:solidFill>
                <a:latin typeface="Verdana"/>
                <a:cs typeface="Verdana"/>
              </a:rPr>
              <a:t>DCS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78224" y="3034284"/>
            <a:ext cx="2001012" cy="792479"/>
          </a:xfrm>
          <a:prstGeom prst="rect">
            <a:avLst/>
          </a:prstGeom>
        </p:spPr>
        <p:txBody>
          <a:bodyPr wrap="square" lIns="0" tIns="4186" rIns="0" bIns="0" rtlCol="0">
            <a:noAutofit/>
          </a:bodyPr>
          <a:lstStyle/>
          <a:p>
            <a:pPr>
              <a:lnSpc>
                <a:spcPts val="850"/>
              </a:lnSpc>
            </a:pPr>
            <a:endParaRPr sz="850"/>
          </a:p>
          <a:p>
            <a:pPr marL="52070">
              <a:lnSpc>
                <a:spcPct val="101277"/>
              </a:lnSpc>
            </a:pPr>
            <a:r>
              <a:rPr sz="2800" b="1" dirty="0" smtClean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09509" y="3502152"/>
            <a:ext cx="540954" cy="513588"/>
          </a:xfrm>
          <a:prstGeom prst="rect">
            <a:avLst/>
          </a:prstGeom>
        </p:spPr>
        <p:txBody>
          <a:bodyPr wrap="square" lIns="0" tIns="2328" rIns="0" bIns="0" rtlCol="0">
            <a:noAutofit/>
          </a:bodyPr>
          <a:lstStyle/>
          <a:p>
            <a:pPr>
              <a:lnSpc>
                <a:spcPts val="550"/>
              </a:lnSpc>
            </a:pPr>
            <a:endParaRPr sz="550"/>
          </a:p>
          <a:p>
            <a:pPr>
              <a:lnSpc>
                <a:spcPct val="101277"/>
              </a:lnSpc>
            </a:pPr>
            <a:r>
              <a:rPr sz="1800" b="1" dirty="0" smtClean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42616" y="3502152"/>
            <a:ext cx="1959863" cy="513588"/>
          </a:xfrm>
          <a:prstGeom prst="rect">
            <a:avLst/>
          </a:prstGeom>
        </p:spPr>
        <p:txBody>
          <a:bodyPr wrap="square" lIns="0" tIns="2328" rIns="0" bIns="0" rtlCol="0">
            <a:noAutofit/>
          </a:bodyPr>
          <a:lstStyle/>
          <a:p>
            <a:pPr>
              <a:lnSpc>
                <a:spcPts val="550"/>
              </a:lnSpc>
            </a:pPr>
            <a:endParaRPr sz="550"/>
          </a:p>
          <a:p>
            <a:pPr marL="33781">
              <a:lnSpc>
                <a:spcPct val="101277"/>
              </a:lnSpc>
            </a:pPr>
            <a:r>
              <a:rPr sz="1800" b="1" dirty="0" smtClean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78033" y="3502152"/>
            <a:ext cx="3265538" cy="513588"/>
          </a:xfrm>
          <a:prstGeom prst="rect">
            <a:avLst/>
          </a:prstGeom>
        </p:spPr>
        <p:txBody>
          <a:bodyPr wrap="square" lIns="0" tIns="2328" rIns="0" bIns="0" rtlCol="0">
            <a:noAutofit/>
          </a:bodyPr>
          <a:lstStyle/>
          <a:p>
            <a:pPr>
              <a:lnSpc>
                <a:spcPts val="550"/>
              </a:lnSpc>
            </a:pPr>
            <a:endParaRPr sz="550"/>
          </a:p>
          <a:p>
            <a:pPr>
              <a:lnSpc>
                <a:spcPct val="101277"/>
              </a:lnSpc>
            </a:pPr>
            <a:r>
              <a:rPr sz="1800" b="1" dirty="0" smtClean="0">
                <a:solidFill>
                  <a:srgbClr val="FFFFFF"/>
                </a:solidFill>
                <a:latin typeface="Verdana"/>
                <a:cs typeface="Verdana"/>
              </a:rPr>
              <a:t>HD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03042" y="3024507"/>
            <a:ext cx="1277112" cy="792479"/>
          </a:xfrm>
          <a:prstGeom prst="rect">
            <a:avLst/>
          </a:prstGeom>
        </p:spPr>
        <p:txBody>
          <a:bodyPr wrap="square" lIns="0" tIns="19018" rIns="0" bIns="0" rtlCol="0">
            <a:noAutofit/>
          </a:bodyPr>
          <a:lstStyle/>
          <a:p>
            <a:pPr marL="12700">
              <a:lnSpc>
                <a:spcPts val="2995"/>
              </a:lnSpc>
            </a:pPr>
            <a:endParaRPr sz="2800" b="1" spc="4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18526" y="3021335"/>
            <a:ext cx="643127" cy="792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94632" y="3502152"/>
            <a:ext cx="2948940" cy="51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08451" y="3121661"/>
            <a:ext cx="3327097" cy="380491"/>
          </a:xfrm>
          <a:prstGeom prst="rect">
            <a:avLst/>
          </a:prstGeom>
        </p:spPr>
        <p:txBody>
          <a:bodyPr wrap="square" lIns="0" tIns="19018" rIns="0" bIns="0" rtlCol="0">
            <a:noAutofit/>
          </a:bodyPr>
          <a:lstStyle/>
          <a:p>
            <a:pPr marL="12700">
              <a:lnSpc>
                <a:spcPts val="2995"/>
              </a:lnSpc>
            </a:pPr>
            <a:r>
              <a:rPr lang="en-US" sz="3600" b="1" spc="4" dirty="0" smtClean="0">
                <a:solidFill>
                  <a:srgbClr val="FFFFFF"/>
                </a:solidFill>
                <a:latin typeface="Verdana"/>
                <a:cs typeface="Verdana"/>
              </a:rPr>
              <a:t>DCS-</a:t>
            </a:r>
            <a:r>
              <a:rPr sz="3600" b="1" spc="4" dirty="0" smtClean="0">
                <a:solidFill>
                  <a:srgbClr val="FFFFFF"/>
                </a:solidFill>
                <a:latin typeface="Verdana"/>
                <a:cs typeface="Verdana"/>
              </a:rPr>
              <a:t>2802KT</a:t>
            </a:r>
            <a:endParaRPr sz="36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57400" y="3610165"/>
            <a:ext cx="1371600" cy="413642"/>
          </a:xfrm>
          <a:prstGeom prst="rect">
            <a:avLst/>
          </a:prstGeom>
        </p:spPr>
        <p:txBody>
          <a:bodyPr wrap="square" lIns="0" tIns="12509" rIns="0" bIns="0" rtlCol="0">
            <a:noAutofit/>
          </a:bodyPr>
          <a:lstStyle/>
          <a:p>
            <a:pPr marL="12700">
              <a:lnSpc>
                <a:spcPts val="1970"/>
              </a:lnSpc>
            </a:pPr>
            <a:r>
              <a:rPr lang="en-US" sz="1800" b="1" spc="1" dirty="0" smtClean="0">
                <a:solidFill>
                  <a:srgbClr val="FFFFFF"/>
                </a:solidFill>
                <a:latin typeface="Verdana"/>
                <a:cs typeface="Verdana"/>
              </a:rPr>
              <a:t>Wire </a:t>
            </a:r>
            <a:r>
              <a:rPr sz="1800" b="1" spc="1" dirty="0" smtClean="0">
                <a:solidFill>
                  <a:srgbClr val="FFFFFF"/>
                </a:solidFill>
                <a:latin typeface="Verdana"/>
                <a:cs typeface="Verdana"/>
              </a:rPr>
              <a:t>Free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9853" y="3602098"/>
            <a:ext cx="1182626" cy="254304"/>
          </a:xfrm>
          <a:prstGeom prst="rect">
            <a:avLst/>
          </a:prstGeom>
        </p:spPr>
        <p:txBody>
          <a:bodyPr wrap="square" lIns="0" tIns="12509" rIns="0" bIns="0" rtlCol="0">
            <a:noAutofit/>
          </a:bodyPr>
          <a:lstStyle/>
          <a:p>
            <a:pPr marL="12700">
              <a:lnSpc>
                <a:spcPts val="1970"/>
              </a:lnSpc>
            </a:pPr>
            <a:r>
              <a:rPr sz="1800" b="1" dirty="0" smtClean="0">
                <a:solidFill>
                  <a:srgbClr val="FFFFFF"/>
                </a:solidFill>
                <a:latin typeface="Verdana"/>
                <a:cs typeface="Verdana"/>
              </a:rPr>
              <a:t>Full</a:t>
            </a:r>
            <a:r>
              <a:rPr lang="en-US" sz="1800" b="1" dirty="0" smtClean="0">
                <a:solidFill>
                  <a:srgbClr val="FFFFFF"/>
                </a:solidFill>
                <a:latin typeface="Verdana"/>
                <a:cs typeface="Verdana"/>
              </a:rPr>
              <a:t> HD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25442" y="3602098"/>
            <a:ext cx="1110478" cy="254304"/>
          </a:xfrm>
          <a:prstGeom prst="rect">
            <a:avLst/>
          </a:prstGeom>
        </p:spPr>
        <p:txBody>
          <a:bodyPr wrap="square" lIns="0" tIns="12509" rIns="0" bIns="0" rtlCol="0">
            <a:noAutofit/>
          </a:bodyPr>
          <a:lstStyle/>
          <a:p>
            <a:pPr marL="12700">
              <a:lnSpc>
                <a:spcPts val="1970"/>
              </a:lnSpc>
            </a:pPr>
            <a:r>
              <a:rPr sz="1800" b="1" spc="0" dirty="0" smtClean="0">
                <a:solidFill>
                  <a:srgbClr val="FFFFFF"/>
                </a:solidFill>
                <a:latin typeface="Verdana"/>
                <a:cs typeface="Verdana"/>
              </a:rPr>
              <a:t>Outdoor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56689" y="3602098"/>
            <a:ext cx="1041043" cy="254304"/>
          </a:xfrm>
          <a:prstGeom prst="rect">
            <a:avLst/>
          </a:prstGeom>
        </p:spPr>
        <p:txBody>
          <a:bodyPr wrap="square" lIns="0" tIns="12509" rIns="0" bIns="0" rtlCol="0">
            <a:noAutofit/>
          </a:bodyPr>
          <a:lstStyle/>
          <a:p>
            <a:pPr marL="12700">
              <a:lnSpc>
                <a:spcPts val="1970"/>
              </a:lnSpc>
            </a:pPr>
            <a:r>
              <a:rPr sz="1800" b="1" spc="2" dirty="0" smtClean="0">
                <a:solidFill>
                  <a:srgbClr val="FFFFFF"/>
                </a:solidFill>
                <a:latin typeface="Verdana"/>
                <a:cs typeface="Verdana"/>
              </a:rPr>
              <a:t>Camera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12856" y="3602098"/>
            <a:ext cx="517920" cy="254304"/>
          </a:xfrm>
          <a:prstGeom prst="rect">
            <a:avLst/>
          </a:prstGeom>
        </p:spPr>
        <p:txBody>
          <a:bodyPr wrap="square" lIns="0" tIns="12509" rIns="0" bIns="0" rtlCol="0">
            <a:noAutofit/>
          </a:bodyPr>
          <a:lstStyle/>
          <a:p>
            <a:pPr marL="12700">
              <a:lnSpc>
                <a:spcPts val="1970"/>
              </a:lnSpc>
            </a:pPr>
            <a:r>
              <a:rPr sz="1800" b="1" spc="1" dirty="0" smtClean="0">
                <a:solidFill>
                  <a:srgbClr val="FFFFFF"/>
                </a:solidFill>
                <a:latin typeface="Verdana"/>
                <a:cs typeface="Verdana"/>
              </a:rPr>
              <a:t>KIT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59964" y="428244"/>
            <a:ext cx="4425695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-18286" y="885444"/>
            <a:ext cx="8724900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62728" y="4596384"/>
            <a:ext cx="1473707" cy="1255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84748" y="4218432"/>
            <a:ext cx="2804159" cy="1706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28360" y="4596384"/>
            <a:ext cx="1473708" cy="1255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740" y="1022683"/>
            <a:ext cx="8469286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1" dirty="0" smtClean="0">
                <a:solidFill>
                  <a:srgbClr val="FFFFFF"/>
                </a:solidFill>
                <a:latin typeface="Verdana"/>
                <a:cs typeface="Verdana"/>
              </a:rPr>
              <a:t>Selling points: Wire Free indoor/outdoor Camera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3567" y="1892707"/>
            <a:ext cx="6645881" cy="5847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</a:t>
            </a:r>
            <a:r>
              <a:rPr sz="2000" spc="62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2000" spc="-3" dirty="0" smtClean="0">
                <a:solidFill>
                  <a:srgbClr val="FF0000"/>
                </a:solidFill>
                <a:latin typeface="Verdana"/>
                <a:cs typeface="Verdana"/>
              </a:rPr>
              <a:t>No power and Ethernet cable </a:t>
            </a:r>
            <a:r>
              <a:rPr sz="2000" spc="-3" dirty="0" smtClean="0">
                <a:latin typeface="Verdana"/>
                <a:cs typeface="Verdana"/>
              </a:rPr>
              <a:t>needed for Camera</a:t>
            </a:r>
            <a:endParaRPr sz="2000">
              <a:latin typeface="Verdana"/>
              <a:cs typeface="Verdana"/>
            </a:endParaRPr>
          </a:p>
          <a:p>
            <a:pPr marL="355600" marR="38836">
              <a:lnSpc>
                <a:spcPts val="2400"/>
              </a:lnSpc>
              <a:spcBef>
                <a:spcPts val="11"/>
              </a:spcBef>
            </a:pPr>
            <a:r>
              <a:rPr sz="2000" spc="0" dirty="0" smtClean="0">
                <a:latin typeface="Verdana"/>
                <a:cs typeface="Verdana"/>
              </a:rPr>
              <a:t>connection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3567" y="2654707"/>
            <a:ext cx="2868296" cy="5847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</a:t>
            </a:r>
            <a:r>
              <a:rPr sz="2000" spc="62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2000" spc="-4" dirty="0" smtClean="0">
                <a:latin typeface="Verdana"/>
                <a:cs typeface="Verdana"/>
              </a:rPr>
              <a:t>Camera battery life</a:t>
            </a:r>
            <a:endParaRPr sz="2000">
              <a:latin typeface="Verdana"/>
              <a:cs typeface="Verdana"/>
            </a:endParaRPr>
          </a:p>
          <a:p>
            <a:pPr marL="355600" marR="38836">
              <a:lnSpc>
                <a:spcPts val="2400"/>
              </a:lnSpc>
              <a:spcBef>
                <a:spcPts val="11"/>
              </a:spcBef>
            </a:pPr>
            <a:r>
              <a:rPr sz="2000" spc="-4" dirty="0" smtClean="0">
                <a:latin typeface="Verdana"/>
                <a:cs typeface="Verdana"/>
              </a:rPr>
              <a:t>operation 3 mins.)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47400" y="2654707"/>
            <a:ext cx="2839304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0" dirty="0" smtClean="0">
                <a:latin typeface="Verdana"/>
                <a:cs typeface="Verdana"/>
              </a:rPr>
              <a:t>up to </a:t>
            </a:r>
            <a:r>
              <a:rPr sz="2000" spc="0" dirty="0" smtClean="0">
                <a:solidFill>
                  <a:srgbClr val="FF0000"/>
                </a:solidFill>
                <a:latin typeface="Verdana"/>
                <a:cs typeface="Verdana"/>
              </a:rPr>
              <a:t>11 months</a:t>
            </a:r>
            <a:r>
              <a:rPr sz="2000" spc="0" dirty="0" smtClean="0">
                <a:latin typeface="Verdana"/>
                <a:cs typeface="Verdana"/>
              </a:rPr>
              <a:t>.(Full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8538" y="2654707"/>
            <a:ext cx="450930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latin typeface="Verdana"/>
                <a:cs typeface="Verdana"/>
              </a:rPr>
              <a:t>HD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83959" y="2654707"/>
            <a:ext cx="860404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latin typeface="Verdana"/>
                <a:cs typeface="Verdana"/>
              </a:rPr>
              <a:t>24fps,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67865" y="2654707"/>
            <a:ext cx="662127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4" dirty="0" smtClean="0">
                <a:latin typeface="Verdana"/>
                <a:cs typeface="Verdana"/>
              </a:rPr>
              <a:t>daily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3567" y="3416961"/>
            <a:ext cx="1822598" cy="284310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</a:t>
            </a:r>
            <a:r>
              <a:rPr sz="2000" spc="62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2000" spc="-11" dirty="0" smtClean="0">
                <a:latin typeface="Verdana"/>
                <a:cs typeface="Verdana"/>
              </a:rPr>
              <a:t>Waterproof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9336" y="3416961"/>
            <a:ext cx="1002859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9" dirty="0" smtClean="0">
                <a:latin typeface="Verdana"/>
                <a:cs typeface="Verdana"/>
              </a:rPr>
              <a:t>camera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6531" y="3416961"/>
            <a:ext cx="1377033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1" dirty="0" smtClean="0">
                <a:latin typeface="Verdana"/>
                <a:cs typeface="Verdana"/>
              </a:rPr>
              <a:t>enclosure,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25816" y="3416961"/>
            <a:ext cx="808230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8" dirty="0" smtClean="0">
                <a:latin typeface="Verdana"/>
                <a:cs typeface="Verdana"/>
              </a:rPr>
              <a:t>rating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59526" y="3416961"/>
            <a:ext cx="647776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solidFill>
                  <a:srgbClr val="FF0000"/>
                </a:solidFill>
                <a:latin typeface="Verdana"/>
                <a:cs typeface="Verdana"/>
              </a:rPr>
              <a:t>IP65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85962" y="6443621"/>
            <a:ext cx="151500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/>
          <p:nvPr/>
        </p:nvSpPr>
        <p:spPr>
          <a:xfrm>
            <a:off x="2649743" y="902208"/>
            <a:ext cx="5241528" cy="679703"/>
          </a:xfrm>
          <a:prstGeom prst="rect">
            <a:avLst/>
          </a:prstGeom>
        </p:spPr>
        <p:txBody>
          <a:bodyPr wrap="square" lIns="0" tIns="902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Precisely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59964" y="428244"/>
            <a:ext cx="4425695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-18288" y="902208"/>
            <a:ext cx="4538472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14800" y="902208"/>
            <a:ext cx="3776472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35424" y="4364736"/>
            <a:ext cx="2324100" cy="1990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44640" y="3887724"/>
            <a:ext cx="1473707" cy="1257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5448" y="1554479"/>
            <a:ext cx="800099" cy="8107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5448" y="2651760"/>
            <a:ext cx="800099" cy="7543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31720" y="5084064"/>
            <a:ext cx="1485900" cy="9433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25467" y="5266944"/>
            <a:ext cx="542543" cy="5242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739" y="1039703"/>
            <a:ext cx="4340257" cy="330504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Selling points</a:t>
            </a: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lang="en-US"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 Precisely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93235" y="1039703"/>
            <a:ext cx="3442362" cy="330504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Reduce False Alarm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4592" y="1834160"/>
            <a:ext cx="6305271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Cameras in the market too many useless alerts !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4592" y="2657374"/>
            <a:ext cx="7129295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2" dirty="0" smtClean="0">
                <a:latin typeface="Verdana"/>
                <a:cs typeface="Verdana"/>
              </a:rPr>
              <a:t>DCS-2800LH has </a:t>
            </a: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PIR </a:t>
            </a:r>
            <a:r>
              <a:rPr sz="2000" spc="-2" dirty="0" smtClean="0">
                <a:latin typeface="Verdana"/>
                <a:cs typeface="Verdana"/>
              </a:rPr>
              <a:t>design and support smart </a:t>
            </a: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Moving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592" y="3023134"/>
            <a:ext cx="3071514" cy="64566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Object detection</a:t>
            </a:r>
            <a:r>
              <a:rPr sz="2000" spc="-2" dirty="0" smtClean="0">
                <a:latin typeface="Verdana"/>
                <a:cs typeface="Verdana"/>
              </a:rPr>
              <a:t>, which</a:t>
            </a:r>
            <a:endParaRPr sz="2000">
              <a:latin typeface="Verdana"/>
              <a:cs typeface="Verdana"/>
            </a:endParaRPr>
          </a:p>
          <a:p>
            <a:pPr marL="12700" marR="38176">
              <a:lnSpc>
                <a:spcPct val="101277"/>
              </a:lnSpc>
              <a:spcBef>
                <a:spcPts val="341"/>
              </a:spcBef>
            </a:pPr>
            <a:r>
              <a:rPr sz="2000" spc="-2" dirty="0" smtClean="0">
                <a:latin typeface="Verdana"/>
                <a:cs typeface="Verdana"/>
              </a:rPr>
              <a:t>alarms!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28348" y="3023134"/>
            <a:ext cx="264636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4" dirty="0" smtClean="0">
                <a:latin typeface="Verdana"/>
                <a:cs typeface="Verdana"/>
              </a:rPr>
              <a:t>is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8997" y="3023134"/>
            <a:ext cx="2148454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2" dirty="0" smtClean="0">
                <a:latin typeface="Verdana"/>
                <a:cs typeface="Verdana"/>
              </a:rPr>
              <a:t>able to precisely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93513" y="3023134"/>
            <a:ext cx="926997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0" dirty="0" smtClean="0">
                <a:latin typeface="Verdana"/>
                <a:cs typeface="Verdana"/>
              </a:rPr>
              <a:t>reduce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43591" y="3023134"/>
            <a:ext cx="658793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1" dirty="0" smtClean="0">
                <a:latin typeface="Verdana"/>
                <a:cs typeface="Verdana"/>
              </a:rPr>
              <a:t>false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97044" y="4436911"/>
            <a:ext cx="1597063" cy="177800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0" dirty="0" smtClean="0">
                <a:solidFill>
                  <a:srgbClr val="00AFEF"/>
                </a:solidFill>
                <a:latin typeface="Verdana"/>
                <a:cs typeface="Verdana"/>
              </a:rPr>
              <a:t>Distance 7.5 meters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3020" y="4814863"/>
            <a:ext cx="1902482" cy="177800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0" dirty="0" smtClean="0">
                <a:solidFill>
                  <a:srgbClr val="00AFEF"/>
                </a:solidFill>
                <a:latin typeface="Verdana"/>
                <a:cs typeface="Verdana"/>
              </a:rPr>
              <a:t>Moving Object detection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15278" y="5556930"/>
            <a:ext cx="2027041" cy="417068"/>
          </a:xfrm>
          <a:prstGeom prst="rect">
            <a:avLst/>
          </a:prstGeom>
        </p:spPr>
        <p:txBody>
          <a:bodyPr wrap="square" lIns="0" tIns="9874" rIns="0" bIns="0" rtlCol="0">
            <a:noAutofit/>
          </a:bodyPr>
          <a:lstStyle/>
          <a:p>
            <a:pPr marL="12700">
              <a:lnSpc>
                <a:spcPts val="1555"/>
              </a:lnSpc>
            </a:pPr>
            <a:r>
              <a:rPr sz="1400" spc="-3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400" spc="-3" dirty="0" smtClean="0">
                <a:solidFill>
                  <a:srgbClr val="FF0000"/>
                </a:solidFill>
                <a:latin typeface="Verdana"/>
                <a:cs typeface="Verdana"/>
              </a:rPr>
              <a:t>Horizontal range 115</a:t>
            </a:r>
            <a:endParaRPr sz="1400">
              <a:latin typeface="Verdana"/>
              <a:cs typeface="Verdana"/>
            </a:endParaRPr>
          </a:p>
          <a:p>
            <a:pPr marL="12700" marR="26746">
              <a:lnSpc>
                <a:spcPts val="1680"/>
              </a:lnSpc>
              <a:spcBef>
                <a:spcPts val="6"/>
              </a:spcBef>
            </a:pPr>
            <a:r>
              <a:rPr sz="1400" spc="1" dirty="0" smtClean="0">
                <a:solidFill>
                  <a:srgbClr val="FF0000"/>
                </a:solidFill>
                <a:latin typeface="Verdana"/>
                <a:cs typeface="Verdana"/>
              </a:rPr>
              <a:t>degree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86902" y="6443621"/>
            <a:ext cx="250311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59964" y="428244"/>
            <a:ext cx="4425695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90772" y="3552444"/>
            <a:ext cx="704088" cy="380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85972" y="3909060"/>
            <a:ext cx="621791" cy="919988"/>
          </a:xfrm>
          <a:custGeom>
            <a:avLst/>
            <a:gdLst/>
            <a:ahLst/>
            <a:cxnLst/>
            <a:rect l="l" t="t" r="r" b="b"/>
            <a:pathLst>
              <a:path w="621791" h="919988">
                <a:moveTo>
                  <a:pt x="621791" y="0"/>
                </a:moveTo>
                <a:lnTo>
                  <a:pt x="0" y="919988"/>
                </a:lnTo>
              </a:path>
            </a:pathLst>
          </a:custGeom>
          <a:ln w="12192">
            <a:solidFill>
              <a:srgbClr val="04AC1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12386" y="2298954"/>
            <a:ext cx="2721864" cy="1445133"/>
          </a:xfrm>
          <a:custGeom>
            <a:avLst/>
            <a:gdLst/>
            <a:ahLst/>
            <a:cxnLst/>
            <a:rect l="l" t="t" r="r" b="b"/>
            <a:pathLst>
              <a:path w="2721864" h="1445133">
                <a:moveTo>
                  <a:pt x="0" y="1445133"/>
                </a:moveTo>
                <a:lnTo>
                  <a:pt x="2721864" y="0"/>
                </a:lnTo>
              </a:path>
            </a:pathLst>
          </a:custGeom>
          <a:ln w="28956">
            <a:solidFill>
              <a:srgbClr val="B6DCD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00572" y="1818131"/>
            <a:ext cx="2122931" cy="1342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85544" y="4701540"/>
            <a:ext cx="2366772" cy="1440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7240" y="5091684"/>
            <a:ext cx="1193292" cy="1018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81272" y="4713732"/>
            <a:ext cx="2670048" cy="15179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90004" y="4754880"/>
            <a:ext cx="1898903" cy="990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73496" y="5582412"/>
            <a:ext cx="160020" cy="256031"/>
          </a:xfrm>
          <a:custGeom>
            <a:avLst/>
            <a:gdLst/>
            <a:ahLst/>
            <a:cxnLst/>
            <a:rect l="l" t="t" r="r" b="b"/>
            <a:pathLst>
              <a:path w="160020" h="256032">
                <a:moveTo>
                  <a:pt x="0" y="256031"/>
                </a:moveTo>
                <a:lnTo>
                  <a:pt x="160020" y="256031"/>
                </a:lnTo>
                <a:lnTo>
                  <a:pt x="160020" y="0"/>
                </a:lnTo>
                <a:lnTo>
                  <a:pt x="0" y="0"/>
                </a:lnTo>
                <a:lnTo>
                  <a:pt x="0" y="256031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01334" y="5327142"/>
            <a:ext cx="917701" cy="384352"/>
          </a:xfrm>
          <a:custGeom>
            <a:avLst/>
            <a:gdLst/>
            <a:ahLst/>
            <a:cxnLst/>
            <a:rect l="l" t="t" r="r" b="b"/>
            <a:pathLst>
              <a:path w="917701" h="384352">
                <a:moveTo>
                  <a:pt x="0" y="384352"/>
                </a:moveTo>
                <a:lnTo>
                  <a:pt x="917701" y="0"/>
                </a:lnTo>
              </a:path>
            </a:pathLst>
          </a:custGeom>
          <a:ln w="35052">
            <a:solidFill>
              <a:srgbClr val="B6DCD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95622" y="5462778"/>
            <a:ext cx="2688335" cy="835990"/>
          </a:xfrm>
          <a:custGeom>
            <a:avLst/>
            <a:gdLst/>
            <a:ahLst/>
            <a:cxnLst/>
            <a:rect l="l" t="t" r="r" b="b"/>
            <a:pathLst>
              <a:path w="2688335" h="835990">
                <a:moveTo>
                  <a:pt x="0" y="0"/>
                </a:moveTo>
                <a:lnTo>
                  <a:pt x="2688335" y="835990"/>
                </a:lnTo>
              </a:path>
            </a:pathLst>
          </a:custGeom>
          <a:ln w="35052">
            <a:solidFill>
              <a:srgbClr val="B6DCD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95972" y="5972556"/>
            <a:ext cx="879348" cy="6507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40180" y="5091684"/>
            <a:ext cx="1193292" cy="10180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740" y="1050369"/>
            <a:ext cx="4355760" cy="774827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Selling points: Recording</a:t>
            </a:r>
            <a:endParaRPr sz="2400">
              <a:latin typeface="Verdana"/>
              <a:cs typeface="Verdana"/>
            </a:endParaRPr>
          </a:p>
          <a:p>
            <a:pPr marL="265379" marR="45720">
              <a:lnSpc>
                <a:spcPct val="101277"/>
              </a:lnSpc>
              <a:spcBef>
                <a:spcPts val="924"/>
              </a:spcBef>
            </a:pPr>
            <a:r>
              <a:rPr sz="1400" spc="0" dirty="0" smtClean="0">
                <a:solidFill>
                  <a:srgbClr val="0000FF"/>
                </a:solidFill>
                <a:latin typeface="Wingdings"/>
                <a:cs typeface="Wingdings"/>
              </a:rPr>
              <a:t></a:t>
            </a:r>
            <a:r>
              <a:rPr sz="1400" spc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  <a:r>
              <a:rPr sz="1400" spc="19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4" dirty="0" smtClean="0">
                <a:latin typeface="Verdana"/>
                <a:cs typeface="Verdana"/>
              </a:rPr>
              <a:t>V</a:t>
            </a:r>
            <a:r>
              <a:rPr sz="2000" spc="-9" dirty="0" smtClean="0">
                <a:latin typeface="Verdana"/>
                <a:cs typeface="Verdana"/>
              </a:rPr>
              <a:t>i</a:t>
            </a:r>
            <a:r>
              <a:rPr sz="2000" spc="0" dirty="0" smtClean="0">
                <a:latin typeface="Verdana"/>
                <a:cs typeface="Verdana"/>
              </a:rPr>
              <a:t>d</a:t>
            </a:r>
            <a:r>
              <a:rPr sz="2000" spc="-9" dirty="0" smtClean="0">
                <a:latin typeface="Verdana"/>
                <a:cs typeface="Verdana"/>
              </a:rPr>
              <a:t>e</a:t>
            </a:r>
            <a:r>
              <a:rPr sz="2000" spc="0" dirty="0" smtClean="0">
                <a:latin typeface="Verdana"/>
                <a:cs typeface="Verdana"/>
              </a:rPr>
              <a:t>o </a:t>
            </a:r>
            <a:r>
              <a:rPr sz="2000" spc="-54" dirty="0" smtClean="0">
                <a:latin typeface="Verdana"/>
                <a:cs typeface="Verdana"/>
              </a:rPr>
              <a:t>R</a:t>
            </a:r>
            <a:r>
              <a:rPr sz="2000" spc="-4" dirty="0" smtClean="0">
                <a:latin typeface="Verdana"/>
                <a:cs typeface="Verdana"/>
              </a:rPr>
              <a:t>e</a:t>
            </a:r>
            <a:r>
              <a:rPr sz="2000" spc="0" dirty="0" smtClean="0">
                <a:latin typeface="Verdana"/>
                <a:cs typeface="Verdana"/>
              </a:rPr>
              <a:t>c</a:t>
            </a:r>
            <a:r>
              <a:rPr sz="2000" spc="-9" dirty="0" smtClean="0">
                <a:latin typeface="Verdana"/>
                <a:cs typeface="Verdana"/>
              </a:rPr>
              <a:t>o</a:t>
            </a:r>
            <a:r>
              <a:rPr sz="2000" spc="0" dirty="0" smtClean="0">
                <a:latin typeface="Verdana"/>
                <a:cs typeface="Verdana"/>
              </a:rPr>
              <a:t>r</a:t>
            </a:r>
            <a:r>
              <a:rPr sz="2000" spc="-4" dirty="0" smtClean="0">
                <a:latin typeface="Verdana"/>
                <a:cs typeface="Verdana"/>
              </a:rPr>
              <a:t>d</a:t>
            </a:r>
            <a:r>
              <a:rPr sz="2000" spc="-9" dirty="0" smtClean="0">
                <a:latin typeface="Verdana"/>
                <a:cs typeface="Verdana"/>
              </a:rPr>
              <a:t>i</a:t>
            </a:r>
            <a:r>
              <a:rPr sz="2000" spc="0" dirty="0" smtClean="0">
                <a:latin typeface="Verdana"/>
                <a:cs typeface="Verdana"/>
              </a:rPr>
              <a:t>ng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9993" y="1050369"/>
            <a:ext cx="829845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35905" y="1050369"/>
            <a:ext cx="3221856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coherent interface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035" y="2002689"/>
            <a:ext cx="326460" cy="1194360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 marR="8127">
              <a:lnSpc>
                <a:spcPts val="2180"/>
              </a:lnSpc>
            </a:pPr>
            <a:r>
              <a:rPr sz="2000" dirty="0" smtClean="0">
                <a:solidFill>
                  <a:srgbClr val="FF0000"/>
                </a:solidFill>
                <a:latin typeface="Verdana"/>
                <a:cs typeface="Verdana"/>
              </a:rPr>
              <a:t>to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1277"/>
              </a:lnSpc>
              <a:spcBef>
                <a:spcPts val="1060"/>
              </a:spcBef>
            </a:pPr>
            <a:r>
              <a:rPr sz="2000" dirty="0" smtClean="0">
                <a:solidFill>
                  <a:srgbClr val="FF0000"/>
                </a:solidFill>
                <a:latin typeface="Verdana"/>
                <a:cs typeface="Verdana"/>
              </a:rPr>
              <a:t>to</a:t>
            </a:r>
            <a:endParaRPr sz="2000">
              <a:latin typeface="Verdana"/>
              <a:cs typeface="Verdana"/>
            </a:endParaRPr>
          </a:p>
          <a:p>
            <a:pPr marL="12700" marR="7777">
              <a:lnSpc>
                <a:spcPct val="101277"/>
              </a:lnSpc>
              <a:spcBef>
                <a:spcPts val="1169"/>
              </a:spcBef>
            </a:pPr>
            <a:r>
              <a:rPr sz="2000" dirty="0" smtClean="0">
                <a:solidFill>
                  <a:srgbClr val="FF0000"/>
                </a:solidFill>
                <a:latin typeface="Verdana"/>
                <a:cs typeface="Verdana"/>
              </a:rPr>
              <a:t>to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9330" y="2002689"/>
            <a:ext cx="2993651" cy="1194360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USB2.0: for Hard drive</a:t>
            </a:r>
            <a:endParaRPr sz="2000">
              <a:latin typeface="Verdana"/>
              <a:cs typeface="Verdana"/>
            </a:endParaRPr>
          </a:p>
          <a:p>
            <a:pPr marL="12700" marR="38176">
              <a:lnSpc>
                <a:spcPct val="101277"/>
              </a:lnSpc>
              <a:spcBef>
                <a:spcPts val="1060"/>
              </a:spcBef>
            </a:pP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microSD card</a:t>
            </a:r>
            <a:endParaRPr sz="2000">
              <a:latin typeface="Verdana"/>
              <a:cs typeface="Verdana"/>
            </a:endParaRPr>
          </a:p>
          <a:p>
            <a:pPr marL="12780" marR="38176">
              <a:lnSpc>
                <a:spcPct val="101277"/>
              </a:lnSpc>
              <a:spcBef>
                <a:spcPts val="1169"/>
              </a:spcBef>
            </a:pPr>
            <a:r>
              <a:rPr sz="2000" spc="-3" dirty="0" smtClean="0">
                <a:solidFill>
                  <a:srgbClr val="FF0000"/>
                </a:solidFill>
                <a:latin typeface="Verdana"/>
                <a:cs typeface="Verdana"/>
              </a:rPr>
              <a:t>mydlink cloud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36868" y="2391248"/>
            <a:ext cx="854008" cy="471931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spc="-4" dirty="0" smtClean="0">
                <a:latin typeface="Verdana"/>
                <a:cs typeface="Verdana"/>
              </a:rPr>
              <a:t>mydlink</a:t>
            </a:r>
            <a:endParaRPr sz="1600">
              <a:latin typeface="Verdana"/>
              <a:cs typeface="Verdana"/>
            </a:endParaRPr>
          </a:p>
          <a:p>
            <a:pPr marL="12700" marR="30403">
              <a:lnSpc>
                <a:spcPts val="1920"/>
              </a:lnSpc>
              <a:spcBef>
                <a:spcPts val="8"/>
              </a:spcBef>
            </a:pPr>
            <a:r>
              <a:rPr sz="1600" spc="0" dirty="0" smtClean="0">
                <a:latin typeface="Verdana"/>
                <a:cs typeface="Verdana"/>
              </a:rPr>
              <a:t>service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1363" y="2391248"/>
            <a:ext cx="593301" cy="228091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spc="-1" dirty="0" smtClean="0">
                <a:latin typeface="Verdana"/>
                <a:cs typeface="Verdana"/>
              </a:rPr>
              <a:t>cloud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1419" y="3374670"/>
            <a:ext cx="3545831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1400" spc="0" dirty="0" smtClean="0">
                <a:solidFill>
                  <a:srgbClr val="0000FF"/>
                </a:solidFill>
                <a:latin typeface="Wingdings"/>
                <a:cs typeface="Wingdings"/>
              </a:rPr>
              <a:t></a:t>
            </a:r>
            <a:r>
              <a:rPr sz="1400" spc="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  <a:r>
              <a:rPr sz="1400" spc="19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0" dirty="0" smtClean="0">
                <a:latin typeface="Verdana"/>
                <a:cs typeface="Verdana"/>
              </a:rPr>
              <a:t>Coher</a:t>
            </a:r>
            <a:r>
              <a:rPr sz="2000" spc="-9" dirty="0" smtClean="0">
                <a:latin typeface="Verdana"/>
                <a:cs typeface="Verdana"/>
              </a:rPr>
              <a:t>e</a:t>
            </a:r>
            <a:r>
              <a:rPr sz="2000" spc="0" dirty="0" smtClean="0">
                <a:latin typeface="Verdana"/>
                <a:cs typeface="Verdana"/>
              </a:rPr>
              <a:t>nt</a:t>
            </a:r>
            <a:r>
              <a:rPr sz="2000" spc="-25" dirty="0" smtClean="0">
                <a:latin typeface="Verdana"/>
                <a:cs typeface="Verdana"/>
              </a:rPr>
              <a:t> </a:t>
            </a:r>
            <a:r>
              <a:rPr sz="2000" spc="0" dirty="0" smtClean="0">
                <a:latin typeface="Verdana"/>
                <a:cs typeface="Verdana"/>
              </a:rPr>
              <a:t>user</a:t>
            </a:r>
            <a:r>
              <a:rPr sz="2000" spc="-24" dirty="0" smtClean="0">
                <a:latin typeface="Verdana"/>
                <a:cs typeface="Verdana"/>
              </a:rPr>
              <a:t> </a:t>
            </a:r>
            <a:r>
              <a:rPr sz="2000" spc="-9" dirty="0" smtClean="0">
                <a:latin typeface="Verdana"/>
                <a:cs typeface="Verdana"/>
              </a:rPr>
              <a:t>i</a:t>
            </a:r>
            <a:r>
              <a:rPr sz="2000" spc="0" dirty="0" smtClean="0">
                <a:latin typeface="Verdana"/>
                <a:cs typeface="Verdana"/>
              </a:rPr>
              <a:t>nterf</a:t>
            </a:r>
            <a:r>
              <a:rPr sz="2000" spc="-4" dirty="0" smtClean="0">
                <a:latin typeface="Verdana"/>
                <a:cs typeface="Verdana"/>
              </a:rPr>
              <a:t>a</a:t>
            </a:r>
            <a:r>
              <a:rPr sz="2000" spc="0" dirty="0" smtClean="0">
                <a:latin typeface="Verdana"/>
                <a:cs typeface="Verdana"/>
              </a:rPr>
              <a:t>c</a:t>
            </a:r>
            <a:r>
              <a:rPr sz="2000" spc="-4" dirty="0" smtClean="0">
                <a:latin typeface="Verdana"/>
                <a:cs typeface="Verdana"/>
              </a:rPr>
              <a:t>e</a:t>
            </a:r>
            <a:r>
              <a:rPr sz="2000" spc="0" dirty="0" smtClean="0">
                <a:latin typeface="Verdana"/>
                <a:cs typeface="Verdana"/>
              </a:rPr>
              <a:t>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035" y="3831870"/>
            <a:ext cx="660576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solidFill>
                  <a:srgbClr val="FF0000"/>
                </a:solidFill>
                <a:latin typeface="Verdana"/>
                <a:cs typeface="Verdana"/>
              </a:rPr>
              <a:t>Easy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0880" y="3831870"/>
            <a:ext cx="318332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solidFill>
                  <a:srgbClr val="FF0000"/>
                </a:solidFill>
                <a:latin typeface="Verdana"/>
                <a:cs typeface="Verdana"/>
              </a:rPr>
              <a:t>to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13702" y="3831870"/>
            <a:ext cx="897342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1" dirty="0" smtClean="0">
                <a:solidFill>
                  <a:srgbClr val="FF0000"/>
                </a:solidFill>
                <a:latin typeface="Verdana"/>
                <a:cs typeface="Verdana"/>
              </a:rPr>
              <a:t>access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00618" y="6443621"/>
            <a:ext cx="222869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spc="-109" dirty="0" smtClean="0"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873496" y="5582412"/>
            <a:ext cx="160020" cy="2560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59964" y="428244"/>
            <a:ext cx="4425695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7304" y="2619755"/>
            <a:ext cx="662940" cy="690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9016" y="4116324"/>
            <a:ext cx="719328" cy="748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9308" y="5689092"/>
            <a:ext cx="681228" cy="7025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59864" y="2199131"/>
            <a:ext cx="1005839" cy="13761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85772" y="3793236"/>
            <a:ext cx="954024" cy="1290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14500" y="5448300"/>
            <a:ext cx="2502407" cy="10622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44824" y="3189732"/>
            <a:ext cx="2283841" cy="878331"/>
          </a:xfrm>
          <a:custGeom>
            <a:avLst/>
            <a:gdLst/>
            <a:ahLst/>
            <a:cxnLst/>
            <a:rect l="l" t="t" r="r" b="b"/>
            <a:pathLst>
              <a:path w="2283841" h="878331">
                <a:moveTo>
                  <a:pt x="0" y="0"/>
                </a:moveTo>
                <a:lnTo>
                  <a:pt x="2283841" y="878331"/>
                </a:lnTo>
              </a:path>
            </a:pathLst>
          </a:custGeom>
          <a:ln w="9144">
            <a:solidFill>
              <a:srgbClr val="B6DCD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51860" y="4067555"/>
            <a:ext cx="2377948" cy="466725"/>
          </a:xfrm>
          <a:custGeom>
            <a:avLst/>
            <a:gdLst/>
            <a:ahLst/>
            <a:cxnLst/>
            <a:rect l="l" t="t" r="r" b="b"/>
            <a:pathLst>
              <a:path w="2377948" h="466725">
                <a:moveTo>
                  <a:pt x="0" y="466725"/>
                </a:moveTo>
                <a:lnTo>
                  <a:pt x="2377948" y="0"/>
                </a:lnTo>
              </a:path>
            </a:pathLst>
          </a:custGeom>
          <a:ln w="9144">
            <a:solidFill>
              <a:srgbClr val="B6DCD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63340" y="4067555"/>
            <a:ext cx="1966595" cy="1881327"/>
          </a:xfrm>
          <a:custGeom>
            <a:avLst/>
            <a:gdLst/>
            <a:ahLst/>
            <a:cxnLst/>
            <a:rect l="l" t="t" r="r" b="b"/>
            <a:pathLst>
              <a:path w="1966595" h="1881327">
                <a:moveTo>
                  <a:pt x="0" y="1881327"/>
                </a:moveTo>
                <a:lnTo>
                  <a:pt x="1966595" y="0"/>
                </a:lnTo>
              </a:path>
            </a:pathLst>
          </a:custGeom>
          <a:ln w="9144">
            <a:solidFill>
              <a:srgbClr val="B6DCD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29300" y="3558540"/>
            <a:ext cx="1193292" cy="10180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33388" y="3095244"/>
            <a:ext cx="2366772" cy="14401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33388" y="3564636"/>
            <a:ext cx="1193292" cy="10180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40" y="1089507"/>
            <a:ext cx="4352498" cy="292100"/>
          </a:xfrm>
          <a:prstGeom prst="rect">
            <a:avLst/>
          </a:prstGeom>
        </p:spPr>
        <p:txBody>
          <a:bodyPr wrap="square" lIns="0" tIns="14478" rIns="0" bIns="0" rtlCol="0">
            <a:noAutofit/>
          </a:bodyPr>
          <a:lstStyle/>
          <a:p>
            <a:pPr marL="12700">
              <a:lnSpc>
                <a:spcPts val="2280"/>
              </a:lnSpc>
            </a:pPr>
            <a:r>
              <a:rPr sz="2100" b="1" spc="0" dirty="0" smtClean="0">
                <a:solidFill>
                  <a:srgbClr val="FFFFFF"/>
                </a:solidFill>
                <a:latin typeface="Verdana"/>
                <a:cs typeface="Verdana"/>
              </a:rPr>
              <a:t>Selling points: Alexa/Google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52086" y="1089507"/>
            <a:ext cx="2500726" cy="292100"/>
          </a:xfrm>
          <a:prstGeom prst="rect">
            <a:avLst/>
          </a:prstGeom>
        </p:spPr>
        <p:txBody>
          <a:bodyPr wrap="square" lIns="0" tIns="14478" rIns="0" bIns="0" rtlCol="0">
            <a:noAutofit/>
          </a:bodyPr>
          <a:lstStyle/>
          <a:p>
            <a:pPr marL="12700">
              <a:lnSpc>
                <a:spcPts val="2280"/>
              </a:lnSpc>
            </a:pPr>
            <a:r>
              <a:rPr sz="2100" b="1" spc="1" dirty="0" smtClean="0">
                <a:solidFill>
                  <a:srgbClr val="FFFFFF"/>
                </a:solidFill>
                <a:latin typeface="Verdana"/>
                <a:cs typeface="Verdana"/>
              </a:rPr>
              <a:t>Assistant/IFTTT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7468" y="1089507"/>
            <a:ext cx="1223192" cy="292100"/>
          </a:xfrm>
          <a:prstGeom prst="rect">
            <a:avLst/>
          </a:prstGeom>
        </p:spPr>
        <p:txBody>
          <a:bodyPr wrap="square" lIns="0" tIns="14478" rIns="0" bIns="0" rtlCol="0">
            <a:noAutofit/>
          </a:bodyPr>
          <a:lstStyle/>
          <a:p>
            <a:pPr marL="12700">
              <a:lnSpc>
                <a:spcPts val="2280"/>
              </a:lnSpc>
            </a:pPr>
            <a:r>
              <a:rPr sz="2100" b="1" spc="0" dirty="0" smtClean="0">
                <a:solidFill>
                  <a:srgbClr val="FFFFFF"/>
                </a:solidFill>
                <a:latin typeface="Verdana"/>
                <a:cs typeface="Verdana"/>
              </a:rPr>
              <a:t>support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934" y="1680490"/>
            <a:ext cx="389016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2" dirty="0" smtClean="0">
                <a:latin typeface="Verdana"/>
                <a:cs typeface="Verdana"/>
              </a:rPr>
              <a:t>Be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273" y="1680490"/>
            <a:ext cx="594913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2" dirty="0" smtClean="0">
                <a:latin typeface="Verdana"/>
                <a:cs typeface="Verdana"/>
              </a:rPr>
              <a:t>able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9509" y="1680490"/>
            <a:ext cx="318332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latin typeface="Verdana"/>
                <a:cs typeface="Verdana"/>
              </a:rPr>
              <a:t>to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92840" y="1680490"/>
            <a:ext cx="685554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latin typeface="Verdana"/>
                <a:cs typeface="Verdana"/>
              </a:rPr>
              <a:t>work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02918" y="1680490"/>
            <a:ext cx="603038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latin typeface="Verdana"/>
                <a:cs typeface="Verdana"/>
              </a:rPr>
              <a:t>with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86902" y="6443621"/>
            <a:ext cx="250311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59964" y="428244"/>
            <a:ext cx="4425695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8286" y="928116"/>
            <a:ext cx="8208264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8140" y="2877312"/>
            <a:ext cx="1556004" cy="2763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93976" y="3617976"/>
            <a:ext cx="1557527" cy="2764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31336" y="2877312"/>
            <a:ext cx="1556003" cy="2763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67172" y="3617976"/>
            <a:ext cx="1557527" cy="27645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03008" y="2877312"/>
            <a:ext cx="1557527" cy="27630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40" y="1065355"/>
            <a:ext cx="8345514" cy="1226765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 marR="30048">
              <a:lnSpc>
                <a:spcPts val="2590"/>
              </a:lnSpc>
            </a:pPr>
            <a:r>
              <a:rPr sz="2400" b="1" spc="1" dirty="0" smtClean="0">
                <a:solidFill>
                  <a:srgbClr val="FFFFFF"/>
                </a:solidFill>
                <a:latin typeface="Verdana"/>
                <a:cs typeface="Verdana"/>
              </a:rPr>
              <a:t>Selling points: new mydlink APP for operation</a:t>
            </a:r>
            <a:endParaRPr sz="2400">
              <a:latin typeface="Verdana"/>
              <a:cs typeface="Verdana"/>
            </a:endParaRPr>
          </a:p>
          <a:p>
            <a:pPr marL="727760" indent="-271272">
              <a:lnSpc>
                <a:spcPct val="92950"/>
              </a:lnSpc>
              <a:spcBef>
                <a:spcPts val="979"/>
              </a:spcBef>
            </a:pPr>
            <a:r>
              <a:rPr sz="2250" dirty="0" smtClean="0">
                <a:solidFill>
                  <a:srgbClr val="92D050"/>
                </a:solidFill>
                <a:latin typeface="Wingdings"/>
                <a:cs typeface="Wingdings"/>
              </a:rPr>
              <a:t></a:t>
            </a:r>
            <a:r>
              <a:rPr sz="2250" spc="-207" dirty="0" smtClean="0">
                <a:solidFill>
                  <a:srgbClr val="92D050"/>
                </a:solidFill>
                <a:latin typeface="Times New Roman"/>
                <a:cs typeface="Times New Roman"/>
              </a:rPr>
              <a:t> </a:t>
            </a:r>
            <a:r>
              <a:rPr sz="1600" spc="-4" dirty="0" smtClean="0">
                <a:latin typeface="Arial"/>
                <a:cs typeface="Arial"/>
              </a:rPr>
              <a:t>mydlink APP provides the </a:t>
            </a:r>
            <a:r>
              <a:rPr sz="1600" spc="-19" dirty="0" smtClean="0">
                <a:latin typeface="Verdana"/>
                <a:cs typeface="Verdana"/>
              </a:rPr>
              <a:t>brand-new </a:t>
            </a:r>
            <a:r>
              <a:rPr sz="1600" spc="-4" dirty="0" smtClean="0">
                <a:latin typeface="Arial"/>
                <a:cs typeface="Arial"/>
              </a:rPr>
              <a:t>user interface for operation. It combines Camera, Sensor, Gateway, and Plug into a single APP. The functionality icon makes operation more intuitive and enhance the user experience.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86902" y="6443621"/>
            <a:ext cx="250311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13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2594762" y="928116"/>
            <a:ext cx="751941" cy="679703"/>
          </a:xfrm>
          <a:prstGeom prst="rect">
            <a:avLst/>
          </a:prstGeom>
        </p:spPr>
        <p:txBody>
          <a:bodyPr wrap="square" lIns="0" tIns="394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18460" y="928116"/>
            <a:ext cx="1277112" cy="679703"/>
          </a:xfrm>
          <a:prstGeom prst="rect">
            <a:avLst/>
          </a:prstGeom>
        </p:spPr>
        <p:txBody>
          <a:bodyPr wrap="square" lIns="0" tIns="394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59964" y="428244"/>
            <a:ext cx="4425695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6448" y="928116"/>
            <a:ext cx="2596896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27960" y="928116"/>
            <a:ext cx="618743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41320" y="928116"/>
            <a:ext cx="1254252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12594" y="202221"/>
            <a:ext cx="1087654" cy="406704"/>
          </a:xfrm>
          <a:prstGeom prst="rect">
            <a:avLst/>
          </a:prstGeom>
        </p:spPr>
        <p:txBody>
          <a:bodyPr wrap="square" lIns="0" tIns="20320" rIns="0" bIns="0" rtlCol="0">
            <a:noAutofit/>
          </a:bodyPr>
          <a:lstStyle/>
          <a:p>
            <a:pPr marL="12700">
              <a:lnSpc>
                <a:spcPts val="3200"/>
              </a:lnSpc>
            </a:pPr>
            <a:r>
              <a:rPr sz="3000" b="1" spc="-2" dirty="0" smtClean="0">
                <a:solidFill>
                  <a:srgbClr val="FFFFFF"/>
                </a:solidFill>
                <a:latin typeface="Verdana"/>
                <a:cs typeface="Verdana"/>
              </a:rPr>
              <a:t>IPv6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3943" y="1065355"/>
            <a:ext cx="1940519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More sellin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9120" y="1065355"/>
            <a:ext cx="919458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-2" dirty="0" smtClean="0">
                <a:solidFill>
                  <a:srgbClr val="FFFFFF"/>
                </a:solidFill>
                <a:latin typeface="Verdana"/>
                <a:cs typeface="Verdana"/>
              </a:rPr>
              <a:t>oints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4722" y="2120418"/>
            <a:ext cx="3468378" cy="650070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dirty="0" smtClean="0">
                <a:latin typeface="Wingdings"/>
                <a:cs typeface="Wingdings"/>
              </a:rPr>
              <a:t></a:t>
            </a:r>
            <a:r>
              <a:rPr sz="2000" spc="62" dirty="0" smtClean="0">
                <a:latin typeface="Times New Roman"/>
                <a:cs typeface="Times New Roman"/>
              </a:rPr>
              <a:t>  </a:t>
            </a:r>
            <a:r>
              <a:rPr sz="2000" spc="0" dirty="0" smtClean="0">
                <a:latin typeface="Verdana"/>
                <a:cs typeface="Verdana"/>
              </a:rPr>
              <a:t>1/4” </a:t>
            </a:r>
            <a:r>
              <a:rPr sz="2000" spc="0" dirty="0" smtClean="0">
                <a:solidFill>
                  <a:srgbClr val="FF0000"/>
                </a:solidFill>
                <a:latin typeface="Verdana"/>
                <a:cs typeface="Verdana"/>
              </a:rPr>
              <a:t>2 </a:t>
            </a:r>
            <a:r>
              <a:rPr sz="2000" spc="0" dirty="0" smtClean="0">
                <a:latin typeface="Verdana"/>
                <a:cs typeface="Verdana"/>
              </a:rPr>
              <a:t>megapixel CMOS</a:t>
            </a:r>
            <a:endParaRPr sz="2000">
              <a:latin typeface="Verdana"/>
              <a:cs typeface="Verdana"/>
            </a:endParaRPr>
          </a:p>
          <a:p>
            <a:pPr marL="12700" marR="38836">
              <a:lnSpc>
                <a:spcPct val="101277"/>
              </a:lnSpc>
              <a:spcBef>
                <a:spcPts val="341"/>
              </a:spcBef>
            </a:pPr>
            <a:r>
              <a:rPr sz="2000" dirty="0" smtClean="0">
                <a:solidFill>
                  <a:srgbClr val="FF0000"/>
                </a:solidFill>
                <a:latin typeface="Wingdings"/>
                <a:cs typeface="Wingdings"/>
              </a:rPr>
              <a:t></a:t>
            </a:r>
            <a:r>
              <a:rPr sz="2000" spc="62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H.264 </a:t>
            </a:r>
            <a:r>
              <a:rPr sz="2000" spc="-2" dirty="0" smtClean="0">
                <a:latin typeface="Verdana"/>
                <a:cs typeface="Verdana"/>
              </a:rPr>
              <a:t>compression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96235" y="2120418"/>
            <a:ext cx="903834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0" dirty="0" smtClean="0">
                <a:latin typeface="Verdana"/>
                <a:cs typeface="Verdana"/>
              </a:rPr>
              <a:t>sensor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4722" y="2852192"/>
            <a:ext cx="5789614" cy="2418164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 marR="33604">
              <a:lnSpc>
                <a:spcPts val="2180"/>
              </a:lnSpc>
            </a:pPr>
            <a:r>
              <a:rPr sz="2000" dirty="0" smtClean="0">
                <a:solidFill>
                  <a:srgbClr val="FF0000"/>
                </a:solidFill>
                <a:latin typeface="Wingdings"/>
                <a:cs typeface="Wingdings"/>
              </a:rPr>
              <a:t></a:t>
            </a:r>
            <a:r>
              <a:rPr sz="2000" spc="62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Full HD </a:t>
            </a:r>
            <a:r>
              <a:rPr sz="2000" spc="-2" dirty="0" smtClean="0">
                <a:latin typeface="Verdana"/>
                <a:cs typeface="Verdana"/>
              </a:rPr>
              <a:t>resolution 1920x1080</a:t>
            </a:r>
            <a:endParaRPr sz="2000">
              <a:latin typeface="Verdana"/>
              <a:cs typeface="Verdana"/>
            </a:endParaRPr>
          </a:p>
          <a:p>
            <a:pPr marL="12700" marR="33604">
              <a:lnSpc>
                <a:spcPct val="101277"/>
              </a:lnSpc>
              <a:spcBef>
                <a:spcPts val="341"/>
              </a:spcBef>
            </a:pPr>
            <a:r>
              <a:rPr sz="2000" dirty="0" smtClean="0">
                <a:latin typeface="Wingdings"/>
                <a:cs typeface="Wingdings"/>
              </a:rPr>
              <a:t></a:t>
            </a:r>
            <a:r>
              <a:rPr sz="2000" spc="62" dirty="0" smtClean="0">
                <a:latin typeface="Times New Roman"/>
                <a:cs typeface="Times New Roman"/>
              </a:rPr>
              <a:t>  </a:t>
            </a:r>
            <a:r>
              <a:rPr sz="2000" spc="-2" dirty="0" smtClean="0">
                <a:latin typeface="Verdana"/>
                <a:cs typeface="Verdana"/>
              </a:rPr>
              <a:t>Wide angle </a:t>
            </a: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140 degree </a:t>
            </a:r>
            <a:r>
              <a:rPr sz="2000" spc="-2" dirty="0" smtClean="0">
                <a:latin typeface="Verdana"/>
                <a:cs typeface="Verdana"/>
              </a:rPr>
              <a:t>FOV (Diagonal)</a:t>
            </a:r>
            <a:endParaRPr sz="2000">
              <a:latin typeface="Verdana"/>
              <a:cs typeface="Verdana"/>
            </a:endParaRPr>
          </a:p>
          <a:p>
            <a:pPr marL="12700" marR="33604">
              <a:lnSpc>
                <a:spcPct val="101277"/>
              </a:lnSpc>
              <a:spcBef>
                <a:spcPts val="450"/>
              </a:spcBef>
            </a:pPr>
            <a:r>
              <a:rPr sz="2000" dirty="0" smtClean="0">
                <a:solidFill>
                  <a:srgbClr val="FF0000"/>
                </a:solidFill>
                <a:latin typeface="Wingdings"/>
                <a:cs typeface="Wingdings"/>
              </a:rPr>
              <a:t></a:t>
            </a:r>
            <a:r>
              <a:rPr sz="2000" spc="62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2000" spc="-1" dirty="0" smtClean="0">
                <a:solidFill>
                  <a:srgbClr val="FF0000"/>
                </a:solidFill>
                <a:latin typeface="Verdana"/>
                <a:cs typeface="Verdana"/>
              </a:rPr>
              <a:t>7.5M IR LED </a:t>
            </a:r>
            <a:r>
              <a:rPr sz="2000" b="1" spc="-1" dirty="0" smtClean="0">
                <a:latin typeface="Verdana"/>
                <a:cs typeface="Verdana"/>
              </a:rPr>
              <a:t>support </a:t>
            </a:r>
            <a:r>
              <a:rPr sz="2000" spc="-1" dirty="0" smtClean="0">
                <a:latin typeface="Verdana"/>
                <a:cs typeface="Verdana"/>
              </a:rPr>
              <a:t>for night mode</a:t>
            </a:r>
            <a:endParaRPr sz="2000">
              <a:latin typeface="Verdana"/>
              <a:cs typeface="Verdana"/>
            </a:endParaRPr>
          </a:p>
          <a:p>
            <a:pPr marL="12700" marR="33604">
              <a:lnSpc>
                <a:spcPct val="101277"/>
              </a:lnSpc>
              <a:spcBef>
                <a:spcPts val="450"/>
              </a:spcBef>
            </a:pPr>
            <a:r>
              <a:rPr sz="2000" dirty="0" smtClean="0">
                <a:latin typeface="Wingdings"/>
                <a:cs typeface="Wingdings"/>
              </a:rPr>
              <a:t></a:t>
            </a:r>
            <a:r>
              <a:rPr sz="2000" spc="62" dirty="0" smtClean="0">
                <a:latin typeface="Times New Roman"/>
                <a:cs typeface="Times New Roman"/>
              </a:rPr>
              <a:t>  </a:t>
            </a:r>
            <a:r>
              <a:rPr sz="2000" spc="-3" dirty="0" smtClean="0">
                <a:latin typeface="Verdana"/>
                <a:cs typeface="Verdana"/>
              </a:rPr>
              <a:t>Camera build in microphone and speaker</a:t>
            </a:r>
            <a:endParaRPr sz="2000">
              <a:latin typeface="Verdana"/>
              <a:cs typeface="Verdana"/>
            </a:endParaRPr>
          </a:p>
          <a:p>
            <a:pPr marL="355574" indent="-342874">
              <a:lnSpc>
                <a:spcPts val="2400"/>
              </a:lnSpc>
              <a:spcBef>
                <a:spcPts val="662"/>
              </a:spcBef>
              <a:tabLst>
                <a:tab pos="342900" algn="l"/>
              </a:tabLst>
            </a:pPr>
            <a:r>
              <a:rPr sz="2000" dirty="0" smtClean="0">
                <a:latin typeface="Wingdings"/>
                <a:cs typeface="Wingdings"/>
              </a:rPr>
              <a:t></a:t>
            </a:r>
            <a:r>
              <a:rPr sz="2000" dirty="0" smtClean="0">
                <a:latin typeface="Times New Roman"/>
                <a:cs typeface="Times New Roman"/>
              </a:rPr>
              <a:t>	</a:t>
            </a:r>
            <a:r>
              <a:rPr sz="2000" spc="-4" dirty="0" smtClean="0">
                <a:latin typeface="Verdana"/>
                <a:cs typeface="Verdana"/>
              </a:rPr>
              <a:t>B</a:t>
            </a:r>
            <a:r>
              <a:rPr sz="2000" spc="0" dirty="0" smtClean="0">
                <a:latin typeface="Verdana"/>
                <a:cs typeface="Verdana"/>
              </a:rPr>
              <a:t>ui</a:t>
            </a:r>
            <a:r>
              <a:rPr sz="2000" spc="-14" dirty="0" smtClean="0">
                <a:latin typeface="Verdana"/>
                <a:cs typeface="Verdana"/>
              </a:rPr>
              <a:t>l</a:t>
            </a:r>
            <a:r>
              <a:rPr sz="2000" spc="0" dirty="0" smtClean="0">
                <a:latin typeface="Verdana"/>
                <a:cs typeface="Verdana"/>
              </a:rPr>
              <a:t>d</a:t>
            </a:r>
            <a:r>
              <a:rPr sz="2000" spc="14" dirty="0" smtClean="0">
                <a:latin typeface="Verdana"/>
                <a:cs typeface="Verdana"/>
              </a:rPr>
              <a:t> </a:t>
            </a:r>
            <a:r>
              <a:rPr sz="2000" spc="-9" dirty="0" smtClean="0">
                <a:latin typeface="Verdana"/>
                <a:cs typeface="Verdana"/>
              </a:rPr>
              <a:t>i</a:t>
            </a:r>
            <a:r>
              <a:rPr sz="2000" spc="0" dirty="0" smtClean="0">
                <a:latin typeface="Verdana"/>
                <a:cs typeface="Verdana"/>
              </a:rPr>
              <a:t>n t</a:t>
            </a:r>
            <a:r>
              <a:rPr sz="2000" spc="9" dirty="0" smtClean="0">
                <a:latin typeface="Verdana"/>
                <a:cs typeface="Verdana"/>
              </a:rPr>
              <a:t>w</a:t>
            </a:r>
            <a:r>
              <a:rPr sz="2000" spc="0" dirty="0" smtClean="0">
                <a:latin typeface="Verdana"/>
                <a:cs typeface="Verdana"/>
              </a:rPr>
              <a:t>o 18650 H</a:t>
            </a:r>
            <a:r>
              <a:rPr sz="2000" spc="-29" dirty="0" smtClean="0">
                <a:latin typeface="Verdana"/>
                <a:cs typeface="Verdana"/>
              </a:rPr>
              <a:t>i</a:t>
            </a:r>
            <a:r>
              <a:rPr sz="2000" spc="0" dirty="0" smtClean="0">
                <a:latin typeface="Verdana"/>
                <a:cs typeface="Verdana"/>
              </a:rPr>
              <a:t>-E</a:t>
            </a:r>
            <a:r>
              <a:rPr sz="2000" spc="4" dirty="0" smtClean="0">
                <a:latin typeface="Verdana"/>
                <a:cs typeface="Verdana"/>
              </a:rPr>
              <a:t>f</a:t>
            </a:r>
            <a:r>
              <a:rPr sz="2000" spc="0" dirty="0" smtClean="0">
                <a:latin typeface="Verdana"/>
                <a:cs typeface="Verdana"/>
              </a:rPr>
              <a:t>f</a:t>
            </a:r>
            <a:r>
              <a:rPr sz="2000" spc="-4" dirty="0" smtClean="0">
                <a:latin typeface="Verdana"/>
                <a:cs typeface="Verdana"/>
              </a:rPr>
              <a:t>i</a:t>
            </a:r>
            <a:r>
              <a:rPr sz="2000" spc="0" dirty="0" smtClean="0">
                <a:latin typeface="Verdana"/>
                <a:cs typeface="Verdana"/>
              </a:rPr>
              <a:t>c</a:t>
            </a:r>
            <a:r>
              <a:rPr sz="2000" spc="-9" dirty="0" smtClean="0">
                <a:latin typeface="Verdana"/>
                <a:cs typeface="Verdana"/>
              </a:rPr>
              <a:t>i</a:t>
            </a:r>
            <a:r>
              <a:rPr sz="2000" spc="-4" dirty="0" smtClean="0">
                <a:latin typeface="Verdana"/>
                <a:cs typeface="Verdana"/>
              </a:rPr>
              <a:t>e</a:t>
            </a:r>
            <a:r>
              <a:rPr sz="2000" spc="0" dirty="0" smtClean="0">
                <a:latin typeface="Verdana"/>
                <a:cs typeface="Verdana"/>
              </a:rPr>
              <a:t>ncy</a:t>
            </a:r>
            <a:r>
              <a:rPr sz="2000" spc="-9" dirty="0" smtClean="0">
                <a:latin typeface="Verdana"/>
                <a:cs typeface="Verdana"/>
              </a:rPr>
              <a:t> </a:t>
            </a:r>
            <a:r>
              <a:rPr sz="2000" spc="0" dirty="0" smtClean="0">
                <a:solidFill>
                  <a:srgbClr val="FF0000"/>
                </a:solidFill>
                <a:latin typeface="Verdana"/>
                <a:cs typeface="Verdana"/>
              </a:rPr>
              <a:t>33</a:t>
            </a:r>
            <a:r>
              <a:rPr sz="2000" spc="-4" dirty="0" smtClean="0">
                <a:solidFill>
                  <a:srgbClr val="FF0000"/>
                </a:solidFill>
                <a:latin typeface="Verdana"/>
                <a:cs typeface="Verdana"/>
              </a:rPr>
              <a:t>5</a:t>
            </a:r>
            <a:r>
              <a:rPr sz="2000" spc="0" dirty="0" smtClean="0">
                <a:solidFill>
                  <a:srgbClr val="FF0000"/>
                </a:solidFill>
                <a:latin typeface="Verdana"/>
                <a:cs typeface="Verdana"/>
              </a:rPr>
              <a:t>0</a:t>
            </a:r>
            <a:r>
              <a:rPr sz="2000" spc="-4" dirty="0" smtClean="0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r>
              <a:rPr sz="2000" spc="0" dirty="0" smtClean="0">
                <a:solidFill>
                  <a:srgbClr val="FF0000"/>
                </a:solidFill>
                <a:latin typeface="Verdana"/>
                <a:cs typeface="Verdana"/>
              </a:rPr>
              <a:t>Ah </a:t>
            </a:r>
            <a:r>
              <a:rPr sz="2000" spc="0" dirty="0" smtClean="0">
                <a:latin typeface="Verdana"/>
                <a:cs typeface="Verdana"/>
              </a:rPr>
              <a:t>ca</a:t>
            </a:r>
            <a:r>
              <a:rPr sz="2000" spc="-9" dirty="0" smtClean="0">
                <a:latin typeface="Verdana"/>
                <a:cs typeface="Verdana"/>
              </a:rPr>
              <a:t>m</a:t>
            </a:r>
            <a:r>
              <a:rPr sz="2000" spc="-4" dirty="0" smtClean="0">
                <a:latin typeface="Verdana"/>
                <a:cs typeface="Verdana"/>
              </a:rPr>
              <a:t>e</a:t>
            </a:r>
            <a:r>
              <a:rPr sz="2000" spc="0" dirty="0" smtClean="0">
                <a:latin typeface="Verdana"/>
                <a:cs typeface="Verdana"/>
              </a:rPr>
              <a:t>ra</a:t>
            </a:r>
            <a:endParaRPr sz="2000">
              <a:latin typeface="Verdana"/>
              <a:cs typeface="Verdana"/>
            </a:endParaRPr>
          </a:p>
          <a:p>
            <a:pPr marL="12700" marR="33604">
              <a:lnSpc>
                <a:spcPct val="101277"/>
              </a:lnSpc>
              <a:spcBef>
                <a:spcPts val="270"/>
              </a:spcBef>
            </a:pPr>
            <a:r>
              <a:rPr sz="2000" dirty="0" smtClean="0">
                <a:latin typeface="Wingdings"/>
                <a:cs typeface="Wingdings"/>
              </a:rPr>
              <a:t></a:t>
            </a:r>
            <a:r>
              <a:rPr sz="2000" spc="62" dirty="0" smtClean="0">
                <a:latin typeface="Times New Roman"/>
                <a:cs typeface="Times New Roman"/>
              </a:rPr>
              <a:t>  </a:t>
            </a:r>
            <a:r>
              <a:rPr sz="2000" spc="-2" dirty="0" smtClean="0">
                <a:latin typeface="Verdana"/>
                <a:cs typeface="Verdana"/>
              </a:rPr>
              <a:t>Built-in security </a:t>
            </a:r>
            <a:r>
              <a:rPr sz="2000" spc="-2" dirty="0" smtClean="0">
                <a:solidFill>
                  <a:srgbClr val="FF0000"/>
                </a:solidFill>
                <a:latin typeface="Verdana"/>
                <a:cs typeface="Verdana"/>
              </a:rPr>
              <a:t>siren </a:t>
            </a:r>
            <a:r>
              <a:rPr sz="2000" spc="-2" dirty="0" smtClean="0">
                <a:latin typeface="Verdana"/>
                <a:cs typeface="Verdana"/>
              </a:rPr>
              <a:t>on Hub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825742" y="4315486"/>
            <a:ext cx="1642862" cy="279907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2" dirty="0" smtClean="0">
                <a:latin typeface="Verdana"/>
                <a:cs typeface="Verdana"/>
              </a:rPr>
              <a:t>Batteries for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1762658" y="918972"/>
            <a:ext cx="2001621" cy="679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6448" y="918972"/>
            <a:ext cx="1885188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16252" y="918972"/>
            <a:ext cx="1748027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6814" y="3071622"/>
            <a:ext cx="4451604" cy="361188"/>
          </a:xfrm>
          <a:custGeom>
            <a:avLst/>
            <a:gdLst/>
            <a:ahLst/>
            <a:cxnLst/>
            <a:rect l="l" t="t" r="r" b="b"/>
            <a:pathLst>
              <a:path w="4451604" h="361188">
                <a:moveTo>
                  <a:pt x="0" y="60198"/>
                </a:moveTo>
                <a:lnTo>
                  <a:pt x="14341" y="21183"/>
                </a:lnTo>
                <a:lnTo>
                  <a:pt x="49963" y="865"/>
                </a:lnTo>
                <a:lnTo>
                  <a:pt x="60198" y="0"/>
                </a:lnTo>
                <a:lnTo>
                  <a:pt x="4391406" y="0"/>
                </a:lnTo>
                <a:lnTo>
                  <a:pt x="4430420" y="14333"/>
                </a:lnTo>
                <a:lnTo>
                  <a:pt x="4450738" y="49957"/>
                </a:lnTo>
                <a:lnTo>
                  <a:pt x="4451604" y="60198"/>
                </a:lnTo>
                <a:lnTo>
                  <a:pt x="4451604" y="300989"/>
                </a:lnTo>
                <a:lnTo>
                  <a:pt x="4437270" y="340004"/>
                </a:lnTo>
                <a:lnTo>
                  <a:pt x="4401646" y="360322"/>
                </a:lnTo>
                <a:lnTo>
                  <a:pt x="4391406" y="361188"/>
                </a:lnTo>
                <a:lnTo>
                  <a:pt x="60198" y="361188"/>
                </a:lnTo>
                <a:lnTo>
                  <a:pt x="21194" y="346854"/>
                </a:lnTo>
                <a:lnTo>
                  <a:pt x="866" y="311230"/>
                </a:lnTo>
                <a:lnTo>
                  <a:pt x="0" y="300989"/>
                </a:lnTo>
                <a:lnTo>
                  <a:pt x="0" y="60198"/>
                </a:lnTo>
                <a:close/>
              </a:path>
            </a:pathLst>
          </a:custGeom>
          <a:ln w="28956">
            <a:solidFill>
              <a:srgbClr val="EE823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13943" y="1055830"/>
            <a:ext cx="1002188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Table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3798" y="1055830"/>
            <a:ext cx="1415335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Content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4792" y="1633712"/>
            <a:ext cx="253693" cy="279908"/>
          </a:xfrm>
          <a:prstGeom prst="rect">
            <a:avLst/>
          </a:prstGeom>
        </p:spPr>
        <p:txBody>
          <a:bodyPr wrap="square" lIns="0" tIns="13144" rIns="0" bIns="0" rtlCol="0">
            <a:noAutofit/>
          </a:bodyPr>
          <a:lstStyle/>
          <a:p>
            <a:pPr marL="12700">
              <a:lnSpc>
                <a:spcPts val="2070"/>
              </a:lnSpc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endParaRPr sz="20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3016" y="1633617"/>
            <a:ext cx="3016887" cy="279907"/>
          </a:xfrm>
          <a:prstGeom prst="rect">
            <a:avLst/>
          </a:prstGeom>
        </p:spPr>
        <p:txBody>
          <a:bodyPr wrap="square" lIns="0" tIns="13652" rIns="0" bIns="0" rtlCol="0">
            <a:noAutofit/>
          </a:bodyPr>
          <a:lstStyle/>
          <a:p>
            <a:pPr marL="12700">
              <a:lnSpc>
                <a:spcPts val="2150"/>
              </a:lnSpc>
            </a:pPr>
            <a:r>
              <a:rPr sz="2000" b="1" spc="0" dirty="0" smtClean="0">
                <a:latin typeface="Arial"/>
                <a:cs typeface="Arial"/>
              </a:rPr>
              <a:t>Production Descriptions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792" y="2395712"/>
            <a:ext cx="253693" cy="279908"/>
          </a:xfrm>
          <a:prstGeom prst="rect">
            <a:avLst/>
          </a:prstGeom>
        </p:spPr>
        <p:txBody>
          <a:bodyPr wrap="square" lIns="0" tIns="13144" rIns="0" bIns="0" rtlCol="0">
            <a:noAutofit/>
          </a:bodyPr>
          <a:lstStyle/>
          <a:p>
            <a:pPr marL="12700">
              <a:lnSpc>
                <a:spcPts val="2070"/>
              </a:lnSpc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endParaRPr sz="2000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3016" y="2395617"/>
            <a:ext cx="2336587" cy="279907"/>
          </a:xfrm>
          <a:prstGeom prst="rect">
            <a:avLst/>
          </a:prstGeom>
        </p:spPr>
        <p:txBody>
          <a:bodyPr wrap="square" lIns="0" tIns="13652" rIns="0" bIns="0" rtlCol="0">
            <a:noAutofit/>
          </a:bodyPr>
          <a:lstStyle/>
          <a:p>
            <a:pPr marL="12700">
              <a:lnSpc>
                <a:spcPts val="2150"/>
              </a:lnSpc>
            </a:pPr>
            <a:r>
              <a:rPr sz="2000" b="1" spc="-1" dirty="0" smtClean="0">
                <a:latin typeface="Arial"/>
                <a:cs typeface="Arial"/>
              </a:rPr>
              <a:t>Product Highlights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792" y="3097133"/>
            <a:ext cx="253693" cy="279908"/>
          </a:xfrm>
          <a:prstGeom prst="rect">
            <a:avLst/>
          </a:prstGeom>
        </p:spPr>
        <p:txBody>
          <a:bodyPr wrap="square" lIns="0" tIns="13144" rIns="0" bIns="0" rtlCol="0">
            <a:noAutofit/>
          </a:bodyPr>
          <a:lstStyle/>
          <a:p>
            <a:pPr marL="12700">
              <a:lnSpc>
                <a:spcPts val="2070"/>
              </a:lnSpc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endParaRPr sz="2000">
              <a:latin typeface="Wingdings"/>
              <a:cs typeface="Wingding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016" y="3097038"/>
            <a:ext cx="3326114" cy="279907"/>
          </a:xfrm>
          <a:prstGeom prst="rect">
            <a:avLst/>
          </a:prstGeom>
        </p:spPr>
        <p:txBody>
          <a:bodyPr wrap="square" lIns="0" tIns="13652" rIns="0" bIns="0" rtlCol="0">
            <a:noAutofit/>
          </a:bodyPr>
          <a:lstStyle/>
          <a:p>
            <a:pPr marL="12700">
              <a:lnSpc>
                <a:spcPts val="2150"/>
              </a:lnSpc>
            </a:pPr>
            <a:r>
              <a:rPr sz="2000" b="1" spc="-5" dirty="0" smtClean="0">
                <a:latin typeface="Arial"/>
                <a:cs typeface="Arial"/>
              </a:rPr>
              <a:t>Comparisons with Arlo Pro</a:t>
            </a:r>
            <a:endParaRPr sz="2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96307" y="3097038"/>
            <a:ext cx="205082" cy="279907"/>
          </a:xfrm>
          <a:prstGeom prst="rect">
            <a:avLst/>
          </a:prstGeom>
        </p:spPr>
        <p:txBody>
          <a:bodyPr wrap="square" lIns="0" tIns="13652" rIns="0" bIns="0" rtlCol="0">
            <a:noAutofit/>
          </a:bodyPr>
          <a:lstStyle/>
          <a:p>
            <a:pPr marL="12700">
              <a:lnSpc>
                <a:spcPts val="2150"/>
              </a:lnSpc>
            </a:pPr>
            <a:r>
              <a:rPr sz="2000" b="1" dirty="0" smtClean="0"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46376" y="428244"/>
            <a:ext cx="6626352" cy="512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0075" y="3474046"/>
            <a:ext cx="2006600" cy="824395"/>
          </a:xfrm>
          <a:custGeom>
            <a:avLst/>
            <a:gdLst/>
            <a:ahLst/>
            <a:cxnLst/>
            <a:rect l="l" t="t" r="r" b="b"/>
            <a:pathLst>
              <a:path w="2006600" h="824395">
                <a:moveTo>
                  <a:pt x="0" y="824395"/>
                </a:moveTo>
                <a:lnTo>
                  <a:pt x="2006600" y="824395"/>
                </a:lnTo>
                <a:lnTo>
                  <a:pt x="2006600" y="0"/>
                </a:lnTo>
                <a:lnTo>
                  <a:pt x="0" y="0"/>
                </a:lnTo>
                <a:lnTo>
                  <a:pt x="0" y="82439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06675" y="3474046"/>
            <a:ext cx="838200" cy="824395"/>
          </a:xfrm>
          <a:custGeom>
            <a:avLst/>
            <a:gdLst/>
            <a:ahLst/>
            <a:cxnLst/>
            <a:rect l="l" t="t" r="r" b="b"/>
            <a:pathLst>
              <a:path w="838200" h="824395">
                <a:moveTo>
                  <a:pt x="0" y="824395"/>
                </a:moveTo>
                <a:lnTo>
                  <a:pt x="838200" y="824395"/>
                </a:lnTo>
                <a:lnTo>
                  <a:pt x="838200" y="0"/>
                </a:lnTo>
                <a:lnTo>
                  <a:pt x="0" y="0"/>
                </a:lnTo>
                <a:lnTo>
                  <a:pt x="0" y="82439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44875" y="3474046"/>
            <a:ext cx="990600" cy="824395"/>
          </a:xfrm>
          <a:custGeom>
            <a:avLst/>
            <a:gdLst/>
            <a:ahLst/>
            <a:cxnLst/>
            <a:rect l="l" t="t" r="r" b="b"/>
            <a:pathLst>
              <a:path w="990600" h="824395">
                <a:moveTo>
                  <a:pt x="0" y="824395"/>
                </a:moveTo>
                <a:lnTo>
                  <a:pt x="990600" y="824395"/>
                </a:lnTo>
                <a:lnTo>
                  <a:pt x="990600" y="0"/>
                </a:lnTo>
                <a:lnTo>
                  <a:pt x="0" y="0"/>
                </a:lnTo>
                <a:lnTo>
                  <a:pt x="0" y="82439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35475" y="3474046"/>
            <a:ext cx="1092200" cy="824395"/>
          </a:xfrm>
          <a:custGeom>
            <a:avLst/>
            <a:gdLst/>
            <a:ahLst/>
            <a:cxnLst/>
            <a:rect l="l" t="t" r="r" b="b"/>
            <a:pathLst>
              <a:path w="1092200" h="824395">
                <a:moveTo>
                  <a:pt x="0" y="824395"/>
                </a:moveTo>
                <a:lnTo>
                  <a:pt x="1092200" y="824395"/>
                </a:lnTo>
                <a:lnTo>
                  <a:pt x="1092200" y="0"/>
                </a:lnTo>
                <a:lnTo>
                  <a:pt x="0" y="0"/>
                </a:lnTo>
                <a:lnTo>
                  <a:pt x="0" y="82439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27675" y="3474046"/>
            <a:ext cx="952500" cy="824395"/>
          </a:xfrm>
          <a:custGeom>
            <a:avLst/>
            <a:gdLst/>
            <a:ahLst/>
            <a:cxnLst/>
            <a:rect l="l" t="t" r="r" b="b"/>
            <a:pathLst>
              <a:path w="952500" h="824395">
                <a:moveTo>
                  <a:pt x="0" y="824395"/>
                </a:moveTo>
                <a:lnTo>
                  <a:pt x="952500" y="824395"/>
                </a:lnTo>
                <a:lnTo>
                  <a:pt x="952500" y="0"/>
                </a:lnTo>
                <a:lnTo>
                  <a:pt x="0" y="0"/>
                </a:lnTo>
                <a:lnTo>
                  <a:pt x="0" y="82439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80175" y="3474046"/>
            <a:ext cx="914400" cy="824395"/>
          </a:xfrm>
          <a:custGeom>
            <a:avLst/>
            <a:gdLst/>
            <a:ahLst/>
            <a:cxnLst/>
            <a:rect l="l" t="t" r="r" b="b"/>
            <a:pathLst>
              <a:path w="914400" h="824395">
                <a:moveTo>
                  <a:pt x="0" y="824395"/>
                </a:moveTo>
                <a:lnTo>
                  <a:pt x="914400" y="824395"/>
                </a:lnTo>
                <a:lnTo>
                  <a:pt x="914400" y="0"/>
                </a:lnTo>
                <a:lnTo>
                  <a:pt x="0" y="0"/>
                </a:lnTo>
                <a:lnTo>
                  <a:pt x="0" y="82439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94575" y="3474046"/>
            <a:ext cx="1563116" cy="824395"/>
          </a:xfrm>
          <a:custGeom>
            <a:avLst/>
            <a:gdLst/>
            <a:ahLst/>
            <a:cxnLst/>
            <a:rect l="l" t="t" r="r" b="b"/>
            <a:pathLst>
              <a:path w="1563116" h="824395">
                <a:moveTo>
                  <a:pt x="0" y="824395"/>
                </a:moveTo>
                <a:lnTo>
                  <a:pt x="1563116" y="824395"/>
                </a:lnTo>
                <a:lnTo>
                  <a:pt x="1563116" y="0"/>
                </a:lnTo>
                <a:lnTo>
                  <a:pt x="0" y="0"/>
                </a:lnTo>
                <a:lnTo>
                  <a:pt x="0" y="824395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00075" y="4298454"/>
            <a:ext cx="2006600" cy="351269"/>
          </a:xfrm>
          <a:custGeom>
            <a:avLst/>
            <a:gdLst/>
            <a:ahLst/>
            <a:cxnLst/>
            <a:rect l="l" t="t" r="r" b="b"/>
            <a:pathLst>
              <a:path w="2006600" h="351269">
                <a:moveTo>
                  <a:pt x="0" y="351269"/>
                </a:moveTo>
                <a:lnTo>
                  <a:pt x="2006600" y="351269"/>
                </a:lnTo>
                <a:lnTo>
                  <a:pt x="2006600" y="0"/>
                </a:lnTo>
                <a:lnTo>
                  <a:pt x="0" y="0"/>
                </a:lnTo>
                <a:lnTo>
                  <a:pt x="0" y="35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06675" y="4298454"/>
            <a:ext cx="838200" cy="351269"/>
          </a:xfrm>
          <a:custGeom>
            <a:avLst/>
            <a:gdLst/>
            <a:ahLst/>
            <a:cxnLst/>
            <a:rect l="l" t="t" r="r" b="b"/>
            <a:pathLst>
              <a:path w="838200" h="351269">
                <a:moveTo>
                  <a:pt x="0" y="351269"/>
                </a:moveTo>
                <a:lnTo>
                  <a:pt x="838200" y="351269"/>
                </a:lnTo>
                <a:lnTo>
                  <a:pt x="838200" y="0"/>
                </a:lnTo>
                <a:lnTo>
                  <a:pt x="0" y="0"/>
                </a:lnTo>
                <a:lnTo>
                  <a:pt x="0" y="35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44875" y="4298454"/>
            <a:ext cx="990600" cy="351269"/>
          </a:xfrm>
          <a:custGeom>
            <a:avLst/>
            <a:gdLst/>
            <a:ahLst/>
            <a:cxnLst/>
            <a:rect l="l" t="t" r="r" b="b"/>
            <a:pathLst>
              <a:path w="990600" h="351269">
                <a:moveTo>
                  <a:pt x="0" y="351269"/>
                </a:moveTo>
                <a:lnTo>
                  <a:pt x="990600" y="351269"/>
                </a:lnTo>
                <a:lnTo>
                  <a:pt x="990600" y="0"/>
                </a:lnTo>
                <a:lnTo>
                  <a:pt x="0" y="0"/>
                </a:lnTo>
                <a:lnTo>
                  <a:pt x="0" y="35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35475" y="4298454"/>
            <a:ext cx="1092200" cy="351269"/>
          </a:xfrm>
          <a:custGeom>
            <a:avLst/>
            <a:gdLst/>
            <a:ahLst/>
            <a:cxnLst/>
            <a:rect l="l" t="t" r="r" b="b"/>
            <a:pathLst>
              <a:path w="1092200" h="351269">
                <a:moveTo>
                  <a:pt x="0" y="351269"/>
                </a:moveTo>
                <a:lnTo>
                  <a:pt x="1092200" y="351269"/>
                </a:lnTo>
                <a:lnTo>
                  <a:pt x="1092200" y="0"/>
                </a:lnTo>
                <a:lnTo>
                  <a:pt x="0" y="0"/>
                </a:lnTo>
                <a:lnTo>
                  <a:pt x="0" y="35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27675" y="4298454"/>
            <a:ext cx="952500" cy="351269"/>
          </a:xfrm>
          <a:custGeom>
            <a:avLst/>
            <a:gdLst/>
            <a:ahLst/>
            <a:cxnLst/>
            <a:rect l="l" t="t" r="r" b="b"/>
            <a:pathLst>
              <a:path w="952500" h="351269">
                <a:moveTo>
                  <a:pt x="0" y="351269"/>
                </a:moveTo>
                <a:lnTo>
                  <a:pt x="952500" y="351269"/>
                </a:lnTo>
                <a:lnTo>
                  <a:pt x="952500" y="0"/>
                </a:lnTo>
                <a:lnTo>
                  <a:pt x="0" y="0"/>
                </a:lnTo>
                <a:lnTo>
                  <a:pt x="0" y="35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480175" y="4298454"/>
            <a:ext cx="914400" cy="351269"/>
          </a:xfrm>
          <a:custGeom>
            <a:avLst/>
            <a:gdLst/>
            <a:ahLst/>
            <a:cxnLst/>
            <a:rect l="l" t="t" r="r" b="b"/>
            <a:pathLst>
              <a:path w="914400" h="351269">
                <a:moveTo>
                  <a:pt x="0" y="351269"/>
                </a:moveTo>
                <a:lnTo>
                  <a:pt x="914400" y="351269"/>
                </a:lnTo>
                <a:lnTo>
                  <a:pt x="914400" y="0"/>
                </a:lnTo>
                <a:lnTo>
                  <a:pt x="0" y="0"/>
                </a:lnTo>
                <a:lnTo>
                  <a:pt x="0" y="351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394575" y="4298454"/>
            <a:ext cx="1563116" cy="351269"/>
          </a:xfrm>
          <a:custGeom>
            <a:avLst/>
            <a:gdLst/>
            <a:ahLst/>
            <a:cxnLst/>
            <a:rect l="l" t="t" r="r" b="b"/>
            <a:pathLst>
              <a:path w="1563116" h="351269">
                <a:moveTo>
                  <a:pt x="0" y="351269"/>
                </a:moveTo>
                <a:lnTo>
                  <a:pt x="1563116" y="351269"/>
                </a:lnTo>
                <a:lnTo>
                  <a:pt x="1563116" y="0"/>
                </a:lnTo>
                <a:lnTo>
                  <a:pt x="0" y="0"/>
                </a:lnTo>
                <a:lnTo>
                  <a:pt x="0" y="35126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00075" y="4649698"/>
            <a:ext cx="2006600" cy="481736"/>
          </a:xfrm>
          <a:custGeom>
            <a:avLst/>
            <a:gdLst/>
            <a:ahLst/>
            <a:cxnLst/>
            <a:rect l="l" t="t" r="r" b="b"/>
            <a:pathLst>
              <a:path w="2006600" h="481736">
                <a:moveTo>
                  <a:pt x="0" y="481736"/>
                </a:moveTo>
                <a:lnTo>
                  <a:pt x="2006600" y="481736"/>
                </a:lnTo>
                <a:lnTo>
                  <a:pt x="2006600" y="0"/>
                </a:lnTo>
                <a:lnTo>
                  <a:pt x="0" y="0"/>
                </a:lnTo>
                <a:lnTo>
                  <a:pt x="0" y="481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06675" y="4649698"/>
            <a:ext cx="838200" cy="481736"/>
          </a:xfrm>
          <a:custGeom>
            <a:avLst/>
            <a:gdLst/>
            <a:ahLst/>
            <a:cxnLst/>
            <a:rect l="l" t="t" r="r" b="b"/>
            <a:pathLst>
              <a:path w="838200" h="481736">
                <a:moveTo>
                  <a:pt x="0" y="481736"/>
                </a:moveTo>
                <a:lnTo>
                  <a:pt x="838200" y="481736"/>
                </a:lnTo>
                <a:lnTo>
                  <a:pt x="838200" y="0"/>
                </a:lnTo>
                <a:lnTo>
                  <a:pt x="0" y="0"/>
                </a:lnTo>
                <a:lnTo>
                  <a:pt x="0" y="481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44875" y="4649698"/>
            <a:ext cx="990600" cy="481736"/>
          </a:xfrm>
          <a:custGeom>
            <a:avLst/>
            <a:gdLst/>
            <a:ahLst/>
            <a:cxnLst/>
            <a:rect l="l" t="t" r="r" b="b"/>
            <a:pathLst>
              <a:path w="990600" h="481736">
                <a:moveTo>
                  <a:pt x="0" y="481736"/>
                </a:moveTo>
                <a:lnTo>
                  <a:pt x="990600" y="481736"/>
                </a:lnTo>
                <a:lnTo>
                  <a:pt x="990600" y="0"/>
                </a:lnTo>
                <a:lnTo>
                  <a:pt x="0" y="0"/>
                </a:lnTo>
                <a:lnTo>
                  <a:pt x="0" y="481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35475" y="4649698"/>
            <a:ext cx="1092200" cy="481736"/>
          </a:xfrm>
          <a:custGeom>
            <a:avLst/>
            <a:gdLst/>
            <a:ahLst/>
            <a:cxnLst/>
            <a:rect l="l" t="t" r="r" b="b"/>
            <a:pathLst>
              <a:path w="1092200" h="481736">
                <a:moveTo>
                  <a:pt x="0" y="481736"/>
                </a:moveTo>
                <a:lnTo>
                  <a:pt x="1092200" y="481736"/>
                </a:lnTo>
                <a:lnTo>
                  <a:pt x="1092200" y="0"/>
                </a:lnTo>
                <a:lnTo>
                  <a:pt x="0" y="0"/>
                </a:lnTo>
                <a:lnTo>
                  <a:pt x="0" y="481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27675" y="4649698"/>
            <a:ext cx="952500" cy="481736"/>
          </a:xfrm>
          <a:custGeom>
            <a:avLst/>
            <a:gdLst/>
            <a:ahLst/>
            <a:cxnLst/>
            <a:rect l="l" t="t" r="r" b="b"/>
            <a:pathLst>
              <a:path w="952500" h="481736">
                <a:moveTo>
                  <a:pt x="0" y="481736"/>
                </a:moveTo>
                <a:lnTo>
                  <a:pt x="952500" y="481736"/>
                </a:lnTo>
                <a:lnTo>
                  <a:pt x="952500" y="0"/>
                </a:lnTo>
                <a:lnTo>
                  <a:pt x="0" y="0"/>
                </a:lnTo>
                <a:lnTo>
                  <a:pt x="0" y="481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480175" y="4649698"/>
            <a:ext cx="914400" cy="481736"/>
          </a:xfrm>
          <a:custGeom>
            <a:avLst/>
            <a:gdLst/>
            <a:ahLst/>
            <a:cxnLst/>
            <a:rect l="l" t="t" r="r" b="b"/>
            <a:pathLst>
              <a:path w="914400" h="481736">
                <a:moveTo>
                  <a:pt x="0" y="481736"/>
                </a:moveTo>
                <a:lnTo>
                  <a:pt x="914400" y="481736"/>
                </a:lnTo>
                <a:lnTo>
                  <a:pt x="914400" y="0"/>
                </a:lnTo>
                <a:lnTo>
                  <a:pt x="0" y="0"/>
                </a:lnTo>
                <a:lnTo>
                  <a:pt x="0" y="481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394575" y="4649698"/>
            <a:ext cx="1563116" cy="481736"/>
          </a:xfrm>
          <a:custGeom>
            <a:avLst/>
            <a:gdLst/>
            <a:ahLst/>
            <a:cxnLst/>
            <a:rect l="l" t="t" r="r" b="b"/>
            <a:pathLst>
              <a:path w="1563116" h="481736">
                <a:moveTo>
                  <a:pt x="0" y="481736"/>
                </a:moveTo>
                <a:lnTo>
                  <a:pt x="1563116" y="481736"/>
                </a:lnTo>
                <a:lnTo>
                  <a:pt x="1563116" y="0"/>
                </a:lnTo>
                <a:lnTo>
                  <a:pt x="0" y="0"/>
                </a:lnTo>
                <a:lnTo>
                  <a:pt x="0" y="48173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606675" y="3467735"/>
            <a:ext cx="0" cy="1670050"/>
          </a:xfrm>
          <a:custGeom>
            <a:avLst/>
            <a:gdLst/>
            <a:ahLst/>
            <a:cxnLst/>
            <a:rect l="l" t="t" r="r" b="b"/>
            <a:pathLst>
              <a:path h="1670050">
                <a:moveTo>
                  <a:pt x="0" y="0"/>
                </a:moveTo>
                <a:lnTo>
                  <a:pt x="0" y="16700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44875" y="3467735"/>
            <a:ext cx="0" cy="1670050"/>
          </a:xfrm>
          <a:custGeom>
            <a:avLst/>
            <a:gdLst/>
            <a:ahLst/>
            <a:cxnLst/>
            <a:rect l="l" t="t" r="r" b="b"/>
            <a:pathLst>
              <a:path h="1670050">
                <a:moveTo>
                  <a:pt x="0" y="0"/>
                </a:moveTo>
                <a:lnTo>
                  <a:pt x="0" y="16700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35475" y="3467735"/>
            <a:ext cx="0" cy="1670050"/>
          </a:xfrm>
          <a:custGeom>
            <a:avLst/>
            <a:gdLst/>
            <a:ahLst/>
            <a:cxnLst/>
            <a:rect l="l" t="t" r="r" b="b"/>
            <a:pathLst>
              <a:path h="1670050">
                <a:moveTo>
                  <a:pt x="0" y="0"/>
                </a:moveTo>
                <a:lnTo>
                  <a:pt x="0" y="16700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527675" y="3467735"/>
            <a:ext cx="0" cy="1670050"/>
          </a:xfrm>
          <a:custGeom>
            <a:avLst/>
            <a:gdLst/>
            <a:ahLst/>
            <a:cxnLst/>
            <a:rect l="l" t="t" r="r" b="b"/>
            <a:pathLst>
              <a:path h="1670050">
                <a:moveTo>
                  <a:pt x="0" y="0"/>
                </a:moveTo>
                <a:lnTo>
                  <a:pt x="0" y="16700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80175" y="3467735"/>
            <a:ext cx="0" cy="1670050"/>
          </a:xfrm>
          <a:custGeom>
            <a:avLst/>
            <a:gdLst/>
            <a:ahLst/>
            <a:cxnLst/>
            <a:rect l="l" t="t" r="r" b="b"/>
            <a:pathLst>
              <a:path h="1670050">
                <a:moveTo>
                  <a:pt x="0" y="0"/>
                </a:moveTo>
                <a:lnTo>
                  <a:pt x="0" y="16700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394575" y="3467735"/>
            <a:ext cx="0" cy="1670050"/>
          </a:xfrm>
          <a:custGeom>
            <a:avLst/>
            <a:gdLst/>
            <a:ahLst/>
            <a:cxnLst/>
            <a:rect l="l" t="t" r="r" b="b"/>
            <a:pathLst>
              <a:path h="1670050">
                <a:moveTo>
                  <a:pt x="0" y="0"/>
                </a:moveTo>
                <a:lnTo>
                  <a:pt x="0" y="16700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3725" y="4298442"/>
            <a:ext cx="8370316" cy="0"/>
          </a:xfrm>
          <a:custGeom>
            <a:avLst/>
            <a:gdLst/>
            <a:ahLst/>
            <a:cxnLst/>
            <a:rect l="l" t="t" r="r" b="b"/>
            <a:pathLst>
              <a:path w="8370316">
                <a:moveTo>
                  <a:pt x="0" y="0"/>
                </a:moveTo>
                <a:lnTo>
                  <a:pt x="837031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3725" y="4649724"/>
            <a:ext cx="8370316" cy="0"/>
          </a:xfrm>
          <a:custGeom>
            <a:avLst/>
            <a:gdLst/>
            <a:ahLst/>
            <a:cxnLst/>
            <a:rect l="l" t="t" r="r" b="b"/>
            <a:pathLst>
              <a:path w="8370316">
                <a:moveTo>
                  <a:pt x="0" y="0"/>
                </a:moveTo>
                <a:lnTo>
                  <a:pt x="837031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0075" y="3467735"/>
            <a:ext cx="0" cy="1670050"/>
          </a:xfrm>
          <a:custGeom>
            <a:avLst/>
            <a:gdLst/>
            <a:ahLst/>
            <a:cxnLst/>
            <a:rect l="l" t="t" r="r" b="b"/>
            <a:pathLst>
              <a:path h="1670050">
                <a:moveTo>
                  <a:pt x="0" y="0"/>
                </a:moveTo>
                <a:lnTo>
                  <a:pt x="0" y="16700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57691" y="3467735"/>
            <a:ext cx="0" cy="1670050"/>
          </a:xfrm>
          <a:custGeom>
            <a:avLst/>
            <a:gdLst/>
            <a:ahLst/>
            <a:cxnLst/>
            <a:rect l="l" t="t" r="r" b="b"/>
            <a:pathLst>
              <a:path h="1670050">
                <a:moveTo>
                  <a:pt x="0" y="0"/>
                </a:moveTo>
                <a:lnTo>
                  <a:pt x="0" y="16700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93725" y="3474085"/>
            <a:ext cx="8370316" cy="0"/>
          </a:xfrm>
          <a:custGeom>
            <a:avLst/>
            <a:gdLst/>
            <a:ahLst/>
            <a:cxnLst/>
            <a:rect l="l" t="t" r="r" b="b"/>
            <a:pathLst>
              <a:path w="8370316">
                <a:moveTo>
                  <a:pt x="0" y="0"/>
                </a:moveTo>
                <a:lnTo>
                  <a:pt x="837031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3725" y="5131435"/>
            <a:ext cx="8370316" cy="0"/>
          </a:xfrm>
          <a:custGeom>
            <a:avLst/>
            <a:gdLst/>
            <a:ahLst/>
            <a:cxnLst/>
            <a:rect l="l" t="t" r="r" b="b"/>
            <a:pathLst>
              <a:path w="8370316">
                <a:moveTo>
                  <a:pt x="0" y="0"/>
                </a:moveTo>
                <a:lnTo>
                  <a:pt x="837031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23824" y="1036701"/>
            <a:ext cx="8507750" cy="1912252"/>
          </a:xfrm>
          <a:prstGeom prst="rect">
            <a:avLst/>
          </a:prstGeom>
        </p:spPr>
        <p:txBody>
          <a:bodyPr wrap="square" lIns="0" tIns="20986" rIns="0" bIns="0" rtlCol="0">
            <a:noAutofit/>
          </a:bodyPr>
          <a:lstStyle/>
          <a:p>
            <a:pPr marL="144678" marR="19712">
              <a:lnSpc>
                <a:spcPts val="3304"/>
              </a:lnSpc>
            </a:pPr>
            <a:r>
              <a:rPr sz="3200" b="1" spc="-6" dirty="0" smtClean="0">
                <a:solidFill>
                  <a:srgbClr val="FFFFFF"/>
                </a:solidFill>
                <a:latin typeface="Calibri"/>
                <a:cs typeface="Calibri"/>
              </a:rPr>
              <a:t>Battery Life Comparison</a:t>
            </a:r>
            <a:endParaRPr sz="3200">
              <a:latin typeface="Calibri"/>
              <a:cs typeface="Calibri"/>
            </a:endParaRPr>
          </a:p>
          <a:p>
            <a:pPr marL="355600" marR="280647" indent="-342900">
              <a:lnSpc>
                <a:spcPts val="1939"/>
              </a:lnSpc>
              <a:spcBef>
                <a:spcPts val="497"/>
              </a:spcBef>
              <a:tabLst>
                <a:tab pos="355600" algn="l"/>
              </a:tabLst>
            </a:pPr>
            <a:r>
              <a:rPr sz="1800" dirty="0" smtClean="0">
                <a:latin typeface="Wingdings"/>
                <a:cs typeface="Wingdings"/>
              </a:rPr>
              <a:t></a:t>
            </a:r>
            <a:r>
              <a:rPr sz="1800" dirty="0" smtClean="0">
                <a:latin typeface="Times New Roman"/>
                <a:cs typeface="Times New Roman"/>
              </a:rPr>
              <a:t>	</a:t>
            </a:r>
            <a:r>
              <a:rPr sz="1800" dirty="0" smtClean="0">
                <a:latin typeface="Verdana"/>
                <a:cs typeface="Verdana"/>
              </a:rPr>
              <a:t>Ar</a:t>
            </a:r>
            <a:r>
              <a:rPr sz="1800" spc="14" dirty="0" smtClean="0">
                <a:latin typeface="Verdana"/>
                <a:cs typeface="Verdana"/>
              </a:rPr>
              <a:t>l</a:t>
            </a:r>
            <a:r>
              <a:rPr sz="1800" spc="0" dirty="0" smtClean="0">
                <a:latin typeface="Verdana"/>
                <a:cs typeface="Verdana"/>
              </a:rPr>
              <a:t>o</a:t>
            </a:r>
            <a:r>
              <a:rPr sz="1800" spc="-19" dirty="0" smtClean="0">
                <a:latin typeface="Verdana"/>
                <a:cs typeface="Verdana"/>
              </a:rPr>
              <a:t> </a:t>
            </a:r>
            <a:r>
              <a:rPr sz="1800" spc="0" dirty="0" smtClean="0">
                <a:latin typeface="Verdana"/>
                <a:cs typeface="Verdana"/>
              </a:rPr>
              <a:t>P</a:t>
            </a:r>
            <a:r>
              <a:rPr sz="1800" spc="-4" dirty="0" smtClean="0">
                <a:latin typeface="Verdana"/>
                <a:cs typeface="Verdana"/>
              </a:rPr>
              <a:t>r</a:t>
            </a:r>
            <a:r>
              <a:rPr sz="1800" spc="0" dirty="0" smtClean="0">
                <a:latin typeface="Verdana"/>
                <a:cs typeface="Verdana"/>
              </a:rPr>
              <a:t>o 2</a:t>
            </a:r>
            <a:r>
              <a:rPr sz="1800" spc="9" dirty="0" smtClean="0">
                <a:latin typeface="Verdana"/>
                <a:cs typeface="Verdana"/>
              </a:rPr>
              <a:t> </a:t>
            </a:r>
            <a:r>
              <a:rPr sz="1800" spc="0" dirty="0" smtClean="0">
                <a:latin typeface="Verdana"/>
                <a:cs typeface="Verdana"/>
              </a:rPr>
              <a:t>c</a:t>
            </a:r>
            <a:r>
              <a:rPr sz="1800" spc="4" dirty="0" smtClean="0">
                <a:latin typeface="Verdana"/>
                <a:cs typeface="Verdana"/>
              </a:rPr>
              <a:t>l</a:t>
            </a:r>
            <a:r>
              <a:rPr sz="1800" spc="0" dirty="0" smtClean="0">
                <a:latin typeface="Verdana"/>
                <a:cs typeface="Verdana"/>
              </a:rPr>
              <a:t>a</a:t>
            </a:r>
            <a:r>
              <a:rPr sz="1800" spc="4" dirty="0" smtClean="0">
                <a:latin typeface="Verdana"/>
                <a:cs typeface="Verdana"/>
              </a:rPr>
              <a:t>i</a:t>
            </a:r>
            <a:r>
              <a:rPr sz="1800" spc="0" dirty="0" smtClean="0">
                <a:latin typeface="Verdana"/>
                <a:cs typeface="Verdana"/>
              </a:rPr>
              <a:t>ms</a:t>
            </a:r>
            <a:r>
              <a:rPr sz="1800" spc="-9" dirty="0" smtClean="0">
                <a:latin typeface="Verdana"/>
                <a:cs typeface="Verdana"/>
              </a:rPr>
              <a:t> </a:t>
            </a:r>
            <a:r>
              <a:rPr sz="1800" spc="4" dirty="0" smtClean="0">
                <a:latin typeface="Verdana"/>
                <a:cs typeface="Verdana"/>
              </a:rPr>
              <a:t>3</a:t>
            </a:r>
            <a:r>
              <a:rPr sz="1800" spc="0" dirty="0" smtClean="0">
                <a:latin typeface="Verdana"/>
                <a:cs typeface="Verdana"/>
              </a:rPr>
              <a:t>-6</a:t>
            </a:r>
            <a:r>
              <a:rPr sz="1800" spc="19" dirty="0" smtClean="0">
                <a:latin typeface="Verdana"/>
                <a:cs typeface="Verdana"/>
              </a:rPr>
              <a:t> </a:t>
            </a:r>
            <a:r>
              <a:rPr sz="1800" spc="0" dirty="0" smtClean="0">
                <a:latin typeface="Verdana"/>
                <a:cs typeface="Verdana"/>
              </a:rPr>
              <a:t>months</a:t>
            </a:r>
            <a:r>
              <a:rPr sz="1800" spc="-9" dirty="0" smtClean="0">
                <a:latin typeface="Verdana"/>
                <a:cs typeface="Verdana"/>
              </a:rPr>
              <a:t> </a:t>
            </a:r>
            <a:r>
              <a:rPr sz="1800" spc="-4" dirty="0" smtClean="0">
                <a:latin typeface="Verdana"/>
                <a:cs typeface="Verdana"/>
              </a:rPr>
              <a:t>b</a:t>
            </a:r>
            <a:r>
              <a:rPr sz="1800" spc="0" dirty="0" smtClean="0">
                <a:latin typeface="Verdana"/>
                <a:cs typeface="Verdana"/>
              </a:rPr>
              <a:t>att</a:t>
            </a:r>
            <a:r>
              <a:rPr sz="1800" spc="-9" dirty="0" smtClean="0">
                <a:latin typeface="Verdana"/>
                <a:cs typeface="Verdana"/>
              </a:rPr>
              <a:t>e</a:t>
            </a:r>
            <a:r>
              <a:rPr sz="1800" spc="0" dirty="0" smtClean="0">
                <a:latin typeface="Verdana"/>
                <a:cs typeface="Verdana"/>
              </a:rPr>
              <a:t>ry</a:t>
            </a:r>
            <a:r>
              <a:rPr sz="1800" spc="14" dirty="0" smtClean="0">
                <a:latin typeface="Verdana"/>
                <a:cs typeface="Verdana"/>
              </a:rPr>
              <a:t> </a:t>
            </a:r>
            <a:r>
              <a:rPr sz="1800" spc="9" dirty="0" smtClean="0">
                <a:latin typeface="Verdana"/>
                <a:cs typeface="Verdana"/>
              </a:rPr>
              <a:t>li</a:t>
            </a:r>
            <a:r>
              <a:rPr sz="1800" spc="0" dirty="0" smtClean="0">
                <a:latin typeface="Verdana"/>
                <a:cs typeface="Verdana"/>
              </a:rPr>
              <a:t>fe (R</a:t>
            </a:r>
            <a:r>
              <a:rPr sz="1800" spc="-9" dirty="0" smtClean="0">
                <a:latin typeface="Verdana"/>
                <a:cs typeface="Verdana"/>
              </a:rPr>
              <a:t>e</a:t>
            </a:r>
            <a:r>
              <a:rPr sz="1800" spc="0" dirty="0" smtClean="0">
                <a:latin typeface="Verdana"/>
                <a:cs typeface="Verdana"/>
              </a:rPr>
              <a:t>fer</a:t>
            </a:r>
            <a:r>
              <a:rPr sz="1800" spc="14" dirty="0" smtClean="0">
                <a:latin typeface="Verdana"/>
                <a:cs typeface="Verdana"/>
              </a:rPr>
              <a:t> </a:t>
            </a:r>
            <a:r>
              <a:rPr sz="1800" spc="0" dirty="0" smtClean="0">
                <a:latin typeface="Verdana"/>
                <a:cs typeface="Verdana"/>
              </a:rPr>
              <a:t>to </a:t>
            </a:r>
            <a:r>
              <a:rPr sz="1800" spc="4" dirty="0" smtClean="0">
                <a:latin typeface="Verdana"/>
                <a:cs typeface="Verdana"/>
              </a:rPr>
              <a:t>A</a:t>
            </a:r>
            <a:r>
              <a:rPr sz="1800" spc="0" dirty="0" smtClean="0">
                <a:latin typeface="Verdana"/>
                <a:cs typeface="Verdana"/>
              </a:rPr>
              <a:t>r</a:t>
            </a:r>
            <a:r>
              <a:rPr sz="1800" spc="9" dirty="0" smtClean="0">
                <a:latin typeface="Verdana"/>
                <a:cs typeface="Verdana"/>
              </a:rPr>
              <a:t>l</a:t>
            </a:r>
            <a:r>
              <a:rPr sz="1800" spc="0" dirty="0" smtClean="0">
                <a:latin typeface="Verdana"/>
                <a:cs typeface="Verdana"/>
              </a:rPr>
              <a:t>o</a:t>
            </a:r>
            <a:r>
              <a:rPr sz="1800" spc="-19" dirty="0" smtClean="0">
                <a:latin typeface="Verdana"/>
                <a:cs typeface="Verdana"/>
              </a:rPr>
              <a:t> </a:t>
            </a:r>
            <a:r>
              <a:rPr sz="1800" spc="0" dirty="0" smtClean="0">
                <a:latin typeface="Verdana"/>
                <a:cs typeface="Verdana"/>
              </a:rPr>
              <a:t>su</a:t>
            </a:r>
            <a:r>
              <a:rPr sz="1800" spc="-4" dirty="0" smtClean="0">
                <a:latin typeface="Verdana"/>
                <a:cs typeface="Verdana"/>
              </a:rPr>
              <a:t>pp</a:t>
            </a:r>
            <a:r>
              <a:rPr sz="1800" spc="0" dirty="0" smtClean="0">
                <a:latin typeface="Verdana"/>
                <a:cs typeface="Verdana"/>
              </a:rPr>
              <a:t>ort</a:t>
            </a:r>
            <a:r>
              <a:rPr sz="1800" spc="14" dirty="0" smtClean="0">
                <a:latin typeface="Verdana"/>
                <a:cs typeface="Verdana"/>
              </a:rPr>
              <a:t> </a:t>
            </a:r>
            <a:r>
              <a:rPr sz="1800" spc="0" dirty="0" smtClean="0">
                <a:latin typeface="Verdana"/>
                <a:cs typeface="Verdana"/>
              </a:rPr>
              <a:t>web </a:t>
            </a:r>
            <a:r>
              <a:rPr sz="1800" spc="-4" dirty="0" smtClean="0">
                <a:latin typeface="Verdana"/>
                <a:cs typeface="Verdana"/>
              </a:rPr>
              <a:t>p</a:t>
            </a:r>
            <a:r>
              <a:rPr sz="1800" spc="0" dirty="0" smtClean="0">
                <a:latin typeface="Verdana"/>
                <a:cs typeface="Verdana"/>
              </a:rPr>
              <a:t>a</a:t>
            </a:r>
            <a:r>
              <a:rPr sz="1800" spc="-4" dirty="0" smtClean="0">
                <a:latin typeface="Verdana"/>
                <a:cs typeface="Verdana"/>
              </a:rPr>
              <a:t>g</a:t>
            </a:r>
            <a:r>
              <a:rPr sz="1800" spc="0" dirty="0" smtClean="0">
                <a:latin typeface="Verdana"/>
                <a:cs typeface="Verdana"/>
              </a:rPr>
              <a:t>e)</a:t>
            </a:r>
            <a:endParaRPr sz="1800">
              <a:latin typeface="Verdana"/>
              <a:cs typeface="Verdana"/>
            </a:endParaRPr>
          </a:p>
          <a:p>
            <a:pPr marL="376936">
              <a:lnSpc>
                <a:spcPts val="1510"/>
              </a:lnSpc>
              <a:spcBef>
                <a:spcPts val="313"/>
              </a:spcBef>
            </a:pPr>
            <a:r>
              <a:rPr sz="1400" spc="-2" dirty="0" smtClean="0">
                <a:solidFill>
                  <a:srgbClr val="3B8B92"/>
                </a:solidFill>
                <a:latin typeface="Verdana"/>
                <a:cs typeface="Verdana"/>
              </a:rPr>
              <a:t>Average use assumes that you are using Optimized or Best Battery Life video settings and that your cameras record for approximately three / five minutes per day. Arlo Wire-Free and Arlo Pro 2 batteries last approximately 3-6 months with average use.</a:t>
            </a:r>
            <a:endParaRPr sz="1400">
              <a:latin typeface="Verdana"/>
              <a:cs typeface="Verdana"/>
            </a:endParaRPr>
          </a:p>
          <a:p>
            <a:pPr marL="12700" marR="19712">
              <a:lnSpc>
                <a:spcPct val="101277"/>
              </a:lnSpc>
              <a:spcBef>
                <a:spcPts val="104"/>
              </a:spcBef>
            </a:pPr>
            <a:r>
              <a:rPr sz="1800" dirty="0" smtClean="0">
                <a:latin typeface="Wingdings"/>
                <a:cs typeface="Wingdings"/>
              </a:rPr>
              <a:t></a:t>
            </a:r>
            <a:r>
              <a:rPr sz="1800" spc="192" dirty="0" smtClean="0">
                <a:latin typeface="Times New Roman"/>
                <a:cs typeface="Times New Roman"/>
              </a:rPr>
              <a:t>  </a:t>
            </a:r>
            <a:r>
              <a:rPr sz="1800" spc="1" dirty="0" smtClean="0">
                <a:latin typeface="Verdana"/>
                <a:cs typeface="Verdana"/>
              </a:rPr>
              <a:t>Lab test Conditions for DCS-2800LH and Arlo Pro 2: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8060" y="2977966"/>
            <a:ext cx="5537466" cy="395732"/>
          </a:xfrm>
          <a:prstGeom prst="rect">
            <a:avLst/>
          </a:prstGeom>
        </p:spPr>
        <p:txBody>
          <a:bodyPr wrap="square" lIns="0" tIns="15938" rIns="0" bIns="0" rtlCol="0">
            <a:noAutofit/>
          </a:bodyPr>
          <a:lstStyle/>
          <a:p>
            <a:pPr marL="12700">
              <a:lnSpc>
                <a:spcPts val="1510"/>
              </a:lnSpc>
            </a:pP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IR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-LED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off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a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l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l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the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m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e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;</a:t>
            </a:r>
            <a:r>
              <a:rPr sz="1400" spc="-25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Ro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o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m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tem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p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erature</a:t>
            </a:r>
            <a:r>
              <a:rPr sz="1400" spc="-1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70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F; Two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way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on, output;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D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st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a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nce</a:t>
            </a:r>
            <a:r>
              <a:rPr sz="1400" spc="-2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of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camera</a:t>
            </a:r>
            <a:r>
              <a:rPr sz="1400" spc="-25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a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n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d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Hub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l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ess</a:t>
            </a:r>
            <a:r>
              <a:rPr sz="1400" spc="-1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th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a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n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2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m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04781" y="2977966"/>
            <a:ext cx="2146896" cy="203708"/>
          </a:xfrm>
          <a:prstGeom prst="rect">
            <a:avLst/>
          </a:prstGeom>
        </p:spPr>
        <p:txBody>
          <a:bodyPr wrap="square" lIns="0" tIns="9874" rIns="0" bIns="0" rtlCol="0">
            <a:noAutofit/>
          </a:bodyPr>
          <a:lstStyle/>
          <a:p>
            <a:pPr marL="12700">
              <a:lnSpc>
                <a:spcPts val="1555"/>
              </a:lnSpc>
            </a:pPr>
            <a:r>
              <a:rPr sz="1400" spc="-1" dirty="0" smtClean="0">
                <a:solidFill>
                  <a:srgbClr val="3B8B92"/>
                </a:solidFill>
                <a:latin typeface="Verdana"/>
                <a:cs typeface="Verdana"/>
              </a:rPr>
              <a:t>but speaker is no audio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71206" y="3903345"/>
            <a:ext cx="634916" cy="177800"/>
          </a:xfrm>
          <a:prstGeom prst="rect">
            <a:avLst/>
          </a:prstGeom>
        </p:spPr>
        <p:txBody>
          <a:bodyPr wrap="square" lIns="0" tIns="8255" rIns="0" bIns="0" rtlCol="0">
            <a:noAutofit/>
          </a:bodyPr>
          <a:lstStyle/>
          <a:p>
            <a:pPr marL="12700">
              <a:lnSpc>
                <a:spcPts val="1300"/>
              </a:lnSpc>
            </a:pPr>
            <a:r>
              <a:rPr sz="1200" b="1" spc="0" dirty="0" smtClean="0">
                <a:solidFill>
                  <a:srgbClr val="FF0000"/>
                </a:solidFill>
                <a:latin typeface="Calibri"/>
                <a:cs typeface="Calibri"/>
              </a:rPr>
              <a:t>(Months)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77990" y="4086225"/>
            <a:ext cx="344270" cy="177800"/>
          </a:xfrm>
          <a:prstGeom prst="rect">
            <a:avLst/>
          </a:prstGeom>
        </p:spPr>
        <p:txBody>
          <a:bodyPr wrap="square" lIns="0" tIns="8255" rIns="0" bIns="0" rtlCol="0">
            <a:noAutofit/>
          </a:bodyPr>
          <a:lstStyle/>
          <a:p>
            <a:pPr marL="12700">
              <a:lnSpc>
                <a:spcPts val="1300"/>
              </a:lnSpc>
            </a:pPr>
            <a:r>
              <a:rPr sz="1200" b="1" dirty="0" smtClean="0">
                <a:latin typeface="Calibri"/>
                <a:cs typeface="Calibri"/>
              </a:rPr>
              <a:t>(sec)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3824" y="5297673"/>
            <a:ext cx="8487500" cy="1109444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 marR="19712">
              <a:lnSpc>
                <a:spcPts val="1964"/>
              </a:lnSpc>
            </a:pPr>
            <a:r>
              <a:rPr sz="1800" dirty="0" smtClean="0">
                <a:latin typeface="Wingdings"/>
                <a:cs typeface="Wingdings"/>
              </a:rPr>
              <a:t></a:t>
            </a:r>
            <a:r>
              <a:rPr sz="1800" spc="192" dirty="0" smtClean="0">
                <a:latin typeface="Times New Roman"/>
                <a:cs typeface="Times New Roman"/>
              </a:rPr>
              <a:t>  </a:t>
            </a:r>
            <a:r>
              <a:rPr sz="1800" spc="1" dirty="0" smtClean="0">
                <a:latin typeface="Verdana"/>
                <a:cs typeface="Verdana"/>
              </a:rPr>
              <a:t>Test result:</a:t>
            </a:r>
            <a:endParaRPr sz="1800">
              <a:latin typeface="Verdana"/>
              <a:cs typeface="Verdana"/>
            </a:endParaRPr>
          </a:p>
          <a:p>
            <a:pPr marL="413512">
              <a:lnSpc>
                <a:spcPts val="1510"/>
              </a:lnSpc>
              <a:spcBef>
                <a:spcPts val="322"/>
              </a:spcBef>
            </a:pPr>
            <a:r>
              <a:rPr sz="1400" dirty="0" smtClean="0">
                <a:solidFill>
                  <a:srgbClr val="3B8B92"/>
                </a:solidFill>
                <a:latin typeface="Verdana"/>
                <a:cs typeface="Verdana"/>
              </a:rPr>
              <a:t>W</a:t>
            </a:r>
            <a:r>
              <a:rPr sz="1400" spc="14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th</a:t>
            </a:r>
            <a:r>
              <a:rPr sz="1400" spc="-2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the same</a:t>
            </a:r>
            <a:r>
              <a:rPr sz="1400" spc="-1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test</a:t>
            </a:r>
            <a:r>
              <a:rPr sz="1400" spc="-1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cond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ons,</a:t>
            </a:r>
            <a:r>
              <a:rPr sz="1400" spc="-3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assum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ng</a:t>
            </a:r>
            <a:r>
              <a:rPr sz="1400" spc="-2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300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~1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8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0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se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c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onds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ac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t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v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a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ng</a:t>
            </a:r>
            <a:r>
              <a:rPr sz="1400" spc="-4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t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me</a:t>
            </a:r>
            <a:r>
              <a:rPr sz="1400" spc="-1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p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e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r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da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y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,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Ar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l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 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P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ro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2 c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a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n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reach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4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.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46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~6.15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months</a:t>
            </a:r>
            <a:r>
              <a:rPr sz="1400" spc="-25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bat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t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ery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li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fe</a:t>
            </a:r>
            <a:r>
              <a:rPr sz="1400" spc="-3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(under 7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2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0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P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re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s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l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ut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on),</a:t>
            </a:r>
            <a:r>
              <a:rPr sz="1400" spc="-2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a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n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d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DC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S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-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2800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LH can</a:t>
            </a:r>
            <a:r>
              <a:rPr sz="1400" spc="-1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reach</a:t>
            </a:r>
            <a:r>
              <a:rPr sz="1400" spc="-1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7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.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36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~1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1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.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8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7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months</a:t>
            </a:r>
            <a:r>
              <a:rPr sz="1400" spc="-25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bat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t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ery</a:t>
            </a:r>
            <a:r>
              <a:rPr sz="1400" spc="-9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li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fe</a:t>
            </a:r>
            <a:r>
              <a:rPr sz="1400" spc="-3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(under 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1080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P</a:t>
            </a:r>
            <a:r>
              <a:rPr sz="1400" spc="-4" dirty="0" smtClean="0">
                <a:solidFill>
                  <a:srgbClr val="3B8B92"/>
                </a:solidFill>
                <a:latin typeface="Verdana"/>
                <a:cs typeface="Verdana"/>
              </a:rPr>
              <a:t> 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re</a:t>
            </a:r>
            <a:r>
              <a:rPr sz="1400" spc="4" dirty="0" smtClean="0">
                <a:solidFill>
                  <a:srgbClr val="3B8B92"/>
                </a:solidFill>
                <a:latin typeface="Verdana"/>
                <a:cs typeface="Verdana"/>
              </a:rPr>
              <a:t>s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l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ut</a:t>
            </a:r>
            <a:r>
              <a:rPr sz="1400" spc="9" dirty="0" smtClean="0">
                <a:solidFill>
                  <a:srgbClr val="3B8B92"/>
                </a:solidFill>
                <a:latin typeface="Verdana"/>
                <a:cs typeface="Verdana"/>
              </a:rPr>
              <a:t>i</a:t>
            </a:r>
            <a:r>
              <a:rPr sz="1400" spc="0" dirty="0" smtClean="0">
                <a:solidFill>
                  <a:srgbClr val="3B8B92"/>
                </a:solidFill>
                <a:latin typeface="Verdana"/>
                <a:cs typeface="Verdana"/>
              </a:rPr>
              <a:t>on).</a:t>
            </a:r>
            <a:endParaRPr sz="1400">
              <a:latin typeface="Verdana"/>
              <a:cs typeface="Verdana"/>
            </a:endParaRPr>
          </a:p>
          <a:p>
            <a:pPr marL="413512" marR="19712">
              <a:lnSpc>
                <a:spcPct val="101277"/>
              </a:lnSpc>
              <a:spcBef>
                <a:spcPts val="59"/>
              </a:spcBef>
            </a:pPr>
            <a:r>
              <a:rPr sz="1400" spc="-1" dirty="0" smtClean="0">
                <a:solidFill>
                  <a:srgbClr val="FF0000"/>
                </a:solidFill>
                <a:latin typeface="Verdana"/>
                <a:cs typeface="Verdana"/>
              </a:rPr>
              <a:t>*Note: US patent pending No. 15/277,165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92134" y="6443621"/>
            <a:ext cx="250311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0075" y="3474085"/>
            <a:ext cx="2006600" cy="824357"/>
          </a:xfrm>
          <a:prstGeom prst="rect">
            <a:avLst/>
          </a:prstGeom>
        </p:spPr>
        <p:txBody>
          <a:bodyPr wrap="square" lIns="0" tIns="4825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 marL="76" marR="90431">
              <a:lnSpc>
                <a:spcPts val="1440"/>
              </a:lnSpc>
              <a:spcBef>
                <a:spcPts val="1072"/>
              </a:spcBef>
            </a:pPr>
            <a:r>
              <a:rPr sz="1200" b="1" spc="-3" dirty="0" smtClean="0">
                <a:latin typeface="Calibri"/>
                <a:cs typeface="Calibri"/>
              </a:rPr>
              <a:t>Battery Camera with different design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06675" y="3474085"/>
            <a:ext cx="838200" cy="824357"/>
          </a:xfrm>
          <a:prstGeom prst="rect">
            <a:avLst/>
          </a:prstGeom>
        </p:spPr>
        <p:txBody>
          <a:bodyPr wrap="square" lIns="0" tIns="4825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 marL="278002" marR="52579" indent="-198500">
              <a:lnSpc>
                <a:spcPts val="1440"/>
              </a:lnSpc>
              <a:spcBef>
                <a:spcPts val="1072"/>
              </a:spcBef>
            </a:pPr>
            <a:r>
              <a:rPr sz="1200" b="1" spc="-14" dirty="0" smtClean="0">
                <a:latin typeface="Calibri"/>
                <a:cs typeface="Calibri"/>
              </a:rPr>
              <a:t>R</a:t>
            </a:r>
            <a:r>
              <a:rPr sz="1200" b="1" spc="-4" dirty="0" smtClean="0">
                <a:latin typeface="Calibri"/>
                <a:cs typeface="Calibri"/>
              </a:rPr>
              <a:t>e</a:t>
            </a:r>
            <a:r>
              <a:rPr sz="1200" b="1" spc="0" dirty="0" smtClean="0">
                <a:latin typeface="Calibri"/>
                <a:cs typeface="Calibri"/>
              </a:rPr>
              <a:t>s</a:t>
            </a:r>
            <a:r>
              <a:rPr sz="1200" b="1" spc="4" dirty="0" smtClean="0">
                <a:latin typeface="Calibri"/>
                <a:cs typeface="Calibri"/>
              </a:rPr>
              <a:t>olu</a:t>
            </a:r>
            <a:r>
              <a:rPr sz="1200" b="1" spc="0" dirty="0" smtClean="0">
                <a:latin typeface="Calibri"/>
                <a:cs typeface="Calibri"/>
              </a:rPr>
              <a:t>t</a:t>
            </a:r>
            <a:r>
              <a:rPr sz="1200" b="1" spc="9" dirty="0" smtClean="0">
                <a:latin typeface="Calibri"/>
                <a:cs typeface="Calibri"/>
              </a:rPr>
              <a:t>i</a:t>
            </a:r>
            <a:r>
              <a:rPr sz="1200" b="1" spc="0" dirty="0" smtClean="0">
                <a:latin typeface="Calibri"/>
                <a:cs typeface="Calibri"/>
              </a:rPr>
              <a:t>on s</a:t>
            </a:r>
            <a:r>
              <a:rPr sz="1200" b="1" spc="4" dirty="0" smtClean="0">
                <a:latin typeface="Calibri"/>
                <a:cs typeface="Calibri"/>
              </a:rPr>
              <a:t>p</a:t>
            </a:r>
            <a:r>
              <a:rPr sz="1200" b="1" spc="-4" dirty="0" smtClean="0">
                <a:latin typeface="Calibri"/>
                <a:cs typeface="Calibri"/>
              </a:rPr>
              <a:t>e</a:t>
            </a:r>
            <a:r>
              <a:rPr sz="1200" b="1" spc="0" dirty="0" smtClean="0"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44875" y="3474085"/>
            <a:ext cx="990600" cy="824357"/>
          </a:xfrm>
          <a:prstGeom prst="rect">
            <a:avLst/>
          </a:prstGeom>
        </p:spPr>
        <p:txBody>
          <a:bodyPr wrap="square" lIns="0" tIns="8635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212234" marR="211221" indent="-865" algn="ctr">
              <a:lnSpc>
                <a:spcPts val="1440"/>
              </a:lnSpc>
              <a:spcBef>
                <a:spcPts val="72"/>
              </a:spcBef>
            </a:pPr>
            <a:r>
              <a:rPr sz="1200" b="1" dirty="0" smtClean="0">
                <a:latin typeface="Calibri"/>
                <a:cs typeface="Calibri"/>
              </a:rPr>
              <a:t>B</a:t>
            </a:r>
            <a:r>
              <a:rPr sz="1200" b="1" spc="-14" dirty="0" smtClean="0">
                <a:latin typeface="Calibri"/>
                <a:cs typeface="Calibri"/>
              </a:rPr>
              <a:t>a</a:t>
            </a:r>
            <a:r>
              <a:rPr sz="1200" b="1" spc="-9" dirty="0" smtClean="0">
                <a:latin typeface="Calibri"/>
                <a:cs typeface="Calibri"/>
              </a:rPr>
              <a:t>tt</a:t>
            </a:r>
            <a:r>
              <a:rPr sz="1200" b="1" spc="-4" dirty="0" smtClean="0">
                <a:latin typeface="Calibri"/>
                <a:cs typeface="Calibri"/>
              </a:rPr>
              <a:t>e</a:t>
            </a:r>
            <a:r>
              <a:rPr sz="1200" b="1" spc="4" dirty="0" smtClean="0">
                <a:latin typeface="Calibri"/>
                <a:cs typeface="Calibri"/>
              </a:rPr>
              <a:t>r</a:t>
            </a:r>
            <a:r>
              <a:rPr sz="1200" b="1" spc="0" dirty="0" smtClean="0">
                <a:latin typeface="Calibri"/>
                <a:cs typeface="Calibri"/>
              </a:rPr>
              <a:t>y C</a:t>
            </a:r>
            <a:r>
              <a:rPr sz="1200" b="1" spc="-4" dirty="0" smtClean="0">
                <a:latin typeface="Calibri"/>
                <a:cs typeface="Calibri"/>
              </a:rPr>
              <a:t>a</a:t>
            </a:r>
            <a:r>
              <a:rPr sz="1200" b="1" spc="4" dirty="0" smtClean="0">
                <a:latin typeface="Calibri"/>
                <a:cs typeface="Calibri"/>
              </a:rPr>
              <a:t>p</a:t>
            </a:r>
            <a:r>
              <a:rPr sz="1200" b="1" spc="-4" dirty="0" smtClean="0">
                <a:latin typeface="Calibri"/>
                <a:cs typeface="Calibri"/>
              </a:rPr>
              <a:t>a</a:t>
            </a:r>
            <a:r>
              <a:rPr sz="1200" b="1" spc="0" dirty="0" smtClean="0">
                <a:latin typeface="Calibri"/>
                <a:cs typeface="Calibri"/>
              </a:rPr>
              <a:t>c</a:t>
            </a:r>
            <a:r>
              <a:rPr sz="1200" b="1" spc="4" dirty="0" smtClean="0">
                <a:latin typeface="Calibri"/>
                <a:cs typeface="Calibri"/>
              </a:rPr>
              <a:t>i</a:t>
            </a:r>
            <a:r>
              <a:rPr sz="1200" b="1" spc="0" dirty="0" smtClean="0">
                <a:latin typeface="Calibri"/>
                <a:cs typeface="Calibri"/>
              </a:rPr>
              <a:t>ty (</a:t>
            </a:r>
            <a:r>
              <a:rPr sz="1200" b="1" spc="-4" dirty="0" smtClean="0">
                <a:latin typeface="Calibri"/>
                <a:cs typeface="Calibri"/>
              </a:rPr>
              <a:t>m</a:t>
            </a:r>
            <a:r>
              <a:rPr sz="1200" b="1" spc="4" dirty="0" smtClean="0">
                <a:latin typeface="Calibri"/>
                <a:cs typeface="Calibri"/>
              </a:rPr>
              <a:t>Wh</a:t>
            </a:r>
            <a:r>
              <a:rPr sz="1200" b="1" spc="0" dirty="0" smtClean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5475" y="3474085"/>
            <a:ext cx="1092200" cy="824357"/>
          </a:xfrm>
          <a:prstGeom prst="rect">
            <a:avLst/>
          </a:prstGeom>
        </p:spPr>
        <p:txBody>
          <a:bodyPr wrap="square" lIns="0" tIns="8635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55262" marR="56156" algn="ctr">
              <a:lnSpc>
                <a:spcPts val="1440"/>
              </a:lnSpc>
              <a:spcBef>
                <a:spcPts val="72"/>
              </a:spcBef>
            </a:pPr>
            <a:r>
              <a:rPr sz="1200" b="1" dirty="0" smtClean="0">
                <a:latin typeface="Calibri"/>
                <a:cs typeface="Calibri"/>
              </a:rPr>
              <a:t>S</a:t>
            </a:r>
            <a:r>
              <a:rPr sz="1200" b="1" spc="-9" dirty="0" smtClean="0">
                <a:latin typeface="Calibri"/>
                <a:cs typeface="Calibri"/>
              </a:rPr>
              <a:t>t</a:t>
            </a:r>
            <a:r>
              <a:rPr sz="1200" b="1" spc="-4" dirty="0" smtClean="0">
                <a:latin typeface="Calibri"/>
                <a:cs typeface="Calibri"/>
              </a:rPr>
              <a:t>a</a:t>
            </a:r>
            <a:r>
              <a:rPr sz="1200" b="1" spc="4" dirty="0" smtClean="0">
                <a:latin typeface="Calibri"/>
                <a:cs typeface="Calibri"/>
              </a:rPr>
              <a:t>nd</a:t>
            </a:r>
            <a:r>
              <a:rPr sz="1200" b="1" spc="-9" dirty="0" smtClean="0">
                <a:latin typeface="Calibri"/>
                <a:cs typeface="Calibri"/>
              </a:rPr>
              <a:t>b</a:t>
            </a:r>
            <a:r>
              <a:rPr sz="1200" b="1" spc="0" dirty="0" smtClean="0">
                <a:latin typeface="Calibri"/>
                <a:cs typeface="Calibri"/>
              </a:rPr>
              <a:t>y </a:t>
            </a:r>
            <a:r>
              <a:rPr sz="1200" b="1" spc="-25" dirty="0" smtClean="0">
                <a:latin typeface="Calibri"/>
                <a:cs typeface="Calibri"/>
              </a:rPr>
              <a:t>P</a:t>
            </a:r>
            <a:r>
              <a:rPr sz="1200" b="1" spc="0" dirty="0" smtClean="0">
                <a:latin typeface="Calibri"/>
                <a:cs typeface="Calibri"/>
              </a:rPr>
              <a:t>o</a:t>
            </a:r>
            <a:r>
              <a:rPr sz="1200" b="1" spc="-4" dirty="0" smtClean="0">
                <a:latin typeface="Calibri"/>
                <a:cs typeface="Calibri"/>
              </a:rPr>
              <a:t>we</a:t>
            </a:r>
            <a:r>
              <a:rPr sz="1200" b="1" spc="0" dirty="0" smtClean="0">
                <a:latin typeface="Calibri"/>
                <a:cs typeface="Calibri"/>
              </a:rPr>
              <a:t>r C</a:t>
            </a:r>
            <a:r>
              <a:rPr sz="1200" b="1" spc="4" dirty="0" smtClean="0">
                <a:latin typeface="Calibri"/>
                <a:cs typeface="Calibri"/>
              </a:rPr>
              <a:t>on</a:t>
            </a:r>
            <a:r>
              <a:rPr sz="1200" b="1" spc="0" dirty="0" smtClean="0">
                <a:latin typeface="Calibri"/>
                <a:cs typeface="Calibri"/>
              </a:rPr>
              <a:t>s</a:t>
            </a:r>
            <a:r>
              <a:rPr sz="1200" b="1" spc="4" dirty="0" smtClean="0">
                <a:latin typeface="Calibri"/>
                <a:cs typeface="Calibri"/>
              </a:rPr>
              <a:t>u</a:t>
            </a:r>
            <a:r>
              <a:rPr sz="1200" b="1" spc="-4" dirty="0" smtClean="0">
                <a:latin typeface="Calibri"/>
                <a:cs typeface="Calibri"/>
              </a:rPr>
              <a:t>m</a:t>
            </a:r>
            <a:r>
              <a:rPr sz="1200" b="1" spc="4" dirty="0" smtClean="0">
                <a:latin typeface="Calibri"/>
                <a:cs typeface="Calibri"/>
              </a:rPr>
              <a:t>p</a:t>
            </a:r>
            <a:r>
              <a:rPr sz="1200" b="1" spc="0" dirty="0" smtClean="0">
                <a:latin typeface="Calibri"/>
                <a:cs typeface="Calibri"/>
              </a:rPr>
              <a:t>t</a:t>
            </a:r>
            <a:r>
              <a:rPr sz="1200" b="1" spc="9" dirty="0" smtClean="0">
                <a:latin typeface="Calibri"/>
                <a:cs typeface="Calibri"/>
              </a:rPr>
              <a:t>i</a:t>
            </a:r>
            <a:r>
              <a:rPr sz="1200" b="1" spc="0" dirty="0" smtClean="0">
                <a:latin typeface="Calibri"/>
                <a:cs typeface="Calibri"/>
              </a:rPr>
              <a:t>on (m</a:t>
            </a:r>
            <a:r>
              <a:rPr sz="1200" b="1" spc="4" dirty="0" smtClean="0">
                <a:latin typeface="Calibri"/>
                <a:cs typeface="Calibri"/>
              </a:rPr>
              <a:t>W</a:t>
            </a:r>
            <a:r>
              <a:rPr sz="1200" b="1" spc="0" dirty="0" smtClean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27675" y="3474085"/>
            <a:ext cx="952500" cy="824357"/>
          </a:xfrm>
          <a:prstGeom prst="rect">
            <a:avLst/>
          </a:prstGeom>
        </p:spPr>
        <p:txBody>
          <a:bodyPr wrap="square" lIns="0" tIns="52959" rIns="0" bIns="0" rtlCol="0">
            <a:noAutofit/>
          </a:bodyPr>
          <a:lstStyle/>
          <a:p>
            <a:pPr marL="37101" marR="38744" indent="1509" algn="ctr">
              <a:lnSpc>
                <a:spcPts val="1440"/>
              </a:lnSpc>
            </a:pPr>
            <a:r>
              <a:rPr sz="1200" b="1" spc="4" dirty="0" smtClean="0">
                <a:latin typeface="Calibri"/>
                <a:cs typeface="Calibri"/>
              </a:rPr>
              <a:t>A</a:t>
            </a:r>
            <a:r>
              <a:rPr sz="1200" b="1" spc="0" dirty="0" smtClean="0">
                <a:latin typeface="Calibri"/>
                <a:cs typeface="Calibri"/>
              </a:rPr>
              <a:t>c</a:t>
            </a:r>
            <a:r>
              <a:rPr sz="1200" b="1" spc="4" dirty="0" smtClean="0">
                <a:latin typeface="Calibri"/>
                <a:cs typeface="Calibri"/>
              </a:rPr>
              <a:t>ti</a:t>
            </a:r>
            <a:r>
              <a:rPr sz="1200" b="1" spc="-14" dirty="0" smtClean="0">
                <a:latin typeface="Calibri"/>
                <a:cs typeface="Calibri"/>
              </a:rPr>
              <a:t>va</a:t>
            </a:r>
            <a:r>
              <a:rPr sz="1200" b="1" spc="0" dirty="0" smtClean="0">
                <a:latin typeface="Calibri"/>
                <a:cs typeface="Calibri"/>
              </a:rPr>
              <a:t>t</a:t>
            </a:r>
            <a:r>
              <a:rPr sz="1200" b="1" spc="9" dirty="0" smtClean="0">
                <a:latin typeface="Calibri"/>
                <a:cs typeface="Calibri"/>
              </a:rPr>
              <a:t>i</a:t>
            </a:r>
            <a:r>
              <a:rPr sz="1200" b="1" spc="4" dirty="0" smtClean="0">
                <a:latin typeface="Calibri"/>
                <a:cs typeface="Calibri"/>
              </a:rPr>
              <a:t>n</a:t>
            </a:r>
            <a:r>
              <a:rPr sz="1200" b="1" spc="0" dirty="0" smtClean="0">
                <a:latin typeface="Calibri"/>
                <a:cs typeface="Calibri"/>
              </a:rPr>
              <a:t>g </a:t>
            </a:r>
            <a:r>
              <a:rPr sz="1200" b="1" spc="-25" dirty="0" smtClean="0">
                <a:latin typeface="Calibri"/>
                <a:cs typeface="Calibri"/>
              </a:rPr>
              <a:t>P</a:t>
            </a:r>
            <a:r>
              <a:rPr sz="1200" b="1" spc="0" dirty="0" smtClean="0">
                <a:latin typeface="Calibri"/>
                <a:cs typeface="Calibri"/>
              </a:rPr>
              <a:t>o</a:t>
            </a:r>
            <a:r>
              <a:rPr sz="1200" b="1" spc="-4" dirty="0" smtClean="0">
                <a:latin typeface="Calibri"/>
                <a:cs typeface="Calibri"/>
              </a:rPr>
              <a:t>we</a:t>
            </a:r>
            <a:r>
              <a:rPr sz="1200" b="1" spc="0" dirty="0" smtClean="0">
                <a:latin typeface="Calibri"/>
                <a:cs typeface="Calibri"/>
              </a:rPr>
              <a:t>r C</a:t>
            </a:r>
            <a:r>
              <a:rPr sz="1200" b="1" spc="4" dirty="0" smtClean="0">
                <a:latin typeface="Calibri"/>
                <a:cs typeface="Calibri"/>
              </a:rPr>
              <a:t>on</a:t>
            </a:r>
            <a:r>
              <a:rPr sz="1200" b="1" spc="0" dirty="0" smtClean="0">
                <a:latin typeface="Calibri"/>
                <a:cs typeface="Calibri"/>
              </a:rPr>
              <a:t>s</a:t>
            </a:r>
            <a:r>
              <a:rPr sz="1200" b="1" spc="4" dirty="0" smtClean="0">
                <a:latin typeface="Calibri"/>
                <a:cs typeface="Calibri"/>
              </a:rPr>
              <a:t>u</a:t>
            </a:r>
            <a:r>
              <a:rPr sz="1200" b="1" spc="-4" dirty="0" smtClean="0">
                <a:latin typeface="Calibri"/>
                <a:cs typeface="Calibri"/>
              </a:rPr>
              <a:t>m</a:t>
            </a:r>
            <a:r>
              <a:rPr sz="1200" b="1" spc="4" dirty="0" smtClean="0">
                <a:latin typeface="Calibri"/>
                <a:cs typeface="Calibri"/>
              </a:rPr>
              <a:t>p</a:t>
            </a:r>
            <a:r>
              <a:rPr sz="1200" b="1" spc="0" dirty="0" smtClean="0">
                <a:latin typeface="Calibri"/>
                <a:cs typeface="Calibri"/>
              </a:rPr>
              <a:t>t</a:t>
            </a:r>
            <a:r>
              <a:rPr sz="1200" b="1" spc="9" dirty="0" smtClean="0">
                <a:latin typeface="Calibri"/>
                <a:cs typeface="Calibri"/>
              </a:rPr>
              <a:t>i</a:t>
            </a:r>
            <a:r>
              <a:rPr sz="1200" b="1" spc="0" dirty="0" smtClean="0">
                <a:latin typeface="Calibri"/>
                <a:cs typeface="Calibri"/>
              </a:rPr>
              <a:t>on (</a:t>
            </a:r>
            <a:r>
              <a:rPr sz="1200" b="1" spc="-4" dirty="0" smtClean="0">
                <a:latin typeface="Calibri"/>
                <a:cs typeface="Calibri"/>
              </a:rPr>
              <a:t>m</a:t>
            </a:r>
            <a:r>
              <a:rPr sz="1200" b="1" spc="4" dirty="0" smtClean="0">
                <a:latin typeface="Calibri"/>
                <a:cs typeface="Calibri"/>
              </a:rPr>
              <a:t>W</a:t>
            </a:r>
            <a:r>
              <a:rPr sz="1200" b="1" spc="0" dirty="0" smtClean="0"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80175" y="3474085"/>
            <a:ext cx="914400" cy="824357"/>
          </a:xfrm>
          <a:prstGeom prst="rect">
            <a:avLst/>
          </a:prstGeom>
        </p:spPr>
        <p:txBody>
          <a:bodyPr wrap="square" lIns="0" tIns="52959" rIns="0" bIns="0" rtlCol="0">
            <a:noAutofit/>
          </a:bodyPr>
          <a:lstStyle/>
          <a:p>
            <a:pPr marL="45102" marR="42415" indent="155" algn="ctr">
              <a:lnSpc>
                <a:spcPts val="1440"/>
              </a:lnSpc>
            </a:pPr>
            <a:r>
              <a:rPr sz="1200" b="1" spc="-1" dirty="0" smtClean="0">
                <a:latin typeface="Calibri"/>
                <a:cs typeface="Calibri"/>
              </a:rPr>
              <a:t>Camera Activating time per day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94575" y="3474085"/>
            <a:ext cx="1563116" cy="824357"/>
          </a:xfrm>
          <a:prstGeom prst="rect">
            <a:avLst/>
          </a:prstGeom>
        </p:spPr>
        <p:txBody>
          <a:bodyPr wrap="square" lIns="0" tIns="3194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 marL="422275">
              <a:lnSpc>
                <a:spcPct val="101725"/>
              </a:lnSpc>
              <a:spcBef>
                <a:spcPts val="1000"/>
              </a:spcBef>
            </a:pPr>
            <a:r>
              <a:rPr sz="1200" b="1" spc="-6" dirty="0" smtClean="0">
                <a:latin typeface="Calibri"/>
                <a:cs typeface="Calibri"/>
              </a:rPr>
              <a:t>Battery Life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0075" y="4298442"/>
            <a:ext cx="2006600" cy="351281"/>
          </a:xfrm>
          <a:prstGeom prst="rect">
            <a:avLst/>
          </a:prstGeom>
        </p:spPr>
        <p:txBody>
          <a:bodyPr wrap="square" lIns="0" tIns="4337" rIns="0" bIns="0" rtlCol="0">
            <a:noAutofit/>
          </a:bodyPr>
          <a:lstStyle/>
          <a:p>
            <a:pPr>
              <a:lnSpc>
                <a:spcPts val="600"/>
              </a:lnSpc>
            </a:pPr>
            <a:endParaRPr sz="600"/>
          </a:p>
          <a:p>
            <a:pPr marL="76">
              <a:lnSpc>
                <a:spcPct val="101725"/>
              </a:lnSpc>
            </a:pPr>
            <a:r>
              <a:rPr sz="1200" spc="0" dirty="0" smtClean="0">
                <a:latin typeface="Calibri"/>
                <a:cs typeface="Calibri"/>
              </a:rPr>
              <a:t>Arlo Pro 2 / </a:t>
            </a:r>
            <a:r>
              <a:rPr sz="1200" b="1" i="1" spc="0" dirty="0" smtClean="0">
                <a:latin typeface="Calibri"/>
                <a:cs typeface="Calibri"/>
              </a:rPr>
              <a:t>1080P camera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06675" y="4298442"/>
            <a:ext cx="838200" cy="351281"/>
          </a:xfrm>
          <a:prstGeom prst="rect">
            <a:avLst/>
          </a:prstGeom>
        </p:spPr>
        <p:txBody>
          <a:bodyPr wrap="square" lIns="0" tIns="4337" rIns="0" bIns="0" rtlCol="0">
            <a:noAutofit/>
          </a:bodyPr>
          <a:lstStyle/>
          <a:p>
            <a:pPr>
              <a:lnSpc>
                <a:spcPts val="600"/>
              </a:lnSpc>
            </a:pPr>
            <a:endParaRPr sz="600"/>
          </a:p>
          <a:p>
            <a:pPr marL="224662">
              <a:lnSpc>
                <a:spcPct val="101725"/>
              </a:lnSpc>
            </a:pPr>
            <a:r>
              <a:rPr sz="1200" spc="4" dirty="0" smtClean="0">
                <a:latin typeface="Calibri"/>
                <a:cs typeface="Calibri"/>
              </a:rPr>
              <a:t>1080P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44875" y="4298442"/>
            <a:ext cx="990600" cy="351281"/>
          </a:xfrm>
          <a:prstGeom prst="rect">
            <a:avLst/>
          </a:prstGeom>
        </p:spPr>
        <p:txBody>
          <a:bodyPr wrap="square" lIns="0" tIns="4337" rIns="0" bIns="0" rtlCol="0">
            <a:noAutofit/>
          </a:bodyPr>
          <a:lstStyle/>
          <a:p>
            <a:pPr>
              <a:lnSpc>
                <a:spcPts val="600"/>
              </a:lnSpc>
            </a:pPr>
            <a:endParaRPr sz="600"/>
          </a:p>
          <a:p>
            <a:pPr marL="300863">
              <a:lnSpc>
                <a:spcPct val="101725"/>
              </a:lnSpc>
            </a:pPr>
            <a:r>
              <a:rPr sz="1200" spc="4" dirty="0" smtClean="0">
                <a:latin typeface="Calibri"/>
                <a:cs typeface="Calibri"/>
              </a:rPr>
              <a:t>17570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35475" y="4298442"/>
            <a:ext cx="1092200" cy="351281"/>
          </a:xfrm>
          <a:prstGeom prst="rect">
            <a:avLst/>
          </a:prstGeom>
        </p:spPr>
        <p:txBody>
          <a:bodyPr wrap="square" lIns="0" tIns="4337" rIns="0" bIns="0" rtlCol="0">
            <a:noAutofit/>
          </a:bodyPr>
          <a:lstStyle/>
          <a:p>
            <a:pPr>
              <a:lnSpc>
                <a:spcPts val="600"/>
              </a:lnSpc>
            </a:pPr>
            <a:endParaRPr sz="600"/>
          </a:p>
          <a:p>
            <a:pPr marL="346837" marR="345236" algn="ctr">
              <a:lnSpc>
                <a:spcPct val="101725"/>
              </a:lnSpc>
            </a:pPr>
            <a:r>
              <a:rPr sz="1200" b="1" spc="2" dirty="0" smtClean="0">
                <a:latin typeface="Calibri"/>
                <a:cs typeface="Calibri"/>
              </a:rPr>
              <a:t>1.700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7675" y="4298442"/>
            <a:ext cx="952500" cy="351281"/>
          </a:xfrm>
          <a:prstGeom prst="rect">
            <a:avLst/>
          </a:prstGeom>
        </p:spPr>
        <p:txBody>
          <a:bodyPr wrap="square" lIns="0" tIns="4337" rIns="0" bIns="0" rtlCol="0">
            <a:noAutofit/>
          </a:bodyPr>
          <a:lstStyle/>
          <a:p>
            <a:pPr>
              <a:lnSpc>
                <a:spcPts val="600"/>
              </a:lnSpc>
            </a:pPr>
            <a:endParaRPr sz="600"/>
          </a:p>
          <a:p>
            <a:pPr marL="296672" marR="296772" algn="ctr">
              <a:lnSpc>
                <a:spcPct val="101725"/>
              </a:lnSpc>
            </a:pPr>
            <a:r>
              <a:rPr sz="1200" spc="4" dirty="0" smtClean="0">
                <a:latin typeface="Calibri"/>
                <a:cs typeface="Calibri"/>
              </a:rPr>
              <a:t>1089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80175" y="4298442"/>
            <a:ext cx="914400" cy="351281"/>
          </a:xfrm>
          <a:prstGeom prst="rect">
            <a:avLst/>
          </a:prstGeom>
        </p:spPr>
        <p:txBody>
          <a:bodyPr wrap="square" lIns="0" tIns="4337" rIns="0" bIns="0" rtlCol="0">
            <a:noAutofit/>
          </a:bodyPr>
          <a:lstStyle/>
          <a:p>
            <a:pPr>
              <a:lnSpc>
                <a:spcPts val="600"/>
              </a:lnSpc>
            </a:pPr>
            <a:endParaRPr sz="600"/>
          </a:p>
          <a:p>
            <a:pPr marL="187071">
              <a:lnSpc>
                <a:spcPct val="101725"/>
              </a:lnSpc>
            </a:pPr>
            <a:r>
              <a:rPr sz="1200" b="1" spc="2" dirty="0" smtClean="0">
                <a:latin typeface="Calibri"/>
                <a:cs typeface="Calibri"/>
              </a:rPr>
              <a:t>300~180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4575" y="4298442"/>
            <a:ext cx="1563116" cy="351281"/>
          </a:xfrm>
          <a:prstGeom prst="rect">
            <a:avLst/>
          </a:prstGeom>
        </p:spPr>
        <p:txBody>
          <a:bodyPr wrap="square" lIns="0" tIns="4337" rIns="0" bIns="0" rtlCol="0">
            <a:noAutofit/>
          </a:bodyPr>
          <a:lstStyle/>
          <a:p>
            <a:pPr>
              <a:lnSpc>
                <a:spcPts val="600"/>
              </a:lnSpc>
            </a:pPr>
            <a:endParaRPr sz="600"/>
          </a:p>
          <a:p>
            <a:pPr marL="469519">
              <a:lnSpc>
                <a:spcPct val="101725"/>
              </a:lnSpc>
            </a:pPr>
            <a:r>
              <a:rPr sz="1200" b="1" spc="1" dirty="0" smtClean="0">
                <a:latin typeface="Calibri"/>
                <a:cs typeface="Calibri"/>
              </a:rPr>
              <a:t>4.46~6.15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075" y="4649724"/>
            <a:ext cx="2006600" cy="481711"/>
          </a:xfrm>
          <a:prstGeom prst="rect">
            <a:avLst/>
          </a:prstGeom>
        </p:spPr>
        <p:txBody>
          <a:bodyPr wrap="square" lIns="0" tIns="6242" rIns="0" bIns="0" rtlCol="0">
            <a:noAutofit/>
          </a:bodyPr>
          <a:lstStyle/>
          <a:p>
            <a:pPr>
              <a:lnSpc>
                <a:spcPts val="1100"/>
              </a:lnSpc>
            </a:pPr>
            <a:endParaRPr sz="1100"/>
          </a:p>
          <a:p>
            <a:pPr marL="76">
              <a:lnSpc>
                <a:spcPct val="101725"/>
              </a:lnSpc>
            </a:pPr>
            <a:r>
              <a:rPr sz="1200" spc="10" dirty="0" smtClean="0">
                <a:latin typeface="Calibri"/>
                <a:cs typeface="Calibri"/>
              </a:rPr>
              <a:t>DCS-2800LH / 1</a:t>
            </a:r>
            <a:r>
              <a:rPr sz="1200" b="1" i="1" spc="10" dirty="0" smtClean="0">
                <a:latin typeface="Calibri"/>
                <a:cs typeface="Calibri"/>
              </a:rPr>
              <a:t>080P camera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6675" y="4649724"/>
            <a:ext cx="838200" cy="481711"/>
          </a:xfrm>
          <a:prstGeom prst="rect">
            <a:avLst/>
          </a:prstGeom>
        </p:spPr>
        <p:txBody>
          <a:bodyPr wrap="square" lIns="0" tIns="6242" rIns="0" bIns="0" rtlCol="0">
            <a:noAutofit/>
          </a:bodyPr>
          <a:lstStyle/>
          <a:p>
            <a:pPr>
              <a:lnSpc>
                <a:spcPts val="1100"/>
              </a:lnSpc>
            </a:pPr>
            <a:endParaRPr sz="1100"/>
          </a:p>
          <a:p>
            <a:pPr marL="224662">
              <a:lnSpc>
                <a:spcPct val="101725"/>
              </a:lnSpc>
            </a:pPr>
            <a:r>
              <a:rPr sz="1200" spc="4" dirty="0" smtClean="0">
                <a:latin typeface="Calibri"/>
                <a:cs typeface="Calibri"/>
              </a:rPr>
              <a:t>1080P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44875" y="4649724"/>
            <a:ext cx="990600" cy="481711"/>
          </a:xfrm>
          <a:prstGeom prst="rect">
            <a:avLst/>
          </a:prstGeom>
        </p:spPr>
        <p:txBody>
          <a:bodyPr wrap="square" lIns="0" tIns="6242" rIns="0" bIns="0" rtlCol="0">
            <a:noAutofit/>
          </a:bodyPr>
          <a:lstStyle/>
          <a:p>
            <a:pPr>
              <a:lnSpc>
                <a:spcPts val="1100"/>
              </a:lnSpc>
            </a:pPr>
            <a:endParaRPr sz="1100"/>
          </a:p>
          <a:p>
            <a:pPr marL="300863">
              <a:lnSpc>
                <a:spcPct val="101725"/>
              </a:lnSpc>
            </a:pPr>
            <a:r>
              <a:rPr sz="1200" spc="4" dirty="0" smtClean="0">
                <a:latin typeface="Calibri"/>
                <a:cs typeface="Calibri"/>
              </a:rPr>
              <a:t>23595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5475" y="4649724"/>
            <a:ext cx="1092200" cy="481711"/>
          </a:xfrm>
          <a:prstGeom prst="rect">
            <a:avLst/>
          </a:prstGeom>
        </p:spPr>
        <p:txBody>
          <a:bodyPr wrap="square" lIns="0" tIns="65024" rIns="0" bIns="0" rtlCol="0">
            <a:noAutofit/>
          </a:bodyPr>
          <a:lstStyle/>
          <a:p>
            <a:pPr marL="305688" marR="276941" indent="65532">
              <a:lnSpc>
                <a:spcPts val="1440"/>
              </a:lnSpc>
            </a:pPr>
            <a:r>
              <a:rPr sz="1200" b="1" spc="1" dirty="0" smtClean="0">
                <a:solidFill>
                  <a:srgbClr val="FF0000"/>
                </a:solidFill>
                <a:latin typeface="Calibri"/>
                <a:cs typeface="Calibri"/>
              </a:rPr>
              <a:t>0.220 (*Note)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27675" y="4649724"/>
            <a:ext cx="952500" cy="481711"/>
          </a:xfrm>
          <a:prstGeom prst="rect">
            <a:avLst/>
          </a:prstGeom>
        </p:spPr>
        <p:txBody>
          <a:bodyPr wrap="square" lIns="0" tIns="6242" rIns="0" bIns="0" rtlCol="0">
            <a:noAutofit/>
          </a:bodyPr>
          <a:lstStyle/>
          <a:p>
            <a:pPr>
              <a:lnSpc>
                <a:spcPts val="1100"/>
              </a:lnSpc>
            </a:pPr>
            <a:endParaRPr sz="1100"/>
          </a:p>
          <a:p>
            <a:pPr marL="296672" marR="296772" algn="ctr">
              <a:lnSpc>
                <a:spcPct val="101725"/>
              </a:lnSpc>
            </a:pPr>
            <a:r>
              <a:rPr sz="1200" spc="4" dirty="0" smtClean="0">
                <a:latin typeface="Calibri"/>
                <a:cs typeface="Calibri"/>
              </a:rPr>
              <a:t>1220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80175" y="4649724"/>
            <a:ext cx="914400" cy="481711"/>
          </a:xfrm>
          <a:prstGeom prst="rect">
            <a:avLst/>
          </a:prstGeom>
        </p:spPr>
        <p:txBody>
          <a:bodyPr wrap="square" lIns="0" tIns="6242" rIns="0" bIns="0" rtlCol="0">
            <a:noAutofit/>
          </a:bodyPr>
          <a:lstStyle/>
          <a:p>
            <a:pPr>
              <a:lnSpc>
                <a:spcPts val="1100"/>
              </a:lnSpc>
            </a:pPr>
            <a:endParaRPr sz="1100"/>
          </a:p>
          <a:p>
            <a:pPr marL="187071">
              <a:lnSpc>
                <a:spcPct val="101725"/>
              </a:lnSpc>
            </a:pPr>
            <a:r>
              <a:rPr sz="1200" b="1" spc="2" dirty="0" smtClean="0">
                <a:latin typeface="Calibri"/>
                <a:cs typeface="Calibri"/>
              </a:rPr>
              <a:t>300~180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394575" y="4649724"/>
            <a:ext cx="1563116" cy="481711"/>
          </a:xfrm>
          <a:prstGeom prst="rect">
            <a:avLst/>
          </a:prstGeom>
        </p:spPr>
        <p:txBody>
          <a:bodyPr wrap="square" lIns="0" tIns="6242" rIns="0" bIns="0" rtlCol="0">
            <a:noAutofit/>
          </a:bodyPr>
          <a:lstStyle/>
          <a:p>
            <a:pPr>
              <a:lnSpc>
                <a:spcPts val="1100"/>
              </a:lnSpc>
            </a:pPr>
            <a:endParaRPr sz="1100"/>
          </a:p>
          <a:p>
            <a:pPr marL="431419">
              <a:lnSpc>
                <a:spcPct val="101725"/>
              </a:lnSpc>
            </a:pPr>
            <a:r>
              <a:rPr sz="1200" b="1" i="1" u="sng" spc="1" dirty="0" smtClean="0">
                <a:solidFill>
                  <a:srgbClr val="FF0000"/>
                </a:solidFill>
                <a:latin typeface="Calibri"/>
                <a:cs typeface="Calibri"/>
              </a:rPr>
              <a:t>7.36~11.87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46376" y="428244"/>
            <a:ext cx="6626352" cy="512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3000" y="1527048"/>
            <a:ext cx="7260335" cy="3741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28105" y="1887347"/>
            <a:ext cx="1164463" cy="691388"/>
          </a:xfrm>
          <a:custGeom>
            <a:avLst/>
            <a:gdLst/>
            <a:ahLst/>
            <a:cxnLst/>
            <a:rect l="l" t="t" r="r" b="b"/>
            <a:pathLst>
              <a:path w="1164463" h="691388">
                <a:moveTo>
                  <a:pt x="1106551" y="664590"/>
                </a:moveTo>
                <a:lnTo>
                  <a:pt x="1095602" y="658123"/>
                </a:lnTo>
                <a:lnTo>
                  <a:pt x="1079500" y="685418"/>
                </a:lnTo>
                <a:lnTo>
                  <a:pt x="1164463" y="691388"/>
                </a:lnTo>
                <a:lnTo>
                  <a:pt x="1106551" y="664590"/>
                </a:lnTo>
                <a:close/>
              </a:path>
              <a:path w="1164463" h="691388">
                <a:moveTo>
                  <a:pt x="1118235" y="619760"/>
                </a:moveTo>
                <a:lnTo>
                  <a:pt x="1102109" y="647094"/>
                </a:lnTo>
                <a:lnTo>
                  <a:pt x="1113027" y="653541"/>
                </a:lnTo>
                <a:lnTo>
                  <a:pt x="1118235" y="619760"/>
                </a:lnTo>
                <a:close/>
              </a:path>
              <a:path w="1164463" h="691388">
                <a:moveTo>
                  <a:pt x="6350" y="0"/>
                </a:moveTo>
                <a:lnTo>
                  <a:pt x="0" y="10922"/>
                </a:lnTo>
                <a:lnTo>
                  <a:pt x="1095602" y="658123"/>
                </a:lnTo>
                <a:lnTo>
                  <a:pt x="1106551" y="664590"/>
                </a:lnTo>
                <a:lnTo>
                  <a:pt x="1164463" y="691388"/>
                </a:lnTo>
                <a:lnTo>
                  <a:pt x="1118235" y="619760"/>
                </a:lnTo>
                <a:lnTo>
                  <a:pt x="1113027" y="653541"/>
                </a:lnTo>
                <a:lnTo>
                  <a:pt x="1102109" y="647094"/>
                </a:lnTo>
                <a:lnTo>
                  <a:pt x="63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00901" y="2990723"/>
            <a:ext cx="968882" cy="570738"/>
          </a:xfrm>
          <a:custGeom>
            <a:avLst/>
            <a:gdLst/>
            <a:ahLst/>
            <a:cxnLst/>
            <a:rect l="l" t="t" r="r" b="b"/>
            <a:pathLst>
              <a:path w="968882" h="570738">
                <a:moveTo>
                  <a:pt x="910844" y="544067"/>
                </a:moveTo>
                <a:lnTo>
                  <a:pt x="899878" y="537649"/>
                </a:lnTo>
                <a:lnTo>
                  <a:pt x="883793" y="565150"/>
                </a:lnTo>
                <a:lnTo>
                  <a:pt x="968882" y="570738"/>
                </a:lnTo>
                <a:lnTo>
                  <a:pt x="910844" y="544067"/>
                </a:lnTo>
                <a:close/>
              </a:path>
              <a:path w="968882" h="570738">
                <a:moveTo>
                  <a:pt x="922274" y="499363"/>
                </a:moveTo>
                <a:lnTo>
                  <a:pt x="906257" y="526744"/>
                </a:lnTo>
                <a:lnTo>
                  <a:pt x="917194" y="533146"/>
                </a:lnTo>
                <a:lnTo>
                  <a:pt x="922274" y="499363"/>
                </a:lnTo>
                <a:close/>
              </a:path>
              <a:path w="968882" h="570738">
                <a:moveTo>
                  <a:pt x="6350" y="0"/>
                </a:moveTo>
                <a:lnTo>
                  <a:pt x="0" y="10922"/>
                </a:lnTo>
                <a:lnTo>
                  <a:pt x="899878" y="537649"/>
                </a:lnTo>
                <a:lnTo>
                  <a:pt x="910844" y="544067"/>
                </a:lnTo>
                <a:lnTo>
                  <a:pt x="968882" y="570738"/>
                </a:lnTo>
                <a:lnTo>
                  <a:pt x="922274" y="499363"/>
                </a:lnTo>
                <a:lnTo>
                  <a:pt x="917194" y="533146"/>
                </a:lnTo>
                <a:lnTo>
                  <a:pt x="906257" y="526744"/>
                </a:lnTo>
                <a:lnTo>
                  <a:pt x="635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72763" y="2133473"/>
            <a:ext cx="362331" cy="622807"/>
          </a:xfrm>
          <a:custGeom>
            <a:avLst/>
            <a:gdLst/>
            <a:ahLst/>
            <a:cxnLst/>
            <a:rect l="l" t="t" r="r" b="b"/>
            <a:pathLst>
              <a:path w="362331" h="622807">
                <a:moveTo>
                  <a:pt x="325120" y="570991"/>
                </a:moveTo>
                <a:lnTo>
                  <a:pt x="318750" y="559929"/>
                </a:lnTo>
                <a:lnTo>
                  <a:pt x="291211" y="575817"/>
                </a:lnTo>
                <a:lnTo>
                  <a:pt x="362331" y="622807"/>
                </a:lnTo>
                <a:lnTo>
                  <a:pt x="325120" y="570991"/>
                </a:lnTo>
                <a:close/>
              </a:path>
              <a:path w="362331" h="622807">
                <a:moveTo>
                  <a:pt x="357250" y="537717"/>
                </a:moveTo>
                <a:lnTo>
                  <a:pt x="329693" y="553616"/>
                </a:lnTo>
                <a:lnTo>
                  <a:pt x="336041" y="564641"/>
                </a:lnTo>
                <a:lnTo>
                  <a:pt x="357250" y="537717"/>
                </a:lnTo>
                <a:close/>
              </a:path>
              <a:path w="362331" h="622807">
                <a:moveTo>
                  <a:pt x="10922" y="0"/>
                </a:moveTo>
                <a:lnTo>
                  <a:pt x="0" y="6350"/>
                </a:lnTo>
                <a:lnTo>
                  <a:pt x="318750" y="559929"/>
                </a:lnTo>
                <a:lnTo>
                  <a:pt x="325120" y="570991"/>
                </a:lnTo>
                <a:lnTo>
                  <a:pt x="362331" y="622807"/>
                </a:lnTo>
                <a:lnTo>
                  <a:pt x="357250" y="537717"/>
                </a:lnTo>
                <a:lnTo>
                  <a:pt x="336041" y="564641"/>
                </a:lnTo>
                <a:lnTo>
                  <a:pt x="329693" y="553616"/>
                </a:lnTo>
                <a:lnTo>
                  <a:pt x="1092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19601" y="3144647"/>
            <a:ext cx="968883" cy="570738"/>
          </a:xfrm>
          <a:custGeom>
            <a:avLst/>
            <a:gdLst/>
            <a:ahLst/>
            <a:cxnLst/>
            <a:rect l="l" t="t" r="r" b="b"/>
            <a:pathLst>
              <a:path w="968883" h="570738">
                <a:moveTo>
                  <a:pt x="910844" y="544067"/>
                </a:moveTo>
                <a:lnTo>
                  <a:pt x="899878" y="537649"/>
                </a:lnTo>
                <a:lnTo>
                  <a:pt x="883793" y="565150"/>
                </a:lnTo>
                <a:lnTo>
                  <a:pt x="968883" y="570738"/>
                </a:lnTo>
                <a:lnTo>
                  <a:pt x="910844" y="544067"/>
                </a:lnTo>
                <a:close/>
              </a:path>
              <a:path w="968883" h="570738">
                <a:moveTo>
                  <a:pt x="922274" y="499363"/>
                </a:moveTo>
                <a:lnTo>
                  <a:pt x="906257" y="526744"/>
                </a:lnTo>
                <a:lnTo>
                  <a:pt x="917194" y="533145"/>
                </a:lnTo>
                <a:lnTo>
                  <a:pt x="922274" y="499363"/>
                </a:lnTo>
                <a:close/>
              </a:path>
              <a:path w="968883" h="570738">
                <a:moveTo>
                  <a:pt x="6350" y="0"/>
                </a:moveTo>
                <a:lnTo>
                  <a:pt x="0" y="10922"/>
                </a:lnTo>
                <a:lnTo>
                  <a:pt x="899878" y="537649"/>
                </a:lnTo>
                <a:lnTo>
                  <a:pt x="910844" y="544067"/>
                </a:lnTo>
                <a:lnTo>
                  <a:pt x="968883" y="570738"/>
                </a:lnTo>
                <a:lnTo>
                  <a:pt x="922274" y="499363"/>
                </a:lnTo>
                <a:lnTo>
                  <a:pt x="917194" y="533145"/>
                </a:lnTo>
                <a:lnTo>
                  <a:pt x="906257" y="526744"/>
                </a:lnTo>
                <a:lnTo>
                  <a:pt x="635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5803" y="1018031"/>
            <a:ext cx="1164289" cy="432308"/>
          </a:xfrm>
          <a:prstGeom prst="rect">
            <a:avLst/>
          </a:prstGeom>
        </p:spPr>
        <p:txBody>
          <a:bodyPr wrap="square" lIns="0" tIns="20986" rIns="0" bIns="0" rtlCol="0">
            <a:noAutofit/>
          </a:bodyPr>
          <a:lstStyle/>
          <a:p>
            <a:pPr marL="12700">
              <a:lnSpc>
                <a:spcPts val="3304"/>
              </a:lnSpc>
            </a:pPr>
            <a:r>
              <a:rPr sz="3200" b="1" spc="-15" dirty="0" smtClean="0">
                <a:solidFill>
                  <a:srgbClr val="FFFFFF"/>
                </a:solidFill>
                <a:latin typeface="Calibri"/>
                <a:cs typeface="Calibri"/>
              </a:rPr>
              <a:t>Power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5016" y="1018031"/>
            <a:ext cx="6241776" cy="913804"/>
          </a:xfrm>
          <a:prstGeom prst="rect">
            <a:avLst/>
          </a:prstGeom>
        </p:spPr>
        <p:txBody>
          <a:bodyPr wrap="square" lIns="0" tIns="20986" rIns="0" bIns="0" rtlCol="0">
            <a:noAutofit/>
          </a:bodyPr>
          <a:lstStyle/>
          <a:p>
            <a:pPr marL="12700" marR="22859">
              <a:lnSpc>
                <a:spcPts val="3304"/>
              </a:lnSpc>
            </a:pPr>
            <a:r>
              <a:rPr sz="3200" b="1" spc="0" dirty="0" smtClean="0">
                <a:solidFill>
                  <a:srgbClr val="FFFFFF"/>
                </a:solidFill>
                <a:latin typeface="Calibri"/>
                <a:cs typeface="Calibri"/>
              </a:rPr>
              <a:t>Consumption Comparison</a:t>
            </a:r>
            <a:endParaRPr sz="3200">
              <a:latin typeface="Calibri"/>
              <a:cs typeface="Calibri"/>
            </a:endParaRPr>
          </a:p>
          <a:p>
            <a:pPr marL="3884295">
              <a:lnSpc>
                <a:spcPct val="101277"/>
              </a:lnSpc>
              <a:spcBef>
                <a:spcPts val="2213"/>
              </a:spcBef>
            </a:pPr>
            <a:r>
              <a:rPr sz="1200" spc="-1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200" spc="-1" dirty="0" smtClean="0">
                <a:solidFill>
                  <a:srgbClr val="FFFF00"/>
                </a:solidFill>
                <a:latin typeface="Verdana"/>
                <a:cs typeface="Verdana"/>
              </a:rPr>
              <a:t>DCS-2800LH operation mode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81071" y="1950886"/>
            <a:ext cx="2256338" cy="452119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0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200" spc="0" dirty="0" smtClean="0">
                <a:solidFill>
                  <a:srgbClr val="FFFF00"/>
                </a:solidFill>
                <a:latin typeface="Verdana"/>
                <a:cs typeface="Verdana"/>
              </a:rPr>
              <a:t>DCS-2800LH standby mode</a:t>
            </a:r>
            <a:endParaRPr sz="1200">
              <a:latin typeface="Verdana"/>
              <a:cs typeface="Verdana"/>
            </a:endParaRPr>
          </a:p>
          <a:p>
            <a:pPr marL="12700" marR="22860">
              <a:lnSpc>
                <a:spcPct val="101277"/>
              </a:lnSpc>
              <a:spcBef>
                <a:spcPts val="634"/>
              </a:spcBef>
            </a:pPr>
            <a:r>
              <a:rPr sz="1200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200" dirty="0" smtClean="0">
                <a:solidFill>
                  <a:srgbClr val="FFFF00"/>
                </a:solidFill>
                <a:latin typeface="Verdana"/>
                <a:cs typeface="Verdana"/>
              </a:rPr>
              <a:t>0.22mW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6611" y="2028356"/>
            <a:ext cx="628259" cy="177800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0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200" spc="0" dirty="0" smtClean="0">
                <a:solidFill>
                  <a:srgbClr val="FFFF00"/>
                </a:solidFill>
                <a:latin typeface="Verdana"/>
                <a:cs typeface="Verdana"/>
              </a:rPr>
              <a:t>1.22W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37047" y="2858301"/>
            <a:ext cx="2143714" cy="452119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-1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200" spc="-1" dirty="0" smtClean="0">
                <a:solidFill>
                  <a:srgbClr val="00AFEF"/>
                </a:solidFill>
                <a:latin typeface="Verdana"/>
                <a:cs typeface="Verdana"/>
              </a:rPr>
              <a:t>Arlo Pro 2 operation mode</a:t>
            </a:r>
            <a:endParaRPr sz="1200">
              <a:latin typeface="Verdana"/>
              <a:cs typeface="Verdana"/>
            </a:endParaRPr>
          </a:p>
          <a:p>
            <a:pPr marL="12700" marR="22859">
              <a:lnSpc>
                <a:spcPct val="101277"/>
              </a:lnSpc>
              <a:spcBef>
                <a:spcPts val="634"/>
              </a:spcBef>
            </a:pPr>
            <a:r>
              <a:rPr sz="1200" spc="1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200" spc="1" dirty="0" smtClean="0">
                <a:solidFill>
                  <a:srgbClr val="00AFEF"/>
                </a:solidFill>
                <a:latin typeface="Verdana"/>
                <a:cs typeface="Verdana"/>
              </a:rPr>
              <a:t>1.089W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54223" y="3011082"/>
            <a:ext cx="2029871" cy="452374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0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200" spc="0" dirty="0" smtClean="0">
                <a:solidFill>
                  <a:srgbClr val="00AFEF"/>
                </a:solidFill>
                <a:latin typeface="Verdana"/>
                <a:cs typeface="Verdana"/>
              </a:rPr>
              <a:t>Arlo Pro 2 standby mode</a:t>
            </a:r>
            <a:endParaRPr sz="1200">
              <a:latin typeface="Verdana"/>
              <a:cs typeface="Verdana"/>
            </a:endParaRPr>
          </a:p>
          <a:p>
            <a:pPr marL="12700" marR="22860">
              <a:lnSpc>
                <a:spcPct val="101277"/>
              </a:lnSpc>
              <a:spcBef>
                <a:spcPts val="636"/>
              </a:spcBef>
            </a:pPr>
            <a:r>
              <a:rPr sz="1200" spc="0" dirty="0" smtClean="0">
                <a:solidFill>
                  <a:srgbClr val="99CC00"/>
                </a:solidFill>
                <a:latin typeface="Verdana"/>
                <a:cs typeface="Verdana"/>
              </a:rPr>
              <a:t>•</a:t>
            </a:r>
            <a:r>
              <a:rPr sz="1200" spc="0" dirty="0" smtClean="0">
                <a:solidFill>
                  <a:srgbClr val="00AFEF"/>
                </a:solidFill>
                <a:latin typeface="Verdana"/>
                <a:cs typeface="Verdana"/>
              </a:rPr>
              <a:t>1.7mW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0537" y="5446537"/>
            <a:ext cx="8626202" cy="1021334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dirty="0" smtClean="0">
                <a:solidFill>
                  <a:srgbClr val="99CC00"/>
                </a:solidFill>
                <a:latin typeface="Wingdings"/>
                <a:cs typeface="Wingdings"/>
              </a:rPr>
              <a:t></a:t>
            </a:r>
            <a:r>
              <a:rPr sz="1600" spc="96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1600" spc="-5" dirty="0" smtClean="0">
                <a:latin typeface="Verdana"/>
                <a:cs typeface="Verdana"/>
              </a:rPr>
              <a:t>DCS-2800LH consume </a:t>
            </a:r>
            <a:r>
              <a:rPr sz="1600" spc="-5" dirty="0" smtClean="0">
                <a:solidFill>
                  <a:srgbClr val="FF0000"/>
                </a:solidFill>
                <a:latin typeface="Verdana"/>
                <a:cs typeface="Verdana"/>
              </a:rPr>
              <a:t>0.22mW </a:t>
            </a:r>
            <a:r>
              <a:rPr sz="1600" spc="-5" dirty="0" smtClean="0">
                <a:latin typeface="Verdana"/>
                <a:cs typeface="Verdana"/>
              </a:rPr>
              <a:t>in standby mode, and 1.22W in operation mode;</a:t>
            </a:r>
            <a:endParaRPr sz="1600">
              <a:latin typeface="Verdana"/>
              <a:cs typeface="Verdana"/>
            </a:endParaRPr>
          </a:p>
          <a:p>
            <a:pPr marL="299516" marR="30929">
              <a:lnSpc>
                <a:spcPts val="1920"/>
              </a:lnSpc>
              <a:spcBef>
                <a:spcPts val="8"/>
              </a:spcBef>
            </a:pPr>
            <a:r>
              <a:rPr sz="1600" spc="0" dirty="0" smtClean="0">
                <a:latin typeface="Verdana"/>
                <a:cs typeface="Verdana"/>
              </a:rPr>
              <a:t>Arlo Pro 2 consume 1.7mW in standby mode, and 1.089W in operation mode.</a:t>
            </a:r>
            <a:endParaRPr sz="1600">
              <a:latin typeface="Verdana"/>
              <a:cs typeface="Verdana"/>
            </a:endParaRPr>
          </a:p>
          <a:p>
            <a:pPr marL="299516" marR="30929">
              <a:lnSpc>
                <a:spcPts val="1920"/>
              </a:lnSpc>
            </a:pPr>
            <a:r>
              <a:rPr sz="1600" spc="-5" dirty="0" smtClean="0">
                <a:latin typeface="Verdana"/>
                <a:cs typeface="Verdana"/>
              </a:rPr>
              <a:t>(DC Power Analyzer: KEYSIGHT N6705B)</a:t>
            </a:r>
            <a:endParaRPr sz="1600">
              <a:latin typeface="Verdana"/>
              <a:cs typeface="Verdana"/>
            </a:endParaRPr>
          </a:p>
          <a:p>
            <a:pPr marL="12700" marR="30929">
              <a:lnSpc>
                <a:spcPct val="101277"/>
              </a:lnSpc>
              <a:spcBef>
                <a:spcPts val="334"/>
              </a:spcBef>
            </a:pPr>
            <a:r>
              <a:rPr sz="1600" dirty="0" smtClean="0">
                <a:solidFill>
                  <a:srgbClr val="99CC00"/>
                </a:solidFill>
                <a:latin typeface="Wingdings"/>
                <a:cs typeface="Wingdings"/>
              </a:rPr>
              <a:t></a:t>
            </a:r>
            <a:r>
              <a:rPr sz="1600" spc="96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1600" spc="-4" dirty="0" smtClean="0">
                <a:latin typeface="Verdana"/>
                <a:cs typeface="Verdana"/>
              </a:rPr>
              <a:t>DCS-2800LH standby mode </a:t>
            </a:r>
            <a:r>
              <a:rPr sz="1600" spc="-4" dirty="0" smtClean="0">
                <a:solidFill>
                  <a:srgbClr val="FF0000"/>
                </a:solidFill>
                <a:latin typeface="Verdana"/>
                <a:cs typeface="Verdana"/>
              </a:rPr>
              <a:t>power consumption is 1/8 of Arlo Pro 2</a:t>
            </a:r>
            <a:r>
              <a:rPr sz="1600" spc="-4" dirty="0" smtClean="0"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692134" y="6443621"/>
            <a:ext cx="250311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17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32660" y="428244"/>
            <a:ext cx="6626352" cy="512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784" y="1562100"/>
            <a:ext cx="8816340" cy="4518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8740" y="5401056"/>
            <a:ext cx="3176016" cy="589788"/>
          </a:xfrm>
          <a:custGeom>
            <a:avLst/>
            <a:gdLst/>
            <a:ahLst/>
            <a:cxnLst/>
            <a:rect l="l" t="t" r="r" b="b"/>
            <a:pathLst>
              <a:path w="3176016" h="589788">
                <a:moveTo>
                  <a:pt x="0" y="589788"/>
                </a:moveTo>
                <a:lnTo>
                  <a:pt x="3176016" y="589788"/>
                </a:lnTo>
                <a:lnTo>
                  <a:pt x="3176016" y="0"/>
                </a:lnTo>
                <a:lnTo>
                  <a:pt x="0" y="0"/>
                </a:lnTo>
                <a:lnTo>
                  <a:pt x="0" y="5897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5803" y="1018031"/>
            <a:ext cx="779526" cy="432308"/>
          </a:xfrm>
          <a:prstGeom prst="rect">
            <a:avLst/>
          </a:prstGeom>
        </p:spPr>
        <p:txBody>
          <a:bodyPr wrap="square" lIns="0" tIns="20986" rIns="0" bIns="0" rtlCol="0">
            <a:noAutofit/>
          </a:bodyPr>
          <a:lstStyle/>
          <a:p>
            <a:pPr marL="12700">
              <a:lnSpc>
                <a:spcPts val="3304"/>
              </a:lnSpc>
            </a:pPr>
            <a:r>
              <a:rPr sz="3200" b="1" spc="-24" dirty="0" smtClean="0">
                <a:solidFill>
                  <a:srgbClr val="FFFFFF"/>
                </a:solidFill>
                <a:latin typeface="Calibri"/>
                <a:cs typeface="Calibri"/>
              </a:rPr>
              <a:t>FOV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9101" y="1018031"/>
            <a:ext cx="2116182" cy="432308"/>
          </a:xfrm>
          <a:prstGeom prst="rect">
            <a:avLst/>
          </a:prstGeom>
        </p:spPr>
        <p:txBody>
          <a:bodyPr wrap="square" lIns="0" tIns="20986" rIns="0" bIns="0" rtlCol="0">
            <a:noAutofit/>
          </a:bodyPr>
          <a:lstStyle/>
          <a:p>
            <a:pPr marL="12700">
              <a:lnSpc>
                <a:spcPts val="3304"/>
              </a:lnSpc>
            </a:pPr>
            <a:r>
              <a:rPr sz="3200" b="1" spc="0" dirty="0" smtClean="0">
                <a:solidFill>
                  <a:srgbClr val="FFFFFF"/>
                </a:solidFill>
                <a:latin typeface="Calibri"/>
                <a:cs typeface="Calibri"/>
              </a:rPr>
              <a:t>Comparison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13731" y="5177181"/>
            <a:ext cx="1322561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-3" dirty="0" smtClean="0">
                <a:solidFill>
                  <a:srgbClr val="FF0000"/>
                </a:solidFill>
                <a:latin typeface="Verdana"/>
                <a:cs typeface="Verdana"/>
              </a:rPr>
              <a:t>Arlo Pro 2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8115" y="5476825"/>
            <a:ext cx="1708169" cy="279908"/>
          </a:xfrm>
          <a:prstGeom prst="rect">
            <a:avLst/>
          </a:prstGeom>
        </p:spPr>
        <p:txBody>
          <a:bodyPr wrap="square" lIns="0" tIns="13843" rIns="0" bIns="0" rtlCol="0">
            <a:noAutofit/>
          </a:bodyPr>
          <a:lstStyle/>
          <a:p>
            <a:pPr marL="12700">
              <a:lnSpc>
                <a:spcPts val="2180"/>
              </a:lnSpc>
            </a:pPr>
            <a:r>
              <a:rPr sz="2000" spc="0" dirty="0" smtClean="0">
                <a:solidFill>
                  <a:srgbClr val="FF0000"/>
                </a:solidFill>
                <a:latin typeface="Verdana"/>
                <a:cs typeface="Verdana"/>
              </a:rPr>
              <a:t>DCS-2800LH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28115" y="6185982"/>
            <a:ext cx="1850638" cy="228092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spc="-6" dirty="0" smtClean="0">
                <a:latin typeface="Verdana"/>
                <a:cs typeface="Verdana"/>
              </a:rPr>
              <a:t>DCS-2800LH FOV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8006" y="6185982"/>
            <a:ext cx="3843772" cy="233454"/>
          </a:xfrm>
          <a:prstGeom prst="rect">
            <a:avLst/>
          </a:prstGeom>
        </p:spPr>
        <p:txBody>
          <a:bodyPr wrap="square" lIns="0" tIns="11207" rIns="0" bIns="0" rtlCol="0">
            <a:noAutofit/>
          </a:bodyPr>
          <a:lstStyle/>
          <a:p>
            <a:pPr marL="12700">
              <a:lnSpc>
                <a:spcPts val="1764"/>
              </a:lnSpc>
            </a:pPr>
            <a:r>
              <a:rPr sz="1600" spc="-4" dirty="0" smtClean="0">
                <a:latin typeface="Verdana"/>
                <a:cs typeface="Verdana"/>
              </a:rPr>
              <a:t>(140</a:t>
            </a:r>
            <a:r>
              <a:rPr sz="1600" spc="-255" dirty="0" smtClean="0">
                <a:latin typeface="Times New Roman"/>
                <a:cs typeface="Times New Roman"/>
              </a:rPr>
              <a:t>°</a:t>
            </a:r>
            <a:r>
              <a:rPr sz="1600" spc="-4" dirty="0" smtClean="0">
                <a:latin typeface="Verdana"/>
                <a:cs typeface="Verdana"/>
              </a:rPr>
              <a:t>) is </a:t>
            </a:r>
            <a:r>
              <a:rPr sz="1600" spc="-4" dirty="0" smtClean="0">
                <a:solidFill>
                  <a:srgbClr val="FF0000"/>
                </a:solidFill>
                <a:latin typeface="Verdana"/>
                <a:cs typeface="Verdana"/>
              </a:rPr>
              <a:t>wider </a:t>
            </a:r>
            <a:r>
              <a:rPr sz="1600" spc="-4" dirty="0" smtClean="0">
                <a:latin typeface="Verdana"/>
                <a:cs typeface="Verdana"/>
              </a:rPr>
              <a:t>than Arlo Pro 2 (130</a:t>
            </a:r>
            <a:r>
              <a:rPr sz="1600" spc="-255" dirty="0" smtClean="0">
                <a:latin typeface="Times New Roman"/>
                <a:cs typeface="Times New Roman"/>
              </a:rPr>
              <a:t>°</a:t>
            </a:r>
            <a:r>
              <a:rPr sz="1600" spc="-4" dirty="0" smtClean="0">
                <a:latin typeface="Verdana"/>
                <a:cs typeface="Verdana"/>
              </a:rPr>
              <a:t>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692134" y="6443621"/>
            <a:ext cx="250311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18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8" name="mydlink Pro Wire-Free Camera Kit (DCS-2802KT-EU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46376" y="428244"/>
            <a:ext cx="6626352" cy="512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40" y="2354579"/>
            <a:ext cx="2804160" cy="1706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42759" y="2676144"/>
            <a:ext cx="1473707" cy="1255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68574" y="3169158"/>
            <a:ext cx="3440176" cy="76200"/>
          </a:xfrm>
          <a:custGeom>
            <a:avLst/>
            <a:gdLst/>
            <a:ahLst/>
            <a:cxnLst/>
            <a:rect l="l" t="t" r="r" b="b"/>
            <a:pathLst>
              <a:path w="3440176" h="76200">
                <a:moveTo>
                  <a:pt x="160019" y="28320"/>
                </a:moveTo>
                <a:lnTo>
                  <a:pt x="160019" y="51180"/>
                </a:lnTo>
                <a:lnTo>
                  <a:pt x="251460" y="51180"/>
                </a:lnTo>
                <a:lnTo>
                  <a:pt x="251460" y="28320"/>
                </a:lnTo>
                <a:lnTo>
                  <a:pt x="160019" y="28320"/>
                </a:lnTo>
                <a:close/>
              </a:path>
              <a:path w="3440176" h="76200">
                <a:moveTo>
                  <a:pt x="320039" y="28320"/>
                </a:moveTo>
                <a:lnTo>
                  <a:pt x="320039" y="51180"/>
                </a:lnTo>
                <a:lnTo>
                  <a:pt x="411479" y="51053"/>
                </a:lnTo>
                <a:lnTo>
                  <a:pt x="411479" y="28193"/>
                </a:lnTo>
                <a:lnTo>
                  <a:pt x="320039" y="28320"/>
                </a:lnTo>
                <a:close/>
              </a:path>
              <a:path w="3440176" h="76200">
                <a:moveTo>
                  <a:pt x="480060" y="28193"/>
                </a:moveTo>
                <a:lnTo>
                  <a:pt x="480060" y="51053"/>
                </a:lnTo>
                <a:lnTo>
                  <a:pt x="571500" y="51053"/>
                </a:lnTo>
                <a:lnTo>
                  <a:pt x="571500" y="28193"/>
                </a:lnTo>
                <a:lnTo>
                  <a:pt x="480060" y="28193"/>
                </a:lnTo>
                <a:close/>
              </a:path>
              <a:path w="3440176" h="76200">
                <a:moveTo>
                  <a:pt x="640079" y="28066"/>
                </a:moveTo>
                <a:lnTo>
                  <a:pt x="640079" y="50926"/>
                </a:lnTo>
                <a:lnTo>
                  <a:pt x="731520" y="50926"/>
                </a:lnTo>
                <a:lnTo>
                  <a:pt x="731520" y="28066"/>
                </a:lnTo>
                <a:lnTo>
                  <a:pt x="640079" y="28066"/>
                </a:lnTo>
                <a:close/>
              </a:path>
              <a:path w="3440176" h="76200">
                <a:moveTo>
                  <a:pt x="800100" y="28066"/>
                </a:moveTo>
                <a:lnTo>
                  <a:pt x="800100" y="50926"/>
                </a:lnTo>
                <a:lnTo>
                  <a:pt x="891539" y="50800"/>
                </a:lnTo>
                <a:lnTo>
                  <a:pt x="891539" y="27939"/>
                </a:lnTo>
                <a:lnTo>
                  <a:pt x="800100" y="28066"/>
                </a:lnTo>
                <a:close/>
              </a:path>
              <a:path w="3440176" h="76200">
                <a:moveTo>
                  <a:pt x="960120" y="27939"/>
                </a:moveTo>
                <a:lnTo>
                  <a:pt x="960120" y="50800"/>
                </a:lnTo>
                <a:lnTo>
                  <a:pt x="1051560" y="50800"/>
                </a:lnTo>
                <a:lnTo>
                  <a:pt x="1051560" y="27939"/>
                </a:lnTo>
                <a:lnTo>
                  <a:pt x="960120" y="27939"/>
                </a:lnTo>
                <a:close/>
              </a:path>
              <a:path w="3440176" h="76200">
                <a:moveTo>
                  <a:pt x="1120139" y="27812"/>
                </a:moveTo>
                <a:lnTo>
                  <a:pt x="1120139" y="50672"/>
                </a:lnTo>
                <a:lnTo>
                  <a:pt x="1211579" y="50672"/>
                </a:lnTo>
                <a:lnTo>
                  <a:pt x="1211579" y="27812"/>
                </a:lnTo>
                <a:lnTo>
                  <a:pt x="1120139" y="27812"/>
                </a:lnTo>
                <a:close/>
              </a:path>
              <a:path w="3440176" h="76200">
                <a:moveTo>
                  <a:pt x="1280160" y="27812"/>
                </a:moveTo>
                <a:lnTo>
                  <a:pt x="1280160" y="50672"/>
                </a:lnTo>
                <a:lnTo>
                  <a:pt x="1371600" y="50545"/>
                </a:lnTo>
                <a:lnTo>
                  <a:pt x="1371600" y="27686"/>
                </a:lnTo>
                <a:lnTo>
                  <a:pt x="1280160" y="27812"/>
                </a:lnTo>
                <a:close/>
              </a:path>
              <a:path w="3440176" h="76200">
                <a:moveTo>
                  <a:pt x="1440179" y="27686"/>
                </a:moveTo>
                <a:lnTo>
                  <a:pt x="1440179" y="50545"/>
                </a:lnTo>
                <a:lnTo>
                  <a:pt x="1531620" y="50545"/>
                </a:lnTo>
                <a:lnTo>
                  <a:pt x="1531620" y="27686"/>
                </a:lnTo>
                <a:lnTo>
                  <a:pt x="1440179" y="27686"/>
                </a:lnTo>
                <a:close/>
              </a:path>
              <a:path w="3440176" h="76200">
                <a:moveTo>
                  <a:pt x="1600200" y="27558"/>
                </a:moveTo>
                <a:lnTo>
                  <a:pt x="1600200" y="50418"/>
                </a:lnTo>
                <a:lnTo>
                  <a:pt x="1691639" y="50418"/>
                </a:lnTo>
                <a:lnTo>
                  <a:pt x="1691639" y="27558"/>
                </a:lnTo>
                <a:lnTo>
                  <a:pt x="1600200" y="27558"/>
                </a:lnTo>
                <a:close/>
              </a:path>
              <a:path w="3440176" h="76200">
                <a:moveTo>
                  <a:pt x="1760220" y="27558"/>
                </a:moveTo>
                <a:lnTo>
                  <a:pt x="1760220" y="50418"/>
                </a:lnTo>
                <a:lnTo>
                  <a:pt x="1851660" y="50291"/>
                </a:lnTo>
                <a:lnTo>
                  <a:pt x="1851660" y="27431"/>
                </a:lnTo>
                <a:lnTo>
                  <a:pt x="1760220" y="27558"/>
                </a:lnTo>
                <a:close/>
              </a:path>
              <a:path w="3440176" h="76200">
                <a:moveTo>
                  <a:pt x="1920239" y="27431"/>
                </a:moveTo>
                <a:lnTo>
                  <a:pt x="1920239" y="50291"/>
                </a:lnTo>
                <a:lnTo>
                  <a:pt x="2011679" y="50291"/>
                </a:lnTo>
                <a:lnTo>
                  <a:pt x="2011679" y="27431"/>
                </a:lnTo>
                <a:lnTo>
                  <a:pt x="1920239" y="27431"/>
                </a:lnTo>
                <a:close/>
              </a:path>
              <a:path w="3440176" h="76200">
                <a:moveTo>
                  <a:pt x="2080260" y="27431"/>
                </a:moveTo>
                <a:lnTo>
                  <a:pt x="2080260" y="50291"/>
                </a:lnTo>
                <a:lnTo>
                  <a:pt x="2171700" y="50164"/>
                </a:lnTo>
                <a:lnTo>
                  <a:pt x="2171700" y="27304"/>
                </a:lnTo>
                <a:lnTo>
                  <a:pt x="2080260" y="27431"/>
                </a:lnTo>
                <a:close/>
              </a:path>
              <a:path w="3440176" h="76200">
                <a:moveTo>
                  <a:pt x="2240279" y="27304"/>
                </a:moveTo>
                <a:lnTo>
                  <a:pt x="2240279" y="50164"/>
                </a:lnTo>
                <a:lnTo>
                  <a:pt x="2331720" y="50164"/>
                </a:lnTo>
                <a:lnTo>
                  <a:pt x="2331720" y="27304"/>
                </a:lnTo>
                <a:lnTo>
                  <a:pt x="2240279" y="27304"/>
                </a:lnTo>
                <a:close/>
              </a:path>
              <a:path w="3440176" h="76200">
                <a:moveTo>
                  <a:pt x="2400300" y="27177"/>
                </a:moveTo>
                <a:lnTo>
                  <a:pt x="2400300" y="50037"/>
                </a:lnTo>
                <a:lnTo>
                  <a:pt x="2491740" y="50037"/>
                </a:lnTo>
                <a:lnTo>
                  <a:pt x="2491740" y="27177"/>
                </a:lnTo>
                <a:lnTo>
                  <a:pt x="2400300" y="27177"/>
                </a:lnTo>
                <a:close/>
              </a:path>
              <a:path w="3440176" h="76200">
                <a:moveTo>
                  <a:pt x="2560320" y="27177"/>
                </a:moveTo>
                <a:lnTo>
                  <a:pt x="2560320" y="50037"/>
                </a:lnTo>
                <a:lnTo>
                  <a:pt x="2651760" y="49911"/>
                </a:lnTo>
                <a:lnTo>
                  <a:pt x="2651760" y="27050"/>
                </a:lnTo>
                <a:lnTo>
                  <a:pt x="2560320" y="27177"/>
                </a:lnTo>
                <a:close/>
              </a:path>
              <a:path w="3440176" h="76200">
                <a:moveTo>
                  <a:pt x="2720340" y="27050"/>
                </a:moveTo>
                <a:lnTo>
                  <a:pt x="2720340" y="49911"/>
                </a:lnTo>
                <a:lnTo>
                  <a:pt x="2811779" y="49911"/>
                </a:lnTo>
                <a:lnTo>
                  <a:pt x="2811779" y="27050"/>
                </a:lnTo>
                <a:lnTo>
                  <a:pt x="2720340" y="27050"/>
                </a:lnTo>
                <a:close/>
              </a:path>
              <a:path w="3440176" h="76200">
                <a:moveTo>
                  <a:pt x="2880360" y="26924"/>
                </a:moveTo>
                <a:lnTo>
                  <a:pt x="2880360" y="49783"/>
                </a:lnTo>
                <a:lnTo>
                  <a:pt x="2971800" y="49783"/>
                </a:lnTo>
                <a:lnTo>
                  <a:pt x="2971800" y="26924"/>
                </a:lnTo>
                <a:lnTo>
                  <a:pt x="2880360" y="26924"/>
                </a:lnTo>
                <a:close/>
              </a:path>
              <a:path w="3440176" h="76200">
                <a:moveTo>
                  <a:pt x="3040379" y="26924"/>
                </a:moveTo>
                <a:lnTo>
                  <a:pt x="3040379" y="49783"/>
                </a:lnTo>
                <a:lnTo>
                  <a:pt x="3131820" y="49656"/>
                </a:lnTo>
                <a:lnTo>
                  <a:pt x="3131820" y="26796"/>
                </a:lnTo>
                <a:lnTo>
                  <a:pt x="3040379" y="26924"/>
                </a:lnTo>
                <a:close/>
              </a:path>
              <a:path w="3440176" h="76200">
                <a:moveTo>
                  <a:pt x="3200400" y="26796"/>
                </a:moveTo>
                <a:lnTo>
                  <a:pt x="3200400" y="49656"/>
                </a:lnTo>
                <a:lnTo>
                  <a:pt x="3291840" y="49656"/>
                </a:lnTo>
                <a:lnTo>
                  <a:pt x="3291840" y="26796"/>
                </a:lnTo>
                <a:lnTo>
                  <a:pt x="3200400" y="26796"/>
                </a:lnTo>
                <a:close/>
              </a:path>
              <a:path w="3440176" h="76200">
                <a:moveTo>
                  <a:pt x="3360420" y="26669"/>
                </a:moveTo>
                <a:lnTo>
                  <a:pt x="3360420" y="49529"/>
                </a:lnTo>
                <a:lnTo>
                  <a:pt x="3376676" y="49529"/>
                </a:lnTo>
                <a:lnTo>
                  <a:pt x="3440176" y="38100"/>
                </a:lnTo>
                <a:lnTo>
                  <a:pt x="3363976" y="0"/>
                </a:lnTo>
                <a:lnTo>
                  <a:pt x="3376676" y="26669"/>
                </a:lnTo>
                <a:lnTo>
                  <a:pt x="3360420" y="26669"/>
                </a:lnTo>
                <a:close/>
              </a:path>
              <a:path w="3440176" h="76200">
                <a:moveTo>
                  <a:pt x="3376676" y="49529"/>
                </a:moveTo>
                <a:lnTo>
                  <a:pt x="3363975" y="49530"/>
                </a:lnTo>
                <a:lnTo>
                  <a:pt x="3363976" y="76200"/>
                </a:lnTo>
                <a:lnTo>
                  <a:pt x="3440176" y="38100"/>
                </a:lnTo>
                <a:lnTo>
                  <a:pt x="3376676" y="49529"/>
                </a:lnTo>
                <a:close/>
              </a:path>
              <a:path w="3440176" h="76200">
                <a:moveTo>
                  <a:pt x="3376676" y="26669"/>
                </a:moveTo>
                <a:lnTo>
                  <a:pt x="3363976" y="0"/>
                </a:lnTo>
                <a:lnTo>
                  <a:pt x="3363976" y="26669"/>
                </a:lnTo>
                <a:lnTo>
                  <a:pt x="3376676" y="26669"/>
                </a:lnTo>
                <a:close/>
              </a:path>
              <a:path w="3440176" h="76200">
                <a:moveTo>
                  <a:pt x="0" y="28447"/>
                </a:moveTo>
                <a:lnTo>
                  <a:pt x="0" y="51307"/>
                </a:lnTo>
                <a:lnTo>
                  <a:pt x="91439" y="51307"/>
                </a:lnTo>
                <a:lnTo>
                  <a:pt x="91439" y="28447"/>
                </a:lnTo>
                <a:lnTo>
                  <a:pt x="0" y="2844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8574" y="3209035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28594" y="3208908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48634" y="3208781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08654" y="320865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28694" y="3208528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88714" y="3208401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29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08754" y="320827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24129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68774" y="3208147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88814" y="3208020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08854" y="3207893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68874" y="3207766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88914" y="3207639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48934" y="3207512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29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68974" y="3207384"/>
            <a:ext cx="91439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28994" y="3207257"/>
            <a:ext cx="16255" cy="0"/>
          </a:xfrm>
          <a:custGeom>
            <a:avLst/>
            <a:gdLst/>
            <a:ahLst/>
            <a:cxnLst/>
            <a:rect l="l" t="t" r="r" b="b"/>
            <a:pathLst>
              <a:path w="16255">
                <a:moveTo>
                  <a:pt x="0" y="0"/>
                </a:moveTo>
                <a:lnTo>
                  <a:pt x="16255" y="0"/>
                </a:lnTo>
              </a:path>
            </a:pathLst>
          </a:custGeom>
          <a:ln w="2413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68574" y="3027934"/>
            <a:ext cx="3355340" cy="76200"/>
          </a:xfrm>
          <a:custGeom>
            <a:avLst/>
            <a:gdLst/>
            <a:ahLst/>
            <a:cxnLst/>
            <a:rect l="l" t="t" r="r" b="b"/>
            <a:pathLst>
              <a:path w="3355340" h="76200">
                <a:moveTo>
                  <a:pt x="3355213" y="8127"/>
                </a:moveTo>
                <a:lnTo>
                  <a:pt x="3263773" y="8636"/>
                </a:lnTo>
                <a:lnTo>
                  <a:pt x="3263900" y="31495"/>
                </a:lnTo>
                <a:lnTo>
                  <a:pt x="3355340" y="30987"/>
                </a:lnTo>
                <a:lnTo>
                  <a:pt x="3355213" y="8127"/>
                </a:lnTo>
                <a:close/>
              </a:path>
              <a:path w="3355340" h="76200">
                <a:moveTo>
                  <a:pt x="3195192" y="9016"/>
                </a:moveTo>
                <a:lnTo>
                  <a:pt x="3103753" y="9525"/>
                </a:lnTo>
                <a:lnTo>
                  <a:pt x="3103879" y="32385"/>
                </a:lnTo>
                <a:lnTo>
                  <a:pt x="3195320" y="31876"/>
                </a:lnTo>
                <a:lnTo>
                  <a:pt x="3195192" y="9016"/>
                </a:lnTo>
                <a:close/>
              </a:path>
              <a:path w="3355340" h="76200">
                <a:moveTo>
                  <a:pt x="3035173" y="9905"/>
                </a:moveTo>
                <a:lnTo>
                  <a:pt x="2943733" y="10413"/>
                </a:lnTo>
                <a:lnTo>
                  <a:pt x="2943860" y="33274"/>
                </a:lnTo>
                <a:lnTo>
                  <a:pt x="3035300" y="32765"/>
                </a:lnTo>
                <a:lnTo>
                  <a:pt x="3035173" y="9905"/>
                </a:lnTo>
                <a:close/>
              </a:path>
              <a:path w="3355340" h="76200">
                <a:moveTo>
                  <a:pt x="2875153" y="10794"/>
                </a:moveTo>
                <a:lnTo>
                  <a:pt x="2783713" y="11302"/>
                </a:lnTo>
                <a:lnTo>
                  <a:pt x="2783840" y="34162"/>
                </a:lnTo>
                <a:lnTo>
                  <a:pt x="2875279" y="33654"/>
                </a:lnTo>
                <a:lnTo>
                  <a:pt x="2875153" y="10794"/>
                </a:lnTo>
                <a:close/>
              </a:path>
              <a:path w="3355340" h="76200">
                <a:moveTo>
                  <a:pt x="2715133" y="11683"/>
                </a:moveTo>
                <a:lnTo>
                  <a:pt x="2623692" y="12191"/>
                </a:lnTo>
                <a:lnTo>
                  <a:pt x="2623820" y="35051"/>
                </a:lnTo>
                <a:lnTo>
                  <a:pt x="2715260" y="34543"/>
                </a:lnTo>
                <a:lnTo>
                  <a:pt x="2715133" y="11683"/>
                </a:lnTo>
                <a:close/>
              </a:path>
              <a:path w="3355340" h="76200">
                <a:moveTo>
                  <a:pt x="2555113" y="12700"/>
                </a:moveTo>
                <a:lnTo>
                  <a:pt x="2463673" y="13207"/>
                </a:lnTo>
                <a:lnTo>
                  <a:pt x="2463800" y="36067"/>
                </a:lnTo>
                <a:lnTo>
                  <a:pt x="2555240" y="35560"/>
                </a:lnTo>
                <a:lnTo>
                  <a:pt x="2555113" y="12700"/>
                </a:lnTo>
                <a:close/>
              </a:path>
              <a:path w="3355340" h="76200">
                <a:moveTo>
                  <a:pt x="2395092" y="13588"/>
                </a:moveTo>
                <a:lnTo>
                  <a:pt x="2303653" y="14096"/>
                </a:lnTo>
                <a:lnTo>
                  <a:pt x="2303779" y="36956"/>
                </a:lnTo>
                <a:lnTo>
                  <a:pt x="2395220" y="36449"/>
                </a:lnTo>
                <a:lnTo>
                  <a:pt x="2395092" y="13588"/>
                </a:lnTo>
                <a:close/>
              </a:path>
              <a:path w="3355340" h="76200">
                <a:moveTo>
                  <a:pt x="2235073" y="14477"/>
                </a:moveTo>
                <a:lnTo>
                  <a:pt x="2143633" y="14986"/>
                </a:lnTo>
                <a:lnTo>
                  <a:pt x="2143760" y="37845"/>
                </a:lnTo>
                <a:lnTo>
                  <a:pt x="2235200" y="37337"/>
                </a:lnTo>
                <a:lnTo>
                  <a:pt x="2235073" y="14477"/>
                </a:lnTo>
                <a:close/>
              </a:path>
              <a:path w="3355340" h="76200">
                <a:moveTo>
                  <a:pt x="2075052" y="15366"/>
                </a:moveTo>
                <a:lnTo>
                  <a:pt x="1983613" y="15875"/>
                </a:lnTo>
                <a:lnTo>
                  <a:pt x="1983739" y="38735"/>
                </a:lnTo>
                <a:lnTo>
                  <a:pt x="2075179" y="38226"/>
                </a:lnTo>
                <a:lnTo>
                  <a:pt x="2075052" y="15366"/>
                </a:lnTo>
                <a:close/>
              </a:path>
              <a:path w="3355340" h="76200">
                <a:moveTo>
                  <a:pt x="1915033" y="16255"/>
                </a:moveTo>
                <a:lnTo>
                  <a:pt x="1823592" y="16763"/>
                </a:lnTo>
                <a:lnTo>
                  <a:pt x="1823720" y="39624"/>
                </a:lnTo>
                <a:lnTo>
                  <a:pt x="1915160" y="39115"/>
                </a:lnTo>
                <a:lnTo>
                  <a:pt x="1915033" y="16255"/>
                </a:lnTo>
                <a:close/>
              </a:path>
              <a:path w="3355340" h="76200">
                <a:moveTo>
                  <a:pt x="1755013" y="17144"/>
                </a:moveTo>
                <a:lnTo>
                  <a:pt x="1663573" y="17652"/>
                </a:lnTo>
                <a:lnTo>
                  <a:pt x="1663700" y="40512"/>
                </a:lnTo>
                <a:lnTo>
                  <a:pt x="1755139" y="40004"/>
                </a:lnTo>
                <a:lnTo>
                  <a:pt x="1755013" y="17144"/>
                </a:lnTo>
                <a:close/>
              </a:path>
              <a:path w="3355340" h="76200">
                <a:moveTo>
                  <a:pt x="1594992" y="18033"/>
                </a:moveTo>
                <a:lnTo>
                  <a:pt x="1503552" y="18541"/>
                </a:lnTo>
                <a:lnTo>
                  <a:pt x="1503679" y="41401"/>
                </a:lnTo>
                <a:lnTo>
                  <a:pt x="1595120" y="40893"/>
                </a:lnTo>
                <a:lnTo>
                  <a:pt x="1594992" y="18033"/>
                </a:lnTo>
                <a:close/>
              </a:path>
              <a:path w="3355340" h="76200">
                <a:moveTo>
                  <a:pt x="1434973" y="18923"/>
                </a:moveTo>
                <a:lnTo>
                  <a:pt x="1343533" y="19430"/>
                </a:lnTo>
                <a:lnTo>
                  <a:pt x="1343660" y="42290"/>
                </a:lnTo>
                <a:lnTo>
                  <a:pt x="1435100" y="41782"/>
                </a:lnTo>
                <a:lnTo>
                  <a:pt x="1434973" y="18923"/>
                </a:lnTo>
                <a:close/>
              </a:path>
              <a:path w="3355340" h="76200">
                <a:moveTo>
                  <a:pt x="1274952" y="19812"/>
                </a:moveTo>
                <a:lnTo>
                  <a:pt x="1183513" y="20446"/>
                </a:lnTo>
                <a:lnTo>
                  <a:pt x="1183639" y="43306"/>
                </a:lnTo>
                <a:lnTo>
                  <a:pt x="1275079" y="42671"/>
                </a:lnTo>
                <a:lnTo>
                  <a:pt x="1274952" y="19812"/>
                </a:lnTo>
                <a:close/>
              </a:path>
              <a:path w="3355340" h="76200">
                <a:moveTo>
                  <a:pt x="1114933" y="20827"/>
                </a:moveTo>
                <a:lnTo>
                  <a:pt x="1023492" y="21336"/>
                </a:lnTo>
                <a:lnTo>
                  <a:pt x="1023620" y="44195"/>
                </a:lnTo>
                <a:lnTo>
                  <a:pt x="1115060" y="43687"/>
                </a:lnTo>
                <a:lnTo>
                  <a:pt x="1114933" y="20827"/>
                </a:lnTo>
                <a:close/>
              </a:path>
              <a:path w="3355340" h="76200">
                <a:moveTo>
                  <a:pt x="954913" y="21716"/>
                </a:moveTo>
                <a:lnTo>
                  <a:pt x="863473" y="22225"/>
                </a:lnTo>
                <a:lnTo>
                  <a:pt x="863600" y="45085"/>
                </a:lnTo>
                <a:lnTo>
                  <a:pt x="955039" y="44576"/>
                </a:lnTo>
                <a:lnTo>
                  <a:pt x="954913" y="21716"/>
                </a:lnTo>
                <a:close/>
              </a:path>
              <a:path w="3355340" h="76200">
                <a:moveTo>
                  <a:pt x="794892" y="22605"/>
                </a:moveTo>
                <a:lnTo>
                  <a:pt x="703452" y="23113"/>
                </a:lnTo>
                <a:lnTo>
                  <a:pt x="703579" y="45974"/>
                </a:lnTo>
                <a:lnTo>
                  <a:pt x="795020" y="45465"/>
                </a:lnTo>
                <a:lnTo>
                  <a:pt x="794892" y="22605"/>
                </a:lnTo>
                <a:close/>
              </a:path>
              <a:path w="3355340" h="76200">
                <a:moveTo>
                  <a:pt x="634873" y="23494"/>
                </a:moveTo>
                <a:lnTo>
                  <a:pt x="543433" y="24002"/>
                </a:lnTo>
                <a:lnTo>
                  <a:pt x="543560" y="46862"/>
                </a:lnTo>
                <a:lnTo>
                  <a:pt x="635000" y="46354"/>
                </a:lnTo>
                <a:lnTo>
                  <a:pt x="634873" y="23494"/>
                </a:lnTo>
                <a:close/>
              </a:path>
              <a:path w="3355340" h="76200">
                <a:moveTo>
                  <a:pt x="474852" y="24383"/>
                </a:moveTo>
                <a:lnTo>
                  <a:pt x="383413" y="24891"/>
                </a:lnTo>
                <a:lnTo>
                  <a:pt x="383539" y="47751"/>
                </a:lnTo>
                <a:lnTo>
                  <a:pt x="474979" y="47243"/>
                </a:lnTo>
                <a:lnTo>
                  <a:pt x="474852" y="24383"/>
                </a:lnTo>
                <a:close/>
              </a:path>
              <a:path w="3355340" h="76200">
                <a:moveTo>
                  <a:pt x="314833" y="25273"/>
                </a:moveTo>
                <a:lnTo>
                  <a:pt x="223392" y="25780"/>
                </a:lnTo>
                <a:lnTo>
                  <a:pt x="223520" y="48640"/>
                </a:lnTo>
                <a:lnTo>
                  <a:pt x="314960" y="48132"/>
                </a:lnTo>
                <a:lnTo>
                  <a:pt x="314833" y="25273"/>
                </a:lnTo>
                <a:close/>
              </a:path>
              <a:path w="3355340" h="76200">
                <a:moveTo>
                  <a:pt x="63500" y="49529"/>
                </a:moveTo>
                <a:lnTo>
                  <a:pt x="63373" y="26669"/>
                </a:lnTo>
                <a:lnTo>
                  <a:pt x="0" y="38480"/>
                </a:lnTo>
                <a:lnTo>
                  <a:pt x="76453" y="76200"/>
                </a:lnTo>
                <a:lnTo>
                  <a:pt x="63500" y="49529"/>
                </a:lnTo>
                <a:close/>
              </a:path>
              <a:path w="3355340" h="76200">
                <a:moveTo>
                  <a:pt x="76453" y="76200"/>
                </a:moveTo>
                <a:lnTo>
                  <a:pt x="76275" y="49458"/>
                </a:lnTo>
                <a:lnTo>
                  <a:pt x="154939" y="49021"/>
                </a:lnTo>
                <a:lnTo>
                  <a:pt x="154812" y="26162"/>
                </a:lnTo>
                <a:lnTo>
                  <a:pt x="76123" y="26599"/>
                </a:lnTo>
                <a:lnTo>
                  <a:pt x="75945" y="0"/>
                </a:lnTo>
                <a:lnTo>
                  <a:pt x="0" y="38480"/>
                </a:lnTo>
                <a:lnTo>
                  <a:pt x="63373" y="26669"/>
                </a:lnTo>
                <a:lnTo>
                  <a:pt x="63500" y="49529"/>
                </a:lnTo>
                <a:lnTo>
                  <a:pt x="76453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90344" y="4806696"/>
            <a:ext cx="510540" cy="5196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5387" y="998220"/>
            <a:ext cx="1373751" cy="432307"/>
          </a:xfrm>
          <a:prstGeom prst="rect">
            <a:avLst/>
          </a:prstGeom>
        </p:spPr>
        <p:txBody>
          <a:bodyPr wrap="square" lIns="0" tIns="20986" rIns="0" bIns="0" rtlCol="0">
            <a:noAutofit/>
          </a:bodyPr>
          <a:lstStyle/>
          <a:p>
            <a:pPr marL="12700">
              <a:lnSpc>
                <a:spcPts val="3304"/>
              </a:lnSpc>
            </a:pPr>
            <a:r>
              <a:rPr sz="3200" b="1" spc="-13" dirty="0" smtClean="0">
                <a:solidFill>
                  <a:srgbClr val="FFFFFF"/>
                </a:solidFill>
                <a:latin typeface="Calibri"/>
                <a:cs typeface="Calibri"/>
              </a:rPr>
              <a:t>Camera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4805" y="998220"/>
            <a:ext cx="1450242" cy="432307"/>
          </a:xfrm>
          <a:prstGeom prst="rect">
            <a:avLst/>
          </a:prstGeom>
        </p:spPr>
        <p:txBody>
          <a:bodyPr wrap="square" lIns="0" tIns="20986" rIns="0" bIns="0" rtlCol="0">
            <a:noAutofit/>
          </a:bodyPr>
          <a:lstStyle/>
          <a:p>
            <a:pPr marL="12700">
              <a:lnSpc>
                <a:spcPts val="3304"/>
              </a:lnSpc>
            </a:pPr>
            <a:r>
              <a:rPr sz="3200" b="1" spc="0" dirty="0" smtClean="0">
                <a:solidFill>
                  <a:srgbClr val="FFFFFF"/>
                </a:solidFill>
                <a:latin typeface="Calibri"/>
                <a:cs typeface="Calibri"/>
              </a:rPr>
              <a:t>Security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07873" y="998220"/>
            <a:ext cx="2405274" cy="432307"/>
          </a:xfrm>
          <a:prstGeom prst="rect">
            <a:avLst/>
          </a:prstGeom>
        </p:spPr>
        <p:txBody>
          <a:bodyPr wrap="square" lIns="0" tIns="20986" rIns="0" bIns="0" rtlCol="0">
            <a:noAutofit/>
          </a:bodyPr>
          <a:lstStyle/>
          <a:p>
            <a:pPr marL="12700">
              <a:lnSpc>
                <a:spcPts val="3304"/>
              </a:lnSpc>
            </a:pPr>
            <a:r>
              <a:rPr sz="3200" b="1" spc="-4" dirty="0" smtClean="0">
                <a:solidFill>
                  <a:srgbClr val="FFFFFF"/>
                </a:solidFill>
                <a:latin typeface="Calibri"/>
                <a:cs typeface="Calibri"/>
              </a:rPr>
              <a:t>Enhancement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0513" y="4069329"/>
            <a:ext cx="2976625" cy="254000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1800" dirty="0" smtClean="0">
                <a:latin typeface="Verdana"/>
                <a:cs typeface="Verdana"/>
              </a:rPr>
              <a:t>Hub and Camera periodic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9287" y="4069329"/>
            <a:ext cx="1668305" cy="254000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1800" spc="0" dirty="0" smtClean="0">
                <a:latin typeface="Verdana"/>
                <a:cs typeface="Verdana"/>
              </a:rPr>
              <a:t>talk with each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0513" y="4288785"/>
            <a:ext cx="2949653" cy="254000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1800" dirty="0" smtClean="0">
                <a:latin typeface="Verdana"/>
                <a:cs typeface="Verdana"/>
              </a:rPr>
              <a:t>other to </a:t>
            </a:r>
            <a:r>
              <a:rPr sz="1800" dirty="0" smtClean="0">
                <a:solidFill>
                  <a:srgbClr val="FF0000"/>
                </a:solidFill>
                <a:latin typeface="Verdana"/>
                <a:cs typeface="Verdana"/>
              </a:rPr>
              <a:t>enhance camera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49493" y="4288785"/>
            <a:ext cx="1820284" cy="254000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1800" spc="0" dirty="0" smtClean="0">
                <a:solidFill>
                  <a:srgbClr val="FF0000"/>
                </a:solidFill>
                <a:latin typeface="Verdana"/>
                <a:cs typeface="Verdana"/>
              </a:rPr>
              <a:t>security</a:t>
            </a:r>
            <a:r>
              <a:rPr sz="1800" spc="0" dirty="0" smtClean="0">
                <a:latin typeface="Verdana"/>
                <a:cs typeface="Verdana"/>
              </a:rPr>
              <a:t>, giving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0513" y="4508241"/>
            <a:ext cx="3472863" cy="254000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1800" dirty="0" smtClean="0">
                <a:latin typeface="Verdana"/>
                <a:cs typeface="Verdana"/>
              </a:rPr>
              <a:t>a camera </a:t>
            </a:r>
            <a:r>
              <a:rPr sz="1800" dirty="0" smtClean="0">
                <a:solidFill>
                  <a:srgbClr val="FF0000"/>
                </a:solidFill>
                <a:latin typeface="Verdana"/>
                <a:cs typeface="Verdana"/>
              </a:rPr>
              <a:t>out of range notice.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0513" y="4947534"/>
            <a:ext cx="4285470" cy="254000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1800" spc="0" dirty="0" smtClean="0">
                <a:latin typeface="Verdana"/>
                <a:cs typeface="Verdana"/>
              </a:rPr>
              <a:t>Arlo pro2 doesn’t have this scenario.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692134" y="6443621"/>
            <a:ext cx="250311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19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193036" y="428244"/>
            <a:ext cx="6624827" cy="512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6448" y="928116"/>
            <a:ext cx="3534155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42900" y="1537131"/>
            <a:ext cx="2851912" cy="311480"/>
          </a:xfrm>
          <a:custGeom>
            <a:avLst/>
            <a:gdLst/>
            <a:ahLst/>
            <a:cxnLst/>
            <a:rect l="l" t="t" r="r" b="b"/>
            <a:pathLst>
              <a:path w="2851912" h="311480">
                <a:moveTo>
                  <a:pt x="0" y="311480"/>
                </a:moveTo>
                <a:lnTo>
                  <a:pt x="2851912" y="311480"/>
                </a:lnTo>
                <a:lnTo>
                  <a:pt x="2851912" y="0"/>
                </a:lnTo>
                <a:lnTo>
                  <a:pt x="0" y="0"/>
                </a:lnTo>
                <a:lnTo>
                  <a:pt x="0" y="311480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194812" y="1537131"/>
            <a:ext cx="2803143" cy="311480"/>
          </a:xfrm>
          <a:custGeom>
            <a:avLst/>
            <a:gdLst/>
            <a:ahLst/>
            <a:cxnLst/>
            <a:rect l="l" t="t" r="r" b="b"/>
            <a:pathLst>
              <a:path w="2803143" h="311480">
                <a:moveTo>
                  <a:pt x="0" y="311480"/>
                </a:moveTo>
                <a:lnTo>
                  <a:pt x="2803143" y="311480"/>
                </a:lnTo>
                <a:lnTo>
                  <a:pt x="2803143" y="0"/>
                </a:lnTo>
                <a:lnTo>
                  <a:pt x="0" y="0"/>
                </a:lnTo>
                <a:lnTo>
                  <a:pt x="0" y="311480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97956" y="1537131"/>
            <a:ext cx="2803144" cy="311480"/>
          </a:xfrm>
          <a:custGeom>
            <a:avLst/>
            <a:gdLst/>
            <a:ahLst/>
            <a:cxnLst/>
            <a:rect l="l" t="t" r="r" b="b"/>
            <a:pathLst>
              <a:path w="2803144" h="311480">
                <a:moveTo>
                  <a:pt x="0" y="311480"/>
                </a:moveTo>
                <a:lnTo>
                  <a:pt x="2803144" y="311480"/>
                </a:lnTo>
                <a:lnTo>
                  <a:pt x="2803144" y="0"/>
                </a:lnTo>
                <a:lnTo>
                  <a:pt x="0" y="0"/>
                </a:lnTo>
                <a:lnTo>
                  <a:pt x="0" y="311480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2900" y="1848611"/>
            <a:ext cx="2851912" cy="1284605"/>
          </a:xfrm>
          <a:custGeom>
            <a:avLst/>
            <a:gdLst/>
            <a:ahLst/>
            <a:cxnLst/>
            <a:rect l="l" t="t" r="r" b="b"/>
            <a:pathLst>
              <a:path w="2851912" h="1284605">
                <a:moveTo>
                  <a:pt x="0" y="1284605"/>
                </a:moveTo>
                <a:lnTo>
                  <a:pt x="2851912" y="1284605"/>
                </a:lnTo>
                <a:lnTo>
                  <a:pt x="2851912" y="0"/>
                </a:lnTo>
                <a:lnTo>
                  <a:pt x="0" y="0"/>
                </a:lnTo>
                <a:lnTo>
                  <a:pt x="0" y="1284605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94812" y="1848611"/>
            <a:ext cx="2803143" cy="1284605"/>
          </a:xfrm>
          <a:custGeom>
            <a:avLst/>
            <a:gdLst/>
            <a:ahLst/>
            <a:cxnLst/>
            <a:rect l="l" t="t" r="r" b="b"/>
            <a:pathLst>
              <a:path w="2803143" h="1284605">
                <a:moveTo>
                  <a:pt x="0" y="1284605"/>
                </a:moveTo>
                <a:lnTo>
                  <a:pt x="2803143" y="1284605"/>
                </a:lnTo>
                <a:lnTo>
                  <a:pt x="2803143" y="0"/>
                </a:lnTo>
                <a:lnTo>
                  <a:pt x="0" y="0"/>
                </a:lnTo>
                <a:lnTo>
                  <a:pt x="0" y="1284605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97956" y="1848611"/>
            <a:ext cx="2803144" cy="1284605"/>
          </a:xfrm>
          <a:custGeom>
            <a:avLst/>
            <a:gdLst/>
            <a:ahLst/>
            <a:cxnLst/>
            <a:rect l="l" t="t" r="r" b="b"/>
            <a:pathLst>
              <a:path w="2803144" h="1284605">
                <a:moveTo>
                  <a:pt x="0" y="1284605"/>
                </a:moveTo>
                <a:lnTo>
                  <a:pt x="2803144" y="1284605"/>
                </a:lnTo>
                <a:lnTo>
                  <a:pt x="2803144" y="0"/>
                </a:lnTo>
                <a:lnTo>
                  <a:pt x="0" y="0"/>
                </a:lnTo>
                <a:lnTo>
                  <a:pt x="0" y="1284605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42900" y="3133204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194812" y="3133204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97956" y="3133204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42900" y="3357359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94812" y="3357359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997956" y="3357359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42900" y="3581514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94812" y="3581514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97956" y="3581514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42900" y="3805669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94812" y="3805669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97956" y="3805669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42900" y="4029824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94812" y="4029824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97956" y="4029824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42900" y="4253979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194812" y="4253979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997956" y="4253979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42900" y="4478134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194812" y="4478134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97956" y="4478134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2900" y="4702289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194812" y="4702289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997956" y="4702289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2900" y="4926571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194812" y="4926571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97956" y="4926571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42900" y="5150726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194812" y="5150726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97956" y="5150726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42900" y="5374855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194812" y="5374855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97956" y="5374855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42900" y="5599023"/>
            <a:ext cx="2851912" cy="224167"/>
          </a:xfrm>
          <a:custGeom>
            <a:avLst/>
            <a:gdLst/>
            <a:ahLst/>
            <a:cxnLst/>
            <a:rect l="l" t="t" r="r" b="b"/>
            <a:pathLst>
              <a:path w="2851912" h="224167">
                <a:moveTo>
                  <a:pt x="0" y="224167"/>
                </a:moveTo>
                <a:lnTo>
                  <a:pt x="2851912" y="224167"/>
                </a:lnTo>
                <a:lnTo>
                  <a:pt x="2851912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194812" y="5599023"/>
            <a:ext cx="2803143" cy="224167"/>
          </a:xfrm>
          <a:custGeom>
            <a:avLst/>
            <a:gdLst/>
            <a:ahLst/>
            <a:cxnLst/>
            <a:rect l="l" t="t" r="r" b="b"/>
            <a:pathLst>
              <a:path w="2803143" h="224167">
                <a:moveTo>
                  <a:pt x="0" y="224167"/>
                </a:moveTo>
                <a:lnTo>
                  <a:pt x="2803143" y="224167"/>
                </a:lnTo>
                <a:lnTo>
                  <a:pt x="2803143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97956" y="5599023"/>
            <a:ext cx="2803144" cy="224167"/>
          </a:xfrm>
          <a:custGeom>
            <a:avLst/>
            <a:gdLst/>
            <a:ahLst/>
            <a:cxnLst/>
            <a:rect l="l" t="t" r="r" b="b"/>
            <a:pathLst>
              <a:path w="2803144" h="224167">
                <a:moveTo>
                  <a:pt x="0" y="224167"/>
                </a:moveTo>
                <a:lnTo>
                  <a:pt x="2803144" y="224167"/>
                </a:lnTo>
                <a:lnTo>
                  <a:pt x="2803144" y="0"/>
                </a:lnTo>
                <a:lnTo>
                  <a:pt x="0" y="0"/>
                </a:lnTo>
                <a:lnTo>
                  <a:pt x="0" y="224167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42900" y="5823191"/>
            <a:ext cx="2851912" cy="257543"/>
          </a:xfrm>
          <a:custGeom>
            <a:avLst/>
            <a:gdLst/>
            <a:ahLst/>
            <a:cxnLst/>
            <a:rect l="l" t="t" r="r" b="b"/>
            <a:pathLst>
              <a:path w="2851912" h="257543">
                <a:moveTo>
                  <a:pt x="0" y="257543"/>
                </a:moveTo>
                <a:lnTo>
                  <a:pt x="2851912" y="257543"/>
                </a:lnTo>
                <a:lnTo>
                  <a:pt x="2851912" y="0"/>
                </a:lnTo>
                <a:lnTo>
                  <a:pt x="0" y="0"/>
                </a:lnTo>
                <a:lnTo>
                  <a:pt x="0" y="257543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194812" y="5823191"/>
            <a:ext cx="2803143" cy="257543"/>
          </a:xfrm>
          <a:custGeom>
            <a:avLst/>
            <a:gdLst/>
            <a:ahLst/>
            <a:cxnLst/>
            <a:rect l="l" t="t" r="r" b="b"/>
            <a:pathLst>
              <a:path w="2803143" h="257543">
                <a:moveTo>
                  <a:pt x="0" y="257543"/>
                </a:moveTo>
                <a:lnTo>
                  <a:pt x="2803143" y="257543"/>
                </a:lnTo>
                <a:lnTo>
                  <a:pt x="2803143" y="0"/>
                </a:lnTo>
                <a:lnTo>
                  <a:pt x="0" y="0"/>
                </a:lnTo>
                <a:lnTo>
                  <a:pt x="0" y="257543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97956" y="5823191"/>
            <a:ext cx="2803144" cy="257543"/>
          </a:xfrm>
          <a:custGeom>
            <a:avLst/>
            <a:gdLst/>
            <a:ahLst/>
            <a:cxnLst/>
            <a:rect l="l" t="t" r="r" b="b"/>
            <a:pathLst>
              <a:path w="2803144" h="257543">
                <a:moveTo>
                  <a:pt x="0" y="257543"/>
                </a:moveTo>
                <a:lnTo>
                  <a:pt x="2803144" y="257543"/>
                </a:lnTo>
                <a:lnTo>
                  <a:pt x="2803144" y="0"/>
                </a:lnTo>
                <a:lnTo>
                  <a:pt x="0" y="0"/>
                </a:lnTo>
                <a:lnTo>
                  <a:pt x="0" y="257543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2900" y="6080721"/>
            <a:ext cx="2851912" cy="257543"/>
          </a:xfrm>
          <a:custGeom>
            <a:avLst/>
            <a:gdLst/>
            <a:ahLst/>
            <a:cxnLst/>
            <a:rect l="l" t="t" r="r" b="b"/>
            <a:pathLst>
              <a:path w="2851912" h="257543">
                <a:moveTo>
                  <a:pt x="0" y="257543"/>
                </a:moveTo>
                <a:lnTo>
                  <a:pt x="2851912" y="257543"/>
                </a:lnTo>
                <a:lnTo>
                  <a:pt x="2851912" y="0"/>
                </a:lnTo>
                <a:lnTo>
                  <a:pt x="0" y="0"/>
                </a:lnTo>
                <a:lnTo>
                  <a:pt x="0" y="257543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94812" y="6080721"/>
            <a:ext cx="2803143" cy="257543"/>
          </a:xfrm>
          <a:custGeom>
            <a:avLst/>
            <a:gdLst/>
            <a:ahLst/>
            <a:cxnLst/>
            <a:rect l="l" t="t" r="r" b="b"/>
            <a:pathLst>
              <a:path w="2803143" h="257543">
                <a:moveTo>
                  <a:pt x="0" y="257543"/>
                </a:moveTo>
                <a:lnTo>
                  <a:pt x="2803143" y="257543"/>
                </a:lnTo>
                <a:lnTo>
                  <a:pt x="2803143" y="0"/>
                </a:lnTo>
                <a:lnTo>
                  <a:pt x="0" y="0"/>
                </a:lnTo>
                <a:lnTo>
                  <a:pt x="0" y="257543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97956" y="6080721"/>
            <a:ext cx="2803144" cy="257543"/>
          </a:xfrm>
          <a:custGeom>
            <a:avLst/>
            <a:gdLst/>
            <a:ahLst/>
            <a:cxnLst/>
            <a:rect l="l" t="t" r="r" b="b"/>
            <a:pathLst>
              <a:path w="2803144" h="257543">
                <a:moveTo>
                  <a:pt x="0" y="257543"/>
                </a:moveTo>
                <a:lnTo>
                  <a:pt x="2803144" y="257543"/>
                </a:lnTo>
                <a:lnTo>
                  <a:pt x="2803144" y="0"/>
                </a:lnTo>
                <a:lnTo>
                  <a:pt x="0" y="0"/>
                </a:lnTo>
                <a:lnTo>
                  <a:pt x="0" y="257543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42900" y="6338277"/>
            <a:ext cx="2851912" cy="341122"/>
          </a:xfrm>
          <a:custGeom>
            <a:avLst/>
            <a:gdLst/>
            <a:ahLst/>
            <a:cxnLst/>
            <a:rect l="l" t="t" r="r" b="b"/>
            <a:pathLst>
              <a:path w="2851912" h="341122">
                <a:moveTo>
                  <a:pt x="0" y="341122"/>
                </a:moveTo>
                <a:lnTo>
                  <a:pt x="2851912" y="341122"/>
                </a:lnTo>
                <a:lnTo>
                  <a:pt x="2851912" y="0"/>
                </a:lnTo>
                <a:lnTo>
                  <a:pt x="0" y="0"/>
                </a:lnTo>
                <a:lnTo>
                  <a:pt x="0" y="341122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194812" y="6338277"/>
            <a:ext cx="2803143" cy="341122"/>
          </a:xfrm>
          <a:custGeom>
            <a:avLst/>
            <a:gdLst/>
            <a:ahLst/>
            <a:cxnLst/>
            <a:rect l="l" t="t" r="r" b="b"/>
            <a:pathLst>
              <a:path w="2803143" h="341122">
                <a:moveTo>
                  <a:pt x="0" y="341122"/>
                </a:moveTo>
                <a:lnTo>
                  <a:pt x="2803143" y="341122"/>
                </a:lnTo>
                <a:lnTo>
                  <a:pt x="2803143" y="0"/>
                </a:lnTo>
                <a:lnTo>
                  <a:pt x="0" y="0"/>
                </a:lnTo>
                <a:lnTo>
                  <a:pt x="0" y="341122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997956" y="6338277"/>
            <a:ext cx="2803144" cy="341122"/>
          </a:xfrm>
          <a:custGeom>
            <a:avLst/>
            <a:gdLst/>
            <a:ahLst/>
            <a:cxnLst/>
            <a:rect l="l" t="t" r="r" b="b"/>
            <a:pathLst>
              <a:path w="2803144" h="341122">
                <a:moveTo>
                  <a:pt x="0" y="341122"/>
                </a:moveTo>
                <a:lnTo>
                  <a:pt x="2803144" y="341122"/>
                </a:lnTo>
                <a:lnTo>
                  <a:pt x="2803144" y="0"/>
                </a:lnTo>
                <a:lnTo>
                  <a:pt x="0" y="0"/>
                </a:lnTo>
                <a:lnTo>
                  <a:pt x="0" y="341122"/>
                </a:lnTo>
                <a:close/>
              </a:path>
            </a:pathLst>
          </a:custGeom>
          <a:solidFill>
            <a:srgbClr val="F3F8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194812" y="1530730"/>
            <a:ext cx="0" cy="5155018"/>
          </a:xfrm>
          <a:custGeom>
            <a:avLst/>
            <a:gdLst/>
            <a:ahLst/>
            <a:cxnLst/>
            <a:rect l="l" t="t" r="r" b="b"/>
            <a:pathLst>
              <a:path h="5155018">
                <a:moveTo>
                  <a:pt x="0" y="0"/>
                </a:moveTo>
                <a:lnTo>
                  <a:pt x="0" y="515501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997956" y="1530730"/>
            <a:ext cx="0" cy="5155018"/>
          </a:xfrm>
          <a:custGeom>
            <a:avLst/>
            <a:gdLst/>
            <a:ahLst/>
            <a:cxnLst/>
            <a:rect l="l" t="t" r="r" b="b"/>
            <a:pathLst>
              <a:path h="5155018">
                <a:moveTo>
                  <a:pt x="0" y="0"/>
                </a:moveTo>
                <a:lnTo>
                  <a:pt x="0" y="515501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36550" y="1848612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36550" y="3133216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36550" y="3357372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36550" y="3581527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36550" y="3805681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36550" y="4029837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36550" y="4253992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36550" y="4478147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36550" y="4702302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36550" y="4926457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36550" y="5150739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36550" y="5374894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36550" y="5599023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36550" y="5823191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36550" y="6080734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36550" y="6338265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42900" y="1530730"/>
            <a:ext cx="0" cy="5155018"/>
          </a:xfrm>
          <a:custGeom>
            <a:avLst/>
            <a:gdLst/>
            <a:ahLst/>
            <a:cxnLst/>
            <a:rect l="l" t="t" r="r" b="b"/>
            <a:pathLst>
              <a:path h="5155018">
                <a:moveTo>
                  <a:pt x="0" y="0"/>
                </a:moveTo>
                <a:lnTo>
                  <a:pt x="0" y="515501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01100" y="1530730"/>
            <a:ext cx="0" cy="5155018"/>
          </a:xfrm>
          <a:custGeom>
            <a:avLst/>
            <a:gdLst/>
            <a:ahLst/>
            <a:cxnLst/>
            <a:rect l="l" t="t" r="r" b="b"/>
            <a:pathLst>
              <a:path h="5155018">
                <a:moveTo>
                  <a:pt x="0" y="0"/>
                </a:moveTo>
                <a:lnTo>
                  <a:pt x="0" y="515501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36550" y="1537080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36550" y="6679399"/>
            <a:ext cx="8470900" cy="0"/>
          </a:xfrm>
          <a:custGeom>
            <a:avLst/>
            <a:gdLst/>
            <a:ahLst/>
            <a:cxnLst/>
            <a:rect l="l" t="t" r="r" b="b"/>
            <a:pathLst>
              <a:path w="8470900">
                <a:moveTo>
                  <a:pt x="0" y="0"/>
                </a:moveTo>
                <a:lnTo>
                  <a:pt x="84709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4146804" y="2010155"/>
            <a:ext cx="926591" cy="10774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736080" y="1914144"/>
            <a:ext cx="1487424" cy="12694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105144" y="4314444"/>
            <a:ext cx="402335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105144" y="4539996"/>
            <a:ext cx="402335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105144" y="6347460"/>
            <a:ext cx="402335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082919" y="5922797"/>
            <a:ext cx="446684" cy="4466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105144" y="5644896"/>
            <a:ext cx="402335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272028" y="4073652"/>
            <a:ext cx="402336" cy="402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713943" y="1065355"/>
            <a:ext cx="923161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More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670405" y="1065355"/>
            <a:ext cx="2242956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comparisons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842629" y="6205819"/>
            <a:ext cx="250266" cy="203708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20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42900" y="1537080"/>
            <a:ext cx="2851912" cy="311531"/>
          </a:xfrm>
          <a:prstGeom prst="rect">
            <a:avLst/>
          </a:prstGeom>
        </p:spPr>
        <p:txBody>
          <a:bodyPr wrap="square" lIns="0" tIns="324" rIns="0" bIns="0" rtlCol="0">
            <a:noAutofit/>
          </a:bodyPr>
          <a:lstStyle/>
          <a:p>
            <a:pPr>
              <a:lnSpc>
                <a:spcPts val="500"/>
              </a:lnSpc>
            </a:pPr>
            <a:endParaRPr sz="500"/>
          </a:p>
          <a:p>
            <a:pPr marL="1177417" marR="1177811" algn="ctr">
              <a:lnSpc>
                <a:spcPct val="101277"/>
              </a:lnSpc>
            </a:pPr>
            <a:r>
              <a:rPr sz="1200" spc="0" dirty="0" smtClean="0">
                <a:latin typeface="Verdana"/>
                <a:cs typeface="Verdana"/>
              </a:rPr>
              <a:t>Model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194812" y="1537080"/>
            <a:ext cx="2803143" cy="311531"/>
          </a:xfrm>
          <a:prstGeom prst="rect">
            <a:avLst/>
          </a:prstGeom>
        </p:spPr>
        <p:txBody>
          <a:bodyPr wrap="square" lIns="0" tIns="324" rIns="0" bIns="0" rtlCol="0">
            <a:noAutofit/>
          </a:bodyPr>
          <a:lstStyle/>
          <a:p>
            <a:pPr>
              <a:lnSpc>
                <a:spcPts val="500"/>
              </a:lnSpc>
            </a:pPr>
            <a:endParaRPr sz="500"/>
          </a:p>
          <a:p>
            <a:pPr marL="691641">
              <a:lnSpc>
                <a:spcPct val="101277"/>
              </a:lnSpc>
            </a:pPr>
            <a:r>
              <a:rPr sz="1200" spc="0" dirty="0" smtClean="0">
                <a:latin typeface="Verdana"/>
                <a:cs typeface="Verdana"/>
              </a:rPr>
              <a:t>Netgear Arlo Pro 2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97956" y="1537080"/>
            <a:ext cx="2803144" cy="311531"/>
          </a:xfrm>
          <a:prstGeom prst="rect">
            <a:avLst/>
          </a:prstGeom>
        </p:spPr>
        <p:txBody>
          <a:bodyPr wrap="square" lIns="0" tIns="324" rIns="0" bIns="0" rtlCol="0">
            <a:noAutofit/>
          </a:bodyPr>
          <a:lstStyle/>
          <a:p>
            <a:pPr>
              <a:lnSpc>
                <a:spcPts val="500"/>
              </a:lnSpc>
            </a:pPr>
            <a:endParaRPr sz="500"/>
          </a:p>
          <a:p>
            <a:pPr marL="632714">
              <a:lnSpc>
                <a:spcPct val="101277"/>
              </a:lnSpc>
            </a:pPr>
            <a:r>
              <a:rPr sz="1200" spc="1" dirty="0" smtClean="0">
                <a:latin typeface="Verdana"/>
                <a:cs typeface="Verdana"/>
              </a:rPr>
              <a:t>D-Link DCS-2800LH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2900" y="1848612"/>
            <a:ext cx="2851912" cy="12846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200696" marR="1200966" algn="ctr">
              <a:lnSpc>
                <a:spcPct val="101277"/>
              </a:lnSpc>
              <a:spcBef>
                <a:spcPts val="3452"/>
              </a:spcBef>
            </a:pPr>
            <a:r>
              <a:rPr sz="1000" spc="-6" dirty="0" smtClean="0">
                <a:latin typeface="Verdana"/>
                <a:cs typeface="Verdana"/>
              </a:rPr>
              <a:t>Image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194812" y="1848612"/>
            <a:ext cx="2803143" cy="12846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" name="object 47"/>
          <p:cNvSpPr txBox="1"/>
          <p:nvPr/>
        </p:nvSpPr>
        <p:spPr>
          <a:xfrm>
            <a:off x="5997956" y="1848612"/>
            <a:ext cx="2803144" cy="12846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" name="object 46"/>
          <p:cNvSpPr txBox="1"/>
          <p:nvPr/>
        </p:nvSpPr>
        <p:spPr>
          <a:xfrm>
            <a:off x="342900" y="3133216"/>
            <a:ext cx="2851912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815949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Video Compression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94812" y="3133216"/>
            <a:ext cx="2803143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189139" marR="1187878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H.264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97956" y="3133216"/>
            <a:ext cx="2803144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189647" marR="1187370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H.264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2900" y="3357372"/>
            <a:ext cx="2851912" cy="224154"/>
          </a:xfrm>
          <a:prstGeom prst="rect">
            <a:avLst/>
          </a:prstGeom>
        </p:spPr>
        <p:txBody>
          <a:bodyPr wrap="square" lIns="0" tIns="34925" rIns="0" bIns="0" rtlCol="0">
            <a:noAutofit/>
          </a:bodyPr>
          <a:lstStyle/>
          <a:p>
            <a:pPr marL="919581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Max. Resolution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194812" y="3357372"/>
            <a:ext cx="2803143" cy="224154"/>
          </a:xfrm>
          <a:prstGeom prst="rect">
            <a:avLst/>
          </a:prstGeom>
        </p:spPr>
        <p:txBody>
          <a:bodyPr wrap="square" lIns="0" tIns="34925" rIns="0" bIns="0" rtlCol="0">
            <a:noAutofit/>
          </a:bodyPr>
          <a:lstStyle/>
          <a:p>
            <a:pPr marL="709929">
              <a:lnSpc>
                <a:spcPct val="101277"/>
              </a:lnSpc>
            </a:pPr>
            <a:r>
              <a:rPr sz="1000" spc="-2" dirty="0" smtClean="0">
                <a:latin typeface="Verdana"/>
                <a:cs typeface="Verdana"/>
              </a:rPr>
              <a:t>2 Megapixel (Full HD)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97956" y="3357372"/>
            <a:ext cx="2803144" cy="224154"/>
          </a:xfrm>
          <a:prstGeom prst="rect">
            <a:avLst/>
          </a:prstGeom>
        </p:spPr>
        <p:txBody>
          <a:bodyPr wrap="square" lIns="0" tIns="34925" rIns="0" bIns="0" rtlCol="0">
            <a:noAutofit/>
          </a:bodyPr>
          <a:lstStyle/>
          <a:p>
            <a:pPr marL="710438">
              <a:lnSpc>
                <a:spcPct val="101277"/>
              </a:lnSpc>
            </a:pPr>
            <a:r>
              <a:rPr sz="1000" spc="-2" dirty="0" smtClean="0">
                <a:latin typeface="Verdana"/>
                <a:cs typeface="Verdana"/>
              </a:rPr>
              <a:t>2 Megapixel (Full HD)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2900" y="3581527"/>
            <a:ext cx="2851912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434949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Video Resolution @ FPS (16:9)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94812" y="3581527"/>
            <a:ext cx="2803143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757174">
              <a:lnSpc>
                <a:spcPct val="101277"/>
              </a:lnSpc>
            </a:pPr>
            <a:r>
              <a:rPr sz="1000" spc="-1" dirty="0" smtClean="0">
                <a:latin typeface="Verdana"/>
                <a:cs typeface="Verdana"/>
              </a:rPr>
              <a:t>1920x1080 @ 24fps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997956" y="3581527"/>
            <a:ext cx="2803144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757682">
              <a:lnSpc>
                <a:spcPct val="101277"/>
              </a:lnSpc>
            </a:pPr>
            <a:r>
              <a:rPr sz="1000" spc="-1" dirty="0" smtClean="0">
                <a:latin typeface="Verdana"/>
                <a:cs typeface="Verdana"/>
              </a:rPr>
              <a:t>1920x1080 @ 24fps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2900" y="3805681"/>
            <a:ext cx="2851912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017816" marR="1019305" algn="ctr">
              <a:lnSpc>
                <a:spcPct val="101277"/>
              </a:lnSpc>
            </a:pPr>
            <a:r>
              <a:rPr sz="1000" spc="-2" dirty="0" smtClean="0">
                <a:latin typeface="Verdana"/>
                <a:cs typeface="Verdana"/>
              </a:rPr>
              <a:t>Day &amp; Night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94812" y="3805681"/>
            <a:ext cx="2803143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435" marR="1269010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97956" y="3805681"/>
            <a:ext cx="2803144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943" marR="1268502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2900" y="4029837"/>
            <a:ext cx="2851912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751941">
              <a:lnSpc>
                <a:spcPct val="101277"/>
              </a:lnSpc>
            </a:pPr>
            <a:r>
              <a:rPr sz="1000" spc="-1" dirty="0" smtClean="0">
                <a:latin typeface="Verdana"/>
                <a:cs typeface="Verdana"/>
              </a:rPr>
              <a:t>Night vision (IR LED)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94812" y="4029837"/>
            <a:ext cx="2803143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041311" marR="1039082" algn="ctr">
              <a:lnSpc>
                <a:spcPct val="101277"/>
              </a:lnSpc>
            </a:pPr>
            <a:r>
              <a:rPr sz="1000" spc="-5" dirty="0" smtClean="0">
                <a:latin typeface="Verdana"/>
                <a:cs typeface="Verdana"/>
              </a:rPr>
              <a:t>7.5 Meters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97956" y="4029837"/>
            <a:ext cx="2803144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041819" marR="1038574" algn="ctr">
              <a:lnSpc>
                <a:spcPct val="101277"/>
              </a:lnSpc>
            </a:pPr>
            <a:r>
              <a:rPr sz="1000" spc="-5" dirty="0" smtClean="0">
                <a:latin typeface="Verdana"/>
                <a:cs typeface="Verdana"/>
              </a:rPr>
              <a:t>7.5 Meters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2900" y="4253992"/>
            <a:ext cx="2851912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905865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Sound detection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94812" y="4253992"/>
            <a:ext cx="2803143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435" marR="1269010" algn="ctr">
              <a:lnSpc>
                <a:spcPct val="101277"/>
              </a:lnSpc>
            </a:pPr>
            <a:r>
              <a:rPr sz="1000" spc="-7" dirty="0" smtClean="0">
                <a:solidFill>
                  <a:srgbClr val="FF0000"/>
                </a:solidFill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97956" y="4253992"/>
            <a:ext cx="2803144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94803" marR="1292829" algn="ctr">
              <a:lnSpc>
                <a:spcPct val="101277"/>
              </a:lnSpc>
            </a:pPr>
            <a:r>
              <a:rPr sz="1000" spc="-6" dirty="0" smtClean="0">
                <a:latin typeface="Verdana"/>
                <a:cs typeface="Verdana"/>
              </a:rPr>
              <a:t>No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2900" y="4478147"/>
            <a:ext cx="2851912" cy="224154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651357">
              <a:lnSpc>
                <a:spcPct val="101277"/>
              </a:lnSpc>
            </a:pPr>
            <a:r>
              <a:rPr sz="1000" spc="-1" dirty="0" smtClean="0">
                <a:latin typeface="Verdana"/>
                <a:cs typeface="Verdana"/>
              </a:rPr>
              <a:t>Moving Object detection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94812" y="4478147"/>
            <a:ext cx="2803143" cy="224154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94272" marR="1293356" algn="ctr">
              <a:lnSpc>
                <a:spcPct val="101277"/>
              </a:lnSpc>
            </a:pPr>
            <a:r>
              <a:rPr sz="1000" spc="-11" dirty="0" smtClean="0">
                <a:latin typeface="Verdana"/>
                <a:cs typeface="Verdana"/>
              </a:rPr>
              <a:t>No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97956" y="4478147"/>
            <a:ext cx="2803144" cy="224154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920" marR="1268333" algn="ctr">
              <a:lnSpc>
                <a:spcPct val="101277"/>
              </a:lnSpc>
            </a:pPr>
            <a:r>
              <a:rPr sz="1000" spc="-7" dirty="0" smtClean="0">
                <a:solidFill>
                  <a:srgbClr val="FF0000"/>
                </a:solidFill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2900" y="4702302"/>
            <a:ext cx="2851912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861669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Angle of View (D)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194812" y="4702302"/>
            <a:ext cx="2803143" cy="224155"/>
          </a:xfrm>
          <a:prstGeom prst="rect">
            <a:avLst/>
          </a:prstGeom>
        </p:spPr>
        <p:txBody>
          <a:bodyPr wrap="square" lIns="0" tIns="32384" rIns="0" bIns="0" rtlCol="0">
            <a:noAutofit/>
          </a:bodyPr>
          <a:lstStyle/>
          <a:p>
            <a:pPr marL="1243225" marR="1241062" algn="ctr">
              <a:lnSpc>
                <a:spcPts val="1215"/>
              </a:lnSpc>
            </a:pPr>
            <a:r>
              <a:rPr sz="1000" spc="-1" dirty="0" smtClean="0">
                <a:latin typeface="Verdana"/>
                <a:cs typeface="Verdana"/>
              </a:rPr>
              <a:t>130</a:t>
            </a:r>
            <a:r>
              <a:rPr sz="1000" spc="-159" dirty="0" smtClean="0">
                <a:latin typeface="Times New Roman"/>
                <a:cs typeface="Times New Roman"/>
              </a:rPr>
              <a:t>°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97956" y="4702302"/>
            <a:ext cx="2803144" cy="224155"/>
          </a:xfrm>
          <a:prstGeom prst="rect">
            <a:avLst/>
          </a:prstGeom>
        </p:spPr>
        <p:txBody>
          <a:bodyPr wrap="square" lIns="0" tIns="32384" rIns="0" bIns="0" rtlCol="0">
            <a:noAutofit/>
          </a:bodyPr>
          <a:lstStyle/>
          <a:p>
            <a:pPr marL="1243733" marR="1240554" algn="ctr">
              <a:lnSpc>
                <a:spcPts val="1215"/>
              </a:lnSpc>
            </a:pPr>
            <a:r>
              <a:rPr sz="1000" spc="-1" dirty="0" smtClean="0">
                <a:solidFill>
                  <a:srgbClr val="FF0000"/>
                </a:solidFill>
                <a:latin typeface="Verdana"/>
                <a:cs typeface="Verdana"/>
              </a:rPr>
              <a:t>140</a:t>
            </a:r>
            <a:r>
              <a:rPr sz="1000" spc="-159" dirty="0" smtClean="0">
                <a:solidFill>
                  <a:srgbClr val="FF0000"/>
                </a:solidFill>
                <a:latin typeface="Times New Roman"/>
                <a:cs typeface="Times New Roman"/>
              </a:rPr>
              <a:t>°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2900" y="4926457"/>
            <a:ext cx="2851912" cy="224281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383133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Built-in Microphone and Speaker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4812" y="4926457"/>
            <a:ext cx="2803143" cy="224281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435" marR="1269010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7956" y="4926457"/>
            <a:ext cx="2803144" cy="224281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943" marR="1268502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2900" y="5150739"/>
            <a:ext cx="2851912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913485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Built-in Speaker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94812" y="5150739"/>
            <a:ext cx="2803143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435" marR="1269010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7956" y="5150739"/>
            <a:ext cx="2803144" cy="224155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943" marR="1268502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2900" y="5374894"/>
            <a:ext cx="2851912" cy="224129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719937">
              <a:lnSpc>
                <a:spcPct val="101277"/>
              </a:lnSpc>
            </a:pPr>
            <a:r>
              <a:rPr sz="1000" spc="-1" dirty="0" smtClean="0">
                <a:latin typeface="Verdana"/>
                <a:cs typeface="Verdana"/>
              </a:rPr>
              <a:t>Passive Infrared (PIR)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94812" y="5374894"/>
            <a:ext cx="2803143" cy="224129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435" marR="1269010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97956" y="5374894"/>
            <a:ext cx="2803144" cy="224129"/>
          </a:xfrm>
          <a:prstGeom prst="rect">
            <a:avLst/>
          </a:prstGeom>
        </p:spPr>
        <p:txBody>
          <a:bodyPr wrap="square" lIns="0" tIns="35560" rIns="0" bIns="0" rtlCol="0">
            <a:noAutofit/>
          </a:bodyPr>
          <a:lstStyle/>
          <a:p>
            <a:pPr marL="1271943" marR="1268502" algn="ctr">
              <a:lnSpc>
                <a:spcPct val="101277"/>
              </a:lnSpc>
            </a:pPr>
            <a:r>
              <a:rPr sz="1000" spc="-7" dirty="0" smtClean="0">
                <a:latin typeface="Verdana"/>
                <a:cs typeface="Verdana"/>
              </a:rPr>
              <a:t>Yes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2900" y="5599023"/>
            <a:ext cx="2851912" cy="224167"/>
          </a:xfrm>
          <a:prstGeom prst="rect">
            <a:avLst/>
          </a:prstGeom>
        </p:spPr>
        <p:txBody>
          <a:bodyPr wrap="square" lIns="0" tIns="36194" rIns="0" bIns="0" rtlCol="0">
            <a:noAutofit/>
          </a:bodyPr>
          <a:lstStyle/>
          <a:p>
            <a:pPr marL="674217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Wireless IEEE Standard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94812" y="5599023"/>
            <a:ext cx="2803143" cy="224167"/>
          </a:xfrm>
          <a:prstGeom prst="rect">
            <a:avLst/>
          </a:prstGeom>
        </p:spPr>
        <p:txBody>
          <a:bodyPr wrap="square" lIns="0" tIns="36194" rIns="0" bIns="0" rtlCol="0">
            <a:noAutofit/>
          </a:bodyPr>
          <a:lstStyle/>
          <a:p>
            <a:pPr marL="1114463" marR="1114961" algn="ctr">
              <a:lnSpc>
                <a:spcPct val="101277"/>
              </a:lnSpc>
            </a:pPr>
            <a:r>
              <a:rPr sz="1000" spc="-5" dirty="0" smtClean="0">
                <a:latin typeface="Verdana"/>
                <a:cs typeface="Verdana"/>
              </a:rPr>
              <a:t>802.11n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97956" y="5599023"/>
            <a:ext cx="2803144" cy="224167"/>
          </a:xfrm>
          <a:prstGeom prst="rect">
            <a:avLst/>
          </a:prstGeom>
        </p:spPr>
        <p:txBody>
          <a:bodyPr wrap="square" lIns="0" tIns="36194" rIns="0" bIns="0" rtlCol="0">
            <a:noAutofit/>
          </a:bodyPr>
          <a:lstStyle/>
          <a:p>
            <a:pPr marL="1114971" marR="1114453" algn="ctr">
              <a:lnSpc>
                <a:spcPct val="101277"/>
              </a:lnSpc>
            </a:pPr>
            <a:r>
              <a:rPr sz="1000" spc="-5" dirty="0" smtClean="0">
                <a:latin typeface="Verdana"/>
                <a:cs typeface="Verdana"/>
              </a:rPr>
              <a:t>802.11n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2900" y="5823191"/>
            <a:ext cx="2851912" cy="257543"/>
          </a:xfrm>
          <a:prstGeom prst="rect">
            <a:avLst/>
          </a:prstGeom>
        </p:spPr>
        <p:txBody>
          <a:bodyPr wrap="square" lIns="0" tIns="52705" rIns="0" bIns="0" rtlCol="0">
            <a:noAutofit/>
          </a:bodyPr>
          <a:lstStyle/>
          <a:p>
            <a:pPr marL="599541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Recording Response Time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94812" y="5823191"/>
            <a:ext cx="2803143" cy="257543"/>
          </a:xfrm>
          <a:prstGeom prst="rect">
            <a:avLst/>
          </a:prstGeom>
        </p:spPr>
        <p:txBody>
          <a:bodyPr wrap="square" lIns="0" tIns="52705" rIns="0" bIns="0" rtlCol="0">
            <a:noAutofit/>
          </a:bodyPr>
          <a:lstStyle/>
          <a:p>
            <a:pPr marL="1164755" marR="1162218" algn="ctr">
              <a:lnSpc>
                <a:spcPct val="101277"/>
              </a:lnSpc>
            </a:pPr>
            <a:r>
              <a:rPr sz="1000" spc="-2" dirty="0" smtClean="0">
                <a:latin typeface="Verdana"/>
                <a:cs typeface="Verdana"/>
              </a:rPr>
              <a:t>234ms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7956" y="5823191"/>
            <a:ext cx="2803144" cy="257543"/>
          </a:xfrm>
          <a:prstGeom prst="rect">
            <a:avLst/>
          </a:prstGeom>
        </p:spPr>
        <p:txBody>
          <a:bodyPr wrap="square" lIns="0" tIns="52705" rIns="0" bIns="0" rtlCol="0">
            <a:noAutofit/>
          </a:bodyPr>
          <a:lstStyle/>
          <a:p>
            <a:pPr marL="1165263" marR="1161710" algn="ctr">
              <a:lnSpc>
                <a:spcPct val="101277"/>
              </a:lnSpc>
            </a:pPr>
            <a:r>
              <a:rPr sz="1000" spc="-2" dirty="0" smtClean="0">
                <a:solidFill>
                  <a:srgbClr val="FF0000"/>
                </a:solidFill>
                <a:latin typeface="Verdana"/>
                <a:cs typeface="Verdana"/>
              </a:rPr>
              <a:t>187ms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2900" y="6080734"/>
            <a:ext cx="2851912" cy="257530"/>
          </a:xfrm>
          <a:prstGeom prst="rect">
            <a:avLst/>
          </a:prstGeom>
        </p:spPr>
        <p:txBody>
          <a:bodyPr wrap="square" lIns="0" tIns="52705" rIns="0" bIns="0" rtlCol="0">
            <a:noAutofit/>
          </a:bodyPr>
          <a:lstStyle/>
          <a:p>
            <a:pPr marL="617829">
              <a:lnSpc>
                <a:spcPct val="101277"/>
              </a:lnSpc>
            </a:pPr>
            <a:r>
              <a:rPr sz="1000" spc="0" dirty="0" smtClean="0">
                <a:latin typeface="Verdana"/>
                <a:cs typeface="Verdana"/>
              </a:rPr>
              <a:t>Live View Response Time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94812" y="6080734"/>
            <a:ext cx="2803143" cy="257530"/>
          </a:xfrm>
          <a:prstGeom prst="rect">
            <a:avLst/>
          </a:prstGeom>
        </p:spPr>
        <p:txBody>
          <a:bodyPr wrap="square" lIns="0" tIns="52705" rIns="0" bIns="0" rtlCol="0">
            <a:noAutofit/>
          </a:bodyPr>
          <a:lstStyle/>
          <a:p>
            <a:pPr marL="954443" marR="952291" algn="ctr">
              <a:lnSpc>
                <a:spcPct val="101277"/>
              </a:lnSpc>
            </a:pPr>
            <a:r>
              <a:rPr sz="1000" spc="-5" dirty="0" smtClean="0">
                <a:latin typeface="Verdana"/>
                <a:cs typeface="Verdana"/>
              </a:rPr>
              <a:t>9-11 seconds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97956" y="6080734"/>
            <a:ext cx="2803144" cy="257530"/>
          </a:xfrm>
          <a:prstGeom prst="rect">
            <a:avLst/>
          </a:prstGeom>
        </p:spPr>
        <p:txBody>
          <a:bodyPr wrap="square" lIns="0" tIns="52705" rIns="0" bIns="0" rtlCol="0">
            <a:noAutofit/>
          </a:bodyPr>
          <a:lstStyle/>
          <a:p>
            <a:pPr marL="994575" marR="992931" algn="ctr">
              <a:lnSpc>
                <a:spcPct val="101277"/>
              </a:lnSpc>
            </a:pPr>
            <a:r>
              <a:rPr sz="1000" spc="-5" dirty="0" smtClean="0">
                <a:solidFill>
                  <a:srgbClr val="FF0000"/>
                </a:solidFill>
                <a:latin typeface="Verdana"/>
                <a:cs typeface="Verdana"/>
              </a:rPr>
              <a:t>3-5 seconds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900" y="6338265"/>
            <a:ext cx="2851912" cy="341134"/>
          </a:xfrm>
          <a:prstGeom prst="rect">
            <a:avLst/>
          </a:prstGeom>
        </p:spPr>
        <p:txBody>
          <a:bodyPr wrap="square" lIns="0" tIns="18415" rIns="0" bIns="0" rtlCol="0">
            <a:noAutofit/>
          </a:bodyPr>
          <a:lstStyle/>
          <a:p>
            <a:pPr marL="1034580" marR="1033325" algn="ctr">
              <a:lnSpc>
                <a:spcPct val="101277"/>
              </a:lnSpc>
            </a:pPr>
            <a:r>
              <a:rPr sz="1000" spc="-2" dirty="0" smtClean="0">
                <a:latin typeface="Verdana"/>
                <a:cs typeface="Verdana"/>
              </a:rPr>
              <a:t>Battery Life</a:t>
            </a:r>
            <a:endParaRPr sz="1000">
              <a:latin typeface="Verdana"/>
              <a:cs typeface="Verdana"/>
            </a:endParaRPr>
          </a:p>
          <a:p>
            <a:pPr marL="280151" marR="281099" algn="ctr">
              <a:lnSpc>
                <a:spcPts val="1200"/>
              </a:lnSpc>
              <a:spcBef>
                <a:spcPts val="60"/>
              </a:spcBef>
            </a:pPr>
            <a:r>
              <a:rPr sz="1000" spc="-2" dirty="0" smtClean="0">
                <a:latin typeface="Verdana"/>
                <a:cs typeface="Verdana"/>
              </a:rPr>
              <a:t>(Camera working time: 3 min/day)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94812" y="6338265"/>
            <a:ext cx="2803143" cy="341134"/>
          </a:xfrm>
          <a:prstGeom prst="rect">
            <a:avLst/>
          </a:prstGeom>
        </p:spPr>
        <p:txBody>
          <a:bodyPr wrap="square" lIns="0" tIns="5667" rIns="0" bIns="0" rtlCol="0">
            <a:noAutofit/>
          </a:bodyPr>
          <a:lstStyle/>
          <a:p>
            <a:pPr>
              <a:lnSpc>
                <a:spcPts val="700"/>
              </a:lnSpc>
            </a:pPr>
            <a:endParaRPr sz="700"/>
          </a:p>
          <a:p>
            <a:pPr marL="905001">
              <a:lnSpc>
                <a:spcPct val="101277"/>
              </a:lnSpc>
            </a:pPr>
            <a:r>
              <a:rPr sz="1000" spc="1" dirty="0" smtClean="0">
                <a:latin typeface="Verdana"/>
                <a:cs typeface="Verdana"/>
              </a:rPr>
              <a:t>Up to 6 months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997956" y="6338265"/>
            <a:ext cx="2803144" cy="341134"/>
          </a:xfrm>
          <a:prstGeom prst="rect">
            <a:avLst/>
          </a:prstGeom>
        </p:spPr>
        <p:txBody>
          <a:bodyPr wrap="square" lIns="0" tIns="5667" rIns="0" bIns="0" rtlCol="0">
            <a:noAutofit/>
          </a:bodyPr>
          <a:lstStyle/>
          <a:p>
            <a:pPr>
              <a:lnSpc>
                <a:spcPts val="700"/>
              </a:lnSpc>
            </a:pPr>
            <a:endParaRPr sz="700"/>
          </a:p>
          <a:p>
            <a:pPr marL="865886">
              <a:lnSpc>
                <a:spcPct val="101277"/>
              </a:lnSpc>
            </a:pPr>
            <a:r>
              <a:rPr sz="1000" spc="1" dirty="0" smtClean="0">
                <a:solidFill>
                  <a:srgbClr val="FF0000"/>
                </a:solidFill>
                <a:latin typeface="Verdana"/>
                <a:cs typeface="Verdana"/>
              </a:rPr>
              <a:t>Up to 11 months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448" y="918972"/>
            <a:ext cx="3227831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6814" y="1543050"/>
            <a:ext cx="4451604" cy="361188"/>
          </a:xfrm>
          <a:custGeom>
            <a:avLst/>
            <a:gdLst/>
            <a:ahLst/>
            <a:cxnLst/>
            <a:rect l="l" t="t" r="r" b="b"/>
            <a:pathLst>
              <a:path w="4451604" h="361188">
                <a:moveTo>
                  <a:pt x="0" y="60198"/>
                </a:moveTo>
                <a:lnTo>
                  <a:pt x="14341" y="21183"/>
                </a:lnTo>
                <a:lnTo>
                  <a:pt x="49963" y="865"/>
                </a:lnTo>
                <a:lnTo>
                  <a:pt x="60198" y="0"/>
                </a:lnTo>
                <a:lnTo>
                  <a:pt x="4391406" y="0"/>
                </a:lnTo>
                <a:lnTo>
                  <a:pt x="4430420" y="14333"/>
                </a:lnTo>
                <a:lnTo>
                  <a:pt x="4450738" y="49957"/>
                </a:lnTo>
                <a:lnTo>
                  <a:pt x="4451604" y="60198"/>
                </a:lnTo>
                <a:lnTo>
                  <a:pt x="4451604" y="300989"/>
                </a:lnTo>
                <a:lnTo>
                  <a:pt x="4437270" y="340004"/>
                </a:lnTo>
                <a:lnTo>
                  <a:pt x="4401646" y="360322"/>
                </a:lnTo>
                <a:lnTo>
                  <a:pt x="4391406" y="361188"/>
                </a:lnTo>
                <a:lnTo>
                  <a:pt x="60198" y="361188"/>
                </a:lnTo>
                <a:lnTo>
                  <a:pt x="21194" y="346854"/>
                </a:lnTo>
                <a:lnTo>
                  <a:pt x="866" y="311230"/>
                </a:lnTo>
                <a:lnTo>
                  <a:pt x="0" y="300989"/>
                </a:lnTo>
                <a:lnTo>
                  <a:pt x="0" y="60198"/>
                </a:lnTo>
                <a:close/>
              </a:path>
            </a:pathLst>
          </a:custGeom>
          <a:ln w="28956">
            <a:solidFill>
              <a:srgbClr val="EE823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5531" y="1055830"/>
            <a:ext cx="3285430" cy="1842928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261112" marR="3819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Table of Content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95825"/>
              </a:lnSpc>
              <a:spcBef>
                <a:spcPts val="1393"/>
              </a:spcBef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r>
              <a:rPr sz="2000" spc="114" dirty="0" smtClean="0">
                <a:solidFill>
                  <a:srgbClr val="99CC00"/>
                </a:solidFill>
                <a:latin typeface="Times New Roman"/>
                <a:cs typeface="Times New Roman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Production Descriptions</a:t>
            </a:r>
            <a:endParaRPr sz="2000">
              <a:latin typeface="Arial"/>
              <a:cs typeface="Arial"/>
            </a:endParaRPr>
          </a:p>
          <a:p>
            <a:pPr marL="261416" marR="38190">
              <a:lnSpc>
                <a:spcPct val="95825"/>
              </a:lnSpc>
              <a:spcBef>
                <a:spcPts val="691"/>
              </a:spcBef>
            </a:pPr>
            <a:r>
              <a:rPr sz="1600" dirty="0" smtClean="0">
                <a:solidFill>
                  <a:srgbClr val="99CC00"/>
                </a:solidFill>
                <a:latin typeface="Wingdings"/>
                <a:cs typeface="Wingdings"/>
              </a:rPr>
              <a:t></a:t>
            </a:r>
            <a:r>
              <a:rPr sz="1600" spc="153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1600" spc="-6" dirty="0" smtClean="0">
                <a:latin typeface="Arial"/>
                <a:cs typeface="Arial"/>
              </a:rPr>
              <a:t>Product Appearance</a:t>
            </a:r>
            <a:endParaRPr sz="1600">
              <a:latin typeface="Arial"/>
              <a:cs typeface="Arial"/>
            </a:endParaRPr>
          </a:p>
          <a:p>
            <a:pPr marL="261416" marR="38190">
              <a:lnSpc>
                <a:spcPct val="95825"/>
              </a:lnSpc>
              <a:spcBef>
                <a:spcPts val="680"/>
              </a:spcBef>
            </a:pPr>
            <a:r>
              <a:rPr sz="1600" dirty="0" smtClean="0">
                <a:solidFill>
                  <a:srgbClr val="99CC00"/>
                </a:solidFill>
                <a:latin typeface="Wingdings"/>
                <a:cs typeface="Wingdings"/>
              </a:rPr>
              <a:t></a:t>
            </a:r>
            <a:r>
              <a:rPr sz="1600" spc="153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1600" spc="1" dirty="0" smtClean="0">
                <a:latin typeface="Arial"/>
                <a:cs typeface="Arial"/>
              </a:rPr>
              <a:t>Applications</a:t>
            </a:r>
            <a:endParaRPr sz="1600">
              <a:latin typeface="Arial"/>
              <a:cs typeface="Arial"/>
            </a:endParaRPr>
          </a:p>
          <a:p>
            <a:pPr marL="12700" marR="38190">
              <a:lnSpc>
                <a:spcPct val="95825"/>
              </a:lnSpc>
              <a:spcBef>
                <a:spcPts val="690"/>
              </a:spcBef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r>
              <a:rPr sz="2000" spc="114" dirty="0" smtClean="0">
                <a:solidFill>
                  <a:srgbClr val="99CC00"/>
                </a:solidFill>
                <a:latin typeface="Times New Roman"/>
                <a:cs typeface="Times New Roman"/>
              </a:rPr>
              <a:t> </a:t>
            </a:r>
            <a:r>
              <a:rPr sz="2000" b="1" spc="-1" dirty="0" smtClean="0">
                <a:latin typeface="Arial"/>
                <a:cs typeface="Arial"/>
              </a:rPr>
              <a:t>Product Highlights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5531" y="3319796"/>
            <a:ext cx="3581677" cy="280002"/>
          </a:xfrm>
          <a:prstGeom prst="rect">
            <a:avLst/>
          </a:prstGeom>
        </p:spPr>
        <p:txBody>
          <a:bodyPr wrap="square" lIns="0" tIns="13652" rIns="0" bIns="0" rtlCol="0">
            <a:noAutofit/>
          </a:bodyPr>
          <a:lstStyle/>
          <a:p>
            <a:pPr marL="12700">
              <a:lnSpc>
                <a:spcPts val="2150"/>
              </a:lnSpc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r>
              <a:rPr sz="2000" spc="114" dirty="0" smtClean="0">
                <a:solidFill>
                  <a:srgbClr val="99CC00"/>
                </a:solidFill>
                <a:latin typeface="Times New Roman"/>
                <a:cs typeface="Times New Roman"/>
              </a:rPr>
              <a:t> </a:t>
            </a:r>
            <a:r>
              <a:rPr sz="2000" b="1" spc="-4" dirty="0" smtClean="0">
                <a:latin typeface="Arial"/>
                <a:cs typeface="Arial"/>
              </a:rPr>
              <a:t>Comparisons with Arlo pro</a:t>
            </a:r>
            <a:endParaRPr sz="2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51571" y="3319796"/>
            <a:ext cx="205082" cy="279907"/>
          </a:xfrm>
          <a:prstGeom prst="rect">
            <a:avLst/>
          </a:prstGeom>
        </p:spPr>
        <p:txBody>
          <a:bodyPr wrap="square" lIns="0" tIns="13652" rIns="0" bIns="0" rtlCol="0">
            <a:noAutofit/>
          </a:bodyPr>
          <a:lstStyle/>
          <a:p>
            <a:pPr marL="12700">
              <a:lnSpc>
                <a:spcPts val="2150"/>
              </a:lnSpc>
            </a:pPr>
            <a:r>
              <a:rPr sz="2000" b="1" dirty="0" smtClean="0"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726643" y="918972"/>
            <a:ext cx="1051864" cy="679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DCS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73124" y="918972"/>
            <a:ext cx="3845052" cy="679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 marL="43941"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26820" y="918972"/>
            <a:ext cx="551688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3692" y="2069591"/>
            <a:ext cx="8641080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91584" y="1886712"/>
            <a:ext cx="3454908" cy="381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59964" y="428244"/>
            <a:ext cx="4952999" cy="512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0" y="1055830"/>
            <a:ext cx="2930471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lang="en-US"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DCS-</a:t>
            </a: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2802KT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48324" y="1055830"/>
            <a:ext cx="2094651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Appearance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9916" y="5680107"/>
            <a:ext cx="3102668" cy="228091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b="1" spc="2" dirty="0" smtClean="0">
                <a:solidFill>
                  <a:srgbClr val="FF0000"/>
                </a:solidFill>
                <a:latin typeface="Times New Roman"/>
                <a:cs typeface="Times New Roman"/>
              </a:rPr>
              <a:t>DCS-2802KT = </a:t>
            </a:r>
            <a:r>
              <a:rPr sz="1600" b="1" spc="2" dirty="0" smtClean="0">
                <a:latin typeface="Times New Roman"/>
                <a:cs typeface="Times New Roman"/>
              </a:rPr>
              <a:t>DCS-2800LH X2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14562" y="5680107"/>
            <a:ext cx="207327" cy="228091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b="1" dirty="0" smtClean="0">
                <a:latin typeface="Times New Roman"/>
                <a:cs typeface="Times New Roman"/>
              </a:rPr>
              <a:t>+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7357" y="5680107"/>
            <a:ext cx="1438763" cy="228091"/>
          </a:xfrm>
          <a:prstGeom prst="rect">
            <a:avLst/>
          </a:prstGeom>
        </p:spPr>
        <p:txBody>
          <a:bodyPr wrap="square" lIns="0" tIns="11017" rIns="0" bIns="0" rtlCol="0">
            <a:noAutofit/>
          </a:bodyPr>
          <a:lstStyle/>
          <a:p>
            <a:pPr marL="12700">
              <a:lnSpc>
                <a:spcPts val="1735"/>
              </a:lnSpc>
            </a:pPr>
            <a:r>
              <a:rPr sz="1600" b="1" spc="4" dirty="0" smtClean="0">
                <a:latin typeface="Times New Roman"/>
                <a:cs typeface="Times New Roman"/>
              </a:rPr>
              <a:t>D</a:t>
            </a:r>
            <a:r>
              <a:rPr sz="1600" b="1" spc="0" dirty="0" smtClean="0">
                <a:latin typeface="Times New Roman"/>
                <a:cs typeface="Times New Roman"/>
              </a:rPr>
              <a:t>C</a:t>
            </a:r>
            <a:r>
              <a:rPr sz="1600" b="1" spc="25" dirty="0" smtClean="0">
                <a:latin typeface="Times New Roman"/>
                <a:cs typeface="Times New Roman"/>
              </a:rPr>
              <a:t>S</a:t>
            </a:r>
            <a:r>
              <a:rPr sz="1600" b="1" spc="4" dirty="0" smtClean="0">
                <a:latin typeface="Times New Roman"/>
                <a:cs typeface="Times New Roman"/>
              </a:rPr>
              <a:t>-</a:t>
            </a:r>
            <a:r>
              <a:rPr sz="1600" b="1" spc="0" dirty="0" smtClean="0">
                <a:latin typeface="Times New Roman"/>
                <a:cs typeface="Times New Roman"/>
              </a:rPr>
              <a:t>H100</a:t>
            </a:r>
            <a:r>
              <a:rPr sz="1600" b="1" spc="9" dirty="0" smtClean="0">
                <a:latin typeface="Times New Roman"/>
                <a:cs typeface="Times New Roman"/>
              </a:rPr>
              <a:t> </a:t>
            </a:r>
            <a:r>
              <a:rPr sz="1600" b="1" spc="0" dirty="0" smtClean="0">
                <a:latin typeface="Times New Roman"/>
                <a:cs typeface="Times New Roman"/>
              </a:rPr>
              <a:t>X</a:t>
            </a:r>
            <a:r>
              <a:rPr sz="1600" b="1" spc="4" dirty="0" smtClean="0">
                <a:latin typeface="Times New Roman"/>
                <a:cs typeface="Times New Roman"/>
              </a:rPr>
              <a:t> </a:t>
            </a:r>
            <a:r>
              <a:rPr sz="1600" b="1" spc="0" dirty="0" smtClean="0">
                <a:latin typeface="Times New Roman"/>
                <a:cs typeface="Times New Roman"/>
              </a:rPr>
              <a:t>1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85962" y="6443621"/>
            <a:ext cx="151500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 txBox="1"/>
          <p:nvPr/>
        </p:nvSpPr>
        <p:spPr>
          <a:xfrm>
            <a:off x="726643" y="918972"/>
            <a:ext cx="1051864" cy="679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DCS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73124" y="918972"/>
            <a:ext cx="4230624" cy="679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 marL="43941"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9392" y="1953767"/>
            <a:ext cx="3107435" cy="408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57472" y="1953768"/>
            <a:ext cx="3589020" cy="3957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6448" y="918972"/>
            <a:ext cx="1095756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6820" y="918972"/>
            <a:ext cx="551688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73124" y="918972"/>
            <a:ext cx="4230624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09366" y="3335274"/>
            <a:ext cx="409956" cy="774445"/>
          </a:xfrm>
          <a:custGeom>
            <a:avLst/>
            <a:gdLst/>
            <a:ahLst/>
            <a:cxnLst/>
            <a:rect l="l" t="t" r="r" b="b"/>
            <a:pathLst>
              <a:path w="409956" h="774446">
                <a:moveTo>
                  <a:pt x="409956" y="0"/>
                </a:moveTo>
                <a:lnTo>
                  <a:pt x="0" y="774445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22826" y="4557522"/>
            <a:ext cx="1167891" cy="1125334"/>
          </a:xfrm>
          <a:custGeom>
            <a:avLst/>
            <a:gdLst/>
            <a:ahLst/>
            <a:cxnLst/>
            <a:rect l="l" t="t" r="r" b="b"/>
            <a:pathLst>
              <a:path w="1167891" h="1125334">
                <a:moveTo>
                  <a:pt x="0" y="1125334"/>
                </a:moveTo>
                <a:lnTo>
                  <a:pt x="1167891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71694" y="4618482"/>
            <a:ext cx="731646" cy="1064666"/>
          </a:xfrm>
          <a:custGeom>
            <a:avLst/>
            <a:gdLst/>
            <a:ahLst/>
            <a:cxnLst/>
            <a:rect l="l" t="t" r="r" b="b"/>
            <a:pathLst>
              <a:path w="731646" h="1064666">
                <a:moveTo>
                  <a:pt x="0" y="1064666"/>
                </a:moveTo>
                <a:lnTo>
                  <a:pt x="731646" y="0"/>
                </a:lnTo>
              </a:path>
            </a:pathLst>
          </a:custGeom>
          <a:ln w="19811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95822" y="4624578"/>
            <a:ext cx="35432" cy="1129601"/>
          </a:xfrm>
          <a:custGeom>
            <a:avLst/>
            <a:gdLst/>
            <a:ahLst/>
            <a:cxnLst/>
            <a:rect l="l" t="t" r="r" b="b"/>
            <a:pathLst>
              <a:path w="35432" h="1129601">
                <a:moveTo>
                  <a:pt x="0" y="1129601"/>
                </a:moveTo>
                <a:lnTo>
                  <a:pt x="35432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71309" y="4586478"/>
            <a:ext cx="1303909" cy="715010"/>
          </a:xfrm>
          <a:custGeom>
            <a:avLst/>
            <a:gdLst/>
            <a:ahLst/>
            <a:cxnLst/>
            <a:rect l="l" t="t" r="r" b="b"/>
            <a:pathLst>
              <a:path w="1303909" h="715010">
                <a:moveTo>
                  <a:pt x="1303909" y="715010"/>
                </a:moveTo>
                <a:lnTo>
                  <a:pt x="0" y="0"/>
                </a:lnTo>
              </a:path>
            </a:pathLst>
          </a:custGeom>
          <a:ln w="19811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60870" y="2611374"/>
            <a:ext cx="1167891" cy="1125346"/>
          </a:xfrm>
          <a:custGeom>
            <a:avLst/>
            <a:gdLst/>
            <a:ahLst/>
            <a:cxnLst/>
            <a:rect l="l" t="t" r="r" b="b"/>
            <a:pathLst>
              <a:path w="1167891" h="1125347">
                <a:moveTo>
                  <a:pt x="0" y="1125346"/>
                </a:moveTo>
                <a:lnTo>
                  <a:pt x="1167891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77690" y="4623054"/>
            <a:ext cx="826135" cy="272160"/>
          </a:xfrm>
          <a:custGeom>
            <a:avLst/>
            <a:gdLst/>
            <a:ahLst/>
            <a:cxnLst/>
            <a:rect l="l" t="t" r="r" b="b"/>
            <a:pathLst>
              <a:path w="826135" h="272160">
                <a:moveTo>
                  <a:pt x="0" y="272161"/>
                </a:moveTo>
                <a:lnTo>
                  <a:pt x="826135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28438" y="2143505"/>
            <a:ext cx="876300" cy="155448"/>
          </a:xfrm>
          <a:custGeom>
            <a:avLst/>
            <a:gdLst/>
            <a:ahLst/>
            <a:cxnLst/>
            <a:rect l="l" t="t" r="r" b="b"/>
            <a:pathLst>
              <a:path w="876300" h="155448">
                <a:moveTo>
                  <a:pt x="0" y="0"/>
                </a:moveTo>
                <a:lnTo>
                  <a:pt x="876300" y="155448"/>
                </a:lnTo>
              </a:path>
            </a:pathLst>
          </a:custGeom>
          <a:ln w="19811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74597" y="2164841"/>
            <a:ext cx="778002" cy="821817"/>
          </a:xfrm>
          <a:custGeom>
            <a:avLst/>
            <a:gdLst/>
            <a:ahLst/>
            <a:cxnLst/>
            <a:rect l="l" t="t" r="r" b="b"/>
            <a:pathLst>
              <a:path w="778002" h="821817">
                <a:moveTo>
                  <a:pt x="0" y="0"/>
                </a:moveTo>
                <a:lnTo>
                  <a:pt x="778002" y="821817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59964" y="428244"/>
            <a:ext cx="4952999" cy="512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50670" y="1055830"/>
            <a:ext cx="975423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-2" dirty="0" smtClean="0">
                <a:solidFill>
                  <a:srgbClr val="FFFFFF"/>
                </a:solidFill>
                <a:latin typeface="Verdana"/>
                <a:cs typeface="Verdana"/>
              </a:rPr>
              <a:t>H100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62301" y="1055830"/>
            <a:ext cx="755157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-3" dirty="0" smtClean="0">
                <a:solidFill>
                  <a:srgbClr val="FFFFFF"/>
                </a:solidFill>
                <a:latin typeface="Verdana"/>
                <a:cs typeface="Verdana"/>
              </a:rPr>
              <a:t>Hub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1428" y="1055830"/>
            <a:ext cx="2094651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Appearance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3202" y="1966464"/>
            <a:ext cx="684478" cy="159512"/>
          </a:xfrm>
          <a:prstGeom prst="rect">
            <a:avLst/>
          </a:prstGeom>
        </p:spPr>
        <p:txBody>
          <a:bodyPr wrap="square" lIns="0" tIns="7493" rIns="0" bIns="0" rtlCol="0">
            <a:noAutofit/>
          </a:bodyPr>
          <a:lstStyle/>
          <a:p>
            <a:pPr marL="12700">
              <a:lnSpc>
                <a:spcPts val="1180"/>
              </a:lnSpc>
            </a:pPr>
            <a:r>
              <a:rPr sz="1050" b="1" dirty="0" smtClean="0">
                <a:latin typeface="Times New Roman"/>
                <a:cs typeface="Times New Roman"/>
              </a:rPr>
              <a:t>LED</a:t>
            </a:r>
            <a:r>
              <a:rPr sz="1050" b="1" spc="-9" dirty="0" smtClean="0">
                <a:latin typeface="Times New Roman"/>
                <a:cs typeface="Times New Roman"/>
              </a:rPr>
              <a:t> </a:t>
            </a:r>
            <a:r>
              <a:rPr sz="1050" b="1" spc="0" dirty="0" smtClean="0">
                <a:latin typeface="Times New Roman"/>
                <a:cs typeface="Times New Roman"/>
              </a:rPr>
              <a:t>p</a:t>
            </a:r>
            <a:r>
              <a:rPr sz="1050" b="1" spc="-4" dirty="0" smtClean="0">
                <a:latin typeface="Times New Roman"/>
                <a:cs typeface="Times New Roman"/>
              </a:rPr>
              <a:t>a</a:t>
            </a:r>
            <a:r>
              <a:rPr sz="1050" b="1" spc="0" dirty="0" smtClean="0">
                <a:latin typeface="Times New Roman"/>
                <a:cs typeface="Times New Roman"/>
              </a:rPr>
              <a:t>n</a:t>
            </a:r>
            <a:r>
              <a:rPr sz="1050" b="1" spc="-4" dirty="0" smtClean="0">
                <a:latin typeface="Times New Roman"/>
                <a:cs typeface="Times New Roman"/>
              </a:rPr>
              <a:t>e</a:t>
            </a:r>
            <a:r>
              <a:rPr sz="1050" b="1" spc="0" dirty="0" smtClean="0">
                <a:latin typeface="Times New Roman"/>
                <a:cs typeface="Times New Roman"/>
              </a:rPr>
              <a:t>l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0867" y="2008501"/>
            <a:ext cx="882238" cy="159512"/>
          </a:xfrm>
          <a:prstGeom prst="rect">
            <a:avLst/>
          </a:prstGeom>
        </p:spPr>
        <p:txBody>
          <a:bodyPr wrap="square" lIns="0" tIns="7493" rIns="0" bIns="0" rtlCol="0">
            <a:noAutofit/>
          </a:bodyPr>
          <a:lstStyle/>
          <a:p>
            <a:pPr marL="12700">
              <a:lnSpc>
                <a:spcPts val="1180"/>
              </a:lnSpc>
            </a:pPr>
            <a:r>
              <a:rPr sz="1050" b="1" spc="-1" dirty="0" smtClean="0">
                <a:latin typeface="Times New Roman"/>
                <a:cs typeface="Times New Roman"/>
              </a:rPr>
              <a:t>SYNC button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66964" y="2352925"/>
            <a:ext cx="789991" cy="159512"/>
          </a:xfrm>
          <a:prstGeom prst="rect">
            <a:avLst/>
          </a:prstGeom>
        </p:spPr>
        <p:txBody>
          <a:bodyPr wrap="square" lIns="0" tIns="7493" rIns="0" bIns="0" rtlCol="0">
            <a:noAutofit/>
          </a:bodyPr>
          <a:lstStyle/>
          <a:p>
            <a:pPr marL="12700">
              <a:lnSpc>
                <a:spcPts val="1180"/>
              </a:lnSpc>
            </a:pPr>
            <a:r>
              <a:rPr sz="1050" b="1" spc="-4" dirty="0" smtClean="0">
                <a:latin typeface="Times New Roman"/>
                <a:cs typeface="Times New Roman"/>
              </a:rPr>
              <a:t>S</a:t>
            </a:r>
            <a:r>
              <a:rPr sz="1050" b="1" spc="0" dirty="0" smtClean="0">
                <a:latin typeface="Times New Roman"/>
                <a:cs typeface="Times New Roman"/>
              </a:rPr>
              <a:t>ir</a:t>
            </a:r>
            <a:r>
              <a:rPr sz="1050" b="1" spc="-4" dirty="0" smtClean="0">
                <a:latin typeface="Times New Roman"/>
                <a:cs typeface="Times New Roman"/>
              </a:rPr>
              <a:t>e</a:t>
            </a:r>
            <a:r>
              <a:rPr sz="1050" b="1" spc="0" dirty="0" smtClean="0">
                <a:latin typeface="Times New Roman"/>
                <a:cs typeface="Times New Roman"/>
              </a:rPr>
              <a:t>n</a:t>
            </a:r>
            <a:r>
              <a:rPr sz="1050" b="1" spc="-9" dirty="0" smtClean="0">
                <a:latin typeface="Times New Roman"/>
                <a:cs typeface="Times New Roman"/>
              </a:rPr>
              <a:t> </a:t>
            </a:r>
            <a:r>
              <a:rPr sz="1050" b="1" spc="0" dirty="0" smtClean="0">
                <a:latin typeface="Times New Roman"/>
                <a:cs typeface="Times New Roman"/>
              </a:rPr>
              <a:t>i</a:t>
            </a:r>
            <a:r>
              <a:rPr sz="1050" b="1" spc="-4" dirty="0" smtClean="0">
                <a:latin typeface="Times New Roman"/>
                <a:cs typeface="Times New Roman"/>
              </a:rPr>
              <a:t>n</a:t>
            </a:r>
            <a:r>
              <a:rPr sz="1050" b="1" spc="4" dirty="0" smtClean="0">
                <a:latin typeface="Times New Roman"/>
                <a:cs typeface="Times New Roman"/>
              </a:rPr>
              <a:t>s</a:t>
            </a:r>
            <a:r>
              <a:rPr sz="1050" b="1" spc="0" dirty="0" smtClean="0">
                <a:latin typeface="Times New Roman"/>
                <a:cs typeface="Times New Roman"/>
              </a:rPr>
              <a:t>ide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87344" y="3075555"/>
            <a:ext cx="870603" cy="159512"/>
          </a:xfrm>
          <a:prstGeom prst="rect">
            <a:avLst/>
          </a:prstGeom>
        </p:spPr>
        <p:txBody>
          <a:bodyPr wrap="square" lIns="0" tIns="7493" rIns="0" bIns="0" rtlCol="0">
            <a:noAutofit/>
          </a:bodyPr>
          <a:lstStyle/>
          <a:p>
            <a:pPr marL="12700">
              <a:lnSpc>
                <a:spcPts val="1180"/>
              </a:lnSpc>
            </a:pPr>
            <a:r>
              <a:rPr sz="1050" b="1" spc="-4" dirty="0" smtClean="0">
                <a:latin typeface="Times New Roman"/>
                <a:cs typeface="Times New Roman"/>
              </a:rPr>
              <a:t>M</a:t>
            </a:r>
            <a:r>
              <a:rPr sz="1050" b="1" spc="0" dirty="0" smtClean="0">
                <a:latin typeface="Times New Roman"/>
                <a:cs typeface="Times New Roman"/>
              </a:rPr>
              <a:t>icr</a:t>
            </a:r>
            <a:r>
              <a:rPr sz="1050" b="1" spc="4" dirty="0" smtClean="0">
                <a:latin typeface="Times New Roman"/>
                <a:cs typeface="Times New Roman"/>
              </a:rPr>
              <a:t>o</a:t>
            </a:r>
            <a:r>
              <a:rPr sz="1050" b="1" spc="-4" dirty="0" smtClean="0">
                <a:latin typeface="Times New Roman"/>
                <a:cs typeface="Times New Roman"/>
              </a:rPr>
              <a:t>S</a:t>
            </a:r>
            <a:r>
              <a:rPr sz="1050" b="1" spc="0" dirty="0" smtClean="0">
                <a:latin typeface="Times New Roman"/>
                <a:cs typeface="Times New Roman"/>
              </a:rPr>
              <a:t>D</a:t>
            </a:r>
            <a:r>
              <a:rPr sz="1050" b="1" spc="-44" dirty="0" smtClean="0">
                <a:latin typeface="Times New Roman"/>
                <a:cs typeface="Times New Roman"/>
              </a:rPr>
              <a:t> </a:t>
            </a:r>
            <a:r>
              <a:rPr sz="1050" b="1" spc="4" dirty="0" smtClean="0">
                <a:latin typeface="Times New Roman"/>
                <a:cs typeface="Times New Roman"/>
              </a:rPr>
              <a:t>s</a:t>
            </a:r>
            <a:r>
              <a:rPr sz="1050" b="1" spc="0" dirty="0" smtClean="0">
                <a:latin typeface="Times New Roman"/>
                <a:cs typeface="Times New Roman"/>
              </a:rPr>
              <a:t>lot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91027" y="4800723"/>
            <a:ext cx="878751" cy="159512"/>
          </a:xfrm>
          <a:prstGeom prst="rect">
            <a:avLst/>
          </a:prstGeom>
        </p:spPr>
        <p:txBody>
          <a:bodyPr wrap="square" lIns="0" tIns="7493" rIns="0" bIns="0" rtlCol="0">
            <a:noAutofit/>
          </a:bodyPr>
          <a:lstStyle/>
          <a:p>
            <a:pPr marL="12700">
              <a:lnSpc>
                <a:spcPts val="1180"/>
              </a:lnSpc>
            </a:pPr>
            <a:r>
              <a:rPr sz="1050" b="1" spc="-1" dirty="0" smtClean="0">
                <a:latin typeface="Times New Roman"/>
                <a:cs typeface="Times New Roman"/>
              </a:rPr>
              <a:t>Reset button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52308" y="5243318"/>
            <a:ext cx="930786" cy="159512"/>
          </a:xfrm>
          <a:prstGeom prst="rect">
            <a:avLst/>
          </a:prstGeom>
        </p:spPr>
        <p:txBody>
          <a:bodyPr wrap="square" lIns="0" tIns="7493" rIns="0" bIns="0" rtlCol="0">
            <a:noAutofit/>
          </a:bodyPr>
          <a:lstStyle/>
          <a:p>
            <a:pPr marL="12700">
              <a:lnSpc>
                <a:spcPts val="1180"/>
              </a:lnSpc>
            </a:pPr>
            <a:r>
              <a:rPr sz="1050" b="1" spc="0" dirty="0" smtClean="0">
                <a:latin typeface="Times New Roman"/>
                <a:cs typeface="Times New Roman"/>
              </a:rPr>
              <a:t>Power button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4066" y="5713073"/>
            <a:ext cx="322424" cy="159816"/>
          </a:xfrm>
          <a:prstGeom prst="rect">
            <a:avLst/>
          </a:prstGeom>
        </p:spPr>
        <p:txBody>
          <a:bodyPr wrap="square" lIns="0" tIns="7524" rIns="0" bIns="0" rtlCol="0">
            <a:noAutofit/>
          </a:bodyPr>
          <a:lstStyle/>
          <a:p>
            <a:pPr marL="12700">
              <a:lnSpc>
                <a:spcPts val="1185"/>
              </a:lnSpc>
            </a:pPr>
            <a:r>
              <a:rPr sz="1050" b="1" dirty="0" smtClean="0">
                <a:latin typeface="Times New Roman"/>
                <a:cs typeface="Times New Roman"/>
              </a:rPr>
              <a:t>L</a:t>
            </a:r>
            <a:r>
              <a:rPr sz="1050" b="1" spc="-4" dirty="0" smtClean="0">
                <a:latin typeface="Times New Roman"/>
                <a:cs typeface="Times New Roman"/>
              </a:rPr>
              <a:t>A</a:t>
            </a:r>
            <a:r>
              <a:rPr sz="1050" b="1" spc="0" dirty="0" smtClean="0">
                <a:latin typeface="Times New Roman"/>
                <a:cs typeface="Times New Roman"/>
              </a:rPr>
              <a:t>N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82970" y="5759954"/>
            <a:ext cx="1370014" cy="159512"/>
          </a:xfrm>
          <a:prstGeom prst="rect">
            <a:avLst/>
          </a:prstGeom>
        </p:spPr>
        <p:txBody>
          <a:bodyPr wrap="square" lIns="0" tIns="7493" rIns="0" bIns="0" rtlCol="0">
            <a:noAutofit/>
          </a:bodyPr>
          <a:lstStyle/>
          <a:p>
            <a:pPr marL="12700">
              <a:lnSpc>
                <a:spcPts val="1180"/>
              </a:lnSpc>
            </a:pPr>
            <a:r>
              <a:rPr sz="1050" b="1" spc="-3" dirty="0" smtClean="0">
                <a:latin typeface="Times New Roman"/>
                <a:cs typeface="Times New Roman"/>
              </a:rPr>
              <a:t>12V/1.5A Power jack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1428" y="5797749"/>
            <a:ext cx="535254" cy="159512"/>
          </a:xfrm>
          <a:prstGeom prst="rect">
            <a:avLst/>
          </a:prstGeom>
        </p:spPr>
        <p:txBody>
          <a:bodyPr wrap="square" lIns="0" tIns="7493" rIns="0" bIns="0" rtlCol="0">
            <a:noAutofit/>
          </a:bodyPr>
          <a:lstStyle/>
          <a:p>
            <a:pPr marL="12700">
              <a:lnSpc>
                <a:spcPts val="1180"/>
              </a:lnSpc>
            </a:pPr>
            <a:r>
              <a:rPr sz="1050" b="1" spc="4" dirty="0" smtClean="0">
                <a:latin typeface="Times New Roman"/>
                <a:cs typeface="Times New Roman"/>
              </a:rPr>
              <a:t>U</a:t>
            </a:r>
            <a:r>
              <a:rPr sz="1050" b="1" spc="-4" dirty="0" smtClean="0">
                <a:latin typeface="Times New Roman"/>
                <a:cs typeface="Times New Roman"/>
              </a:rPr>
              <a:t>S</a:t>
            </a:r>
            <a:r>
              <a:rPr sz="1050" b="1" spc="0" dirty="0" smtClean="0">
                <a:latin typeface="Times New Roman"/>
                <a:cs typeface="Times New Roman"/>
              </a:rPr>
              <a:t>B</a:t>
            </a:r>
            <a:r>
              <a:rPr sz="1050" b="1" spc="-19" dirty="0" smtClean="0">
                <a:latin typeface="Times New Roman"/>
                <a:cs typeface="Times New Roman"/>
              </a:rPr>
              <a:t> </a:t>
            </a:r>
            <a:r>
              <a:rPr sz="1050" b="1" spc="-4" dirty="0" smtClean="0">
                <a:latin typeface="Times New Roman"/>
                <a:cs typeface="Times New Roman"/>
              </a:rPr>
              <a:t>2.</a:t>
            </a:r>
            <a:r>
              <a:rPr sz="1050" b="1" spc="0" dirty="0" smtClean="0"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85962" y="6443621"/>
            <a:ext cx="151500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 txBox="1"/>
          <p:nvPr/>
        </p:nvSpPr>
        <p:spPr>
          <a:xfrm>
            <a:off x="320040" y="918972"/>
            <a:ext cx="1051560" cy="679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DCS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66216" y="918972"/>
            <a:ext cx="7414259" cy="6797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0"/>
              </a:spcBef>
            </a:pPr>
            <a:endParaRPr sz="750"/>
          </a:p>
          <a:p>
            <a:pPr marL="44500">
              <a:lnSpc>
                <a:spcPct val="101277"/>
              </a:lnSpc>
            </a:pPr>
            <a:r>
              <a:rPr sz="2400" b="1" dirty="0" smtClean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30652" y="2068068"/>
            <a:ext cx="4866132" cy="3860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8452" y="2226564"/>
            <a:ext cx="2618232" cy="3336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33700" y="5390388"/>
            <a:ext cx="268224" cy="236220"/>
          </a:xfrm>
          <a:custGeom>
            <a:avLst/>
            <a:gdLst/>
            <a:ahLst/>
            <a:cxnLst/>
            <a:rect l="l" t="t" r="r" b="b"/>
            <a:pathLst>
              <a:path w="268224" h="236220">
                <a:moveTo>
                  <a:pt x="0" y="236220"/>
                </a:moveTo>
                <a:lnTo>
                  <a:pt x="268224" y="236220"/>
                </a:lnTo>
                <a:lnTo>
                  <a:pt x="268224" y="0"/>
                </a:lnTo>
                <a:lnTo>
                  <a:pt x="0" y="0"/>
                </a:lnTo>
                <a:lnTo>
                  <a:pt x="0" y="2362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9539" y="918972"/>
            <a:ext cx="1095756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9912" y="918972"/>
            <a:ext cx="551688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6216" y="918972"/>
            <a:ext cx="7414259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22414" y="4527042"/>
            <a:ext cx="681227" cy="7493"/>
          </a:xfrm>
          <a:custGeom>
            <a:avLst/>
            <a:gdLst/>
            <a:ahLst/>
            <a:cxnLst/>
            <a:rect l="l" t="t" r="r" b="b"/>
            <a:pathLst>
              <a:path w="681227" h="7493">
                <a:moveTo>
                  <a:pt x="0" y="0"/>
                </a:moveTo>
                <a:lnTo>
                  <a:pt x="681227" y="7492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87718" y="3867150"/>
            <a:ext cx="1191005" cy="366268"/>
          </a:xfrm>
          <a:custGeom>
            <a:avLst/>
            <a:gdLst/>
            <a:ahLst/>
            <a:cxnLst/>
            <a:rect l="l" t="t" r="r" b="b"/>
            <a:pathLst>
              <a:path w="1191005" h="366268">
                <a:moveTo>
                  <a:pt x="0" y="366268"/>
                </a:moveTo>
                <a:lnTo>
                  <a:pt x="1191005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75754" y="2783586"/>
            <a:ext cx="623062" cy="1133856"/>
          </a:xfrm>
          <a:custGeom>
            <a:avLst/>
            <a:gdLst/>
            <a:ahLst/>
            <a:cxnLst/>
            <a:rect l="l" t="t" r="r" b="b"/>
            <a:pathLst>
              <a:path w="623062" h="1133856">
                <a:moveTo>
                  <a:pt x="0" y="1133856"/>
                </a:moveTo>
                <a:lnTo>
                  <a:pt x="623062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11874" y="2745486"/>
            <a:ext cx="1233551" cy="1442084"/>
          </a:xfrm>
          <a:custGeom>
            <a:avLst/>
            <a:gdLst/>
            <a:ahLst/>
            <a:cxnLst/>
            <a:rect l="l" t="t" r="r" b="b"/>
            <a:pathLst>
              <a:path w="1233551" h="1442085">
                <a:moveTo>
                  <a:pt x="0" y="1442084"/>
                </a:moveTo>
                <a:lnTo>
                  <a:pt x="1233551" y="0"/>
                </a:lnTo>
              </a:path>
            </a:pathLst>
          </a:custGeom>
          <a:ln w="19811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87718" y="2558034"/>
            <a:ext cx="0" cy="1123441"/>
          </a:xfrm>
          <a:custGeom>
            <a:avLst/>
            <a:gdLst/>
            <a:ahLst/>
            <a:cxnLst/>
            <a:rect l="l" t="t" r="r" b="b"/>
            <a:pathLst>
              <a:path h="1123441">
                <a:moveTo>
                  <a:pt x="0" y="1123441"/>
                </a:moveTo>
                <a:lnTo>
                  <a:pt x="0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61866" y="4808982"/>
            <a:ext cx="1296416" cy="890485"/>
          </a:xfrm>
          <a:custGeom>
            <a:avLst/>
            <a:gdLst/>
            <a:ahLst/>
            <a:cxnLst/>
            <a:rect l="l" t="t" r="r" b="b"/>
            <a:pathLst>
              <a:path w="1296416" h="890485">
                <a:moveTo>
                  <a:pt x="0" y="890485"/>
                </a:moveTo>
                <a:lnTo>
                  <a:pt x="1296416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11874" y="4923282"/>
            <a:ext cx="1135126" cy="52324"/>
          </a:xfrm>
          <a:custGeom>
            <a:avLst/>
            <a:gdLst/>
            <a:ahLst/>
            <a:cxnLst/>
            <a:rect l="l" t="t" r="r" b="b"/>
            <a:pathLst>
              <a:path w="1135126" h="52324">
                <a:moveTo>
                  <a:pt x="0" y="0"/>
                </a:moveTo>
                <a:lnTo>
                  <a:pt x="1135126" y="52324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13042" y="5182362"/>
            <a:ext cx="589660" cy="304291"/>
          </a:xfrm>
          <a:custGeom>
            <a:avLst/>
            <a:gdLst/>
            <a:ahLst/>
            <a:cxnLst/>
            <a:rect l="l" t="t" r="r" b="b"/>
            <a:pathLst>
              <a:path w="589660" h="304291">
                <a:moveTo>
                  <a:pt x="0" y="0"/>
                </a:moveTo>
                <a:lnTo>
                  <a:pt x="589660" y="304291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2826" y="4042410"/>
            <a:ext cx="1167892" cy="1125346"/>
          </a:xfrm>
          <a:custGeom>
            <a:avLst/>
            <a:gdLst/>
            <a:ahLst/>
            <a:cxnLst/>
            <a:rect l="l" t="t" r="r" b="b"/>
            <a:pathLst>
              <a:path w="1167892" h="1125346">
                <a:moveTo>
                  <a:pt x="0" y="1125346"/>
                </a:moveTo>
                <a:lnTo>
                  <a:pt x="1167892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78046" y="1888998"/>
            <a:ext cx="18033" cy="893572"/>
          </a:xfrm>
          <a:custGeom>
            <a:avLst/>
            <a:gdLst/>
            <a:ahLst/>
            <a:cxnLst/>
            <a:rect l="l" t="t" r="r" b="b"/>
            <a:pathLst>
              <a:path w="18033" h="893572">
                <a:moveTo>
                  <a:pt x="0" y="0"/>
                </a:moveTo>
                <a:lnTo>
                  <a:pt x="18033" y="893572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69186" y="5083302"/>
            <a:ext cx="0" cy="540550"/>
          </a:xfrm>
          <a:custGeom>
            <a:avLst/>
            <a:gdLst/>
            <a:ahLst/>
            <a:cxnLst/>
            <a:rect l="l" t="t" r="r" b="b"/>
            <a:pathLst>
              <a:path h="540550">
                <a:moveTo>
                  <a:pt x="0" y="540550"/>
                </a:moveTo>
                <a:lnTo>
                  <a:pt x="0" y="0"/>
                </a:lnTo>
              </a:path>
            </a:pathLst>
          </a:custGeom>
          <a:ln w="19812">
            <a:solidFill>
              <a:srgbClr val="FFC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59964" y="428244"/>
            <a:ext cx="4952999" cy="512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20040" y="1055830"/>
            <a:ext cx="2209820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lang="en-US" sz="2400" b="1" spc="-2" dirty="0" smtClean="0">
                <a:solidFill>
                  <a:srgbClr val="FFFFFF"/>
                </a:solidFill>
                <a:latin typeface="Verdana"/>
                <a:cs typeface="Verdana"/>
              </a:rPr>
              <a:t>DCS-</a:t>
            </a:r>
            <a:r>
              <a:rPr sz="2400" b="1" spc="-2" dirty="0" smtClean="0">
                <a:solidFill>
                  <a:srgbClr val="FFFFFF"/>
                </a:solidFill>
                <a:latin typeface="Verdana"/>
                <a:cs typeface="Verdana"/>
              </a:rPr>
              <a:t>2800LH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65908" y="1055830"/>
            <a:ext cx="693459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-2" dirty="0" smtClean="0">
                <a:solidFill>
                  <a:srgbClr val="FFFFFF"/>
                </a:solidFill>
                <a:latin typeface="Verdana"/>
                <a:cs typeface="Verdana"/>
              </a:rPr>
              <a:t>Full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95599" y="1055830"/>
            <a:ext cx="1950175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HD Battery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6494" y="1055830"/>
            <a:ext cx="818521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1" dirty="0" smtClean="0">
                <a:solidFill>
                  <a:srgbClr val="FFFFFF"/>
                </a:solidFill>
                <a:latin typeface="Verdana"/>
                <a:cs typeface="Verdana"/>
              </a:rPr>
              <a:t>Cam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28105" y="1055830"/>
            <a:ext cx="2094651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Appearance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17366" y="1711253"/>
            <a:ext cx="556891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dirty="0" smtClean="0">
                <a:latin typeface="Verdana"/>
                <a:cs typeface="Verdana"/>
              </a:rPr>
              <a:t>Bracket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06870" y="2314503"/>
            <a:ext cx="308633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dirty="0" smtClean="0">
                <a:latin typeface="Verdana"/>
                <a:cs typeface="Verdana"/>
              </a:rPr>
              <a:t>MIC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45070" y="2557327"/>
            <a:ext cx="1012269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spc="0" dirty="0" smtClean="0">
                <a:latin typeface="Verdana"/>
                <a:cs typeface="Verdana"/>
              </a:rPr>
              <a:t>IR LEDs inside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8099" y="3792402"/>
            <a:ext cx="355449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spc="1" dirty="0" smtClean="0">
                <a:latin typeface="Verdana"/>
                <a:cs typeface="Verdana"/>
              </a:rPr>
              <a:t>Lens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25181" y="4455723"/>
            <a:ext cx="889978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dirty="0" smtClean="0">
                <a:latin typeface="Verdana"/>
                <a:cs typeface="Verdana"/>
              </a:rPr>
              <a:t>Light Sensor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11770" y="4895778"/>
            <a:ext cx="308712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spc="1" dirty="0" smtClean="0">
                <a:latin typeface="Verdana"/>
                <a:cs typeface="Verdana"/>
              </a:rPr>
              <a:t>LED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221" y="5281096"/>
            <a:ext cx="540261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dirty="0" smtClean="0">
                <a:latin typeface="Verdana"/>
                <a:cs typeface="Verdana"/>
              </a:rPr>
              <a:t>Magnet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47026" y="5479243"/>
            <a:ext cx="829395" cy="159816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spc="0" dirty="0" smtClean="0">
                <a:latin typeface="Verdana"/>
                <a:cs typeface="Verdana"/>
              </a:rPr>
              <a:t>PIR window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77565" y="5713886"/>
            <a:ext cx="901260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dirty="0" smtClean="0">
                <a:latin typeface="Verdana"/>
                <a:cs typeface="Verdana"/>
              </a:rPr>
              <a:t>SYNC button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78712" y="5735222"/>
            <a:ext cx="1052132" cy="159512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2700">
              <a:lnSpc>
                <a:spcPts val="1195"/>
              </a:lnSpc>
            </a:pPr>
            <a:r>
              <a:rPr sz="1050" spc="-1" dirty="0" smtClean="0">
                <a:latin typeface="Verdana"/>
                <a:cs typeface="Verdana"/>
              </a:rPr>
              <a:t>Micro USB port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85962" y="6443621"/>
            <a:ext cx="151500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/>
          <p:nvPr/>
        </p:nvSpPr>
        <p:spPr>
          <a:xfrm>
            <a:off x="4940808" y="3803904"/>
            <a:ext cx="2691988" cy="1467612"/>
          </a:xfrm>
          <a:prstGeom prst="rect">
            <a:avLst/>
          </a:prstGeom>
        </p:spPr>
        <p:txBody>
          <a:bodyPr wrap="square" lIns="0" tIns="1213" rIns="0" bIns="0" rtlCol="0">
            <a:noAutofit/>
          </a:bodyPr>
          <a:lstStyle/>
          <a:p>
            <a:pPr marR="35559">
              <a:lnSpc>
                <a:spcPts val="950"/>
              </a:lnSpc>
            </a:pPr>
            <a:endParaRPr sz="950"/>
          </a:p>
          <a:p>
            <a:pPr marL="1670939">
              <a:lnSpc>
                <a:spcPct val="101277"/>
              </a:lnSpc>
              <a:spcBef>
                <a:spcPts val="2000"/>
              </a:spcBef>
            </a:pPr>
            <a:r>
              <a:rPr sz="1200" spc="1" dirty="0" smtClean="0">
                <a:solidFill>
                  <a:srgbClr val="C00000"/>
                </a:solidFill>
                <a:latin typeface="Verdana"/>
                <a:cs typeface="Verdana"/>
              </a:rPr>
              <a:t>DCS-2800LH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59964" y="428244"/>
            <a:ext cx="4952999" cy="512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6448" y="928116"/>
            <a:ext cx="2508504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13400" y="4122127"/>
            <a:ext cx="569163" cy="589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93108" y="3802379"/>
            <a:ext cx="705612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13276" y="4158996"/>
            <a:ext cx="498348" cy="738886"/>
          </a:xfrm>
          <a:custGeom>
            <a:avLst/>
            <a:gdLst/>
            <a:ahLst/>
            <a:cxnLst/>
            <a:rect l="l" t="t" r="r" b="b"/>
            <a:pathLst>
              <a:path w="498348" h="738886">
                <a:moveTo>
                  <a:pt x="498348" y="0"/>
                </a:moveTo>
                <a:lnTo>
                  <a:pt x="0" y="738885"/>
                </a:lnTo>
              </a:path>
            </a:pathLst>
          </a:custGeom>
          <a:ln w="12192">
            <a:solidFill>
              <a:srgbClr val="04AC1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52036" y="4740871"/>
            <a:ext cx="587705" cy="5789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0416" y="1722120"/>
            <a:ext cx="774865" cy="0"/>
          </a:xfrm>
          <a:custGeom>
            <a:avLst/>
            <a:gdLst/>
            <a:ahLst/>
            <a:cxnLst/>
            <a:rect l="l" t="t" r="r" b="b"/>
            <a:pathLst>
              <a:path w="774865">
                <a:moveTo>
                  <a:pt x="774865" y="0"/>
                </a:moveTo>
                <a:lnTo>
                  <a:pt x="0" y="0"/>
                </a:lnTo>
              </a:path>
            </a:pathLst>
          </a:custGeom>
          <a:ln w="12192">
            <a:solidFill>
              <a:srgbClr val="04AC1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5948" y="1783079"/>
            <a:ext cx="288036" cy="333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02908" y="2068068"/>
            <a:ext cx="2124455" cy="13426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8668" y="4957572"/>
            <a:ext cx="1440180" cy="8762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49996" y="3215640"/>
            <a:ext cx="691896" cy="7010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01822" y="4691626"/>
            <a:ext cx="474802" cy="5532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48612" y="4012692"/>
            <a:ext cx="600456" cy="800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76462" y="4252214"/>
            <a:ext cx="544017" cy="5859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11046" y="6287262"/>
            <a:ext cx="4221861" cy="30098"/>
          </a:xfrm>
          <a:custGeom>
            <a:avLst/>
            <a:gdLst/>
            <a:ahLst/>
            <a:cxnLst/>
            <a:rect l="l" t="t" r="r" b="b"/>
            <a:pathLst>
              <a:path w="4221861" h="30099">
                <a:moveTo>
                  <a:pt x="0" y="30098"/>
                </a:moveTo>
                <a:lnTo>
                  <a:pt x="4221861" y="0"/>
                </a:lnTo>
              </a:path>
            </a:pathLst>
          </a:custGeom>
          <a:ln w="105155">
            <a:solidFill>
              <a:srgbClr val="39ACA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70584" y="2693670"/>
            <a:ext cx="2371801" cy="1458594"/>
          </a:xfrm>
          <a:custGeom>
            <a:avLst/>
            <a:gdLst/>
            <a:ahLst/>
            <a:cxnLst/>
            <a:rect l="l" t="t" r="r" b="b"/>
            <a:pathLst>
              <a:path w="2371801" h="1458594">
                <a:moveTo>
                  <a:pt x="0" y="1322196"/>
                </a:moveTo>
                <a:lnTo>
                  <a:pt x="78638" y="1458594"/>
                </a:lnTo>
                <a:lnTo>
                  <a:pt x="2371801" y="136270"/>
                </a:lnTo>
                <a:lnTo>
                  <a:pt x="2293061" y="0"/>
                </a:lnTo>
                <a:lnTo>
                  <a:pt x="0" y="1322196"/>
                </a:lnTo>
                <a:close/>
              </a:path>
            </a:pathLst>
          </a:custGeom>
          <a:solidFill>
            <a:srgbClr val="39AC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25165" y="2683002"/>
            <a:ext cx="3251835" cy="1479804"/>
          </a:xfrm>
          <a:custGeom>
            <a:avLst/>
            <a:gdLst/>
            <a:ahLst/>
            <a:cxnLst/>
            <a:rect l="l" t="t" r="r" b="b"/>
            <a:pathLst>
              <a:path w="3251835" h="1479803">
                <a:moveTo>
                  <a:pt x="55499" y="0"/>
                </a:moveTo>
                <a:lnTo>
                  <a:pt x="0" y="131572"/>
                </a:lnTo>
                <a:lnTo>
                  <a:pt x="3196336" y="1479804"/>
                </a:lnTo>
                <a:lnTo>
                  <a:pt x="3251835" y="1348359"/>
                </a:lnTo>
                <a:lnTo>
                  <a:pt x="55499" y="0"/>
                </a:lnTo>
                <a:close/>
              </a:path>
            </a:pathLst>
          </a:custGeom>
          <a:solidFill>
            <a:srgbClr val="39AC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8408" y="4165091"/>
            <a:ext cx="475488" cy="280416"/>
          </a:xfrm>
          <a:custGeom>
            <a:avLst/>
            <a:gdLst/>
            <a:ahLst/>
            <a:cxnLst/>
            <a:rect l="l" t="t" r="r" b="b"/>
            <a:pathLst>
              <a:path w="475488" h="280415">
                <a:moveTo>
                  <a:pt x="0" y="280416"/>
                </a:moveTo>
                <a:lnTo>
                  <a:pt x="475488" y="280416"/>
                </a:lnTo>
                <a:lnTo>
                  <a:pt x="475488" y="0"/>
                </a:lnTo>
                <a:lnTo>
                  <a:pt x="0" y="0"/>
                </a:lnTo>
                <a:lnTo>
                  <a:pt x="0" y="280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67628" y="4206240"/>
            <a:ext cx="451103" cy="199644"/>
          </a:xfrm>
          <a:custGeom>
            <a:avLst/>
            <a:gdLst/>
            <a:ahLst/>
            <a:cxnLst/>
            <a:rect l="l" t="t" r="r" b="b"/>
            <a:pathLst>
              <a:path w="451103" h="199643">
                <a:moveTo>
                  <a:pt x="0" y="199644"/>
                </a:moveTo>
                <a:lnTo>
                  <a:pt x="451103" y="199644"/>
                </a:lnTo>
                <a:lnTo>
                  <a:pt x="451103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63896" y="3215640"/>
            <a:ext cx="344424" cy="542544"/>
          </a:xfrm>
          <a:custGeom>
            <a:avLst/>
            <a:gdLst/>
            <a:ahLst/>
            <a:cxnLst/>
            <a:rect l="l" t="t" r="r" b="b"/>
            <a:pathLst>
              <a:path w="344424" h="542543">
                <a:moveTo>
                  <a:pt x="0" y="400431"/>
                </a:moveTo>
                <a:lnTo>
                  <a:pt x="344424" y="542544"/>
                </a:lnTo>
                <a:lnTo>
                  <a:pt x="344424" y="0"/>
                </a:lnTo>
                <a:lnTo>
                  <a:pt x="0" y="0"/>
                </a:lnTo>
                <a:lnTo>
                  <a:pt x="0" y="400431"/>
                </a:lnTo>
                <a:close/>
              </a:path>
            </a:pathLst>
          </a:custGeom>
          <a:solidFill>
            <a:srgbClr val="39ACA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38622" y="3924300"/>
            <a:ext cx="0" cy="2391156"/>
          </a:xfrm>
          <a:custGeom>
            <a:avLst/>
            <a:gdLst/>
            <a:ahLst/>
            <a:cxnLst/>
            <a:rect l="l" t="t" r="r" b="b"/>
            <a:pathLst>
              <a:path h="2391155">
                <a:moveTo>
                  <a:pt x="0" y="0"/>
                </a:moveTo>
                <a:lnTo>
                  <a:pt x="0" y="2391156"/>
                </a:lnTo>
              </a:path>
            </a:pathLst>
          </a:custGeom>
          <a:ln w="39370">
            <a:solidFill>
              <a:srgbClr val="39ACA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29334" y="3864864"/>
            <a:ext cx="0" cy="2407920"/>
          </a:xfrm>
          <a:custGeom>
            <a:avLst/>
            <a:gdLst/>
            <a:ahLst/>
            <a:cxnLst/>
            <a:rect l="l" t="t" r="r" b="b"/>
            <a:pathLst>
              <a:path h="2407920">
                <a:moveTo>
                  <a:pt x="0" y="0"/>
                </a:moveTo>
                <a:lnTo>
                  <a:pt x="0" y="2407920"/>
                </a:lnTo>
              </a:path>
            </a:pathLst>
          </a:custGeom>
          <a:ln w="39370">
            <a:solidFill>
              <a:srgbClr val="39ACA3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40808" y="3803904"/>
            <a:ext cx="2610612" cy="14676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41348" y="4911852"/>
            <a:ext cx="984503" cy="5334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31508" y="4741164"/>
            <a:ext cx="1150620" cy="6324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93108" y="2820924"/>
            <a:ext cx="3097275" cy="2249297"/>
          </a:xfrm>
          <a:custGeom>
            <a:avLst/>
            <a:gdLst/>
            <a:ahLst/>
            <a:cxnLst/>
            <a:rect l="l" t="t" r="r" b="b"/>
            <a:pathLst>
              <a:path w="3097275" h="2249297">
                <a:moveTo>
                  <a:pt x="0" y="2249297"/>
                </a:moveTo>
                <a:lnTo>
                  <a:pt x="3097275" y="0"/>
                </a:lnTo>
              </a:path>
            </a:pathLst>
          </a:custGeom>
          <a:ln w="9144">
            <a:solidFill>
              <a:srgbClr val="B6DCDF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12594" y="202221"/>
            <a:ext cx="1087654" cy="406704"/>
          </a:xfrm>
          <a:prstGeom prst="rect">
            <a:avLst/>
          </a:prstGeom>
        </p:spPr>
        <p:txBody>
          <a:bodyPr wrap="square" lIns="0" tIns="20320" rIns="0" bIns="0" rtlCol="0">
            <a:noAutofit/>
          </a:bodyPr>
          <a:lstStyle/>
          <a:p>
            <a:pPr marL="12700">
              <a:lnSpc>
                <a:spcPts val="3200"/>
              </a:lnSpc>
            </a:pPr>
            <a:r>
              <a:rPr sz="3000" b="1" spc="-2" dirty="0" smtClean="0">
                <a:solidFill>
                  <a:srgbClr val="FFFFFF"/>
                </a:solidFill>
                <a:latin typeface="Verdana"/>
                <a:cs typeface="Verdana"/>
              </a:rPr>
              <a:t>IPv6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943" y="1065355"/>
            <a:ext cx="2174137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-1" dirty="0" smtClean="0">
                <a:solidFill>
                  <a:srgbClr val="FFFFFF"/>
                </a:solidFill>
                <a:latin typeface="Verdana"/>
                <a:cs typeface="Verdana"/>
              </a:rPr>
              <a:t>Applications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7168" y="1666459"/>
            <a:ext cx="927038" cy="518540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spc="-1" dirty="0" smtClean="0">
                <a:solidFill>
                  <a:srgbClr val="33CC33"/>
                </a:solidFill>
                <a:latin typeface="Verdana"/>
                <a:cs typeface="Verdana"/>
              </a:rPr>
              <a:t>Ethernet</a:t>
            </a:r>
            <a:endParaRPr sz="1600">
              <a:latin typeface="Verdana"/>
              <a:cs typeface="Verdana"/>
            </a:endParaRPr>
          </a:p>
          <a:p>
            <a:pPr marL="12700" marR="30403">
              <a:lnSpc>
                <a:spcPct val="101277"/>
              </a:lnSpc>
              <a:spcBef>
                <a:spcPts val="252"/>
              </a:spcBef>
            </a:pPr>
            <a:r>
              <a:rPr sz="1600" spc="-2" dirty="0" smtClean="0">
                <a:solidFill>
                  <a:srgbClr val="00AFEF"/>
                </a:solidFill>
                <a:latin typeface="Verdana"/>
                <a:cs typeface="Verdana"/>
              </a:rPr>
              <a:t>Wi-Fi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39839" y="2641184"/>
            <a:ext cx="1467796" cy="471931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spc="-5" dirty="0" smtClean="0">
                <a:latin typeface="Verdana"/>
                <a:cs typeface="Verdana"/>
              </a:rPr>
              <a:t>mydlink cloud</a:t>
            </a:r>
            <a:endParaRPr sz="1600">
              <a:latin typeface="Verdana"/>
              <a:cs typeface="Verdana"/>
            </a:endParaRPr>
          </a:p>
          <a:p>
            <a:pPr marL="12700" marR="30403">
              <a:lnSpc>
                <a:spcPts val="1920"/>
              </a:lnSpc>
              <a:spcBef>
                <a:spcPts val="8"/>
              </a:spcBef>
            </a:pPr>
            <a:r>
              <a:rPr sz="1600" spc="0" dirty="0" smtClean="0">
                <a:latin typeface="Verdana"/>
                <a:cs typeface="Verdana"/>
              </a:rPr>
              <a:t>service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34992" y="3740443"/>
            <a:ext cx="518377" cy="177800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dirty="0" smtClean="0">
                <a:latin typeface="Verdana"/>
                <a:cs typeface="Verdana"/>
              </a:rPr>
              <a:t>router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6128" y="4194214"/>
            <a:ext cx="1011197" cy="177800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0" dirty="0" smtClean="0">
                <a:solidFill>
                  <a:srgbClr val="C00000"/>
                </a:solidFill>
                <a:latin typeface="Verdana"/>
                <a:cs typeface="Verdana"/>
              </a:rPr>
              <a:t>Battery Cam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81578" y="5865483"/>
            <a:ext cx="1196858" cy="177800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0" dirty="0" smtClean="0">
                <a:solidFill>
                  <a:srgbClr val="C00000"/>
                </a:solidFill>
                <a:latin typeface="Verdana"/>
                <a:cs typeface="Verdana"/>
              </a:rPr>
              <a:t>DCH-H100 </a:t>
            </a:r>
            <a:r>
              <a:rPr sz="1100" spc="0" dirty="0" smtClean="0">
                <a:solidFill>
                  <a:srgbClr val="C00000"/>
                </a:solidFill>
                <a:latin typeface="Verdana"/>
                <a:cs typeface="Verdana"/>
              </a:rPr>
              <a:t>Hub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80416" y="1582420"/>
            <a:ext cx="774865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448" y="918972"/>
            <a:ext cx="3227831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7858" y="2295905"/>
            <a:ext cx="4451604" cy="361188"/>
          </a:xfrm>
          <a:custGeom>
            <a:avLst/>
            <a:gdLst/>
            <a:ahLst/>
            <a:cxnLst/>
            <a:rect l="l" t="t" r="r" b="b"/>
            <a:pathLst>
              <a:path w="4451604" h="361188">
                <a:moveTo>
                  <a:pt x="0" y="60198"/>
                </a:moveTo>
                <a:lnTo>
                  <a:pt x="14341" y="21183"/>
                </a:lnTo>
                <a:lnTo>
                  <a:pt x="49963" y="865"/>
                </a:lnTo>
                <a:lnTo>
                  <a:pt x="60198" y="0"/>
                </a:lnTo>
                <a:lnTo>
                  <a:pt x="4391406" y="0"/>
                </a:lnTo>
                <a:lnTo>
                  <a:pt x="4430420" y="14333"/>
                </a:lnTo>
                <a:lnTo>
                  <a:pt x="4450738" y="49957"/>
                </a:lnTo>
                <a:lnTo>
                  <a:pt x="4451604" y="60198"/>
                </a:lnTo>
                <a:lnTo>
                  <a:pt x="4451604" y="300990"/>
                </a:lnTo>
                <a:lnTo>
                  <a:pt x="4437270" y="340004"/>
                </a:lnTo>
                <a:lnTo>
                  <a:pt x="4401646" y="360322"/>
                </a:lnTo>
                <a:lnTo>
                  <a:pt x="4391406" y="361188"/>
                </a:lnTo>
                <a:lnTo>
                  <a:pt x="60198" y="361188"/>
                </a:lnTo>
                <a:lnTo>
                  <a:pt x="21194" y="346854"/>
                </a:lnTo>
                <a:lnTo>
                  <a:pt x="866" y="311230"/>
                </a:lnTo>
                <a:lnTo>
                  <a:pt x="0" y="300990"/>
                </a:lnTo>
                <a:lnTo>
                  <a:pt x="0" y="60198"/>
                </a:lnTo>
                <a:close/>
              </a:path>
            </a:pathLst>
          </a:custGeom>
          <a:ln w="28956">
            <a:solidFill>
              <a:srgbClr val="EE823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5531" y="1055830"/>
            <a:ext cx="3266334" cy="801401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225552" marR="147032" algn="ctr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Table of Content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95825"/>
              </a:lnSpc>
              <a:spcBef>
                <a:spcPts val="1234"/>
              </a:spcBef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r>
              <a:rPr sz="2000" spc="114" dirty="0" smtClean="0">
                <a:solidFill>
                  <a:srgbClr val="99CC00"/>
                </a:solidFill>
                <a:latin typeface="Times New Roman"/>
                <a:cs typeface="Times New Roman"/>
              </a:rPr>
              <a:t> </a:t>
            </a:r>
            <a:r>
              <a:rPr sz="2000" b="1" spc="0" dirty="0" smtClean="0">
                <a:latin typeface="Arial"/>
                <a:cs typeface="Arial"/>
              </a:rPr>
              <a:t>Production Descriptions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5531" y="2339610"/>
            <a:ext cx="3594657" cy="1301336"/>
          </a:xfrm>
          <a:prstGeom prst="rect">
            <a:avLst/>
          </a:prstGeom>
        </p:spPr>
        <p:txBody>
          <a:bodyPr wrap="square" lIns="0" tIns="13652" rIns="0" bIns="0" rtlCol="0">
            <a:noAutofit/>
          </a:bodyPr>
          <a:lstStyle/>
          <a:p>
            <a:pPr marL="12700" marR="38190">
              <a:lnSpc>
                <a:spcPts val="2150"/>
              </a:lnSpc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r>
              <a:rPr sz="2000" spc="114" dirty="0" smtClean="0">
                <a:solidFill>
                  <a:srgbClr val="99CC00"/>
                </a:solidFill>
                <a:latin typeface="Times New Roman"/>
                <a:cs typeface="Times New Roman"/>
              </a:rPr>
              <a:t> </a:t>
            </a:r>
            <a:r>
              <a:rPr sz="2000" b="1" spc="-1" dirty="0" smtClean="0">
                <a:latin typeface="Arial"/>
                <a:cs typeface="Arial"/>
              </a:rPr>
              <a:t>Product Highlights</a:t>
            </a:r>
            <a:endParaRPr sz="2000">
              <a:latin typeface="Arial"/>
              <a:cs typeface="Arial"/>
            </a:endParaRPr>
          </a:p>
          <a:p>
            <a:pPr marL="261416" marR="38190">
              <a:lnSpc>
                <a:spcPct val="95825"/>
              </a:lnSpc>
              <a:spcBef>
                <a:spcPts val="583"/>
              </a:spcBef>
            </a:pPr>
            <a:r>
              <a:rPr sz="1600" dirty="0" smtClean="0">
                <a:solidFill>
                  <a:srgbClr val="99CC00"/>
                </a:solidFill>
                <a:latin typeface="Wingdings"/>
                <a:cs typeface="Wingdings"/>
              </a:rPr>
              <a:t></a:t>
            </a:r>
            <a:r>
              <a:rPr sz="1600" spc="153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1600" spc="-3" dirty="0" smtClean="0">
                <a:latin typeface="Arial"/>
                <a:cs typeface="Arial"/>
              </a:rPr>
              <a:t>Positioning Overview</a:t>
            </a:r>
            <a:endParaRPr sz="1600">
              <a:latin typeface="Arial"/>
              <a:cs typeface="Arial"/>
            </a:endParaRPr>
          </a:p>
          <a:p>
            <a:pPr marL="261416" marR="38190">
              <a:lnSpc>
                <a:spcPct val="95825"/>
              </a:lnSpc>
              <a:spcBef>
                <a:spcPts val="680"/>
              </a:spcBef>
            </a:pPr>
            <a:r>
              <a:rPr sz="1600" dirty="0" smtClean="0">
                <a:solidFill>
                  <a:srgbClr val="99CC00"/>
                </a:solidFill>
                <a:latin typeface="Wingdings"/>
                <a:cs typeface="Wingdings"/>
              </a:rPr>
              <a:t></a:t>
            </a:r>
            <a:r>
              <a:rPr sz="1600" spc="153" dirty="0" smtClean="0">
                <a:solidFill>
                  <a:srgbClr val="99CC00"/>
                </a:solidFill>
                <a:latin typeface="Times New Roman"/>
                <a:cs typeface="Times New Roman"/>
              </a:rPr>
              <a:t>  </a:t>
            </a:r>
            <a:r>
              <a:rPr sz="1600" spc="-3" dirty="0" smtClean="0">
                <a:latin typeface="Arial"/>
                <a:cs typeface="Arial"/>
              </a:rPr>
              <a:t>Selling Points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90"/>
              </a:spcBef>
            </a:pPr>
            <a:r>
              <a:rPr sz="2000" dirty="0" smtClean="0">
                <a:solidFill>
                  <a:srgbClr val="99CC00"/>
                </a:solidFill>
                <a:latin typeface="Wingdings"/>
                <a:cs typeface="Wingdings"/>
              </a:rPr>
              <a:t></a:t>
            </a:r>
            <a:r>
              <a:rPr sz="2000" spc="114" dirty="0" smtClean="0">
                <a:solidFill>
                  <a:srgbClr val="99CC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 smtClean="0">
                <a:latin typeface="Arial"/>
                <a:cs typeface="Arial"/>
              </a:rPr>
              <a:t>Comparisons with Arlo Pro</a:t>
            </a:r>
            <a:endParaRPr sz="2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67351" y="3360944"/>
            <a:ext cx="205082" cy="279907"/>
          </a:xfrm>
          <a:prstGeom prst="rect">
            <a:avLst/>
          </a:prstGeom>
        </p:spPr>
        <p:txBody>
          <a:bodyPr wrap="square" lIns="0" tIns="13652" rIns="0" bIns="0" rtlCol="0">
            <a:noAutofit/>
          </a:bodyPr>
          <a:lstStyle/>
          <a:p>
            <a:pPr marL="12700">
              <a:lnSpc>
                <a:spcPts val="2150"/>
              </a:lnSpc>
            </a:pPr>
            <a:r>
              <a:rPr sz="2000" b="1" dirty="0" smtClean="0"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/>
          <p:nvPr/>
        </p:nvSpPr>
        <p:spPr>
          <a:xfrm>
            <a:off x="536448" y="928116"/>
            <a:ext cx="4576020" cy="796098"/>
          </a:xfrm>
          <a:prstGeom prst="rect">
            <a:avLst/>
          </a:prstGeom>
        </p:spPr>
        <p:txBody>
          <a:bodyPr wrap="square" lIns="0" tIns="3024" rIns="0" bIns="0" rtlCol="0">
            <a:noAutofit/>
          </a:bodyPr>
          <a:lstStyle/>
          <a:p>
            <a:pPr marR="55448">
              <a:lnSpc>
                <a:spcPts val="800"/>
              </a:lnSpc>
            </a:pPr>
            <a:endParaRPr sz="800"/>
          </a:p>
          <a:p>
            <a:pPr marL="132587">
              <a:lnSpc>
                <a:spcPct val="95825"/>
              </a:lnSpc>
              <a:spcBef>
                <a:spcPts val="3000"/>
              </a:spcBef>
            </a:pPr>
            <a:r>
              <a:rPr sz="2250" dirty="0" smtClean="0">
                <a:solidFill>
                  <a:srgbClr val="92D050"/>
                </a:solidFill>
                <a:latin typeface="Wingdings"/>
                <a:cs typeface="Wingdings"/>
              </a:rPr>
              <a:t></a:t>
            </a:r>
            <a:r>
              <a:rPr sz="2250" spc="-207" dirty="0" smtClean="0">
                <a:solidFill>
                  <a:srgbClr val="92D050"/>
                </a:solidFill>
                <a:latin typeface="Times New Roman"/>
                <a:cs typeface="Times New Roman"/>
              </a:rPr>
              <a:t> </a:t>
            </a:r>
            <a:r>
              <a:rPr sz="1600" spc="10" dirty="0" smtClean="0">
                <a:latin typeface="Verdana"/>
                <a:cs typeface="Verdana"/>
              </a:rPr>
              <a:t>Wire Free outdoor/indoor battery Came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36086" y="4871466"/>
            <a:ext cx="1783079" cy="1636776"/>
          </a:xfrm>
          <a:custGeom>
            <a:avLst/>
            <a:gdLst/>
            <a:ahLst/>
            <a:cxnLst/>
            <a:rect l="l" t="t" r="r" b="b"/>
            <a:pathLst>
              <a:path w="1783079" h="1636776">
                <a:moveTo>
                  <a:pt x="0" y="818387"/>
                </a:moveTo>
                <a:lnTo>
                  <a:pt x="2955" y="885508"/>
                </a:lnTo>
                <a:lnTo>
                  <a:pt x="11668" y="951134"/>
                </a:lnTo>
                <a:lnTo>
                  <a:pt x="25910" y="1015055"/>
                </a:lnTo>
                <a:lnTo>
                  <a:pt x="45451" y="1077060"/>
                </a:lnTo>
                <a:lnTo>
                  <a:pt x="70062" y="1136940"/>
                </a:lnTo>
                <a:lnTo>
                  <a:pt x="99513" y="1194483"/>
                </a:lnTo>
                <a:lnTo>
                  <a:pt x="133574" y="1249478"/>
                </a:lnTo>
                <a:lnTo>
                  <a:pt x="172016" y="1301716"/>
                </a:lnTo>
                <a:lnTo>
                  <a:pt x="214611" y="1350984"/>
                </a:lnTo>
                <a:lnTo>
                  <a:pt x="261127" y="1397074"/>
                </a:lnTo>
                <a:lnTo>
                  <a:pt x="311337" y="1439774"/>
                </a:lnTo>
                <a:lnTo>
                  <a:pt x="365010" y="1478873"/>
                </a:lnTo>
                <a:lnTo>
                  <a:pt x="421916" y="1514161"/>
                </a:lnTo>
                <a:lnTo>
                  <a:pt x="481828" y="1545428"/>
                </a:lnTo>
                <a:lnTo>
                  <a:pt x="544514" y="1572462"/>
                </a:lnTo>
                <a:lnTo>
                  <a:pt x="609746" y="1595053"/>
                </a:lnTo>
                <a:lnTo>
                  <a:pt x="677294" y="1612991"/>
                </a:lnTo>
                <a:lnTo>
                  <a:pt x="746928" y="1626064"/>
                </a:lnTo>
                <a:lnTo>
                  <a:pt x="818420" y="1634063"/>
                </a:lnTo>
                <a:lnTo>
                  <a:pt x="891539" y="1636775"/>
                </a:lnTo>
                <a:lnTo>
                  <a:pt x="964659" y="1634063"/>
                </a:lnTo>
                <a:lnTo>
                  <a:pt x="1036151" y="1626064"/>
                </a:lnTo>
                <a:lnTo>
                  <a:pt x="1105785" y="1612991"/>
                </a:lnTo>
                <a:lnTo>
                  <a:pt x="1173333" y="1595053"/>
                </a:lnTo>
                <a:lnTo>
                  <a:pt x="1238565" y="1572462"/>
                </a:lnTo>
                <a:lnTo>
                  <a:pt x="1301251" y="1545428"/>
                </a:lnTo>
                <a:lnTo>
                  <a:pt x="1361163" y="1514161"/>
                </a:lnTo>
                <a:lnTo>
                  <a:pt x="1418069" y="1478873"/>
                </a:lnTo>
                <a:lnTo>
                  <a:pt x="1471742" y="1439774"/>
                </a:lnTo>
                <a:lnTo>
                  <a:pt x="1521952" y="1397074"/>
                </a:lnTo>
                <a:lnTo>
                  <a:pt x="1568468" y="1350984"/>
                </a:lnTo>
                <a:lnTo>
                  <a:pt x="1611063" y="1301716"/>
                </a:lnTo>
                <a:lnTo>
                  <a:pt x="1649505" y="1249478"/>
                </a:lnTo>
                <a:lnTo>
                  <a:pt x="1683566" y="1194483"/>
                </a:lnTo>
                <a:lnTo>
                  <a:pt x="1713017" y="1136940"/>
                </a:lnTo>
                <a:lnTo>
                  <a:pt x="1737628" y="1077060"/>
                </a:lnTo>
                <a:lnTo>
                  <a:pt x="1757169" y="1015055"/>
                </a:lnTo>
                <a:lnTo>
                  <a:pt x="1771411" y="951134"/>
                </a:lnTo>
                <a:lnTo>
                  <a:pt x="1780124" y="885508"/>
                </a:lnTo>
                <a:lnTo>
                  <a:pt x="1783079" y="818387"/>
                </a:lnTo>
                <a:lnTo>
                  <a:pt x="1780124" y="751266"/>
                </a:lnTo>
                <a:lnTo>
                  <a:pt x="1771411" y="685638"/>
                </a:lnTo>
                <a:lnTo>
                  <a:pt x="1757169" y="621716"/>
                </a:lnTo>
                <a:lnTo>
                  <a:pt x="1737628" y="559710"/>
                </a:lnTo>
                <a:lnTo>
                  <a:pt x="1713017" y="499830"/>
                </a:lnTo>
                <a:lnTo>
                  <a:pt x="1683566" y="442287"/>
                </a:lnTo>
                <a:lnTo>
                  <a:pt x="1649505" y="387291"/>
                </a:lnTo>
                <a:lnTo>
                  <a:pt x="1611063" y="335054"/>
                </a:lnTo>
                <a:lnTo>
                  <a:pt x="1568468" y="285785"/>
                </a:lnTo>
                <a:lnTo>
                  <a:pt x="1521952" y="239696"/>
                </a:lnTo>
                <a:lnTo>
                  <a:pt x="1471742" y="196997"/>
                </a:lnTo>
                <a:lnTo>
                  <a:pt x="1418069" y="157898"/>
                </a:lnTo>
                <a:lnTo>
                  <a:pt x="1361163" y="122610"/>
                </a:lnTo>
                <a:lnTo>
                  <a:pt x="1301251" y="91345"/>
                </a:lnTo>
                <a:lnTo>
                  <a:pt x="1238565" y="64311"/>
                </a:lnTo>
                <a:lnTo>
                  <a:pt x="1173333" y="41721"/>
                </a:lnTo>
                <a:lnTo>
                  <a:pt x="1105785" y="23783"/>
                </a:lnTo>
                <a:lnTo>
                  <a:pt x="1036151" y="10711"/>
                </a:lnTo>
                <a:lnTo>
                  <a:pt x="964659" y="2712"/>
                </a:lnTo>
                <a:lnTo>
                  <a:pt x="891539" y="0"/>
                </a:lnTo>
                <a:lnTo>
                  <a:pt x="818420" y="2712"/>
                </a:lnTo>
                <a:lnTo>
                  <a:pt x="746928" y="10711"/>
                </a:lnTo>
                <a:lnTo>
                  <a:pt x="677294" y="23783"/>
                </a:lnTo>
                <a:lnTo>
                  <a:pt x="609746" y="41721"/>
                </a:lnTo>
                <a:lnTo>
                  <a:pt x="544514" y="64311"/>
                </a:lnTo>
                <a:lnTo>
                  <a:pt x="481828" y="91345"/>
                </a:lnTo>
                <a:lnTo>
                  <a:pt x="421916" y="122610"/>
                </a:lnTo>
                <a:lnTo>
                  <a:pt x="365010" y="157898"/>
                </a:lnTo>
                <a:lnTo>
                  <a:pt x="311337" y="196997"/>
                </a:lnTo>
                <a:lnTo>
                  <a:pt x="261127" y="239696"/>
                </a:lnTo>
                <a:lnTo>
                  <a:pt x="214611" y="285785"/>
                </a:lnTo>
                <a:lnTo>
                  <a:pt x="172016" y="335054"/>
                </a:lnTo>
                <a:lnTo>
                  <a:pt x="133574" y="387291"/>
                </a:lnTo>
                <a:lnTo>
                  <a:pt x="99513" y="442287"/>
                </a:lnTo>
                <a:lnTo>
                  <a:pt x="70062" y="499830"/>
                </a:lnTo>
                <a:lnTo>
                  <a:pt x="45451" y="559710"/>
                </a:lnTo>
                <a:lnTo>
                  <a:pt x="25910" y="621716"/>
                </a:lnTo>
                <a:lnTo>
                  <a:pt x="11668" y="685638"/>
                </a:lnTo>
                <a:lnTo>
                  <a:pt x="2955" y="751266"/>
                </a:lnTo>
                <a:lnTo>
                  <a:pt x="0" y="818387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36086" y="4871466"/>
            <a:ext cx="1783079" cy="1636776"/>
          </a:xfrm>
          <a:custGeom>
            <a:avLst/>
            <a:gdLst/>
            <a:ahLst/>
            <a:cxnLst/>
            <a:rect l="l" t="t" r="r" b="b"/>
            <a:pathLst>
              <a:path w="1783079" h="1636776">
                <a:moveTo>
                  <a:pt x="0" y="818387"/>
                </a:moveTo>
                <a:lnTo>
                  <a:pt x="2955" y="751266"/>
                </a:lnTo>
                <a:lnTo>
                  <a:pt x="11668" y="685638"/>
                </a:lnTo>
                <a:lnTo>
                  <a:pt x="25910" y="621716"/>
                </a:lnTo>
                <a:lnTo>
                  <a:pt x="45451" y="559710"/>
                </a:lnTo>
                <a:lnTo>
                  <a:pt x="70062" y="499830"/>
                </a:lnTo>
                <a:lnTo>
                  <a:pt x="99513" y="442287"/>
                </a:lnTo>
                <a:lnTo>
                  <a:pt x="133574" y="387291"/>
                </a:lnTo>
                <a:lnTo>
                  <a:pt x="172016" y="335054"/>
                </a:lnTo>
                <a:lnTo>
                  <a:pt x="214611" y="285785"/>
                </a:lnTo>
                <a:lnTo>
                  <a:pt x="261127" y="239696"/>
                </a:lnTo>
                <a:lnTo>
                  <a:pt x="311337" y="196997"/>
                </a:lnTo>
                <a:lnTo>
                  <a:pt x="365010" y="157898"/>
                </a:lnTo>
                <a:lnTo>
                  <a:pt x="421916" y="122610"/>
                </a:lnTo>
                <a:lnTo>
                  <a:pt x="481828" y="91345"/>
                </a:lnTo>
                <a:lnTo>
                  <a:pt x="544514" y="64311"/>
                </a:lnTo>
                <a:lnTo>
                  <a:pt x="609746" y="41721"/>
                </a:lnTo>
                <a:lnTo>
                  <a:pt x="677294" y="23783"/>
                </a:lnTo>
                <a:lnTo>
                  <a:pt x="746928" y="10711"/>
                </a:lnTo>
                <a:lnTo>
                  <a:pt x="818420" y="2712"/>
                </a:lnTo>
                <a:lnTo>
                  <a:pt x="891539" y="0"/>
                </a:lnTo>
                <a:lnTo>
                  <a:pt x="964659" y="2712"/>
                </a:lnTo>
                <a:lnTo>
                  <a:pt x="1036151" y="10711"/>
                </a:lnTo>
                <a:lnTo>
                  <a:pt x="1105785" y="23783"/>
                </a:lnTo>
                <a:lnTo>
                  <a:pt x="1173333" y="41721"/>
                </a:lnTo>
                <a:lnTo>
                  <a:pt x="1238565" y="64311"/>
                </a:lnTo>
                <a:lnTo>
                  <a:pt x="1301251" y="91345"/>
                </a:lnTo>
                <a:lnTo>
                  <a:pt x="1361163" y="122610"/>
                </a:lnTo>
                <a:lnTo>
                  <a:pt x="1418069" y="157898"/>
                </a:lnTo>
                <a:lnTo>
                  <a:pt x="1471742" y="196997"/>
                </a:lnTo>
                <a:lnTo>
                  <a:pt x="1521952" y="239696"/>
                </a:lnTo>
                <a:lnTo>
                  <a:pt x="1568468" y="285785"/>
                </a:lnTo>
                <a:lnTo>
                  <a:pt x="1611063" y="335054"/>
                </a:lnTo>
                <a:lnTo>
                  <a:pt x="1649505" y="387291"/>
                </a:lnTo>
                <a:lnTo>
                  <a:pt x="1683566" y="442287"/>
                </a:lnTo>
                <a:lnTo>
                  <a:pt x="1713017" y="499830"/>
                </a:lnTo>
                <a:lnTo>
                  <a:pt x="1737628" y="559710"/>
                </a:lnTo>
                <a:lnTo>
                  <a:pt x="1757169" y="621716"/>
                </a:lnTo>
                <a:lnTo>
                  <a:pt x="1771411" y="685638"/>
                </a:lnTo>
                <a:lnTo>
                  <a:pt x="1780124" y="751266"/>
                </a:lnTo>
                <a:lnTo>
                  <a:pt x="1783079" y="818387"/>
                </a:lnTo>
                <a:lnTo>
                  <a:pt x="1780124" y="885508"/>
                </a:lnTo>
                <a:lnTo>
                  <a:pt x="1771411" y="951134"/>
                </a:lnTo>
                <a:lnTo>
                  <a:pt x="1757169" y="1015055"/>
                </a:lnTo>
                <a:lnTo>
                  <a:pt x="1737628" y="1077060"/>
                </a:lnTo>
                <a:lnTo>
                  <a:pt x="1713017" y="1136940"/>
                </a:lnTo>
                <a:lnTo>
                  <a:pt x="1683566" y="1194483"/>
                </a:lnTo>
                <a:lnTo>
                  <a:pt x="1649505" y="1249478"/>
                </a:lnTo>
                <a:lnTo>
                  <a:pt x="1611063" y="1301716"/>
                </a:lnTo>
                <a:lnTo>
                  <a:pt x="1568468" y="1350984"/>
                </a:lnTo>
                <a:lnTo>
                  <a:pt x="1521952" y="1397074"/>
                </a:lnTo>
                <a:lnTo>
                  <a:pt x="1471742" y="1439774"/>
                </a:lnTo>
                <a:lnTo>
                  <a:pt x="1418069" y="1478873"/>
                </a:lnTo>
                <a:lnTo>
                  <a:pt x="1361163" y="1514161"/>
                </a:lnTo>
                <a:lnTo>
                  <a:pt x="1301251" y="1545428"/>
                </a:lnTo>
                <a:lnTo>
                  <a:pt x="1238565" y="1572462"/>
                </a:lnTo>
                <a:lnTo>
                  <a:pt x="1173333" y="1595053"/>
                </a:lnTo>
                <a:lnTo>
                  <a:pt x="1105785" y="1612991"/>
                </a:lnTo>
                <a:lnTo>
                  <a:pt x="1036151" y="1626064"/>
                </a:lnTo>
                <a:lnTo>
                  <a:pt x="964659" y="1634063"/>
                </a:lnTo>
                <a:lnTo>
                  <a:pt x="891539" y="1636775"/>
                </a:lnTo>
                <a:lnTo>
                  <a:pt x="818420" y="1634063"/>
                </a:lnTo>
                <a:lnTo>
                  <a:pt x="746928" y="1626064"/>
                </a:lnTo>
                <a:lnTo>
                  <a:pt x="677294" y="1612991"/>
                </a:lnTo>
                <a:lnTo>
                  <a:pt x="609746" y="1595053"/>
                </a:lnTo>
                <a:lnTo>
                  <a:pt x="544514" y="1572462"/>
                </a:lnTo>
                <a:lnTo>
                  <a:pt x="481828" y="1545428"/>
                </a:lnTo>
                <a:lnTo>
                  <a:pt x="421916" y="1514161"/>
                </a:lnTo>
                <a:lnTo>
                  <a:pt x="365010" y="1478873"/>
                </a:lnTo>
                <a:lnTo>
                  <a:pt x="311337" y="1439774"/>
                </a:lnTo>
                <a:lnTo>
                  <a:pt x="261127" y="1397074"/>
                </a:lnTo>
                <a:lnTo>
                  <a:pt x="214611" y="1350984"/>
                </a:lnTo>
                <a:lnTo>
                  <a:pt x="172016" y="1301716"/>
                </a:lnTo>
                <a:lnTo>
                  <a:pt x="133574" y="1249478"/>
                </a:lnTo>
                <a:lnTo>
                  <a:pt x="99513" y="1194483"/>
                </a:lnTo>
                <a:lnTo>
                  <a:pt x="70062" y="1136940"/>
                </a:lnTo>
                <a:lnTo>
                  <a:pt x="45451" y="1077060"/>
                </a:lnTo>
                <a:lnTo>
                  <a:pt x="25910" y="1015055"/>
                </a:lnTo>
                <a:lnTo>
                  <a:pt x="11668" y="951134"/>
                </a:lnTo>
                <a:lnTo>
                  <a:pt x="2955" y="885508"/>
                </a:lnTo>
                <a:lnTo>
                  <a:pt x="0" y="818387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2233" y="5458333"/>
            <a:ext cx="1288033" cy="434670"/>
          </a:xfrm>
          <a:custGeom>
            <a:avLst/>
            <a:gdLst/>
            <a:ahLst/>
            <a:cxnLst/>
            <a:rect l="l" t="t" r="r" b="b"/>
            <a:pathLst>
              <a:path w="1288033" h="434670">
                <a:moveTo>
                  <a:pt x="1288033" y="219938"/>
                </a:moveTo>
                <a:lnTo>
                  <a:pt x="1073277" y="0"/>
                </a:lnTo>
                <a:lnTo>
                  <a:pt x="1072261" y="86994"/>
                </a:lnTo>
                <a:lnTo>
                  <a:pt x="3048" y="74167"/>
                </a:lnTo>
                <a:lnTo>
                  <a:pt x="0" y="334987"/>
                </a:lnTo>
                <a:lnTo>
                  <a:pt x="1069086" y="347738"/>
                </a:lnTo>
                <a:lnTo>
                  <a:pt x="1068070" y="434670"/>
                </a:lnTo>
                <a:lnTo>
                  <a:pt x="1288033" y="219938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79042" y="5228082"/>
            <a:ext cx="1790700" cy="870204"/>
          </a:xfrm>
          <a:custGeom>
            <a:avLst/>
            <a:gdLst/>
            <a:ahLst/>
            <a:cxnLst/>
            <a:rect l="l" t="t" r="r" b="b"/>
            <a:pathLst>
              <a:path w="1790700" h="870203">
                <a:moveTo>
                  <a:pt x="0" y="86995"/>
                </a:moveTo>
                <a:lnTo>
                  <a:pt x="0" y="783183"/>
                </a:lnTo>
                <a:lnTo>
                  <a:pt x="580" y="793284"/>
                </a:lnTo>
                <a:lnTo>
                  <a:pt x="15300" y="832470"/>
                </a:lnTo>
                <a:lnTo>
                  <a:pt x="45885" y="859883"/>
                </a:lnTo>
                <a:lnTo>
                  <a:pt x="86995" y="870204"/>
                </a:lnTo>
                <a:lnTo>
                  <a:pt x="1703705" y="870204"/>
                </a:lnTo>
                <a:lnTo>
                  <a:pt x="1740948" y="861840"/>
                </a:lnTo>
                <a:lnTo>
                  <a:pt x="1772872" y="835952"/>
                </a:lnTo>
                <a:lnTo>
                  <a:pt x="1789486" y="797740"/>
                </a:lnTo>
                <a:lnTo>
                  <a:pt x="1790700" y="783183"/>
                </a:lnTo>
                <a:lnTo>
                  <a:pt x="1790700" y="86995"/>
                </a:lnTo>
                <a:lnTo>
                  <a:pt x="1782338" y="49764"/>
                </a:lnTo>
                <a:lnTo>
                  <a:pt x="1756449" y="17832"/>
                </a:lnTo>
                <a:lnTo>
                  <a:pt x="1718250" y="1213"/>
                </a:lnTo>
                <a:lnTo>
                  <a:pt x="1703705" y="0"/>
                </a:lnTo>
                <a:lnTo>
                  <a:pt x="86995" y="0"/>
                </a:lnTo>
                <a:lnTo>
                  <a:pt x="49764" y="8361"/>
                </a:lnTo>
                <a:lnTo>
                  <a:pt x="17832" y="34250"/>
                </a:lnTo>
                <a:lnTo>
                  <a:pt x="1213" y="72449"/>
                </a:lnTo>
                <a:lnTo>
                  <a:pt x="0" y="86995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79042" y="5228082"/>
            <a:ext cx="1790700" cy="870204"/>
          </a:xfrm>
          <a:custGeom>
            <a:avLst/>
            <a:gdLst/>
            <a:ahLst/>
            <a:cxnLst/>
            <a:rect l="l" t="t" r="r" b="b"/>
            <a:pathLst>
              <a:path w="1790700" h="870203">
                <a:moveTo>
                  <a:pt x="0" y="86995"/>
                </a:moveTo>
                <a:lnTo>
                  <a:pt x="10327" y="45879"/>
                </a:lnTo>
                <a:lnTo>
                  <a:pt x="37748" y="15293"/>
                </a:lnTo>
                <a:lnTo>
                  <a:pt x="76923" y="578"/>
                </a:lnTo>
                <a:lnTo>
                  <a:pt x="86995" y="0"/>
                </a:lnTo>
                <a:lnTo>
                  <a:pt x="1703705" y="0"/>
                </a:lnTo>
                <a:lnTo>
                  <a:pt x="1744820" y="10327"/>
                </a:lnTo>
                <a:lnTo>
                  <a:pt x="1775406" y="37748"/>
                </a:lnTo>
                <a:lnTo>
                  <a:pt x="1790121" y="76923"/>
                </a:lnTo>
                <a:lnTo>
                  <a:pt x="1790700" y="86995"/>
                </a:lnTo>
                <a:lnTo>
                  <a:pt x="1790700" y="783183"/>
                </a:lnTo>
                <a:lnTo>
                  <a:pt x="1780375" y="824321"/>
                </a:lnTo>
                <a:lnTo>
                  <a:pt x="1752961" y="854908"/>
                </a:lnTo>
                <a:lnTo>
                  <a:pt x="1713795" y="869623"/>
                </a:lnTo>
                <a:lnTo>
                  <a:pt x="1703705" y="870204"/>
                </a:lnTo>
                <a:lnTo>
                  <a:pt x="86995" y="870204"/>
                </a:lnTo>
                <a:lnTo>
                  <a:pt x="45885" y="859883"/>
                </a:lnTo>
                <a:lnTo>
                  <a:pt x="15300" y="832470"/>
                </a:lnTo>
                <a:lnTo>
                  <a:pt x="580" y="793284"/>
                </a:lnTo>
                <a:lnTo>
                  <a:pt x="0" y="783183"/>
                </a:lnTo>
                <a:lnTo>
                  <a:pt x="0" y="86995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37256" y="3987292"/>
            <a:ext cx="1035939" cy="1041907"/>
          </a:xfrm>
          <a:custGeom>
            <a:avLst/>
            <a:gdLst/>
            <a:ahLst/>
            <a:cxnLst/>
            <a:rect l="l" t="t" r="r" b="b"/>
            <a:pathLst>
              <a:path w="1035939" h="1041907">
                <a:moveTo>
                  <a:pt x="1034669" y="1041907"/>
                </a:moveTo>
                <a:lnTo>
                  <a:pt x="1035939" y="734567"/>
                </a:lnTo>
                <a:lnTo>
                  <a:pt x="974217" y="795781"/>
                </a:lnTo>
                <a:lnTo>
                  <a:pt x="185166" y="0"/>
                </a:lnTo>
                <a:lnTo>
                  <a:pt x="0" y="183641"/>
                </a:lnTo>
                <a:lnTo>
                  <a:pt x="789051" y="979423"/>
                </a:lnTo>
                <a:lnTo>
                  <a:pt x="727329" y="1040637"/>
                </a:lnTo>
                <a:lnTo>
                  <a:pt x="1034669" y="1041907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06574" y="3643122"/>
            <a:ext cx="1447800" cy="874776"/>
          </a:xfrm>
          <a:custGeom>
            <a:avLst/>
            <a:gdLst/>
            <a:ahLst/>
            <a:cxnLst/>
            <a:rect l="l" t="t" r="r" b="b"/>
            <a:pathLst>
              <a:path w="1447800" h="874776">
                <a:moveTo>
                  <a:pt x="0" y="87502"/>
                </a:moveTo>
                <a:lnTo>
                  <a:pt x="0" y="787272"/>
                </a:lnTo>
                <a:lnTo>
                  <a:pt x="670" y="798180"/>
                </a:lnTo>
                <a:lnTo>
                  <a:pt x="15631" y="837249"/>
                </a:lnTo>
                <a:lnTo>
                  <a:pt x="46317" y="864523"/>
                </a:lnTo>
                <a:lnTo>
                  <a:pt x="87502" y="874776"/>
                </a:lnTo>
                <a:lnTo>
                  <a:pt x="1360297" y="874776"/>
                </a:lnTo>
                <a:lnTo>
                  <a:pt x="1398302" y="866136"/>
                </a:lnTo>
                <a:lnTo>
                  <a:pt x="1430089" y="840111"/>
                </a:lnTo>
                <a:lnTo>
                  <a:pt x="1446596" y="801845"/>
                </a:lnTo>
                <a:lnTo>
                  <a:pt x="1447800" y="787272"/>
                </a:lnTo>
                <a:lnTo>
                  <a:pt x="1447800" y="87502"/>
                </a:lnTo>
                <a:lnTo>
                  <a:pt x="1439160" y="49497"/>
                </a:lnTo>
                <a:lnTo>
                  <a:pt x="1413135" y="17710"/>
                </a:lnTo>
                <a:lnTo>
                  <a:pt x="1374869" y="1203"/>
                </a:lnTo>
                <a:lnTo>
                  <a:pt x="1360297" y="0"/>
                </a:lnTo>
                <a:lnTo>
                  <a:pt x="87502" y="0"/>
                </a:lnTo>
                <a:lnTo>
                  <a:pt x="49497" y="8639"/>
                </a:lnTo>
                <a:lnTo>
                  <a:pt x="17710" y="34664"/>
                </a:lnTo>
                <a:lnTo>
                  <a:pt x="1203" y="72930"/>
                </a:lnTo>
                <a:lnTo>
                  <a:pt x="0" y="87502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06574" y="3643122"/>
            <a:ext cx="1447800" cy="874776"/>
          </a:xfrm>
          <a:custGeom>
            <a:avLst/>
            <a:gdLst/>
            <a:ahLst/>
            <a:cxnLst/>
            <a:rect l="l" t="t" r="r" b="b"/>
            <a:pathLst>
              <a:path w="1447800" h="874776">
                <a:moveTo>
                  <a:pt x="0" y="87502"/>
                </a:moveTo>
                <a:lnTo>
                  <a:pt x="10252" y="46317"/>
                </a:lnTo>
                <a:lnTo>
                  <a:pt x="37526" y="15631"/>
                </a:lnTo>
                <a:lnTo>
                  <a:pt x="76595" y="670"/>
                </a:lnTo>
                <a:lnTo>
                  <a:pt x="87502" y="0"/>
                </a:lnTo>
                <a:lnTo>
                  <a:pt x="1360297" y="0"/>
                </a:lnTo>
                <a:lnTo>
                  <a:pt x="1401482" y="10252"/>
                </a:lnTo>
                <a:lnTo>
                  <a:pt x="1432168" y="37526"/>
                </a:lnTo>
                <a:lnTo>
                  <a:pt x="1447129" y="76595"/>
                </a:lnTo>
                <a:lnTo>
                  <a:pt x="1447800" y="87502"/>
                </a:lnTo>
                <a:lnTo>
                  <a:pt x="1447800" y="787272"/>
                </a:lnTo>
                <a:lnTo>
                  <a:pt x="1437547" y="828458"/>
                </a:lnTo>
                <a:lnTo>
                  <a:pt x="1410273" y="859144"/>
                </a:lnTo>
                <a:lnTo>
                  <a:pt x="1371204" y="874105"/>
                </a:lnTo>
                <a:lnTo>
                  <a:pt x="1360297" y="874776"/>
                </a:lnTo>
                <a:lnTo>
                  <a:pt x="87502" y="874776"/>
                </a:lnTo>
                <a:lnTo>
                  <a:pt x="46317" y="864523"/>
                </a:lnTo>
                <a:lnTo>
                  <a:pt x="15631" y="837249"/>
                </a:lnTo>
                <a:lnTo>
                  <a:pt x="670" y="798180"/>
                </a:lnTo>
                <a:lnTo>
                  <a:pt x="0" y="787272"/>
                </a:lnTo>
                <a:lnTo>
                  <a:pt x="0" y="8750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3217" y="3409696"/>
            <a:ext cx="434594" cy="1381378"/>
          </a:xfrm>
          <a:custGeom>
            <a:avLst/>
            <a:gdLst/>
            <a:ahLst/>
            <a:cxnLst/>
            <a:rect l="l" t="t" r="r" b="b"/>
            <a:pathLst>
              <a:path w="434594" h="1381378">
                <a:moveTo>
                  <a:pt x="218567" y="1381378"/>
                </a:moveTo>
                <a:lnTo>
                  <a:pt x="434594" y="1162811"/>
                </a:lnTo>
                <a:lnTo>
                  <a:pt x="347725" y="1163320"/>
                </a:lnTo>
                <a:lnTo>
                  <a:pt x="340868" y="0"/>
                </a:lnTo>
                <a:lnTo>
                  <a:pt x="80010" y="1650"/>
                </a:lnTo>
                <a:lnTo>
                  <a:pt x="86868" y="1164843"/>
                </a:lnTo>
                <a:lnTo>
                  <a:pt x="0" y="1165352"/>
                </a:lnTo>
                <a:lnTo>
                  <a:pt x="218567" y="1381378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90010" y="3027426"/>
            <a:ext cx="1449324" cy="768096"/>
          </a:xfrm>
          <a:custGeom>
            <a:avLst/>
            <a:gdLst/>
            <a:ahLst/>
            <a:cxnLst/>
            <a:rect l="l" t="t" r="r" b="b"/>
            <a:pathLst>
              <a:path w="1449324" h="768096">
                <a:moveTo>
                  <a:pt x="0" y="76835"/>
                </a:moveTo>
                <a:lnTo>
                  <a:pt x="0" y="691261"/>
                </a:lnTo>
                <a:lnTo>
                  <a:pt x="428" y="699421"/>
                </a:lnTo>
                <a:lnTo>
                  <a:pt x="15938" y="738106"/>
                </a:lnTo>
                <a:lnTo>
                  <a:pt x="48737" y="762791"/>
                </a:lnTo>
                <a:lnTo>
                  <a:pt x="76835" y="768096"/>
                </a:lnTo>
                <a:lnTo>
                  <a:pt x="1372489" y="768096"/>
                </a:lnTo>
                <a:lnTo>
                  <a:pt x="1419334" y="752157"/>
                </a:lnTo>
                <a:lnTo>
                  <a:pt x="1444019" y="719358"/>
                </a:lnTo>
                <a:lnTo>
                  <a:pt x="1449324" y="691261"/>
                </a:lnTo>
                <a:lnTo>
                  <a:pt x="1449324" y="76835"/>
                </a:lnTo>
                <a:lnTo>
                  <a:pt x="1433385" y="29989"/>
                </a:lnTo>
                <a:lnTo>
                  <a:pt x="1400586" y="5304"/>
                </a:lnTo>
                <a:lnTo>
                  <a:pt x="1372489" y="0"/>
                </a:lnTo>
                <a:lnTo>
                  <a:pt x="76835" y="0"/>
                </a:lnTo>
                <a:lnTo>
                  <a:pt x="29989" y="15938"/>
                </a:lnTo>
                <a:lnTo>
                  <a:pt x="5304" y="48737"/>
                </a:lnTo>
                <a:lnTo>
                  <a:pt x="0" y="76835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90010" y="3027426"/>
            <a:ext cx="1449324" cy="768096"/>
          </a:xfrm>
          <a:custGeom>
            <a:avLst/>
            <a:gdLst/>
            <a:ahLst/>
            <a:cxnLst/>
            <a:rect l="l" t="t" r="r" b="b"/>
            <a:pathLst>
              <a:path w="1449324" h="768096">
                <a:moveTo>
                  <a:pt x="0" y="76835"/>
                </a:moveTo>
                <a:lnTo>
                  <a:pt x="11555" y="36305"/>
                </a:lnTo>
                <a:lnTo>
                  <a:pt x="41665" y="8510"/>
                </a:lnTo>
                <a:lnTo>
                  <a:pt x="76835" y="0"/>
                </a:lnTo>
                <a:lnTo>
                  <a:pt x="1372489" y="0"/>
                </a:lnTo>
                <a:lnTo>
                  <a:pt x="1413018" y="11555"/>
                </a:lnTo>
                <a:lnTo>
                  <a:pt x="1440813" y="41665"/>
                </a:lnTo>
                <a:lnTo>
                  <a:pt x="1449324" y="76835"/>
                </a:lnTo>
                <a:lnTo>
                  <a:pt x="1449324" y="691261"/>
                </a:lnTo>
                <a:lnTo>
                  <a:pt x="1437768" y="731790"/>
                </a:lnTo>
                <a:lnTo>
                  <a:pt x="1407658" y="759585"/>
                </a:lnTo>
                <a:lnTo>
                  <a:pt x="1372489" y="768096"/>
                </a:lnTo>
                <a:lnTo>
                  <a:pt x="76835" y="768096"/>
                </a:lnTo>
                <a:lnTo>
                  <a:pt x="36305" y="756540"/>
                </a:lnTo>
                <a:lnTo>
                  <a:pt x="8510" y="726430"/>
                </a:lnTo>
                <a:lnTo>
                  <a:pt x="0" y="691261"/>
                </a:lnTo>
                <a:lnTo>
                  <a:pt x="0" y="76835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71516" y="3988054"/>
            <a:ext cx="1019301" cy="1036701"/>
          </a:xfrm>
          <a:custGeom>
            <a:avLst/>
            <a:gdLst/>
            <a:ahLst/>
            <a:cxnLst/>
            <a:rect l="l" t="t" r="r" b="b"/>
            <a:pathLst>
              <a:path w="1019301" h="1036701">
                <a:moveTo>
                  <a:pt x="62230" y="790067"/>
                </a:moveTo>
                <a:lnTo>
                  <a:pt x="0" y="729361"/>
                </a:lnTo>
                <a:lnTo>
                  <a:pt x="3937" y="1036701"/>
                </a:lnTo>
                <a:lnTo>
                  <a:pt x="311276" y="1032891"/>
                </a:lnTo>
                <a:lnTo>
                  <a:pt x="249047" y="972185"/>
                </a:lnTo>
                <a:lnTo>
                  <a:pt x="1019301" y="182118"/>
                </a:lnTo>
                <a:lnTo>
                  <a:pt x="832612" y="0"/>
                </a:lnTo>
                <a:lnTo>
                  <a:pt x="62230" y="790067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73446" y="3643122"/>
            <a:ext cx="1449324" cy="874776"/>
          </a:xfrm>
          <a:custGeom>
            <a:avLst/>
            <a:gdLst/>
            <a:ahLst/>
            <a:cxnLst/>
            <a:rect l="l" t="t" r="r" b="b"/>
            <a:pathLst>
              <a:path w="1449324" h="874776">
                <a:moveTo>
                  <a:pt x="0" y="87502"/>
                </a:moveTo>
                <a:lnTo>
                  <a:pt x="0" y="787272"/>
                </a:lnTo>
                <a:lnTo>
                  <a:pt x="670" y="798180"/>
                </a:lnTo>
                <a:lnTo>
                  <a:pt x="15631" y="837249"/>
                </a:lnTo>
                <a:lnTo>
                  <a:pt x="46317" y="864523"/>
                </a:lnTo>
                <a:lnTo>
                  <a:pt x="87502" y="874776"/>
                </a:lnTo>
                <a:lnTo>
                  <a:pt x="1361821" y="874776"/>
                </a:lnTo>
                <a:lnTo>
                  <a:pt x="1399826" y="866136"/>
                </a:lnTo>
                <a:lnTo>
                  <a:pt x="1431613" y="840111"/>
                </a:lnTo>
                <a:lnTo>
                  <a:pt x="1448120" y="801845"/>
                </a:lnTo>
                <a:lnTo>
                  <a:pt x="1449324" y="787272"/>
                </a:lnTo>
                <a:lnTo>
                  <a:pt x="1449324" y="87502"/>
                </a:lnTo>
                <a:lnTo>
                  <a:pt x="1440684" y="49497"/>
                </a:lnTo>
                <a:lnTo>
                  <a:pt x="1414659" y="17710"/>
                </a:lnTo>
                <a:lnTo>
                  <a:pt x="1376393" y="1203"/>
                </a:lnTo>
                <a:lnTo>
                  <a:pt x="1361821" y="0"/>
                </a:lnTo>
                <a:lnTo>
                  <a:pt x="87502" y="0"/>
                </a:lnTo>
                <a:lnTo>
                  <a:pt x="49497" y="8639"/>
                </a:lnTo>
                <a:lnTo>
                  <a:pt x="17710" y="34664"/>
                </a:lnTo>
                <a:lnTo>
                  <a:pt x="1203" y="72930"/>
                </a:lnTo>
                <a:lnTo>
                  <a:pt x="0" y="87502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73446" y="3643122"/>
            <a:ext cx="1449324" cy="874776"/>
          </a:xfrm>
          <a:custGeom>
            <a:avLst/>
            <a:gdLst/>
            <a:ahLst/>
            <a:cxnLst/>
            <a:rect l="l" t="t" r="r" b="b"/>
            <a:pathLst>
              <a:path w="1449324" h="874776">
                <a:moveTo>
                  <a:pt x="0" y="87502"/>
                </a:moveTo>
                <a:lnTo>
                  <a:pt x="10252" y="46317"/>
                </a:lnTo>
                <a:lnTo>
                  <a:pt x="37526" y="15631"/>
                </a:lnTo>
                <a:lnTo>
                  <a:pt x="76595" y="670"/>
                </a:lnTo>
                <a:lnTo>
                  <a:pt x="87502" y="0"/>
                </a:lnTo>
                <a:lnTo>
                  <a:pt x="1361821" y="0"/>
                </a:lnTo>
                <a:lnTo>
                  <a:pt x="1403006" y="10252"/>
                </a:lnTo>
                <a:lnTo>
                  <a:pt x="1433692" y="37526"/>
                </a:lnTo>
                <a:lnTo>
                  <a:pt x="1448653" y="76595"/>
                </a:lnTo>
                <a:lnTo>
                  <a:pt x="1449324" y="87502"/>
                </a:lnTo>
                <a:lnTo>
                  <a:pt x="1449324" y="787272"/>
                </a:lnTo>
                <a:lnTo>
                  <a:pt x="1439071" y="828458"/>
                </a:lnTo>
                <a:lnTo>
                  <a:pt x="1411797" y="859144"/>
                </a:lnTo>
                <a:lnTo>
                  <a:pt x="1372728" y="874105"/>
                </a:lnTo>
                <a:lnTo>
                  <a:pt x="1361821" y="874776"/>
                </a:lnTo>
                <a:lnTo>
                  <a:pt x="87502" y="874776"/>
                </a:lnTo>
                <a:lnTo>
                  <a:pt x="46317" y="864523"/>
                </a:lnTo>
                <a:lnTo>
                  <a:pt x="15631" y="837249"/>
                </a:lnTo>
                <a:lnTo>
                  <a:pt x="670" y="798180"/>
                </a:lnTo>
                <a:lnTo>
                  <a:pt x="0" y="787272"/>
                </a:lnTo>
                <a:lnTo>
                  <a:pt x="0" y="8750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92445" y="5458206"/>
            <a:ext cx="1262633" cy="434632"/>
          </a:xfrm>
          <a:custGeom>
            <a:avLst/>
            <a:gdLst/>
            <a:ahLst/>
            <a:cxnLst/>
            <a:rect l="l" t="t" r="r" b="b"/>
            <a:pathLst>
              <a:path w="1262633" h="434632">
                <a:moveTo>
                  <a:pt x="0" y="219951"/>
                </a:moveTo>
                <a:lnTo>
                  <a:pt x="219963" y="434632"/>
                </a:lnTo>
                <a:lnTo>
                  <a:pt x="218820" y="347713"/>
                </a:lnTo>
                <a:lnTo>
                  <a:pt x="1262633" y="335114"/>
                </a:lnTo>
                <a:lnTo>
                  <a:pt x="1259458" y="74295"/>
                </a:lnTo>
                <a:lnTo>
                  <a:pt x="215772" y="86995"/>
                </a:lnTo>
                <a:lnTo>
                  <a:pt x="214629" y="0"/>
                </a:lnTo>
                <a:lnTo>
                  <a:pt x="0" y="219951"/>
                </a:lnTo>
                <a:close/>
              </a:path>
            </a:pathLst>
          </a:custGeom>
          <a:solidFill>
            <a:srgbClr val="ACACC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30290" y="5196078"/>
            <a:ext cx="1447800" cy="935736"/>
          </a:xfrm>
          <a:custGeom>
            <a:avLst/>
            <a:gdLst/>
            <a:ahLst/>
            <a:cxnLst/>
            <a:rect l="l" t="t" r="r" b="b"/>
            <a:pathLst>
              <a:path w="1447800" h="935736">
                <a:moveTo>
                  <a:pt x="0" y="93599"/>
                </a:moveTo>
                <a:lnTo>
                  <a:pt x="0" y="842162"/>
                </a:lnTo>
                <a:lnTo>
                  <a:pt x="203" y="848380"/>
                </a:lnTo>
                <a:lnTo>
                  <a:pt x="12414" y="888760"/>
                </a:lnTo>
                <a:lnTo>
                  <a:pt x="40218" y="919034"/>
                </a:lnTo>
                <a:lnTo>
                  <a:pt x="79017" y="934607"/>
                </a:lnTo>
                <a:lnTo>
                  <a:pt x="93599" y="935736"/>
                </a:lnTo>
                <a:lnTo>
                  <a:pt x="1354201" y="935736"/>
                </a:lnTo>
                <a:lnTo>
                  <a:pt x="1400810" y="923325"/>
                </a:lnTo>
                <a:lnTo>
                  <a:pt x="1431093" y="895528"/>
                </a:lnTo>
                <a:lnTo>
                  <a:pt x="1446670" y="856739"/>
                </a:lnTo>
                <a:lnTo>
                  <a:pt x="1447800" y="842162"/>
                </a:lnTo>
                <a:lnTo>
                  <a:pt x="1447800" y="93599"/>
                </a:lnTo>
                <a:lnTo>
                  <a:pt x="1435378" y="46977"/>
                </a:lnTo>
                <a:lnTo>
                  <a:pt x="1407574" y="16701"/>
                </a:lnTo>
                <a:lnTo>
                  <a:pt x="1368780" y="1128"/>
                </a:lnTo>
                <a:lnTo>
                  <a:pt x="1354201" y="0"/>
                </a:lnTo>
                <a:lnTo>
                  <a:pt x="93599" y="0"/>
                </a:lnTo>
                <a:lnTo>
                  <a:pt x="46977" y="12421"/>
                </a:lnTo>
                <a:lnTo>
                  <a:pt x="16701" y="40225"/>
                </a:lnTo>
                <a:lnTo>
                  <a:pt x="1128" y="79019"/>
                </a:lnTo>
                <a:lnTo>
                  <a:pt x="0" y="93599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130290" y="5196078"/>
            <a:ext cx="1447800" cy="935736"/>
          </a:xfrm>
          <a:custGeom>
            <a:avLst/>
            <a:gdLst/>
            <a:ahLst/>
            <a:cxnLst/>
            <a:rect l="l" t="t" r="r" b="b"/>
            <a:pathLst>
              <a:path w="1447800" h="935736">
                <a:moveTo>
                  <a:pt x="0" y="93599"/>
                </a:moveTo>
                <a:lnTo>
                  <a:pt x="9650" y="52162"/>
                </a:lnTo>
                <a:lnTo>
                  <a:pt x="35535" y="20184"/>
                </a:lnTo>
                <a:lnTo>
                  <a:pt x="73060" y="2261"/>
                </a:lnTo>
                <a:lnTo>
                  <a:pt x="93599" y="0"/>
                </a:lnTo>
                <a:lnTo>
                  <a:pt x="1354201" y="0"/>
                </a:lnTo>
                <a:lnTo>
                  <a:pt x="1395637" y="9650"/>
                </a:lnTo>
                <a:lnTo>
                  <a:pt x="1427615" y="35535"/>
                </a:lnTo>
                <a:lnTo>
                  <a:pt x="1445538" y="73060"/>
                </a:lnTo>
                <a:lnTo>
                  <a:pt x="1447800" y="93599"/>
                </a:lnTo>
                <a:lnTo>
                  <a:pt x="1447800" y="842162"/>
                </a:lnTo>
                <a:lnTo>
                  <a:pt x="1438147" y="883593"/>
                </a:lnTo>
                <a:lnTo>
                  <a:pt x="1412255" y="915564"/>
                </a:lnTo>
                <a:lnTo>
                  <a:pt x="1374722" y="933479"/>
                </a:lnTo>
                <a:lnTo>
                  <a:pt x="1354201" y="935736"/>
                </a:lnTo>
                <a:lnTo>
                  <a:pt x="93599" y="935736"/>
                </a:lnTo>
                <a:lnTo>
                  <a:pt x="52157" y="926086"/>
                </a:lnTo>
                <a:lnTo>
                  <a:pt x="20177" y="900201"/>
                </a:lnTo>
                <a:lnTo>
                  <a:pt x="2257" y="862679"/>
                </a:lnTo>
                <a:lnTo>
                  <a:pt x="0" y="842162"/>
                </a:lnTo>
                <a:lnTo>
                  <a:pt x="0" y="9359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59964" y="428244"/>
            <a:ext cx="4425695" cy="513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6448" y="928116"/>
            <a:ext cx="4047744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68624" y="5280660"/>
            <a:ext cx="2496312" cy="9494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13943" y="1065355"/>
            <a:ext cx="3712734" cy="330200"/>
          </a:xfrm>
          <a:prstGeom prst="rect">
            <a:avLst/>
          </a:prstGeom>
        </p:spPr>
        <p:txBody>
          <a:bodyPr wrap="square" lIns="0" tIns="16446" rIns="0" bIns="0" rtlCol="0">
            <a:noAutofit/>
          </a:bodyPr>
          <a:lstStyle/>
          <a:p>
            <a:pPr marL="12700">
              <a:lnSpc>
                <a:spcPts val="2590"/>
              </a:lnSpc>
            </a:pPr>
            <a:r>
              <a:rPr sz="2400" b="1" spc="0" dirty="0" smtClean="0">
                <a:solidFill>
                  <a:srgbClr val="FFFFFF"/>
                </a:solidFill>
                <a:latin typeface="Verdana"/>
                <a:cs typeface="Verdana"/>
              </a:rPr>
              <a:t>Positioning Overview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6336" y="1489675"/>
            <a:ext cx="5604538" cy="882746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R="12700" algn="r">
              <a:lnSpc>
                <a:spcPts val="1755"/>
              </a:lnSpc>
            </a:pPr>
            <a:r>
              <a:rPr sz="1600" spc="-7" dirty="0" smtClean="0">
                <a:latin typeface="Verdana"/>
                <a:cs typeface="Verdana"/>
              </a:rPr>
              <a:t>ras working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ct val="95825"/>
              </a:lnSpc>
              <a:spcBef>
                <a:spcPts val="62"/>
              </a:spcBef>
            </a:pPr>
            <a:r>
              <a:rPr sz="2250" dirty="0" smtClean="0">
                <a:solidFill>
                  <a:srgbClr val="92D050"/>
                </a:solidFill>
                <a:latin typeface="Wingdings"/>
                <a:cs typeface="Wingdings"/>
              </a:rPr>
              <a:t></a:t>
            </a:r>
            <a:r>
              <a:rPr sz="2250" spc="-207" dirty="0" smtClean="0">
                <a:solidFill>
                  <a:srgbClr val="92D050"/>
                </a:solidFill>
                <a:latin typeface="Times New Roman"/>
                <a:cs typeface="Times New Roman"/>
              </a:rPr>
              <a:t> </a:t>
            </a:r>
            <a:r>
              <a:rPr sz="1600" spc="-5" dirty="0" smtClean="0">
                <a:latin typeface="Verdana"/>
                <a:cs typeface="Verdana"/>
              </a:rPr>
              <a:t>Support up to 4 Full HD battery cameras per hub.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ct val="95825"/>
              </a:lnSpc>
              <a:spcBef>
                <a:spcPts val="85"/>
              </a:spcBef>
            </a:pPr>
            <a:r>
              <a:rPr sz="2250" dirty="0" smtClean="0">
                <a:solidFill>
                  <a:srgbClr val="92D050"/>
                </a:solidFill>
                <a:latin typeface="Wingdings"/>
                <a:cs typeface="Wingdings"/>
              </a:rPr>
              <a:t></a:t>
            </a:r>
            <a:r>
              <a:rPr sz="2250" spc="-207" dirty="0" smtClean="0">
                <a:solidFill>
                  <a:srgbClr val="92D050"/>
                </a:solidFill>
                <a:latin typeface="Times New Roman"/>
                <a:cs typeface="Times New Roman"/>
              </a:rPr>
              <a:t> </a:t>
            </a:r>
            <a:r>
              <a:rPr sz="1600" spc="-3" dirty="0" smtClean="0">
                <a:latin typeface="Verdana"/>
                <a:cs typeface="Verdana"/>
              </a:rPr>
              <a:t>Long Battery life than competitors.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9891" y="1489675"/>
            <a:ext cx="484256" cy="228091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spc="-2" dirty="0" smtClean="0">
                <a:latin typeface="Verdana"/>
                <a:cs typeface="Verdana"/>
              </a:rPr>
              <a:t>with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10945" y="1489675"/>
            <a:ext cx="462672" cy="228091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dirty="0" smtClean="0">
                <a:latin typeface="Verdana"/>
                <a:cs typeface="Verdana"/>
              </a:rPr>
              <a:t>Hub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6336" y="2378779"/>
            <a:ext cx="4860955" cy="310692"/>
          </a:xfrm>
          <a:prstGeom prst="rect">
            <a:avLst/>
          </a:prstGeom>
        </p:spPr>
        <p:txBody>
          <a:bodyPr wrap="square" lIns="0" tIns="14668" rIns="0" bIns="0" rtlCol="0">
            <a:noAutofit/>
          </a:bodyPr>
          <a:lstStyle/>
          <a:p>
            <a:pPr marL="12700">
              <a:lnSpc>
                <a:spcPts val="2310"/>
              </a:lnSpc>
            </a:pPr>
            <a:r>
              <a:rPr sz="2250" dirty="0" smtClean="0">
                <a:solidFill>
                  <a:srgbClr val="92D050"/>
                </a:solidFill>
                <a:latin typeface="Wingdings"/>
                <a:cs typeface="Wingdings"/>
              </a:rPr>
              <a:t></a:t>
            </a:r>
            <a:r>
              <a:rPr sz="2250" spc="-207" dirty="0" smtClean="0">
                <a:solidFill>
                  <a:srgbClr val="92D050"/>
                </a:solidFill>
                <a:latin typeface="Times New Roman"/>
                <a:cs typeface="Times New Roman"/>
              </a:rPr>
              <a:t> </a:t>
            </a:r>
            <a:r>
              <a:rPr sz="1600" spc="-1" dirty="0" smtClean="0">
                <a:latin typeface="Verdana"/>
                <a:cs typeface="Verdana"/>
              </a:rPr>
              <a:t>Moving object detection to help reduce false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2440" y="2441922"/>
            <a:ext cx="711888" cy="228396"/>
          </a:xfrm>
          <a:prstGeom prst="rect">
            <a:avLst/>
          </a:prstGeom>
        </p:spPr>
        <p:txBody>
          <a:bodyPr wrap="square" lIns="0" tIns="11176" rIns="0" bIns="0" rtlCol="0">
            <a:noAutofit/>
          </a:bodyPr>
          <a:lstStyle/>
          <a:p>
            <a:pPr marL="12700">
              <a:lnSpc>
                <a:spcPts val="1760"/>
              </a:lnSpc>
            </a:pPr>
            <a:r>
              <a:rPr sz="1600" spc="-1" dirty="0" smtClean="0">
                <a:latin typeface="Verdana"/>
                <a:cs typeface="Verdana"/>
              </a:rPr>
              <a:t>alarm.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6336" y="2697796"/>
            <a:ext cx="914143" cy="310388"/>
          </a:xfrm>
          <a:prstGeom prst="rect">
            <a:avLst/>
          </a:prstGeom>
        </p:spPr>
        <p:txBody>
          <a:bodyPr wrap="square" lIns="0" tIns="14668" rIns="0" bIns="0" rtlCol="0">
            <a:noAutofit/>
          </a:bodyPr>
          <a:lstStyle/>
          <a:p>
            <a:pPr marL="12700">
              <a:lnSpc>
                <a:spcPts val="2310"/>
              </a:lnSpc>
            </a:pPr>
            <a:r>
              <a:rPr sz="2250" dirty="0" smtClean="0">
                <a:solidFill>
                  <a:srgbClr val="92D050"/>
                </a:solidFill>
                <a:latin typeface="Wingdings"/>
                <a:cs typeface="Wingdings"/>
              </a:rPr>
              <a:t></a:t>
            </a:r>
            <a:r>
              <a:rPr sz="2250" spc="-207" dirty="0" smtClean="0">
                <a:solidFill>
                  <a:srgbClr val="92D050"/>
                </a:solidFill>
                <a:latin typeface="Times New Roman"/>
                <a:cs typeface="Times New Roman"/>
              </a:rPr>
              <a:t> </a:t>
            </a:r>
            <a:r>
              <a:rPr sz="1600" spc="0" dirty="0" smtClean="0">
                <a:latin typeface="Verdana"/>
                <a:cs typeface="Verdana"/>
              </a:rPr>
              <a:t>Cloud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5006" y="2760945"/>
            <a:ext cx="432090" cy="228091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dirty="0" smtClean="0">
                <a:latin typeface="Verdana"/>
                <a:cs typeface="Verdana"/>
              </a:rPr>
              <a:t>and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24374" y="2760945"/>
            <a:ext cx="3394235" cy="1573941"/>
          </a:xfrm>
          <a:prstGeom prst="rect">
            <a:avLst/>
          </a:prstGeom>
        </p:spPr>
        <p:txBody>
          <a:bodyPr wrap="square" lIns="0" tIns="11144" rIns="0" bIns="0" rtlCol="0">
            <a:noAutofit/>
          </a:bodyPr>
          <a:lstStyle/>
          <a:p>
            <a:pPr marL="12700">
              <a:lnSpc>
                <a:spcPts val="1755"/>
              </a:lnSpc>
            </a:pPr>
            <a:r>
              <a:rPr sz="1600" spc="-3" dirty="0" smtClean="0">
                <a:latin typeface="Verdana"/>
                <a:cs typeface="Verdana"/>
              </a:rPr>
              <a:t>Local (microSD/HDD) recordings</a:t>
            </a:r>
            <a:endParaRPr sz="1600">
              <a:latin typeface="Verdana"/>
              <a:cs typeface="Verdana"/>
            </a:endParaRPr>
          </a:p>
          <a:p>
            <a:pPr marL="1917569" marR="135641" algn="ctr">
              <a:lnSpc>
                <a:spcPct val="101277"/>
              </a:lnSpc>
              <a:spcBef>
                <a:spcPts val="1092"/>
              </a:spcBef>
            </a:pP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Cloud/local</a:t>
            </a:r>
            <a:endParaRPr sz="1800">
              <a:latin typeface="Verdana"/>
              <a:cs typeface="Verdana"/>
            </a:endParaRPr>
          </a:p>
          <a:p>
            <a:pPr marL="2018797" marR="234959" algn="ctr">
              <a:lnSpc>
                <a:spcPts val="1970"/>
              </a:lnSpc>
              <a:spcBef>
                <a:spcPts val="98"/>
              </a:spcBef>
            </a:pP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recording</a:t>
            </a:r>
            <a:endParaRPr sz="1800">
              <a:latin typeface="Verdana"/>
              <a:cs typeface="Verdana"/>
            </a:endParaRPr>
          </a:p>
          <a:p>
            <a:pPr marL="444750" marR="1828137" algn="ctr">
              <a:lnSpc>
                <a:spcPct val="101277"/>
              </a:lnSpc>
              <a:spcBef>
                <a:spcPts val="1008"/>
              </a:spcBef>
            </a:pP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Wire free</a:t>
            </a:r>
            <a:endParaRPr sz="1800">
              <a:latin typeface="Verdana"/>
              <a:cs typeface="Verdana"/>
            </a:endParaRPr>
          </a:p>
          <a:p>
            <a:pPr marL="553598" marR="1934992" algn="ctr">
              <a:lnSpc>
                <a:spcPts val="1970"/>
              </a:lnSpc>
              <a:spcBef>
                <a:spcPts val="98"/>
              </a:spcBef>
            </a:pPr>
            <a:r>
              <a:rPr sz="1800" spc="-4" dirty="0" smtClean="0">
                <a:solidFill>
                  <a:srgbClr val="FFFFFF"/>
                </a:solidFill>
                <a:latin typeface="Verdana"/>
                <a:cs typeface="Verdana"/>
              </a:rPr>
              <a:t>camera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37708" y="3830444"/>
            <a:ext cx="1339737" cy="504442"/>
          </a:xfrm>
          <a:prstGeom prst="rect">
            <a:avLst/>
          </a:prstGeom>
        </p:spPr>
        <p:txBody>
          <a:bodyPr wrap="square" lIns="0" tIns="12509" rIns="0" bIns="0" rtlCol="0">
            <a:noAutofit/>
          </a:bodyPr>
          <a:lstStyle/>
          <a:p>
            <a:pPr marL="214734" marR="235493" algn="ctr">
              <a:lnSpc>
                <a:spcPts val="1970"/>
              </a:lnSpc>
            </a:pP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Full HD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ts val="1970"/>
              </a:lnSpc>
            </a:pP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1920x1080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1277" y="5140110"/>
            <a:ext cx="1033481" cy="177800"/>
          </a:xfrm>
          <a:prstGeom prst="rect">
            <a:avLst/>
          </a:prstGeom>
        </p:spPr>
        <p:txBody>
          <a:bodyPr wrap="square" lIns="0" tIns="8540" rIns="0" bIns="0" rtlCol="0">
            <a:noAutofit/>
          </a:bodyPr>
          <a:lstStyle/>
          <a:p>
            <a:pPr marL="12700">
              <a:lnSpc>
                <a:spcPts val="1345"/>
              </a:lnSpc>
            </a:pPr>
            <a:r>
              <a:rPr sz="1200" spc="0" dirty="0" smtClean="0">
                <a:solidFill>
                  <a:srgbClr val="FFFFFF"/>
                </a:solidFill>
                <a:latin typeface="Verdana"/>
                <a:cs typeface="Verdana"/>
              </a:rPr>
              <a:t>DCS-2802KT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2227" y="5415047"/>
            <a:ext cx="1653197" cy="503935"/>
          </a:xfrm>
          <a:prstGeom prst="rect">
            <a:avLst/>
          </a:prstGeom>
        </p:spPr>
        <p:txBody>
          <a:bodyPr wrap="square" lIns="0" tIns="13779" rIns="0" bIns="0" rtlCol="0">
            <a:noAutofit/>
          </a:bodyPr>
          <a:lstStyle/>
          <a:p>
            <a:pPr marL="282447" indent="-269747">
              <a:lnSpc>
                <a:spcPts val="1970"/>
              </a:lnSpc>
            </a:pPr>
            <a:r>
              <a:rPr sz="1800" spc="-4" dirty="0" smtClean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spc="-9" dirty="0" smtClean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800" spc="9" dirty="0" smtClean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ng</a:t>
            </a:r>
            <a:r>
              <a:rPr sz="1800" spc="-9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4" dirty="0" smtClean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ject </a:t>
            </a:r>
            <a:r>
              <a:rPr sz="1800" spc="-4" dirty="0" smtClean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" dirty="0" smtClean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" dirty="0" smtClean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4" dirty="0" smtClean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2794" y="5415047"/>
            <a:ext cx="1024019" cy="503935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algn="ctr">
              <a:lnSpc>
                <a:spcPts val="1964"/>
              </a:lnSpc>
            </a:pPr>
            <a:r>
              <a:rPr sz="1800" spc="2" dirty="0" smtClean="0">
                <a:solidFill>
                  <a:srgbClr val="FFFFFF"/>
                </a:solidFill>
                <a:latin typeface="Verdana"/>
                <a:cs typeface="Verdana"/>
              </a:rPr>
              <a:t>Long life</a:t>
            </a:r>
            <a:endParaRPr sz="1800">
              <a:latin typeface="Verdana"/>
              <a:cs typeface="Verdana"/>
            </a:endParaRPr>
          </a:p>
          <a:p>
            <a:pPr marL="49910" marR="71900" algn="ctr">
              <a:lnSpc>
                <a:spcPts val="1970"/>
              </a:lnSpc>
              <a:spcBef>
                <a:spcPts val="0"/>
              </a:spcBef>
            </a:pPr>
            <a:r>
              <a:rPr sz="1800" spc="0" dirty="0" smtClean="0">
                <a:solidFill>
                  <a:srgbClr val="FFFFFF"/>
                </a:solidFill>
                <a:latin typeface="Verdana"/>
                <a:cs typeface="Verdana"/>
              </a:rPr>
              <a:t>Battery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85962" y="6443621"/>
            <a:ext cx="151500" cy="204012"/>
          </a:xfrm>
          <a:prstGeom prst="rect">
            <a:avLst/>
          </a:prstGeom>
        </p:spPr>
        <p:txBody>
          <a:bodyPr wrap="square" lIns="0" tIns="9747" rIns="0" bIns="0" rtlCol="0">
            <a:noAutofit/>
          </a:bodyPr>
          <a:lstStyle/>
          <a:p>
            <a:pPr marL="12700">
              <a:lnSpc>
                <a:spcPts val="1535"/>
              </a:lnSpc>
            </a:pPr>
            <a:r>
              <a:rPr sz="1400" dirty="0" smtClean="0"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861</Words>
  <Application>Microsoft Office PowerPoint</Application>
  <PresentationFormat>On-screen Show (4:3)</PresentationFormat>
  <Paragraphs>344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thomas</dc:creator>
  <cp:lastModifiedBy>Administrator</cp:lastModifiedBy>
  <cp:revision>5</cp:revision>
  <dcterms:modified xsi:type="dcterms:W3CDTF">2019-01-09T07:16:50Z</dcterms:modified>
</cp:coreProperties>
</file>