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8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 autoAdjust="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4CF3C7-7B60-4EC8-AC76-D3ED77333417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F6B0D3-3E13-4E0F-9DC1-3D9E08215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0213" fontAlgn="base">
              <a:spcBef>
                <a:spcPct val="0"/>
              </a:spcBef>
              <a:spcAft>
                <a:spcPct val="0"/>
              </a:spcAft>
            </a:pPr>
            <a:fld id="{61001919-22E5-4BCB-8531-58B119BC7CF3}" type="slidenum">
              <a:rPr lang="en-US" smtClean="0">
                <a:latin typeface="Arial" pitchFamily="34" charset="0"/>
                <a:cs typeface="Arial" pitchFamily="34" charset="0"/>
              </a:rPr>
              <a:pPr defTabSz="4302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0213" fontAlgn="base">
              <a:spcBef>
                <a:spcPct val="0"/>
              </a:spcBef>
              <a:spcAft>
                <a:spcPct val="0"/>
              </a:spcAft>
            </a:pPr>
            <a:fld id="{8737EE77-66E9-4244-88CA-CAB2C22E5BC5}" type="slidenum">
              <a:rPr lang="en-US" smtClean="0">
                <a:latin typeface="Arial" pitchFamily="34" charset="0"/>
                <a:cs typeface="Arial" pitchFamily="34" charset="0"/>
              </a:rPr>
              <a:pPr defTabSz="4302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0213" fontAlgn="base">
              <a:spcBef>
                <a:spcPct val="0"/>
              </a:spcBef>
              <a:spcAft>
                <a:spcPct val="0"/>
              </a:spcAft>
            </a:pPr>
            <a:fld id="{CD9A3E9D-79C4-457D-AD44-2BF835636C27}" type="slidenum">
              <a:rPr lang="en-US" smtClean="0">
                <a:latin typeface="Arial" pitchFamily="34" charset="0"/>
                <a:cs typeface="Arial" pitchFamily="34" charset="0"/>
              </a:rPr>
              <a:pPr defTabSz="4302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0213" fontAlgn="base">
              <a:spcBef>
                <a:spcPct val="0"/>
              </a:spcBef>
              <a:spcAft>
                <a:spcPct val="0"/>
              </a:spcAft>
            </a:pPr>
            <a:fld id="{67B0F874-ED48-4C42-8DD6-2C3A28DC4CD9}" type="slidenum">
              <a:rPr lang="en-US" smtClean="0">
                <a:latin typeface="Arial" pitchFamily="34" charset="0"/>
                <a:cs typeface="Arial" pitchFamily="34" charset="0"/>
              </a:rPr>
              <a:pPr defTabSz="4302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0213" fontAlgn="base">
              <a:spcBef>
                <a:spcPct val="0"/>
              </a:spcBef>
              <a:spcAft>
                <a:spcPct val="0"/>
              </a:spcAft>
            </a:pPr>
            <a:fld id="{B52443D2-32F9-4066-B74B-07707BFB6A2C}" type="slidenum">
              <a:rPr lang="en-US" smtClean="0">
                <a:latin typeface="Arial" pitchFamily="34" charset="0"/>
                <a:cs typeface="Arial" pitchFamily="34" charset="0"/>
              </a:rPr>
              <a:pPr defTabSz="4302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0213" fontAlgn="base">
              <a:spcBef>
                <a:spcPct val="0"/>
              </a:spcBef>
              <a:spcAft>
                <a:spcPct val="0"/>
              </a:spcAft>
            </a:pPr>
            <a:fld id="{33F12A53-A732-45F9-85C8-8FE484F5E610}" type="slidenum">
              <a:rPr lang="en-US" smtClean="0">
                <a:latin typeface="Arial" pitchFamily="34" charset="0"/>
                <a:cs typeface="Arial" pitchFamily="34" charset="0"/>
              </a:rPr>
              <a:pPr defTabSz="4302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0213" fontAlgn="base">
              <a:spcBef>
                <a:spcPct val="0"/>
              </a:spcBef>
              <a:spcAft>
                <a:spcPct val="0"/>
              </a:spcAft>
            </a:pPr>
            <a:fld id="{D19BB753-EE8E-40DD-8462-3101D88D3A54}" type="slidenum">
              <a:rPr lang="en-US" smtClean="0">
                <a:latin typeface="Arial" pitchFamily="34" charset="0"/>
                <a:cs typeface="Arial" pitchFamily="34" charset="0"/>
              </a:rPr>
              <a:pPr defTabSz="4302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0213" fontAlgn="base">
              <a:spcBef>
                <a:spcPct val="0"/>
              </a:spcBef>
              <a:spcAft>
                <a:spcPct val="0"/>
              </a:spcAft>
            </a:pPr>
            <a:fld id="{B4D51468-EA79-4893-AAA1-9DC14AEDECFC}" type="slidenum">
              <a:rPr lang="en-US" smtClean="0">
                <a:latin typeface="Arial" pitchFamily="34" charset="0"/>
                <a:cs typeface="Arial" pitchFamily="34" charset="0"/>
              </a:rPr>
              <a:pPr defTabSz="4302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0213" fontAlgn="base">
              <a:spcBef>
                <a:spcPct val="0"/>
              </a:spcBef>
              <a:spcAft>
                <a:spcPct val="0"/>
              </a:spcAft>
            </a:pPr>
            <a:fld id="{42093E46-247D-487A-A808-1EF453D19EFC}" type="slidenum">
              <a:rPr lang="en-US" smtClean="0">
                <a:latin typeface="Arial" pitchFamily="34" charset="0"/>
                <a:cs typeface="Arial" pitchFamily="34" charset="0"/>
              </a:rPr>
              <a:pPr defTabSz="4302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EADA-DDCB-4D96-B3A4-F9A0313DB41A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4780-2F91-42B2-A8BB-5826DB157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8942-2D00-4901-8956-2ABA135B1355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F56C-FF1B-415A-B279-BADB10ED8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9596-394F-4C10-9137-CE590EC07C02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565B-D895-4DBD-A091-9146138F9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968F-E914-4EC7-92C3-1695CE357EDE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EDD8-3BFD-48F4-8895-3546467AA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8F85-9162-4DBE-9387-0B3B3367147D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6324-B33B-406D-8C3A-F5D31556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E9B0-21DB-4DAF-B3B8-E6BAE49122A0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4DF0-816E-4829-B4C5-2ECE6674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D689-8278-4128-BD16-C7EFEC874CB7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58F9-CF05-437A-80E0-83FA2C596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17BC-94E1-48B3-93D2-B15EF5ED8B94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A77B-EB11-41B8-BAA8-342540EED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99D7-72FD-47D3-B098-349B890B194C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40FC-33D6-4FA5-8C45-B7EDDBFAF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D464-C03C-49D0-BE60-41258721789F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4FD1-DA5D-4482-9DBF-ECEB073A1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0215-430E-401C-BB30-4FBD3C204DBE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F5A-7BA4-40E9-8824-C8305742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597C32-5EFF-43D7-9138-385BBC44006C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E8072-75DA-4001-A6F4-90098F9BB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17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23.png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7.wmf"/><Relationship Id="rId4" Type="http://schemas.openxmlformats.org/officeDocument/2006/relationships/image" Target="../media/image24.jpeg"/><Relationship Id="rId9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715000" y="39624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X-Stack IP Telephony</a:t>
            </a:r>
            <a:endParaRPr lang="en-US" baseline="-25000" dirty="0">
              <a:latin typeface="+mj-lt"/>
            </a:endParaRP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622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DVX-8000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Asterisk-based PBX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Expansion Modules &amp; VoIP Gateways</a:t>
            </a:r>
          </a:p>
        </p:txBody>
      </p:sp>
      <p:pic>
        <p:nvPicPr>
          <p:cNvPr id="13315" name="Picture 2" descr="IP-PBX-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6784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4495800" cy="2378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Increases IP-PBX  hard-drive reliability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Two hard disks are supplied; </a:t>
            </a:r>
            <a:br>
              <a:rPr lang="en-US" sz="1800" dirty="0" smtClean="0">
                <a:latin typeface="+mj-lt"/>
                <a:cs typeface="Trebuchet MS" pitchFamily="34" charset="0"/>
              </a:rPr>
            </a:br>
            <a:r>
              <a:rPr lang="en-US" sz="1800" dirty="0" smtClean="0">
                <a:latin typeface="+mj-lt"/>
                <a:cs typeface="Trebuchet MS" pitchFamily="34" charset="0"/>
              </a:rPr>
              <a:t>all blocks replicated/mirrored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PBX continues working seamlessly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Optional feature</a:t>
            </a:r>
          </a:p>
        </p:txBody>
      </p:sp>
      <p:pic>
        <p:nvPicPr>
          <p:cNvPr id="14339" name="Picture 7" descr="raid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1800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RAID1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Web Interfaces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194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1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reflection blurRad="6350" stA="50000" endA="300" endPos="50000" dist="29997" dir="5400000" sy="-100000" algn="bl" rotWithShape="0"/>
                </a:effectLst>
                <a:latin typeface="+mn-lt"/>
                <a:cs typeface="+mn-cs"/>
              </a:rPr>
              <a:t>Interface and Management Systems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905000"/>
            <a:ext cx="863441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Elastix Management Interface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146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Application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Local Settings\Temporary Internet Files\Content.IE5\ADCZE5I1\MCj03968380000[1].wmf"/>
          <p:cNvPicPr>
            <a:picLocks noChangeAspect="1" noChangeArrowheads="1"/>
          </p:cNvPicPr>
          <p:nvPr/>
        </p:nvPicPr>
        <p:blipFill>
          <a:blip r:embed="rId3" cstate="print"/>
          <a:srcRect r="51273" b="-2434"/>
          <a:stretch>
            <a:fillRect/>
          </a:stretch>
        </p:blipFill>
        <p:spPr bwMode="auto">
          <a:xfrm>
            <a:off x="7620000" y="4419600"/>
            <a:ext cx="2587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1371600" y="5024438"/>
          <a:ext cx="625475" cy="587375"/>
        </p:xfrm>
        <a:graphic>
          <a:graphicData uri="http://schemas.openxmlformats.org/presentationml/2006/ole">
            <p:oleObj spid="_x0000_s1026" name="Visio" r:id="rId4" imgW="623147" imgH="587018" progId="Visio.Drawing.11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2743200" y="1752600"/>
            <a:ext cx="13716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PSTN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" y="3086100"/>
            <a:ext cx="2057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Corporate Office</a:t>
            </a:r>
          </a:p>
        </p:txBody>
      </p:sp>
      <p:cxnSp>
        <p:nvCxnSpPr>
          <p:cNvPr id="7" name="Elbow Connector 6"/>
          <p:cNvCxnSpPr/>
          <p:nvPr/>
        </p:nvCxnSpPr>
        <p:spPr>
          <a:xfrm>
            <a:off x="3962400" y="4456113"/>
            <a:ext cx="914400" cy="61118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hape 7"/>
          <p:cNvCxnSpPr>
            <a:stCxn id="19" idx="2"/>
          </p:cNvCxnSpPr>
          <p:nvPr/>
        </p:nvCxnSpPr>
        <p:spPr>
          <a:xfrm flipV="1">
            <a:off x="6246813" y="3775075"/>
            <a:ext cx="404812" cy="105568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2" name="Group 32"/>
          <p:cNvGrpSpPr>
            <a:grpSpLocks/>
          </p:cNvGrpSpPr>
          <p:nvPr/>
        </p:nvGrpSpPr>
        <p:grpSpPr bwMode="auto">
          <a:xfrm>
            <a:off x="6705600" y="2971800"/>
            <a:ext cx="539750" cy="622300"/>
            <a:chOff x="6891712" y="2723180"/>
            <a:chExt cx="539655" cy="622568"/>
          </a:xfrm>
        </p:grpSpPr>
        <p:sp>
          <p:nvSpPr>
            <p:cNvPr id="10" name="Arc 9"/>
            <p:cNvSpPr/>
            <p:nvPr/>
          </p:nvSpPr>
          <p:spPr>
            <a:xfrm rot="3498966">
              <a:off x="6965445" y="2947974"/>
              <a:ext cx="241404" cy="214274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3778349">
              <a:off x="6882055" y="2848775"/>
              <a:ext cx="441515" cy="422201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4225581">
              <a:off x="6870890" y="2785270"/>
              <a:ext cx="622568" cy="498387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33" name="TextBox 22"/>
          <p:cNvSpPr txBox="1">
            <a:spLocks noChangeArrowheads="1"/>
          </p:cNvSpPr>
          <p:nvPr/>
        </p:nvSpPr>
        <p:spPr bwMode="auto">
          <a:xfrm>
            <a:off x="6878638" y="5299075"/>
            <a:ext cx="17319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GSM/WiFi </a:t>
            </a:r>
            <a:br>
              <a:rPr lang="en-US" sz="1300" b="1" dirty="0">
                <a:solidFill>
                  <a:schemeClr val="tx2"/>
                </a:solidFill>
                <a:latin typeface="+mj-lt"/>
              </a:rPr>
            </a:br>
            <a:r>
              <a:rPr lang="en-US" sz="1300" b="1" dirty="0">
                <a:solidFill>
                  <a:schemeClr val="tx2"/>
                </a:solidFill>
                <a:latin typeface="+mj-lt"/>
              </a:rPr>
              <a:t>Phone Extensions</a:t>
            </a:r>
          </a:p>
        </p:txBody>
      </p:sp>
      <p:sp>
        <p:nvSpPr>
          <p:cNvPr id="1034" name="TextBox 23"/>
          <p:cNvSpPr txBox="1">
            <a:spLocks noChangeArrowheads="1"/>
          </p:cNvSpPr>
          <p:nvPr/>
        </p:nvSpPr>
        <p:spPr bwMode="auto">
          <a:xfrm>
            <a:off x="2933700" y="4419600"/>
            <a:ext cx="1028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IP-PBX</a:t>
            </a:r>
          </a:p>
        </p:txBody>
      </p:sp>
      <p:sp>
        <p:nvSpPr>
          <p:cNvPr id="1035" name="TextBox 24"/>
          <p:cNvSpPr txBox="1">
            <a:spLocks noChangeArrowheads="1"/>
          </p:cNvSpPr>
          <p:nvPr/>
        </p:nvSpPr>
        <p:spPr bwMode="auto">
          <a:xfrm>
            <a:off x="1638300" y="5181600"/>
            <a:ext cx="1333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Analog Extensions</a:t>
            </a:r>
          </a:p>
        </p:txBody>
      </p:sp>
      <p:sp>
        <p:nvSpPr>
          <p:cNvPr id="1036" name="TextBox 25"/>
          <p:cNvSpPr txBox="1">
            <a:spLocks noChangeArrowheads="1"/>
          </p:cNvSpPr>
          <p:nvPr/>
        </p:nvSpPr>
        <p:spPr bwMode="auto">
          <a:xfrm>
            <a:off x="3810000" y="1939925"/>
            <a:ext cx="1333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and/or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5568950" y="2660650"/>
            <a:ext cx="12065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876800" y="1752600"/>
            <a:ext cx="13716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VoIP Provider</a:t>
            </a: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4800600" y="4478338"/>
            <a:ext cx="1447800" cy="7032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n-cs"/>
              </a:rPr>
              <a:t>LAN</a:t>
            </a:r>
          </a:p>
        </p:txBody>
      </p:sp>
      <p:pic>
        <p:nvPicPr>
          <p:cNvPr id="1040" name="Picture 21" descr="XR10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029075"/>
            <a:ext cx="228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>
            <a:stCxn id="5" idx="4"/>
          </p:cNvCxnSpPr>
          <p:nvPr/>
        </p:nvCxnSpPr>
        <p:spPr>
          <a:xfrm rot="5400000">
            <a:off x="2210593" y="3047207"/>
            <a:ext cx="1827213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600200" y="4572000"/>
            <a:ext cx="8382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6964362" y="3746501"/>
            <a:ext cx="1027113" cy="544512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4" name="TextBox 40"/>
          <p:cNvSpPr txBox="1">
            <a:spLocks noChangeArrowheads="1"/>
          </p:cNvSpPr>
          <p:nvPr/>
        </p:nvSpPr>
        <p:spPr bwMode="auto">
          <a:xfrm>
            <a:off x="7488238" y="3905250"/>
            <a:ext cx="5889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WiFi</a:t>
            </a:r>
          </a:p>
        </p:txBody>
      </p:sp>
      <p:sp>
        <p:nvSpPr>
          <p:cNvPr id="1045" name="TextBox 40"/>
          <p:cNvSpPr txBox="1">
            <a:spLocks noChangeArrowheads="1"/>
          </p:cNvSpPr>
          <p:nvPr/>
        </p:nvSpPr>
        <p:spPr bwMode="auto">
          <a:xfrm>
            <a:off x="5334000" y="3448050"/>
            <a:ext cx="912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WiFi Router</a:t>
            </a:r>
          </a:p>
        </p:txBody>
      </p:sp>
      <p:grpSp>
        <p:nvGrpSpPr>
          <p:cNvPr id="1046" name="Group 32"/>
          <p:cNvGrpSpPr>
            <a:grpSpLocks/>
          </p:cNvGrpSpPr>
          <p:nvPr/>
        </p:nvGrpSpPr>
        <p:grpSpPr bwMode="auto">
          <a:xfrm>
            <a:off x="6248400" y="3190875"/>
            <a:ext cx="838200" cy="584200"/>
            <a:chOff x="6248400" y="2581808"/>
            <a:chExt cx="838200" cy="583667"/>
          </a:xfrm>
        </p:grpSpPr>
        <p:pic>
          <p:nvPicPr>
            <p:cNvPr id="1048" name="Picture 10" descr="C:\Documents and Settings\user\Local Settings\Temporary Internet Files\Content.IE5\Q58B6HMX\MCj03985310000[1].wmf"/>
            <p:cNvPicPr>
              <a:picLocks noChangeAspect="1" noChangeArrowheads="1"/>
            </p:cNvPicPr>
            <p:nvPr/>
          </p:nvPicPr>
          <p:blipFill>
            <a:blip r:embed="rId6" cstate="print"/>
            <a:srcRect t="38017" r="2000"/>
            <a:stretch>
              <a:fillRect/>
            </a:stretch>
          </p:blipFill>
          <p:spPr bwMode="auto">
            <a:xfrm>
              <a:off x="6248400" y="2851150"/>
              <a:ext cx="8048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3" descr="C:\Documents and Settings\user\Local Settings\Temporary Internet Files\Content.IE5\GFJ3249X\MCj03266020000[1].wmf"/>
            <p:cNvPicPr>
              <a:picLocks noChangeAspect="1" noChangeArrowheads="1"/>
            </p:cNvPicPr>
            <p:nvPr/>
          </p:nvPicPr>
          <p:blipFill>
            <a:blip r:embed="rId7" cstate="print"/>
            <a:srcRect b="64911"/>
            <a:stretch>
              <a:fillRect/>
            </a:stretch>
          </p:blipFill>
          <p:spPr bwMode="auto">
            <a:xfrm>
              <a:off x="6573622" y="2581808"/>
              <a:ext cx="512978" cy="31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Office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user\Local Settings\Temporary Internet Files\Content.IE5\4HEFWPIJ\MCj03520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4664075"/>
            <a:ext cx="15652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loud Callout 10"/>
          <p:cNvSpPr/>
          <p:nvPr/>
        </p:nvSpPr>
        <p:spPr>
          <a:xfrm rot="2078821">
            <a:off x="1358900" y="2200275"/>
            <a:ext cx="4211638" cy="3462338"/>
          </a:xfrm>
          <a:prstGeom prst="cloudCallou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1" descr="C:\Documents and Settings\user\Local Settings\Temporary Internet Files\Content.IE5\OH45630D\MCj039697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20838" y="2743200"/>
            <a:ext cx="193992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58000" y="4736068"/>
            <a:ext cx="2057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Corporate Office</a:t>
            </a:r>
          </a:p>
        </p:txBody>
      </p:sp>
      <p:sp>
        <p:nvSpPr>
          <p:cNvPr id="15" name="Down Arrow 14"/>
          <p:cNvSpPr/>
          <p:nvPr/>
        </p:nvSpPr>
        <p:spPr>
          <a:xfrm rot="7542625">
            <a:off x="6255544" y="1680369"/>
            <a:ext cx="457200" cy="2690812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648200" y="2616200"/>
            <a:ext cx="385763" cy="963613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3619500" y="3238500"/>
            <a:ext cx="457200" cy="1143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3886200" y="3505200"/>
            <a:ext cx="2514600" cy="914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n-cs"/>
              </a:rPr>
              <a:t>Home/Hotel LAN and WiFi</a:t>
            </a:r>
          </a:p>
        </p:txBody>
      </p:sp>
      <p:pic>
        <p:nvPicPr>
          <p:cNvPr id="18442" name="Picture 6" descr="C:\Documents and Settings\user\Local Settings\Temporary Internet Files\Content.IE5\ENYNYLMR\MCBL01016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402013"/>
            <a:ext cx="182562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4191000" y="1895475"/>
            <a:ext cx="1219200" cy="769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WAN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85800"/>
            <a:ext cx="914400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Home/Hotel Scenario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Remote user connected to the office as an extension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 descr="C:\Documents and Settings\user\Local Settings\Temporary Internet Files\Content.IE5\C1096ZSP\MCj041196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1576388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6" descr="C:\Documents and Settings\user\Local Settings\Temporary Internet Files\Content.IE5\JESFV1WX\MCj041193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28194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4964668"/>
            <a:ext cx="2057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Corporate Office</a:t>
            </a:r>
          </a:p>
        </p:txBody>
      </p:sp>
      <p:sp>
        <p:nvSpPr>
          <p:cNvPr id="7" name="Down Arrow 6"/>
          <p:cNvSpPr/>
          <p:nvPr/>
        </p:nvSpPr>
        <p:spPr>
          <a:xfrm rot="8552958">
            <a:off x="7042150" y="2217738"/>
            <a:ext cx="457200" cy="201453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rot="19492009">
            <a:off x="2606675" y="2443163"/>
            <a:ext cx="457200" cy="11176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4199732" y="1119981"/>
            <a:ext cx="457200" cy="242093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1865313" y="1900238"/>
            <a:ext cx="1335087" cy="8429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n-cs"/>
              </a:rPr>
              <a:t>Café LAN</a:t>
            </a:r>
          </a:p>
        </p:txBody>
      </p:sp>
      <p:pic>
        <p:nvPicPr>
          <p:cNvPr id="19465" name="Picture 6" descr="C:\Documents and Settings\user\Local Settings\Temporary Internet Files\Content.IE5\ENYNYLMR\MCBL01016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719513"/>
            <a:ext cx="182562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C:\Documents and Settings\user\Local Settings\Temporary Internet Files\Content.IE5\4HEFWPIJ\MCj0441332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76747" flipV="1">
            <a:off x="3744912" y="5273676"/>
            <a:ext cx="2016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7" name="Group 27"/>
          <p:cNvGrpSpPr>
            <a:grpSpLocks/>
          </p:cNvGrpSpPr>
          <p:nvPr/>
        </p:nvGrpSpPr>
        <p:grpSpPr bwMode="auto">
          <a:xfrm rot="-388377">
            <a:off x="3465513" y="2795588"/>
            <a:ext cx="539750" cy="622300"/>
            <a:chOff x="6891712" y="2723180"/>
            <a:chExt cx="539655" cy="622568"/>
          </a:xfrm>
        </p:grpSpPr>
        <p:sp>
          <p:nvSpPr>
            <p:cNvPr id="14" name="Arc 13"/>
            <p:cNvSpPr/>
            <p:nvPr/>
          </p:nvSpPr>
          <p:spPr>
            <a:xfrm rot="3498966">
              <a:off x="6963565" y="2953719"/>
              <a:ext cx="241404" cy="214274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3778349">
              <a:off x="6882005" y="2848658"/>
              <a:ext cx="441515" cy="422201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4225581">
              <a:off x="6854125" y="2779316"/>
              <a:ext cx="622568" cy="498387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7" name="Straight Connector 16"/>
          <p:cNvCxnSpPr>
            <a:stCxn id="16" idx="2"/>
          </p:cNvCxnSpPr>
          <p:nvPr/>
        </p:nvCxnSpPr>
        <p:spPr>
          <a:xfrm rot="10800000" flipH="1" flipV="1">
            <a:off x="3884613" y="3382963"/>
            <a:ext cx="382587" cy="1287462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9" name="TextBox 33"/>
          <p:cNvSpPr txBox="1">
            <a:spLocks noChangeArrowheads="1"/>
          </p:cNvSpPr>
          <p:nvPr/>
        </p:nvSpPr>
        <p:spPr bwMode="auto">
          <a:xfrm>
            <a:off x="3971925" y="3668713"/>
            <a:ext cx="588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Trebuchet MS" pitchFamily="34" charset="0"/>
              </a:rPr>
              <a:t>WiFi</a:t>
            </a:r>
          </a:p>
        </p:txBody>
      </p:sp>
      <p:grpSp>
        <p:nvGrpSpPr>
          <p:cNvPr id="19470" name="Group 24"/>
          <p:cNvGrpSpPr>
            <a:grpSpLocks/>
          </p:cNvGrpSpPr>
          <p:nvPr/>
        </p:nvGrpSpPr>
        <p:grpSpPr bwMode="auto">
          <a:xfrm>
            <a:off x="2971800" y="3124200"/>
            <a:ext cx="838200" cy="584200"/>
            <a:chOff x="6248400" y="2581808"/>
            <a:chExt cx="838200" cy="583667"/>
          </a:xfrm>
        </p:grpSpPr>
        <p:pic>
          <p:nvPicPr>
            <p:cNvPr id="19473" name="Picture 10" descr="C:\Documents and Settings\user\Local Settings\Temporary Internet Files\Content.IE5\Q58B6HMX\MCj03985310000[1].wmf"/>
            <p:cNvPicPr>
              <a:picLocks noChangeAspect="1" noChangeArrowheads="1"/>
            </p:cNvPicPr>
            <p:nvPr/>
          </p:nvPicPr>
          <p:blipFill>
            <a:blip r:embed="rId6" cstate="print"/>
            <a:srcRect t="38017" r="2000"/>
            <a:stretch>
              <a:fillRect/>
            </a:stretch>
          </p:blipFill>
          <p:spPr bwMode="auto">
            <a:xfrm>
              <a:off x="6248400" y="2851150"/>
              <a:ext cx="8048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3" descr="C:\Documents and Settings\user\Local Settings\Temporary Internet Files\Content.IE5\GFJ3249X\MCj03266020000[1].wmf"/>
            <p:cNvPicPr>
              <a:picLocks noChangeAspect="1" noChangeArrowheads="1"/>
            </p:cNvPicPr>
            <p:nvPr/>
          </p:nvPicPr>
          <p:blipFill>
            <a:blip r:embed="rId7" cstate="print"/>
            <a:srcRect b="64911"/>
            <a:stretch>
              <a:fillRect/>
            </a:stretch>
          </p:blipFill>
          <p:spPr bwMode="auto">
            <a:xfrm>
              <a:off x="6573622" y="2581808"/>
              <a:ext cx="512978" cy="31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5562600" y="1981200"/>
            <a:ext cx="1295400" cy="817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WAN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8580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Off-Premise WiFi Scenario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Roaming user in office with cell phone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C:\Documents and Settings\user\Local Settings\Temporary Internet Files\Content.IE5\ADCZE5I1\MCj03968380000[1].wmf"/>
          <p:cNvPicPr>
            <a:picLocks noChangeAspect="1" noChangeArrowheads="1"/>
          </p:cNvPicPr>
          <p:nvPr/>
        </p:nvPicPr>
        <p:blipFill>
          <a:blip r:embed="rId3" cstate="print"/>
          <a:srcRect r="51273" b="-2434"/>
          <a:stretch>
            <a:fillRect/>
          </a:stretch>
        </p:blipFill>
        <p:spPr bwMode="auto">
          <a:xfrm>
            <a:off x="7620000" y="3694113"/>
            <a:ext cx="25876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933700" y="1905000"/>
            <a:ext cx="990600" cy="495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PSTN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667000"/>
            <a:ext cx="7924800" cy="3276600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2057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Corporate Office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3467100" y="3221038"/>
            <a:ext cx="1524000" cy="81756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20" idx="2"/>
          </p:cNvCxnSpPr>
          <p:nvPr/>
        </p:nvCxnSpPr>
        <p:spPr>
          <a:xfrm flipV="1">
            <a:off x="6246813" y="2936875"/>
            <a:ext cx="404812" cy="105568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59" name="Group 9"/>
          <p:cNvGrpSpPr>
            <a:grpSpLocks/>
          </p:cNvGrpSpPr>
          <p:nvPr/>
        </p:nvGrpSpPr>
        <p:grpSpPr bwMode="auto">
          <a:xfrm>
            <a:off x="6705600" y="2286000"/>
            <a:ext cx="539750" cy="622300"/>
            <a:chOff x="6891712" y="2723180"/>
            <a:chExt cx="539655" cy="622568"/>
          </a:xfrm>
        </p:grpSpPr>
        <p:sp>
          <p:nvSpPr>
            <p:cNvPr id="11" name="Arc 10"/>
            <p:cNvSpPr/>
            <p:nvPr/>
          </p:nvSpPr>
          <p:spPr>
            <a:xfrm rot="3498966">
              <a:off x="6965445" y="2947974"/>
              <a:ext cx="241404" cy="214274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3778349">
              <a:off x="6882055" y="2848775"/>
              <a:ext cx="441515" cy="422201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4225581">
              <a:off x="6870890" y="2785270"/>
              <a:ext cx="622568" cy="498387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62" name="TextBox 13"/>
          <p:cNvSpPr txBox="1">
            <a:spLocks noChangeArrowheads="1"/>
          </p:cNvSpPr>
          <p:nvPr/>
        </p:nvSpPr>
        <p:spPr bwMode="auto">
          <a:xfrm>
            <a:off x="6878638" y="4581525"/>
            <a:ext cx="17319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WiFi </a:t>
            </a:r>
            <a:br>
              <a:rPr lang="en-US" sz="1300" b="1" dirty="0">
                <a:solidFill>
                  <a:schemeClr val="tx2"/>
                </a:solidFill>
                <a:latin typeface="+mj-lt"/>
              </a:rPr>
            </a:br>
            <a:r>
              <a:rPr lang="en-US" sz="1300" b="1" dirty="0">
                <a:solidFill>
                  <a:schemeClr val="tx2"/>
                </a:solidFill>
                <a:latin typeface="+mj-lt"/>
              </a:rPr>
              <a:t>Phone Extensions</a:t>
            </a:r>
          </a:p>
        </p:txBody>
      </p:sp>
      <p:sp>
        <p:nvSpPr>
          <p:cNvPr id="2063" name="TextBox 14"/>
          <p:cNvSpPr txBox="1">
            <a:spLocks noChangeArrowheads="1"/>
          </p:cNvSpPr>
          <p:nvPr/>
        </p:nvSpPr>
        <p:spPr bwMode="auto">
          <a:xfrm>
            <a:off x="2400300" y="3670300"/>
            <a:ext cx="1028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IP-PBX</a:t>
            </a:r>
          </a:p>
        </p:txBody>
      </p:sp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5753100" y="5280025"/>
            <a:ext cx="1333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Analog Extensions</a:t>
            </a:r>
          </a:p>
        </p:txBody>
      </p:sp>
      <p:sp>
        <p:nvSpPr>
          <p:cNvPr id="2065" name="TextBox 16"/>
          <p:cNvSpPr txBox="1">
            <a:spLocks noChangeArrowheads="1"/>
          </p:cNvSpPr>
          <p:nvPr/>
        </p:nvSpPr>
        <p:spPr bwMode="auto">
          <a:xfrm>
            <a:off x="3810000" y="1981200"/>
            <a:ext cx="1333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and/or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5607050" y="2012950"/>
            <a:ext cx="9779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57800" y="1905000"/>
            <a:ext cx="1447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VoIP Provider</a:t>
            </a:r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4800600" y="3640138"/>
            <a:ext cx="1447800" cy="7032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n-cs"/>
              </a:rPr>
              <a:t>LAN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629693" y="2780507"/>
            <a:ext cx="1103313" cy="26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019131" y="2963070"/>
            <a:ext cx="917575" cy="544512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1" name="TextBox 25"/>
          <p:cNvSpPr txBox="1">
            <a:spLocks noChangeArrowheads="1"/>
          </p:cNvSpPr>
          <p:nvPr/>
        </p:nvSpPr>
        <p:spPr bwMode="auto">
          <a:xfrm>
            <a:off x="7488238" y="3067050"/>
            <a:ext cx="5889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WiFi</a:t>
            </a:r>
          </a:p>
        </p:txBody>
      </p:sp>
      <p:pic>
        <p:nvPicPr>
          <p:cNvPr id="2070" name="Picture 20" descr="Astriban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127500"/>
            <a:ext cx="2286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0" descr="Astriban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0300" y="4375150"/>
            <a:ext cx="2286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2" descr="Astriban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670425"/>
            <a:ext cx="2286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2857500" y="4375150"/>
            <a:ext cx="1257300" cy="1187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3763962" y="4602163"/>
            <a:ext cx="892175" cy="102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11675" y="4930775"/>
            <a:ext cx="1089025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495800" y="5257800"/>
          <a:ext cx="625475" cy="587375"/>
        </p:xfrm>
        <a:graphic>
          <a:graphicData uri="http://schemas.openxmlformats.org/presentationml/2006/ole">
            <p:oleObj spid="_x0000_s2050" name="Visio" r:id="rId6" imgW="623147" imgH="587018" progId="Visio.Drawing.11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5257800" y="5280025"/>
          <a:ext cx="625475" cy="587375"/>
        </p:xfrm>
        <a:graphic>
          <a:graphicData uri="http://schemas.openxmlformats.org/presentationml/2006/ole">
            <p:oleObj spid="_x0000_s2051" name="Visio" r:id="rId7" imgW="623147" imgH="587018" progId="Visio.Drawing.11">
              <p:embed/>
            </p:oleObj>
          </a:graphicData>
        </a:graphic>
      </p:graphicFrame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3771900" y="5257800"/>
          <a:ext cx="625475" cy="587375"/>
        </p:xfrm>
        <a:graphic>
          <a:graphicData uri="http://schemas.openxmlformats.org/presentationml/2006/ole">
            <p:oleObj spid="_x0000_s2052" name="Visio" r:id="rId8" imgW="623147" imgH="587018" progId="Visio.Drawing.11">
              <p:embed/>
            </p:oleObj>
          </a:graphicData>
        </a:graphic>
      </p:graphicFrame>
      <p:cxnSp>
        <p:nvCxnSpPr>
          <p:cNvPr id="34" name="Elbow Connector 33"/>
          <p:cNvCxnSpPr/>
          <p:nvPr/>
        </p:nvCxnSpPr>
        <p:spPr>
          <a:xfrm rot="10800000" flipH="1" flipV="1">
            <a:off x="1181100" y="3221038"/>
            <a:ext cx="990600" cy="1133475"/>
          </a:xfrm>
          <a:prstGeom prst="bentConnector3">
            <a:avLst>
              <a:gd name="adj1" fmla="val -576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H="1" flipV="1">
            <a:off x="1181100" y="3221038"/>
            <a:ext cx="1219200" cy="1414462"/>
          </a:xfrm>
          <a:prstGeom prst="bentConnector3">
            <a:avLst>
              <a:gd name="adj1" fmla="val -1875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H="1" flipV="1">
            <a:off x="1181100" y="3221038"/>
            <a:ext cx="1447800" cy="1709737"/>
          </a:xfrm>
          <a:prstGeom prst="bentConnector3">
            <a:avLst>
              <a:gd name="adj1" fmla="val -2467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1" name="TextBox 68"/>
          <p:cNvSpPr txBox="1">
            <a:spLocks noChangeArrowheads="1"/>
          </p:cNvSpPr>
          <p:nvPr/>
        </p:nvSpPr>
        <p:spPr bwMode="auto">
          <a:xfrm>
            <a:off x="1714500" y="5118100"/>
            <a:ext cx="152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FXS Gateways</a:t>
            </a:r>
          </a:p>
        </p:txBody>
      </p:sp>
      <p:sp>
        <p:nvSpPr>
          <p:cNvPr id="2082" name="TextBox 69"/>
          <p:cNvSpPr txBox="1">
            <a:spLocks noChangeArrowheads="1"/>
          </p:cNvSpPr>
          <p:nvPr/>
        </p:nvSpPr>
        <p:spPr bwMode="auto">
          <a:xfrm>
            <a:off x="2095500" y="2374900"/>
            <a:ext cx="1371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PRI/FXO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248400" y="2514600"/>
            <a:ext cx="838200" cy="584200"/>
            <a:chOff x="6248400" y="2581808"/>
            <a:chExt cx="838200" cy="583667"/>
          </a:xfrm>
        </p:grpSpPr>
        <p:pic>
          <p:nvPicPr>
            <p:cNvPr id="2084" name="Picture 10" descr="C:\Documents and Settings\user\Local Settings\Temporary Internet Files\Content.IE5\Q58B6HMX\MCj03985310000[1].wmf"/>
            <p:cNvPicPr>
              <a:picLocks noChangeAspect="1" noChangeArrowheads="1"/>
            </p:cNvPicPr>
            <p:nvPr/>
          </p:nvPicPr>
          <p:blipFill>
            <a:blip r:embed="rId9" cstate="print"/>
            <a:srcRect t="38017" r="2000"/>
            <a:stretch>
              <a:fillRect/>
            </a:stretch>
          </p:blipFill>
          <p:spPr bwMode="auto">
            <a:xfrm>
              <a:off x="6248400" y="2851150"/>
              <a:ext cx="8048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3" descr="C:\Documents and Settings\user\Local Settings\Temporary Internet Files\Content.IE5\GFJ3249X\MCj03266020000[1].wmf"/>
            <p:cNvPicPr>
              <a:picLocks noChangeAspect="1" noChangeArrowheads="1"/>
            </p:cNvPicPr>
            <p:nvPr/>
          </p:nvPicPr>
          <p:blipFill>
            <a:blip r:embed="rId10" cstate="print"/>
            <a:srcRect b="64911"/>
            <a:stretch>
              <a:fillRect/>
            </a:stretch>
          </p:blipFill>
          <p:spPr bwMode="auto">
            <a:xfrm>
              <a:off x="6573622" y="2581808"/>
              <a:ext cx="512978" cy="31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2971800"/>
            <a:ext cx="2381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0" y="68580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Large Corporate Set-up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PBX connected to PSTN, ITSP (like Skype)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cole\Desktop\IP-PBX\IP-PBX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5532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8580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Multi-site Connectivity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Corporate and Branch offices interconnected through PBX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Modular and scalable</a:t>
            </a:r>
          </a:p>
          <a:p>
            <a:pPr eaLnBrk="1" hangingPunct="1"/>
            <a:r>
              <a:rPr lang="en-US" sz="1800" smtClean="0"/>
              <a:t>Single IP PBX supports multiple users across multiple sites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Save money by using Internet Phone Service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Simple integration of software </a:t>
            </a:r>
            <a:br>
              <a:rPr lang="en-US" sz="1800" smtClean="0">
                <a:ea typeface="Trebuchet MS" pitchFamily="34" charset="0"/>
                <a:cs typeface="Trebuchet MS" pitchFamily="34" charset="0"/>
              </a:rPr>
            </a:br>
            <a:r>
              <a:rPr lang="en-US" sz="1800" smtClean="0">
                <a:ea typeface="Trebuchet MS" pitchFamily="34" charset="0"/>
                <a:cs typeface="Trebuchet MS" pitchFamily="34" charset="0"/>
              </a:rPr>
              <a:t>applications – Asterisk API</a:t>
            </a:r>
          </a:p>
          <a:p>
            <a:pPr eaLnBrk="1" hangingPunct="1"/>
            <a:r>
              <a:rPr lang="en-US" sz="1800" smtClean="0"/>
              <a:t>User-Friendly Administration Interface</a:t>
            </a:r>
          </a:p>
          <a:p>
            <a:pPr eaLnBrk="1" hangingPunct="1">
              <a:buFont typeface="Arial" pitchFamily="34" charset="0"/>
              <a:buNone/>
            </a:pPr>
            <a:endParaRPr lang="en-US" smtClean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7724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Selling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Disclaimer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0" y="27432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Asterisk is a registered trademark of Digium, Inc. Elastix is a registered trademark of </a:t>
            </a:r>
          </a:p>
          <a:p>
            <a:pPr algn="ctr"/>
            <a:r>
              <a:rPr lang="en-US">
                <a:latin typeface="Calibri" pitchFamily="34" charset="0"/>
              </a:rPr>
              <a:t>PaloSantos Solutions. All other trademarks are the property of their respective owners.</a:t>
            </a:r>
            <a:endParaRPr lang="en-US" baseline="-25000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0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459163" cy="4983163"/>
          </a:xfrm>
        </p:spPr>
        <p:txBody>
          <a:bodyPr/>
          <a:lstStyle/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User-friendly Web Interface 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Interface in Different Languages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CDR (Call Details Record)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SIP/IAX Trunks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Remote Extensions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Voicemail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Voicemail to Email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IVR Menu System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Ring Groups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Call Queues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Conference Rooms</a:t>
            </a:r>
          </a:p>
          <a:p>
            <a:pPr eaLnBrk="1" hangingPunct="1"/>
            <a:endParaRPr lang="en-US" sz="2000" smtClean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6147" name="Content Placeholder 11"/>
          <p:cNvSpPr>
            <a:spLocks noGrp="1"/>
          </p:cNvSpPr>
          <p:nvPr>
            <p:ph sz="half" idx="2"/>
          </p:nvPr>
        </p:nvSpPr>
        <p:spPr>
          <a:xfrm>
            <a:off x="5049838" y="1828800"/>
            <a:ext cx="3332162" cy="4983163"/>
          </a:xfrm>
        </p:spPr>
        <p:txBody>
          <a:bodyPr/>
          <a:lstStyle/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Follow-Me 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Call Park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Time-Based Routing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Advanced Dialing Rules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Music On Hold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Paging and Intercom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Web Access to Voicemail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Admin Status Screen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Network Settings Tool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Skype for Asterisk</a:t>
            </a:r>
          </a:p>
          <a:p>
            <a:pPr eaLnBrk="1" hangingPunct="1"/>
            <a:endParaRPr lang="en-US" sz="2000" smtClean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eaLnBrk="1" hangingPunct="1"/>
            <a:endParaRPr lang="en-US" sz="2000" smtClean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39914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IP-PBX Features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1600200"/>
          <a:ext cx="4191000" cy="46177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05639"/>
                <a:gridCol w="2485361"/>
              </a:tblGrid>
              <a:tr h="216934">
                <a:tc>
                  <a:txBody>
                    <a:bodyPr/>
                    <a:lstStyle/>
                    <a:p>
                      <a:r>
                        <a:rPr lang="en-US" sz="1150" dirty="0" smtClean="0"/>
                        <a:t>Feature</a:t>
                      </a:r>
                      <a:r>
                        <a:rPr lang="en-US" sz="1150" baseline="0" dirty="0" smtClean="0"/>
                        <a:t> Model</a:t>
                      </a:r>
                      <a:endParaRPr lang="en-US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" dirty="0" smtClean="0"/>
                        <a:t>DVX-8000</a:t>
                      </a:r>
                      <a:endParaRPr lang="en-US" sz="1150" dirty="0"/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Recommended Capacity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300 users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Max. Concurrent Calls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60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Max. PSTN Ports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32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Asterisk Version 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1.4x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GUI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FreePBX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 marR="0" marT="0" marB="0"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Asterisk Distribution 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Elastix  CE®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Mass Storage 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250GB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RAID1  (Dual Hard Drive)** </a:t>
                      </a:r>
                      <a:endParaRPr lang="en-US" sz="1150" b="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(Optional)</a:t>
                      </a:r>
                      <a:endParaRPr lang="en-US" sz="1150" kern="0" dirty="0" smtClean="0">
                        <a:solidFill>
                          <a:srgbClr val="4A4F4B"/>
                        </a:solidFill>
                        <a:latin typeface="Helvetica-Condensed-Light"/>
                        <a:ea typeface="Times New Roman"/>
                        <a:cs typeface="Helvetica-Condensed-Light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Chassis 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19” 2U rack-mountable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Power Supply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Internal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Telephony Modules 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50" kern="0" dirty="0" smtClean="0"/>
                        <a:t>FXO,PRI</a:t>
                      </a:r>
                      <a:r>
                        <a:rPr lang="it-IT" sz="1150" kern="0" baseline="0" dirty="0" smtClean="0"/>
                        <a:t> (Additonal Gateways like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50" kern="0" baseline="0" dirty="0" smtClean="0"/>
                        <a:t>DVG-6008S, DVG-5008S, etc.)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1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Ethernet Port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10/100 Mbps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28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Internet Updates 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Yes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28352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50" kern="0" dirty="0" smtClean="0"/>
                        <a:t>Moving Parts </a:t>
                      </a:r>
                      <a:endParaRPr lang="en-US" sz="1150" kern="50" dirty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HDD, fan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  <a:tr h="228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Operating Voltage </a:t>
                      </a:r>
                      <a:endParaRPr lang="en-US" sz="1150" kern="50" dirty="0" smtClean="0">
                        <a:solidFill>
                          <a:schemeClr val="bg1"/>
                        </a:solidFill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0" dirty="0" smtClean="0"/>
                        <a:t>110/220 Volts 50/60 Hz</a:t>
                      </a:r>
                      <a:endParaRPr lang="en-US" sz="1150" kern="50" dirty="0" smtClean="0">
                        <a:latin typeface="Trebuchet MS"/>
                        <a:ea typeface="SimSu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39914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IP-PBX Specifications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DVX-8000 Series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Leading-Edge IP-PBX for SMB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0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2590800"/>
          </a:xfrm>
        </p:spPr>
        <p:txBody>
          <a:bodyPr/>
          <a:lstStyle/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Leading-Edge IP-PBX for SMB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Stand-alone Asterisk-based IP-PBX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Up to 60 concurrent calls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Up to 300 users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Remote access</a:t>
            </a:r>
          </a:p>
          <a:p>
            <a:pPr eaLnBrk="1" hangingPunct="1"/>
            <a:r>
              <a:rPr lang="en-US" sz="1800" smtClean="0">
                <a:ea typeface="Trebuchet MS" pitchFamily="34" charset="0"/>
                <a:cs typeface="Trebuchet MS" pitchFamily="34" charset="0"/>
              </a:rPr>
              <a:t>RAID1 option (dual HDD redundancy)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772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DVX-8000: Overview</a:t>
            </a:r>
          </a:p>
        </p:txBody>
      </p:sp>
      <p:pic>
        <p:nvPicPr>
          <p:cNvPr id="9220" name="Picture 6" descr="IPBXPI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305300"/>
            <a:ext cx="4114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9"/>
          <p:cNvSpPr>
            <a:spLocks noChangeShapeType="1"/>
          </p:cNvSpPr>
          <p:nvPr/>
        </p:nvSpPr>
        <p:spPr bwMode="auto">
          <a:xfrm flipV="1">
            <a:off x="5638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6870" name="Content Placeholder 13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332163" cy="205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Analog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Up to 32 internal FXO ports (analog lines)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PRI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1 E1/T1 PRI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914400" y="4191000"/>
            <a:ext cx="3124200" cy="167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Trebuchet MS" pitchFamily="34" charset="0"/>
              </a:rPr>
              <a:t>IP</a:t>
            </a:r>
            <a:endParaRPr lang="en-US" b="1" dirty="0">
              <a:latin typeface="+mj-lt"/>
              <a:cs typeface="Trebuchet MS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+mj-lt"/>
                <a:cs typeface="Trebuchet MS" pitchFamily="34" charset="0"/>
              </a:rPr>
              <a:t>Up to 300 SIP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+mj-lt"/>
                <a:cs typeface="Trebuchet MS" pitchFamily="34" charset="0"/>
              </a:rPr>
              <a:t>Up to 300 IAX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Trebuchet MS" pitchFamily="34" charset="0"/>
              </a:rPr>
              <a:t>Total (mixed)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+mj-lt"/>
                <a:cs typeface="Trebuchet MS" pitchFamily="34" charset="0"/>
              </a:rPr>
              <a:t>Up to 300 users</a:t>
            </a:r>
          </a:p>
        </p:txBody>
      </p:sp>
      <p:sp>
        <p:nvSpPr>
          <p:cNvPr id="10245" name="Line 16"/>
          <p:cNvSpPr>
            <a:spLocks noChangeShapeType="1"/>
          </p:cNvSpPr>
          <p:nvPr/>
        </p:nvSpPr>
        <p:spPr bwMode="auto">
          <a:xfrm>
            <a:off x="5410200" y="4419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 cstate="print"/>
          <a:srcRect l="8400" t="6757" r="11600" b="6757"/>
          <a:stretch>
            <a:fillRect/>
          </a:stretch>
        </p:blipFill>
        <p:spPr bwMode="auto">
          <a:xfrm>
            <a:off x="4876800" y="5410200"/>
            <a:ext cx="838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Line 15"/>
          <p:cNvSpPr>
            <a:spLocks noChangeShapeType="1"/>
          </p:cNvSpPr>
          <p:nvPr/>
        </p:nvSpPr>
        <p:spPr bwMode="auto">
          <a:xfrm flipV="1">
            <a:off x="6969125" y="4645025"/>
            <a:ext cx="1444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248" name="Line 16"/>
          <p:cNvSpPr>
            <a:spLocks noChangeShapeType="1"/>
          </p:cNvSpPr>
          <p:nvPr/>
        </p:nvSpPr>
        <p:spPr bwMode="auto">
          <a:xfrm flipV="1">
            <a:off x="7616825" y="4572000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pic>
        <p:nvPicPr>
          <p:cNvPr id="10249" name="Picture 17" descr="MCj043390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7788" y="496570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8" descr="MCj043390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9950" y="51181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Line 19"/>
          <p:cNvSpPr>
            <a:spLocks noChangeShapeType="1"/>
          </p:cNvSpPr>
          <p:nvPr/>
        </p:nvSpPr>
        <p:spPr bwMode="auto">
          <a:xfrm flipV="1">
            <a:off x="4297363" y="4873625"/>
            <a:ext cx="1428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pic>
        <p:nvPicPr>
          <p:cNvPr id="10252" name="Picture 3"/>
          <p:cNvPicPr>
            <a:picLocks noChangeAspect="1" noChangeArrowheads="1"/>
          </p:cNvPicPr>
          <p:nvPr/>
        </p:nvPicPr>
        <p:blipFill>
          <a:blip r:embed="rId4" cstate="print"/>
          <a:srcRect l="8400" t="6757" r="11600" b="6757"/>
          <a:stretch>
            <a:fillRect/>
          </a:stretch>
        </p:blipFill>
        <p:spPr bwMode="auto">
          <a:xfrm>
            <a:off x="3810000" y="5410200"/>
            <a:ext cx="838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Line 20"/>
          <p:cNvSpPr>
            <a:spLocks noChangeShapeType="1"/>
          </p:cNvSpPr>
          <p:nvPr/>
        </p:nvSpPr>
        <p:spPr bwMode="auto">
          <a:xfrm flipH="1" flipV="1">
            <a:off x="5016500" y="4800600"/>
            <a:ext cx="730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739914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PSTN Connections</a:t>
            </a:r>
          </a:p>
        </p:txBody>
      </p:sp>
      <p:grpSp>
        <p:nvGrpSpPr>
          <p:cNvPr id="10255" name="Group 29"/>
          <p:cNvGrpSpPr>
            <a:grpSpLocks/>
          </p:cNvGrpSpPr>
          <p:nvPr/>
        </p:nvGrpSpPr>
        <p:grpSpPr bwMode="auto">
          <a:xfrm>
            <a:off x="6172200" y="1371600"/>
            <a:ext cx="1981200" cy="1147763"/>
            <a:chOff x="6172200" y="1367590"/>
            <a:chExt cx="1981200" cy="1147010"/>
          </a:xfrm>
        </p:grpSpPr>
        <p:sp>
          <p:nvSpPr>
            <p:cNvPr id="28" name="Cloud 27"/>
            <p:cNvSpPr/>
            <p:nvPr/>
          </p:nvSpPr>
          <p:spPr>
            <a:xfrm>
              <a:off x="6172200" y="1367590"/>
              <a:ext cx="1981200" cy="114701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62" name="Text Box 12"/>
            <p:cNvSpPr txBox="1">
              <a:spLocks noChangeArrowheads="1"/>
            </p:cNvSpPr>
            <p:nvPr/>
          </p:nvSpPr>
          <p:spPr bwMode="auto">
            <a:xfrm>
              <a:off x="6810136" y="1752600"/>
              <a:ext cx="832130" cy="39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PSTN</a:t>
              </a:r>
            </a:p>
          </p:txBody>
        </p:sp>
      </p:grpSp>
      <p:grpSp>
        <p:nvGrpSpPr>
          <p:cNvPr id="10256" name="Group 32"/>
          <p:cNvGrpSpPr>
            <a:grpSpLocks/>
          </p:cNvGrpSpPr>
          <p:nvPr/>
        </p:nvGrpSpPr>
        <p:grpSpPr bwMode="auto">
          <a:xfrm>
            <a:off x="3429000" y="3886200"/>
            <a:ext cx="2286000" cy="1295400"/>
            <a:chOff x="3505200" y="3886200"/>
            <a:chExt cx="2286000" cy="1295400"/>
          </a:xfrm>
        </p:grpSpPr>
        <p:sp>
          <p:nvSpPr>
            <p:cNvPr id="31" name="Cloud 30"/>
            <p:cNvSpPr/>
            <p:nvPr/>
          </p:nvSpPr>
          <p:spPr>
            <a:xfrm>
              <a:off x="3505200" y="3886200"/>
              <a:ext cx="2286000" cy="129540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  </a:t>
              </a:r>
            </a:p>
          </p:txBody>
        </p:sp>
        <p:sp>
          <p:nvSpPr>
            <p:cNvPr id="10260" name="Text Box 12"/>
            <p:cNvSpPr txBox="1">
              <a:spLocks noChangeArrowheads="1"/>
            </p:cNvSpPr>
            <p:nvPr/>
          </p:nvSpPr>
          <p:spPr bwMode="auto">
            <a:xfrm>
              <a:off x="4343400" y="4267200"/>
              <a:ext cx="8321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LAN</a:t>
              </a:r>
            </a:p>
          </p:txBody>
        </p:sp>
      </p:grpSp>
      <p:pic>
        <p:nvPicPr>
          <p:cNvPr id="10257" name="Picture 22" descr="IPBXPI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735263"/>
            <a:ext cx="2819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3" descr="IPBXPI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038600"/>
            <a:ext cx="2819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MCj043460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0"/>
            <a:ext cx="13112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Content Placeholder 12"/>
          <p:cNvSpPr>
            <a:spLocks noGrp="1"/>
          </p:cNvSpPr>
          <p:nvPr>
            <p:ph idx="1"/>
          </p:nvPr>
        </p:nvSpPr>
        <p:spPr>
          <a:xfrm>
            <a:off x="914400" y="1828800"/>
            <a:ext cx="16764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Elastix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  <a:cs typeface="Trebuchet MS" pitchFamily="34" charset="0"/>
              </a:rPr>
              <a:t>FreePBX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User Interface &amp; Management</a:t>
            </a:r>
          </a:p>
        </p:txBody>
      </p:sp>
      <p:sp>
        <p:nvSpPr>
          <p:cNvPr id="8" name="Cloud 7"/>
          <p:cNvSpPr/>
          <p:nvPr/>
        </p:nvSpPr>
        <p:spPr>
          <a:xfrm>
            <a:off x="1371600" y="3048000"/>
            <a:ext cx="5362575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172200" y="2286000"/>
            <a:ext cx="533400" cy="533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858000" y="20574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72" name="Picture 1" descr="C:\Users\Nicole\Desktop\IP-PBX\elastix_log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581400"/>
            <a:ext cx="1620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IPBXPI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343400"/>
            <a:ext cx="2819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Supported Extras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19400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1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reflection blurRad="6350" stA="50000" endA="300" endPos="50000" dist="29997" dir="5400000" sy="-100000" algn="bl" rotWithShape="0"/>
                </a:effectLst>
                <a:latin typeface="+mn-lt"/>
                <a:cs typeface="+mn-cs"/>
              </a:rPr>
              <a:t>Simplifying And Extending The Usability Of Open </a:t>
            </a:r>
          </a:p>
          <a:p>
            <a:pPr algn="ctr" defTabSz="4571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reflection blurRad="6350" stA="50000" endA="300" endPos="50000" dist="29997" dir="5400000" sy="-100000" algn="bl" rotWithShape="0"/>
                </a:effectLst>
                <a:latin typeface="+mn-lt"/>
                <a:cs typeface="+mn-cs"/>
              </a:rPr>
              <a:t>Source Telephony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890</TotalTime>
  <Words>414</Words>
  <Application>Microsoft Office PowerPoint</Application>
  <PresentationFormat>On-screen Show (4:3)</PresentationFormat>
  <Paragraphs>152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Trebuchet MS</vt:lpstr>
      <vt:lpstr>SimSun</vt:lpstr>
      <vt:lpstr>Times New Roman</vt:lpstr>
      <vt:lpstr>Helvetica-Condensed-Light</vt:lpstr>
      <vt:lpstr>Office Theme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Asterisk®-based PBX Solutions</dc:title>
  <dc:creator>dlink</dc:creator>
  <cp:lastModifiedBy>Mike</cp:lastModifiedBy>
  <cp:revision>114</cp:revision>
  <dcterms:created xsi:type="dcterms:W3CDTF">2011-02-06T09:51:31Z</dcterms:created>
  <dcterms:modified xsi:type="dcterms:W3CDTF">2011-02-24T07:45:53Z</dcterms:modified>
</cp:coreProperties>
</file>