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6"/>
  </p:notesMasterIdLst>
  <p:handoutMasterIdLst>
    <p:handoutMasterId r:id="rId27"/>
  </p:handoutMasterIdLst>
  <p:sldIdLst>
    <p:sldId id="256" r:id="rId2"/>
    <p:sldId id="422" r:id="rId3"/>
    <p:sldId id="413" r:id="rId4"/>
    <p:sldId id="421" r:id="rId5"/>
    <p:sldId id="393" r:id="rId6"/>
    <p:sldId id="394" r:id="rId7"/>
    <p:sldId id="398" r:id="rId8"/>
    <p:sldId id="386" r:id="rId9"/>
    <p:sldId id="384" r:id="rId10"/>
    <p:sldId id="385" r:id="rId11"/>
    <p:sldId id="423" r:id="rId12"/>
    <p:sldId id="424" r:id="rId13"/>
    <p:sldId id="411" r:id="rId14"/>
    <p:sldId id="416" r:id="rId15"/>
    <p:sldId id="402" r:id="rId16"/>
    <p:sldId id="377" r:id="rId17"/>
    <p:sldId id="404" r:id="rId18"/>
    <p:sldId id="410" r:id="rId19"/>
    <p:sldId id="380" r:id="rId20"/>
    <p:sldId id="408" r:id="rId21"/>
    <p:sldId id="409" r:id="rId22"/>
    <p:sldId id="378" r:id="rId23"/>
    <p:sldId id="403" r:id="rId24"/>
    <p:sldId id="415" r:id="rId25"/>
  </p:sldIdLst>
  <p:sldSz cx="9144000" cy="6858000" type="screen4x3"/>
  <p:notesSz cx="6797675" cy="9926638"/>
  <p:defaultTextStyle>
    <a:defPPr>
      <a:defRPr lang="en-GB"/>
    </a:defPPr>
    <a:lvl1pPr algn="l" rtl="0" fontAlgn="base">
      <a:spcBef>
        <a:spcPct val="0"/>
      </a:spcBef>
      <a:spcAft>
        <a:spcPct val="0"/>
      </a:spcAft>
      <a:defRPr sz="1200" kern="1200">
        <a:solidFill>
          <a:schemeClr val="tx1"/>
        </a:solidFill>
        <a:latin typeface="Verdana" pitchFamily="34" charset="0"/>
        <a:ea typeface="+mn-ea"/>
        <a:cs typeface="Times New Roman" pitchFamily="18" charset="0"/>
      </a:defRPr>
    </a:lvl1pPr>
    <a:lvl2pPr marL="457200" algn="l" rtl="0" fontAlgn="base">
      <a:spcBef>
        <a:spcPct val="0"/>
      </a:spcBef>
      <a:spcAft>
        <a:spcPct val="0"/>
      </a:spcAft>
      <a:defRPr sz="1200" kern="1200">
        <a:solidFill>
          <a:schemeClr val="tx1"/>
        </a:solidFill>
        <a:latin typeface="Verdana" pitchFamily="34" charset="0"/>
        <a:ea typeface="+mn-ea"/>
        <a:cs typeface="Times New Roman" pitchFamily="18" charset="0"/>
      </a:defRPr>
    </a:lvl2pPr>
    <a:lvl3pPr marL="914400" algn="l" rtl="0" fontAlgn="base">
      <a:spcBef>
        <a:spcPct val="0"/>
      </a:spcBef>
      <a:spcAft>
        <a:spcPct val="0"/>
      </a:spcAft>
      <a:defRPr sz="1200" kern="1200">
        <a:solidFill>
          <a:schemeClr val="tx1"/>
        </a:solidFill>
        <a:latin typeface="Verdana" pitchFamily="34" charset="0"/>
        <a:ea typeface="+mn-ea"/>
        <a:cs typeface="Times New Roman" pitchFamily="18" charset="0"/>
      </a:defRPr>
    </a:lvl3pPr>
    <a:lvl4pPr marL="1371600" algn="l" rtl="0" fontAlgn="base">
      <a:spcBef>
        <a:spcPct val="0"/>
      </a:spcBef>
      <a:spcAft>
        <a:spcPct val="0"/>
      </a:spcAft>
      <a:defRPr sz="1200" kern="1200">
        <a:solidFill>
          <a:schemeClr val="tx1"/>
        </a:solidFill>
        <a:latin typeface="Verdana" pitchFamily="34" charset="0"/>
        <a:ea typeface="+mn-ea"/>
        <a:cs typeface="Times New Roman" pitchFamily="18" charset="0"/>
      </a:defRPr>
    </a:lvl4pPr>
    <a:lvl5pPr marL="1828800" algn="l" rtl="0" fontAlgn="base">
      <a:spcBef>
        <a:spcPct val="0"/>
      </a:spcBef>
      <a:spcAft>
        <a:spcPct val="0"/>
      </a:spcAft>
      <a:defRPr sz="1200" kern="1200">
        <a:solidFill>
          <a:schemeClr val="tx1"/>
        </a:solidFill>
        <a:latin typeface="Verdana" pitchFamily="34" charset="0"/>
        <a:ea typeface="+mn-ea"/>
        <a:cs typeface="Times New Roman" pitchFamily="18" charset="0"/>
      </a:defRPr>
    </a:lvl5pPr>
    <a:lvl6pPr marL="2286000" algn="l" defTabSz="914400" rtl="0" eaLnBrk="1" latinLnBrk="0" hangingPunct="1">
      <a:defRPr sz="1200" kern="1200">
        <a:solidFill>
          <a:schemeClr val="tx1"/>
        </a:solidFill>
        <a:latin typeface="Verdana" pitchFamily="34" charset="0"/>
        <a:ea typeface="+mn-ea"/>
        <a:cs typeface="Times New Roman" pitchFamily="18" charset="0"/>
      </a:defRPr>
    </a:lvl6pPr>
    <a:lvl7pPr marL="2743200" algn="l" defTabSz="914400" rtl="0" eaLnBrk="1" latinLnBrk="0" hangingPunct="1">
      <a:defRPr sz="1200" kern="1200">
        <a:solidFill>
          <a:schemeClr val="tx1"/>
        </a:solidFill>
        <a:latin typeface="Verdana" pitchFamily="34" charset="0"/>
        <a:ea typeface="+mn-ea"/>
        <a:cs typeface="Times New Roman" pitchFamily="18" charset="0"/>
      </a:defRPr>
    </a:lvl7pPr>
    <a:lvl8pPr marL="3200400" algn="l" defTabSz="914400" rtl="0" eaLnBrk="1" latinLnBrk="0" hangingPunct="1">
      <a:defRPr sz="1200" kern="1200">
        <a:solidFill>
          <a:schemeClr val="tx1"/>
        </a:solidFill>
        <a:latin typeface="Verdana" pitchFamily="34" charset="0"/>
        <a:ea typeface="+mn-ea"/>
        <a:cs typeface="Times New Roman" pitchFamily="18" charset="0"/>
      </a:defRPr>
    </a:lvl8pPr>
    <a:lvl9pPr marL="3657600" algn="l" defTabSz="914400" rtl="0" eaLnBrk="1" latinLnBrk="0" hangingPunct="1">
      <a:defRPr sz="1200" kern="1200">
        <a:solidFill>
          <a:schemeClr val="tx1"/>
        </a:solidFill>
        <a:latin typeface="Verdana" pitchFamily="34"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5AE"/>
    <a:srgbClr val="C9A4E4"/>
    <a:srgbClr val="FFD03B"/>
    <a:srgbClr val="1DFFC4"/>
    <a:srgbClr val="CCECFF"/>
    <a:srgbClr val="990033"/>
    <a:srgbClr val="CC33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83" autoAdjust="0"/>
    <p:restoredTop sz="94600" autoAdjust="0"/>
  </p:normalViewPr>
  <p:slideViewPr>
    <p:cSldViewPr>
      <p:cViewPr>
        <p:scale>
          <a:sx n="69" d="100"/>
          <a:sy n="69" d="100"/>
        </p:scale>
        <p:origin x="-846" y="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70"/>
    </p:cViewPr>
  </p:sorterViewPr>
  <p:notesViewPr>
    <p:cSldViewPr>
      <p:cViewPr varScale="1">
        <p:scale>
          <a:sx n="52" d="100"/>
          <a:sy n="52" d="100"/>
        </p:scale>
        <p:origin x="-1956" y="-9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a:lvl1pPr>
          </a:lstStyle>
          <a:p>
            <a:endParaRPr lang="en-US" altLang="zh-TW"/>
          </a:p>
        </p:txBody>
      </p:sp>
      <p:sp>
        <p:nvSpPr>
          <p:cNvPr id="74755"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a:lvl1pPr>
          </a:lstStyle>
          <a:p>
            <a:fld id="{AF971798-AA65-4072-B16A-CBA6D73FB331}" type="datetimeFigureOut">
              <a:rPr lang="zh-TW" altLang="en-US"/>
              <a:pPr/>
              <a:t>2011/11/17</a:t>
            </a:fld>
            <a:endParaRPr lang="en-US" altLang="zh-TW"/>
          </a:p>
        </p:txBody>
      </p:sp>
      <p:sp>
        <p:nvSpPr>
          <p:cNvPr id="74756"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a:lvl1pPr>
          </a:lstStyle>
          <a:p>
            <a:endParaRPr lang="en-US" altLang="zh-TW"/>
          </a:p>
        </p:txBody>
      </p:sp>
      <p:sp>
        <p:nvSpPr>
          <p:cNvPr id="74757"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a:lvl1pPr>
          </a:lstStyle>
          <a:p>
            <a:fld id="{7B6D3678-13BF-4FFE-812D-20E54600DDD4}" type="slidenum">
              <a:rPr lang="zh-TW" altLang="en-US"/>
              <a:pPr/>
              <a:t>‹#›</a:t>
            </a:fld>
            <a:endParaRPr lang="en-US" altLang="zh-TW"/>
          </a:p>
        </p:txBody>
      </p:sp>
    </p:spTree>
    <p:extLst>
      <p:ext uri="{BB962C8B-B14F-4D97-AF65-F5344CB8AC3E}">
        <p14:creationId xmlns:p14="http://schemas.microsoft.com/office/powerpoint/2010/main" val="40936927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Arial" pitchFamily="34" charset="0"/>
              </a:defRPr>
            </a:lvl1pPr>
          </a:lstStyle>
          <a:p>
            <a:endParaRPr lang="en-GB" altLang="zh-TW"/>
          </a:p>
        </p:txBody>
      </p:sp>
      <p:sp>
        <p:nvSpPr>
          <p:cNvPr id="5123"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latin typeface="Arial" pitchFamily="34" charset="0"/>
              </a:defRPr>
            </a:lvl1pPr>
          </a:lstStyle>
          <a:p>
            <a:endParaRPr lang="en-GB" altLang="zh-TW"/>
          </a:p>
        </p:txBody>
      </p:sp>
      <p:sp>
        <p:nvSpPr>
          <p:cNvPr id="34820" name="Rectangle 4"/>
          <p:cNvSpPr>
            <a:spLocks noRo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ltLang="zh-TW" noProof="0" smtClean="0"/>
              <a:t>Click to edit Master text styles</a:t>
            </a:r>
          </a:p>
          <a:p>
            <a:pPr lvl="1"/>
            <a:r>
              <a:rPr lang="en-GB" altLang="zh-TW" noProof="0" smtClean="0"/>
              <a:t>Second level</a:t>
            </a:r>
          </a:p>
          <a:p>
            <a:pPr lvl="2"/>
            <a:r>
              <a:rPr lang="en-GB" altLang="zh-TW" noProof="0" smtClean="0"/>
              <a:t>Third level</a:t>
            </a:r>
          </a:p>
          <a:p>
            <a:pPr lvl="3"/>
            <a:r>
              <a:rPr lang="en-GB" altLang="zh-TW" noProof="0" smtClean="0"/>
              <a:t>Fourth level</a:t>
            </a:r>
          </a:p>
          <a:p>
            <a:pPr lvl="4"/>
            <a:r>
              <a:rPr lang="en-GB" altLang="zh-TW" noProof="0" smtClean="0"/>
              <a:t>Fifth level</a:t>
            </a:r>
          </a:p>
        </p:txBody>
      </p:sp>
      <p:sp>
        <p:nvSpPr>
          <p:cNvPr id="5126"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latin typeface="Arial" pitchFamily="34" charset="0"/>
              </a:defRPr>
            </a:lvl1pPr>
          </a:lstStyle>
          <a:p>
            <a:endParaRPr lang="en-GB" altLang="zh-TW"/>
          </a:p>
        </p:txBody>
      </p:sp>
      <p:sp>
        <p:nvSpPr>
          <p:cNvPr id="5127"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latin typeface="Arial" pitchFamily="34" charset="0"/>
              </a:defRPr>
            </a:lvl1pPr>
          </a:lstStyle>
          <a:p>
            <a:fld id="{9D04C0C0-3BD3-478A-9E59-098B12628A87}" type="slidenum">
              <a:rPr lang="en-GB" altLang="zh-TW"/>
              <a:pPr/>
              <a:t>‹#›</a:t>
            </a:fld>
            <a:endParaRPr lang="en-GB" altLang="zh-TW"/>
          </a:p>
        </p:txBody>
      </p:sp>
    </p:spTree>
    <p:extLst>
      <p:ext uri="{BB962C8B-B14F-4D97-AF65-F5344CB8AC3E}">
        <p14:creationId xmlns:p14="http://schemas.microsoft.com/office/powerpoint/2010/main" val="9757812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投影片圖像版面配置區 1"/>
          <p:cNvSpPr>
            <a:spLocks noGrp="1" noRot="1" noChangeAspect="1" noTextEdit="1"/>
          </p:cNvSpPr>
          <p:nvPr>
            <p:ph type="sldImg"/>
          </p:nvPr>
        </p:nvSpPr>
        <p:spPr>
          <a:ln/>
        </p:spPr>
      </p:sp>
      <p:sp>
        <p:nvSpPr>
          <p:cNvPr id="35843"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smtClean="0">
              <a:latin typeface="Arial" pitchFamily="34" charset="0"/>
            </a:endParaRPr>
          </a:p>
        </p:txBody>
      </p:sp>
      <p:sp>
        <p:nvSpPr>
          <p:cNvPr id="35844"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eaLnBrk="1" hangingPunct="1"/>
            <a:fld id="{1312CC5E-0FE2-497E-8722-1FB67BA1F178}" type="slidenum">
              <a:rPr lang="en-GB" altLang="zh-TW">
                <a:latin typeface="Arial" pitchFamily="34" charset="0"/>
              </a:rPr>
              <a:pPr eaLnBrk="1" hangingPunct="1"/>
              <a:t>1</a:t>
            </a:fld>
            <a:endParaRPr lang="en-GB" altLang="zh-TW">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投影片圖像版面配置區 1"/>
          <p:cNvSpPr>
            <a:spLocks noGrp="1" noRot="1" noChangeAspect="1" noTextEdit="1"/>
          </p:cNvSpPr>
          <p:nvPr>
            <p:ph type="sldImg"/>
          </p:nvPr>
        </p:nvSpPr>
        <p:spPr>
          <a:ln/>
        </p:spPr>
      </p:sp>
      <p:sp>
        <p:nvSpPr>
          <p:cNvPr id="3686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smtClean="0">
              <a:latin typeface="Arial" pitchFamily="34" charset="0"/>
            </a:endParaRPr>
          </a:p>
        </p:txBody>
      </p:sp>
      <p:sp>
        <p:nvSpPr>
          <p:cNvPr id="36868"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eaLnBrk="1" hangingPunct="1"/>
            <a:fld id="{74FA3D39-9C63-476F-B7F3-F8F86575291E}" type="slidenum">
              <a:rPr lang="en-GB" altLang="zh-TW">
                <a:latin typeface="Arial" pitchFamily="34" charset="0"/>
              </a:rPr>
              <a:pPr eaLnBrk="1" hangingPunct="1"/>
              <a:t>2</a:t>
            </a:fld>
            <a:endParaRPr lang="en-GB" altLang="zh-TW">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投影片圖像版面配置區 1"/>
          <p:cNvSpPr>
            <a:spLocks noGrp="1" noRot="1" noChangeAspect="1" noTextEdit="1"/>
          </p:cNvSpPr>
          <p:nvPr>
            <p:ph type="sldImg"/>
          </p:nvPr>
        </p:nvSpPr>
        <p:spPr>
          <a:ln/>
        </p:spPr>
      </p:sp>
      <p:sp>
        <p:nvSpPr>
          <p:cNvPr id="37891"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TW" smtClean="0">
                <a:latin typeface="Arial" pitchFamily="34" charset="0"/>
              </a:rPr>
              <a:t>DFL-160 is </a:t>
            </a:r>
            <a:r>
              <a:rPr lang="en-US" altLang="zh-TW" b="1" smtClean="0">
                <a:latin typeface="Arial" pitchFamily="34" charset="0"/>
              </a:rPr>
              <a:t>NOT</a:t>
            </a:r>
            <a:r>
              <a:rPr lang="en-US" altLang="zh-TW" smtClean="0">
                <a:latin typeface="Arial" pitchFamily="34" charset="0"/>
              </a:rPr>
              <a:t> ICSA or VPNC certified.</a:t>
            </a:r>
            <a:endParaRPr lang="zh-TW" altLang="en-US" smtClean="0">
              <a:latin typeface="Arial" pitchFamily="34" charset="0"/>
            </a:endParaRPr>
          </a:p>
        </p:txBody>
      </p:sp>
      <p:sp>
        <p:nvSpPr>
          <p:cNvPr id="37892"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eaLnBrk="1" hangingPunct="1"/>
            <a:fld id="{ED408887-E7A6-471C-9622-950ACC989409}" type="slidenum">
              <a:rPr lang="en-US" altLang="zh-TW">
                <a:latin typeface="Arial" pitchFamily="34" charset="0"/>
              </a:rPr>
              <a:pPr eaLnBrk="1" hangingPunct="1"/>
              <a:t>3</a:t>
            </a:fld>
            <a:endParaRPr lang="en-US" altLang="zh-TW">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投影片圖像版面配置區 1"/>
          <p:cNvSpPr>
            <a:spLocks noGrp="1" noRot="1" noChangeAspect="1" noTextEdit="1"/>
          </p:cNvSpPr>
          <p:nvPr>
            <p:ph type="sldImg"/>
          </p:nvPr>
        </p:nvSpPr>
        <p:spPr>
          <a:ln/>
        </p:spPr>
      </p:sp>
      <p:sp>
        <p:nvSpPr>
          <p:cNvPr id="38915"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smtClean="0">
              <a:latin typeface="Arial" pitchFamily="34" charset="0"/>
            </a:endParaRPr>
          </a:p>
        </p:txBody>
      </p:sp>
      <p:sp>
        <p:nvSpPr>
          <p:cNvPr id="38916"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eaLnBrk="1" hangingPunct="1"/>
            <a:fld id="{4810B709-7FAF-4F04-A694-6CC494CCDF31}" type="slidenum">
              <a:rPr lang="en-GB" altLang="zh-TW">
                <a:latin typeface="Arial" pitchFamily="34" charset="0"/>
              </a:rPr>
              <a:pPr eaLnBrk="1" hangingPunct="1"/>
              <a:t>4</a:t>
            </a:fld>
            <a:endParaRPr lang="en-GB" altLang="zh-TW">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投影片圖像版面配置區 1"/>
          <p:cNvSpPr>
            <a:spLocks noGrp="1" noRot="1" noChangeAspect="1" noTextEdit="1"/>
          </p:cNvSpPr>
          <p:nvPr>
            <p:ph type="sldImg"/>
          </p:nvPr>
        </p:nvSpPr>
        <p:spPr>
          <a:ln/>
        </p:spPr>
      </p:sp>
      <p:sp>
        <p:nvSpPr>
          <p:cNvPr id="39939"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latin typeface="Arial" pitchFamily="34" charset="0"/>
            </a:endParaRPr>
          </a:p>
        </p:txBody>
      </p:sp>
      <p:sp>
        <p:nvSpPr>
          <p:cNvPr id="39940"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eaLnBrk="1" hangingPunct="1"/>
            <a:fld id="{05549042-A8A1-4E9F-A7A3-1794A53CC0F8}" type="slidenum">
              <a:rPr lang="en-GB" altLang="zh-TW">
                <a:latin typeface="Arial" pitchFamily="34" charset="0"/>
              </a:rPr>
              <a:pPr eaLnBrk="1" hangingPunct="1"/>
              <a:t>9</a:t>
            </a:fld>
            <a:endParaRPr lang="en-GB" altLang="zh-TW">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投影片圖像版面配置區 1"/>
          <p:cNvSpPr>
            <a:spLocks noGrp="1" noRot="1" noChangeAspect="1" noTextEdit="1"/>
          </p:cNvSpPr>
          <p:nvPr>
            <p:ph type="sldImg"/>
          </p:nvPr>
        </p:nvSpPr>
        <p:spPr>
          <a:ln/>
        </p:spPr>
      </p:sp>
      <p:sp>
        <p:nvSpPr>
          <p:cNvPr id="3" name="備忘稿版面配置區 2"/>
          <p:cNvSpPr>
            <a:spLocks noGrp="1"/>
          </p:cNvSpPr>
          <p:nvPr>
            <p:ph type="body" idx="1"/>
          </p:nvPr>
        </p:nvSpPr>
        <p:spPr/>
        <p:txBody>
          <a:bodyPr>
            <a:normAutofit/>
          </a:bodyPr>
          <a:lstStyle/>
          <a:p>
            <a:pPr fontAlgn="t"/>
            <a:endParaRPr lang="en-US" altLang="zh-TW" smtClean="0">
              <a:latin typeface="Calibri" pitchFamily="34" charset="0"/>
            </a:endParaRPr>
          </a:p>
          <a:p>
            <a:endParaRPr lang="zh-TW" altLang="en-US" smtClean="0">
              <a:latin typeface="Arial" pitchFamily="34" charset="0"/>
            </a:endParaRPr>
          </a:p>
        </p:txBody>
      </p:sp>
      <p:sp>
        <p:nvSpPr>
          <p:cNvPr id="40964"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eaLnBrk="1" hangingPunct="1"/>
            <a:fld id="{31905794-5ACB-4290-B34E-3889D3697E91}" type="slidenum">
              <a:rPr lang="zh-TW" altLang="en-US">
                <a:latin typeface="Arial" pitchFamily="34" charset="0"/>
              </a:rPr>
              <a:pPr eaLnBrk="1" hangingPunct="1"/>
              <a:t>12</a:t>
            </a:fld>
            <a:endParaRPr lang="zh-TW" altLang="en-US">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投影片圖像版面配置區 1"/>
          <p:cNvSpPr>
            <a:spLocks noGrp="1" noRot="1" noChangeAspect="1" noTextEdit="1"/>
          </p:cNvSpPr>
          <p:nvPr>
            <p:ph type="sldImg"/>
          </p:nvPr>
        </p:nvSpPr>
        <p:spPr>
          <a:ln/>
        </p:spPr>
      </p:sp>
      <p:sp>
        <p:nvSpPr>
          <p:cNvPr id="4198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smtClean="0">
              <a:latin typeface="Arial" pitchFamily="34" charset="0"/>
            </a:endParaRPr>
          </a:p>
        </p:txBody>
      </p:sp>
      <p:sp>
        <p:nvSpPr>
          <p:cNvPr id="41988"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eaLnBrk="1" hangingPunct="1"/>
            <a:fld id="{6D331171-C9CC-4DDA-99BA-9DA6A489B04E}" type="slidenum">
              <a:rPr lang="en-GB" altLang="zh-TW">
                <a:latin typeface="Arial" pitchFamily="34" charset="0"/>
              </a:rPr>
              <a:pPr eaLnBrk="1" hangingPunct="1"/>
              <a:t>13</a:t>
            </a:fld>
            <a:endParaRPr lang="en-GB" altLang="zh-TW">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投影片圖像版面配置區 1"/>
          <p:cNvSpPr>
            <a:spLocks noGrp="1" noRot="1" noChangeAspect="1" noTextEdit="1"/>
          </p:cNvSpPr>
          <p:nvPr>
            <p:ph type="sldImg"/>
          </p:nvPr>
        </p:nvSpPr>
        <p:spPr>
          <a:ln/>
        </p:spPr>
      </p:sp>
      <p:sp>
        <p:nvSpPr>
          <p:cNvPr id="43011"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latin typeface="Arial" pitchFamily="34" charset="0"/>
            </a:endParaRPr>
          </a:p>
        </p:txBody>
      </p:sp>
      <p:sp>
        <p:nvSpPr>
          <p:cNvPr id="43012"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eaLnBrk="1" hangingPunct="1"/>
            <a:fld id="{640FEDF6-0261-4B18-9464-BE34CCD8AD03}" type="slidenum">
              <a:rPr lang="en-GB" altLang="zh-TW">
                <a:latin typeface="Arial" pitchFamily="34" charset="0"/>
              </a:rPr>
              <a:pPr eaLnBrk="1" hangingPunct="1"/>
              <a:t>17</a:t>
            </a:fld>
            <a:endParaRPr lang="en-GB" altLang="zh-TW">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投影片圖像版面配置區 1"/>
          <p:cNvSpPr>
            <a:spLocks noGrp="1" noRot="1" noChangeAspect="1" noTextEdit="1"/>
          </p:cNvSpPr>
          <p:nvPr>
            <p:ph type="sldImg"/>
          </p:nvPr>
        </p:nvSpPr>
        <p:spPr>
          <a:ln/>
        </p:spPr>
      </p:sp>
      <p:sp>
        <p:nvSpPr>
          <p:cNvPr id="44035"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latin typeface="Arial" pitchFamily="34" charset="0"/>
            </a:endParaRPr>
          </a:p>
        </p:txBody>
      </p:sp>
      <p:sp>
        <p:nvSpPr>
          <p:cNvPr id="44036"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eaLnBrk="1" hangingPunct="1"/>
            <a:fld id="{8E4F766A-1E5D-470A-A0BE-E210067F053F}" type="slidenum">
              <a:rPr lang="en-GB" altLang="zh-TW">
                <a:latin typeface="Arial" pitchFamily="34" charset="0"/>
              </a:rPr>
              <a:pPr eaLnBrk="1" hangingPunct="1"/>
              <a:t>24</a:t>
            </a:fld>
            <a:endParaRPr lang="en-GB" altLang="zh-TW">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685800" y="2667000"/>
            <a:ext cx="7772400" cy="1143000"/>
          </a:xfrm>
        </p:spPr>
        <p:txBody>
          <a:bodyPr wrap="square" lIns="91440" tIns="45720" rIns="91440" bIns="45720"/>
          <a:lstStyle>
            <a:lvl1pPr algn="ctr">
              <a:defRPr sz="3000" b="1"/>
            </a:lvl1pPr>
          </a:lstStyle>
          <a:p>
            <a:r>
              <a:rPr lang="en-GB" altLang="zh-TW" dirty="0"/>
              <a:t>Click to edit Master title style</a:t>
            </a:r>
          </a:p>
        </p:txBody>
      </p:sp>
    </p:spTree>
    <p:extLst>
      <p:ext uri="{BB962C8B-B14F-4D97-AF65-F5344CB8AC3E}">
        <p14:creationId xmlns:p14="http://schemas.microsoft.com/office/powerpoint/2010/main" val="3061892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4174958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343650" y="990600"/>
            <a:ext cx="1885950" cy="495300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685800" y="990600"/>
            <a:ext cx="5505450" cy="49530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2800672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標題及物件在文字之上">
    <p:spTree>
      <p:nvGrpSpPr>
        <p:cNvPr id="1" name=""/>
        <p:cNvGrpSpPr/>
        <p:nvPr/>
      </p:nvGrpSpPr>
      <p:grpSpPr>
        <a:xfrm>
          <a:off x="0" y="0"/>
          <a:ext cx="0" cy="0"/>
          <a:chOff x="0" y="0"/>
          <a:chExt cx="0" cy="0"/>
        </a:xfrm>
      </p:grpSpPr>
      <p:sp>
        <p:nvSpPr>
          <p:cNvPr id="2" name="標題 1"/>
          <p:cNvSpPr>
            <a:spLocks noGrp="1"/>
          </p:cNvSpPr>
          <p:nvPr>
            <p:ph type="title"/>
          </p:nvPr>
        </p:nvSpPr>
        <p:spPr>
          <a:xfrm>
            <a:off x="762000" y="990600"/>
            <a:ext cx="6781800" cy="381000"/>
          </a:xfrm>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685800" y="1828800"/>
            <a:ext cx="7543800" cy="1981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685800" y="3962400"/>
            <a:ext cx="7543800" cy="1981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28237373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2"/>
          <p:cNvSpPr>
            <a:spLocks noGrp="1"/>
          </p:cNvSpPr>
          <p:nvPr>
            <p:ph idx="10"/>
          </p:nvPr>
        </p:nvSpPr>
        <p:spPr>
          <a:xfrm>
            <a:off x="250825" y="952500"/>
            <a:ext cx="8277225" cy="406400"/>
          </a:xfrm>
        </p:spPr>
        <p:txBody>
          <a:bodyPr/>
          <a:lstStyle>
            <a:lvl1pPr>
              <a:buNone/>
              <a:defRPr sz="2000" b="1">
                <a:solidFill>
                  <a:srgbClr val="0087BD"/>
                </a:solidFill>
                <a:effectLst/>
              </a:defRPr>
            </a:lvl1pPr>
          </a:lstStyle>
          <a:p>
            <a:pPr lvl="0"/>
            <a:r>
              <a:rPr lang="zh-TW" altLang="en-US" smtClean="0"/>
              <a:t>按一下以編輯母片文字樣式</a:t>
            </a:r>
          </a:p>
        </p:txBody>
      </p:sp>
    </p:spTree>
    <p:extLst>
      <p:ext uri="{BB962C8B-B14F-4D97-AF65-F5344CB8AC3E}">
        <p14:creationId xmlns:p14="http://schemas.microsoft.com/office/powerpoint/2010/main" val="260471025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790596" y="954428"/>
            <a:ext cx="6781800" cy="381000"/>
          </a:xfrm>
        </p:spPr>
        <p:txBody>
          <a:bodyPr/>
          <a:lstStyle>
            <a:lvl1pPr>
              <a:defRPr sz="2600" b="1"/>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p:txBody>
          <a:bodyPr/>
          <a:lstStyle>
            <a:lvl1pPr>
              <a:defRPr sz="1600"/>
            </a:lvl1pPr>
            <a:lvl2pPr>
              <a:defRPr sz="1500"/>
            </a:lvl2pPr>
            <a:lvl4pPr>
              <a:defRPr sz="1300"/>
            </a:lvl4pPr>
            <a:lvl5pPr>
              <a:defRPr sz="1200"/>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Tree>
    <p:extLst>
      <p:ext uri="{BB962C8B-B14F-4D97-AF65-F5344CB8AC3E}">
        <p14:creationId xmlns:p14="http://schemas.microsoft.com/office/powerpoint/2010/main" val="2198212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Tree>
    <p:extLst>
      <p:ext uri="{BB962C8B-B14F-4D97-AF65-F5344CB8AC3E}">
        <p14:creationId xmlns:p14="http://schemas.microsoft.com/office/powerpoint/2010/main" val="3597873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685800" y="18288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533900" y="18288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2622423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418393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Tree>
    <p:extLst>
      <p:ext uri="{BB962C8B-B14F-4D97-AF65-F5344CB8AC3E}">
        <p14:creationId xmlns:p14="http://schemas.microsoft.com/office/powerpoint/2010/main" val="521238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1779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val="117127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val="3438561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762000" y="990600"/>
            <a:ext cx="6781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lvl="0"/>
            <a:r>
              <a:rPr lang="en-GB" altLang="zh-TW" smtClean="0"/>
              <a:t>Click to edit Master title style</a:t>
            </a:r>
          </a:p>
        </p:txBody>
      </p:sp>
      <p:sp>
        <p:nvSpPr>
          <p:cNvPr id="3075" name="Rectangle 3"/>
          <p:cNvSpPr>
            <a:spLocks noGrp="1" noChangeArrowheads="1"/>
          </p:cNvSpPr>
          <p:nvPr>
            <p:ph type="body" idx="1"/>
          </p:nvPr>
        </p:nvSpPr>
        <p:spPr bwMode="auto">
          <a:xfrm>
            <a:off x="685800" y="1828800"/>
            <a:ext cx="7543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zh-TW" smtClean="0"/>
              <a:t>Click to edit Master text styles</a:t>
            </a:r>
          </a:p>
          <a:p>
            <a:pPr lvl="1"/>
            <a:r>
              <a:rPr lang="en-GB" altLang="zh-TW" smtClean="0"/>
              <a:t>Second level</a:t>
            </a:r>
          </a:p>
          <a:p>
            <a:pPr lvl="2"/>
            <a:r>
              <a:rPr lang="en-GB" altLang="zh-TW" smtClean="0"/>
              <a:t>Third level</a:t>
            </a:r>
          </a:p>
          <a:p>
            <a:pPr lvl="3"/>
            <a:r>
              <a:rPr lang="en-GB" altLang="zh-TW" smtClean="0"/>
              <a:t>Fourth level</a:t>
            </a:r>
          </a:p>
          <a:p>
            <a:pPr lvl="4"/>
            <a:r>
              <a:rPr lang="en-GB" altLang="zh-TW" smtClean="0"/>
              <a:t>Fifth level</a:t>
            </a:r>
          </a:p>
        </p:txBody>
      </p:sp>
      <p:sp>
        <p:nvSpPr>
          <p:cNvPr id="2052" name="文字方塊 2"/>
          <p:cNvSpPr txBox="1">
            <a:spLocks noChangeArrowheads="1"/>
          </p:cNvSpPr>
          <p:nvPr userDrawn="1"/>
        </p:nvSpPr>
        <p:spPr bwMode="auto">
          <a:xfrm>
            <a:off x="179388" y="6610350"/>
            <a:ext cx="2143125" cy="274638"/>
          </a:xfrm>
          <a:prstGeom prst="rect">
            <a:avLst/>
          </a:prstGeom>
          <a:noFill/>
          <a:ln w="9525">
            <a:noFill/>
            <a:miter lim="800000"/>
            <a:headEnd/>
            <a:tailEnd/>
          </a:ln>
        </p:spPr>
        <p:txBody>
          <a:bodyPr>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eaLnBrk="1" hangingPunct="1"/>
            <a:r>
              <a:rPr lang="en-US" altLang="zh-TW">
                <a:solidFill>
                  <a:schemeClr val="accent2"/>
                </a:solidFill>
                <a:ea typeface="新細明體" pitchFamily="18" charset="-120"/>
              </a:rPr>
              <a:t>D-Link Confidential</a:t>
            </a:r>
            <a:endParaRPr lang="zh-TW" altLang="en-US">
              <a:solidFill>
                <a:schemeClr val="accent2"/>
              </a:solidFill>
              <a:ea typeface="新細明體" pitchFamily="18" charset="-120"/>
            </a:endParaRPr>
          </a:p>
        </p:txBody>
      </p:sp>
    </p:spTree>
  </p:cSld>
  <p:clrMap bg1="lt1" tx1="dk1" bg2="lt2" tx2="dk2" accent1="accent1" accent2="accent2" accent3="accent3" accent4="accent4" accent5="accent5" accent6="accent6" hlink="hlink" folHlink="folHlink"/>
  <p:sldLayoutIdLst>
    <p:sldLayoutId id="2147484808" r:id="rId1"/>
    <p:sldLayoutId id="2147484797" r:id="rId2"/>
    <p:sldLayoutId id="2147484798" r:id="rId3"/>
    <p:sldLayoutId id="2147484799" r:id="rId4"/>
    <p:sldLayoutId id="2147484800" r:id="rId5"/>
    <p:sldLayoutId id="2147484801" r:id="rId6"/>
    <p:sldLayoutId id="2147484802" r:id="rId7"/>
    <p:sldLayoutId id="2147484803" r:id="rId8"/>
    <p:sldLayoutId id="2147484804" r:id="rId9"/>
    <p:sldLayoutId id="2147484805" r:id="rId10"/>
    <p:sldLayoutId id="2147484806" r:id="rId11"/>
    <p:sldLayoutId id="2147484807" r:id="rId12"/>
    <p:sldLayoutId id="2147484809" r:id="rId13"/>
  </p:sldLayoutIdLst>
  <p:txStyles>
    <p:titleStyle>
      <a:lvl1pPr algn="l" rtl="0" eaLnBrk="0" fontAlgn="base" hangingPunct="0">
        <a:spcBef>
          <a:spcPct val="0"/>
        </a:spcBef>
        <a:spcAft>
          <a:spcPct val="0"/>
        </a:spcAft>
        <a:defRPr sz="2600" b="1">
          <a:solidFill>
            <a:schemeClr val="bg1"/>
          </a:solidFill>
          <a:latin typeface="+mj-lt"/>
          <a:ea typeface="+mj-ea"/>
          <a:cs typeface="+mj-cs"/>
        </a:defRPr>
      </a:lvl1pPr>
      <a:lvl2pPr algn="l" rtl="0" eaLnBrk="0" fontAlgn="base" hangingPunct="0">
        <a:spcBef>
          <a:spcPct val="0"/>
        </a:spcBef>
        <a:spcAft>
          <a:spcPct val="0"/>
        </a:spcAft>
        <a:defRPr sz="2600" b="1">
          <a:solidFill>
            <a:schemeClr val="bg1"/>
          </a:solidFill>
          <a:latin typeface="Verdana" pitchFamily="34" charset="0"/>
          <a:cs typeface="Times New Roman" pitchFamily="18" charset="0"/>
        </a:defRPr>
      </a:lvl2pPr>
      <a:lvl3pPr algn="l" rtl="0" eaLnBrk="0" fontAlgn="base" hangingPunct="0">
        <a:spcBef>
          <a:spcPct val="0"/>
        </a:spcBef>
        <a:spcAft>
          <a:spcPct val="0"/>
        </a:spcAft>
        <a:defRPr sz="2600" b="1">
          <a:solidFill>
            <a:schemeClr val="bg1"/>
          </a:solidFill>
          <a:latin typeface="Verdana" pitchFamily="34" charset="0"/>
          <a:cs typeface="Times New Roman" pitchFamily="18" charset="0"/>
        </a:defRPr>
      </a:lvl3pPr>
      <a:lvl4pPr algn="l" rtl="0" eaLnBrk="0" fontAlgn="base" hangingPunct="0">
        <a:spcBef>
          <a:spcPct val="0"/>
        </a:spcBef>
        <a:spcAft>
          <a:spcPct val="0"/>
        </a:spcAft>
        <a:defRPr sz="2600" b="1">
          <a:solidFill>
            <a:schemeClr val="bg1"/>
          </a:solidFill>
          <a:latin typeface="Verdana" pitchFamily="34" charset="0"/>
          <a:cs typeface="Times New Roman" pitchFamily="18" charset="0"/>
        </a:defRPr>
      </a:lvl4pPr>
      <a:lvl5pPr algn="l" rtl="0" eaLnBrk="0" fontAlgn="base" hangingPunct="0">
        <a:spcBef>
          <a:spcPct val="0"/>
        </a:spcBef>
        <a:spcAft>
          <a:spcPct val="0"/>
        </a:spcAft>
        <a:defRPr sz="2600" b="1">
          <a:solidFill>
            <a:schemeClr val="bg1"/>
          </a:solidFill>
          <a:latin typeface="Verdana" pitchFamily="34" charset="0"/>
          <a:cs typeface="Times New Roman" pitchFamily="18" charset="0"/>
        </a:defRPr>
      </a:lvl5pPr>
      <a:lvl6pPr marL="457200" algn="l" rtl="0" fontAlgn="base">
        <a:spcBef>
          <a:spcPct val="0"/>
        </a:spcBef>
        <a:spcAft>
          <a:spcPct val="0"/>
        </a:spcAft>
        <a:defRPr sz="1600">
          <a:solidFill>
            <a:schemeClr val="bg1"/>
          </a:solidFill>
          <a:latin typeface="Verdana" pitchFamily="34" charset="0"/>
          <a:cs typeface="Times New Roman" pitchFamily="18" charset="0"/>
        </a:defRPr>
      </a:lvl6pPr>
      <a:lvl7pPr marL="914400" algn="l" rtl="0" fontAlgn="base">
        <a:spcBef>
          <a:spcPct val="0"/>
        </a:spcBef>
        <a:spcAft>
          <a:spcPct val="0"/>
        </a:spcAft>
        <a:defRPr sz="1600">
          <a:solidFill>
            <a:schemeClr val="bg1"/>
          </a:solidFill>
          <a:latin typeface="Verdana" pitchFamily="34" charset="0"/>
          <a:cs typeface="Times New Roman" pitchFamily="18" charset="0"/>
        </a:defRPr>
      </a:lvl7pPr>
      <a:lvl8pPr marL="1371600" algn="l" rtl="0" fontAlgn="base">
        <a:spcBef>
          <a:spcPct val="0"/>
        </a:spcBef>
        <a:spcAft>
          <a:spcPct val="0"/>
        </a:spcAft>
        <a:defRPr sz="1600">
          <a:solidFill>
            <a:schemeClr val="bg1"/>
          </a:solidFill>
          <a:latin typeface="Verdana" pitchFamily="34" charset="0"/>
          <a:cs typeface="Times New Roman" pitchFamily="18" charset="0"/>
        </a:defRPr>
      </a:lvl8pPr>
      <a:lvl9pPr marL="1828800" algn="l" rtl="0" fontAlgn="base">
        <a:spcBef>
          <a:spcPct val="0"/>
        </a:spcBef>
        <a:spcAft>
          <a:spcPct val="0"/>
        </a:spcAft>
        <a:defRPr sz="1600">
          <a:solidFill>
            <a:schemeClr val="bg1"/>
          </a:solidFill>
          <a:latin typeface="Verdana" pitchFamily="34" charset="0"/>
          <a:cs typeface="Times New Roman" pitchFamily="18" charset="0"/>
        </a:defRPr>
      </a:lvl9pPr>
    </p:titleStyle>
    <p:bodyStyle>
      <a:lvl1pPr marL="342900" indent="-342900" algn="l" rtl="0" eaLnBrk="0" fontAlgn="base" hangingPunct="0">
        <a:spcBef>
          <a:spcPct val="20000"/>
        </a:spcBef>
        <a:spcAft>
          <a:spcPct val="0"/>
        </a:spcAft>
        <a:buClr>
          <a:srgbClr val="BED69A"/>
        </a:buClr>
        <a:buFont typeface="Wingdings" pitchFamily="2" charset="2"/>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lr>
          <a:srgbClr val="BED69A"/>
        </a:buClr>
        <a:buFont typeface="Wingdings" pitchFamily="2" charset="2"/>
        <a:buChar char="ü"/>
        <a:defRPr sz="1500">
          <a:solidFill>
            <a:schemeClr val="tx1"/>
          </a:solidFill>
          <a:latin typeface="+mn-lt"/>
          <a:cs typeface="+mn-cs"/>
        </a:defRPr>
      </a:lvl2pPr>
      <a:lvl3pPr marL="1143000" indent="-228600" algn="l" rtl="0" eaLnBrk="0" fontAlgn="base" hangingPunct="0">
        <a:spcBef>
          <a:spcPct val="20000"/>
        </a:spcBef>
        <a:spcAft>
          <a:spcPct val="0"/>
        </a:spcAft>
        <a:buClr>
          <a:srgbClr val="BED69A"/>
        </a:buClr>
        <a:buFont typeface="Wingdings" pitchFamily="2" charset="2"/>
        <a:buChar char="Ø"/>
        <a:defRPr sz="1400">
          <a:solidFill>
            <a:schemeClr val="tx1"/>
          </a:solidFill>
          <a:latin typeface="+mn-lt"/>
          <a:cs typeface="+mn-cs"/>
        </a:defRPr>
      </a:lvl3pPr>
      <a:lvl4pPr marL="1600200" indent="-228600" algn="l" rtl="0" eaLnBrk="0" fontAlgn="base" hangingPunct="0">
        <a:spcBef>
          <a:spcPct val="20000"/>
        </a:spcBef>
        <a:spcAft>
          <a:spcPct val="0"/>
        </a:spcAft>
        <a:buClr>
          <a:srgbClr val="BED69A"/>
        </a:buClr>
        <a:buFont typeface="Verdana" pitchFamily="34" charset="0"/>
        <a:buChar char="─"/>
        <a:defRPr sz="1300">
          <a:solidFill>
            <a:schemeClr val="tx1"/>
          </a:solidFill>
          <a:latin typeface="+mn-lt"/>
          <a:cs typeface="+mn-cs"/>
        </a:defRPr>
      </a:lvl4pPr>
      <a:lvl5pPr marL="2057400" indent="-228600" algn="l" rtl="0" eaLnBrk="0" fontAlgn="base" hangingPunct="0">
        <a:spcBef>
          <a:spcPct val="20000"/>
        </a:spcBef>
        <a:spcAft>
          <a:spcPct val="0"/>
        </a:spcAft>
        <a:buClr>
          <a:srgbClr val="BED69A"/>
        </a:buClr>
        <a:buFont typeface="Wingdings" pitchFamily="2" charset="2"/>
        <a:buChar char="§"/>
        <a:defRPr sz="1200">
          <a:solidFill>
            <a:schemeClr val="tx1"/>
          </a:solidFill>
          <a:latin typeface="+mn-lt"/>
          <a:cs typeface="+mn-cs"/>
        </a:defRPr>
      </a:lvl5pPr>
      <a:lvl6pPr marL="2514600" indent="-228600" algn="l" rtl="0" fontAlgn="base">
        <a:spcBef>
          <a:spcPct val="20000"/>
        </a:spcBef>
        <a:spcAft>
          <a:spcPct val="0"/>
        </a:spcAft>
        <a:buClr>
          <a:srgbClr val="BED69A"/>
        </a:buClr>
        <a:buFont typeface="Wingdings" pitchFamily="2" charset="2"/>
        <a:buChar char="§"/>
        <a:defRPr sz="900">
          <a:solidFill>
            <a:schemeClr val="tx1"/>
          </a:solidFill>
          <a:latin typeface="+mn-lt"/>
          <a:cs typeface="+mn-cs"/>
        </a:defRPr>
      </a:lvl6pPr>
      <a:lvl7pPr marL="2971800" indent="-228600" algn="l" rtl="0" fontAlgn="base">
        <a:spcBef>
          <a:spcPct val="20000"/>
        </a:spcBef>
        <a:spcAft>
          <a:spcPct val="0"/>
        </a:spcAft>
        <a:buClr>
          <a:srgbClr val="BED69A"/>
        </a:buClr>
        <a:buFont typeface="Wingdings" pitchFamily="2" charset="2"/>
        <a:buChar char="§"/>
        <a:defRPr sz="900">
          <a:solidFill>
            <a:schemeClr val="tx1"/>
          </a:solidFill>
          <a:latin typeface="+mn-lt"/>
          <a:cs typeface="+mn-cs"/>
        </a:defRPr>
      </a:lvl7pPr>
      <a:lvl8pPr marL="3429000" indent="-228600" algn="l" rtl="0" fontAlgn="base">
        <a:spcBef>
          <a:spcPct val="20000"/>
        </a:spcBef>
        <a:spcAft>
          <a:spcPct val="0"/>
        </a:spcAft>
        <a:buClr>
          <a:srgbClr val="BED69A"/>
        </a:buClr>
        <a:buFont typeface="Wingdings" pitchFamily="2" charset="2"/>
        <a:buChar char="§"/>
        <a:defRPr sz="900">
          <a:solidFill>
            <a:schemeClr val="tx1"/>
          </a:solidFill>
          <a:latin typeface="+mn-lt"/>
          <a:cs typeface="+mn-cs"/>
        </a:defRPr>
      </a:lvl8pPr>
      <a:lvl9pPr marL="3886200" indent="-228600" algn="l" rtl="0" fontAlgn="base">
        <a:spcBef>
          <a:spcPct val="20000"/>
        </a:spcBef>
        <a:spcAft>
          <a:spcPct val="0"/>
        </a:spcAft>
        <a:buClr>
          <a:srgbClr val="BED69A"/>
        </a:buClr>
        <a:buFont typeface="Wingdings" pitchFamily="2" charset="2"/>
        <a:buChar char="§"/>
        <a:defRPr sz="900">
          <a:solidFill>
            <a:schemeClr val="tx1"/>
          </a:solidFill>
          <a:latin typeface="+mn-lt"/>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5.png"/><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27.png"/><Relationship Id="rId4" Type="http://schemas.openxmlformats.org/officeDocument/2006/relationships/image" Target="../media/image24.png"/><Relationship Id="rId9" Type="http://schemas.openxmlformats.org/officeDocument/2006/relationships/oleObject" Target="../embeddings/oleObject4.bin"/><Relationship Id="rId14" Type="http://schemas.openxmlformats.org/officeDocument/2006/relationships/image" Target="../media/image2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jpeg"/><Relationship Id="rId4" Type="http://schemas.openxmlformats.org/officeDocument/2006/relationships/image" Target="../media/image36.jpeg"/></Relationships>
</file>

<file path=ppt/slides/_rels/slide18.xml.rels><?xml version="1.0" encoding="UTF-8" standalone="yes"?>
<Relationships xmlns="http://schemas.openxmlformats.org/package/2006/relationships"><Relationship Id="rId3" Type="http://schemas.openxmlformats.org/officeDocument/2006/relationships/hyperlink" Target="http://www.energystar.gov/index.cfm?c=home.index" TargetMode="External"/><Relationship Id="rId7" Type="http://schemas.openxmlformats.org/officeDocument/2006/relationships/image" Target="../media/image43.jpeg"/><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jpeg"/><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47.jpeg"/><Relationship Id="rId2"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56.jpeg"/><Relationship Id="rId13" Type="http://schemas.openxmlformats.org/officeDocument/2006/relationships/image" Target="../media/image58.wmf"/><Relationship Id="rId3" Type="http://schemas.openxmlformats.org/officeDocument/2006/relationships/notesSlide" Target="../notesSlides/notesSlide9.xml"/><Relationship Id="rId7" Type="http://schemas.openxmlformats.org/officeDocument/2006/relationships/image" Target="../media/image10.png"/><Relationship Id="rId12"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3.jpeg"/><Relationship Id="rId11" Type="http://schemas.openxmlformats.org/officeDocument/2006/relationships/image" Target="../media/image53.png"/><Relationship Id="rId5" Type="http://schemas.openxmlformats.org/officeDocument/2006/relationships/image" Target="../media/image55.png"/><Relationship Id="rId15" Type="http://schemas.openxmlformats.org/officeDocument/2006/relationships/image" Target="../media/image60.png"/><Relationship Id="rId10" Type="http://schemas.openxmlformats.org/officeDocument/2006/relationships/oleObject" Target="../embeddings/oleObject7.bin"/><Relationship Id="rId4" Type="http://schemas.openxmlformats.org/officeDocument/2006/relationships/image" Target="../media/image54.jpeg"/><Relationship Id="rId9" Type="http://schemas.openxmlformats.org/officeDocument/2006/relationships/image" Target="../media/image57.jpeg"/><Relationship Id="rId14" Type="http://schemas.openxmlformats.org/officeDocument/2006/relationships/image" Target="../media/image59.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wmf"/><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wmf"/><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ctrTitle"/>
          </p:nvPr>
        </p:nvSpPr>
        <p:spPr>
          <a:xfrm>
            <a:off x="685800" y="2143125"/>
            <a:ext cx="7772400" cy="2071688"/>
          </a:xfrm>
        </p:spPr>
        <p:txBody>
          <a:bodyPr/>
          <a:lstStyle/>
          <a:p>
            <a:r>
              <a:rPr lang="en-US" altLang="zh-TW" smtClean="0">
                <a:ea typeface="新細明體" pitchFamily="18" charset="-120"/>
              </a:rPr>
              <a:t>NetDefend UTM Firewall</a:t>
            </a:r>
            <a:br>
              <a:rPr lang="en-US" altLang="zh-TW" smtClean="0">
                <a:ea typeface="新細明體" pitchFamily="18" charset="-120"/>
              </a:rPr>
            </a:br>
            <a:r>
              <a:rPr lang="en-US" altLang="zh-TW" smtClean="0">
                <a:ea typeface="新細明體" pitchFamily="18" charset="-120"/>
              </a:rPr>
              <a:t>DFL-260E/860E</a:t>
            </a:r>
            <a:br>
              <a:rPr lang="en-US" altLang="zh-TW" smtClean="0">
                <a:ea typeface="新細明體" pitchFamily="18" charset="-120"/>
              </a:rPr>
            </a:br>
            <a:r>
              <a:rPr lang="en-US" altLang="zh-TW" smtClean="0">
                <a:ea typeface="新細明體" pitchFamily="18" charset="-120"/>
              </a:rPr>
              <a:t>DFL-1660/2560/2560G</a:t>
            </a:r>
            <a:br>
              <a:rPr lang="en-US" altLang="zh-TW" smtClean="0">
                <a:ea typeface="新細明體" pitchFamily="18" charset="-120"/>
              </a:rPr>
            </a:br>
            <a:r>
              <a:rPr lang="en-US" altLang="zh-TW" smtClean="0">
                <a:ea typeface="新細明體" pitchFamily="18" charset="-120"/>
              </a:rPr>
              <a:t>       Sales Guide </a:t>
            </a:r>
            <a:r>
              <a:rPr lang="en-US" altLang="zh-TW" sz="1400" smtClean="0">
                <a:ea typeface="新細明體" pitchFamily="18" charset="-120"/>
              </a:rPr>
              <a:t>v1.2</a:t>
            </a:r>
          </a:p>
        </p:txBody>
      </p:sp>
      <p:sp>
        <p:nvSpPr>
          <p:cNvPr id="6147" name="文字方塊 2"/>
          <p:cNvSpPr txBox="1">
            <a:spLocks noChangeArrowheads="1"/>
          </p:cNvSpPr>
          <p:nvPr/>
        </p:nvSpPr>
        <p:spPr bwMode="auto">
          <a:xfrm>
            <a:off x="5929313" y="4500563"/>
            <a:ext cx="21431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eaLnBrk="1" hangingPunct="1"/>
            <a:r>
              <a:rPr lang="en-US" altLang="zh-TW" b="1">
                <a:solidFill>
                  <a:schemeClr val="bg1"/>
                </a:solidFill>
                <a:ea typeface="新細明體" pitchFamily="18" charset="-120"/>
              </a:rPr>
              <a:t>D-Link HQ SSPD Team</a:t>
            </a:r>
            <a:endParaRPr lang="zh-TW" altLang="en-US" b="1">
              <a:solidFill>
                <a:schemeClr val="bg1"/>
              </a:solidFill>
              <a:ea typeface="新細明體" pitchFamily="18" charset="-120"/>
            </a:endParaRPr>
          </a:p>
        </p:txBody>
      </p:sp>
      <p:sp>
        <p:nvSpPr>
          <p:cNvPr id="6148" name="文字方塊 2"/>
          <p:cNvSpPr txBox="1">
            <a:spLocks noChangeArrowheads="1"/>
          </p:cNvSpPr>
          <p:nvPr/>
        </p:nvSpPr>
        <p:spPr bwMode="auto">
          <a:xfrm>
            <a:off x="179388" y="6597650"/>
            <a:ext cx="21431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eaLnBrk="1" hangingPunct="1"/>
            <a:r>
              <a:rPr lang="en-US" altLang="zh-TW">
                <a:solidFill>
                  <a:srgbClr val="0033CC"/>
                </a:solidFill>
                <a:ea typeface="新細明體" pitchFamily="18" charset="-120"/>
              </a:rPr>
              <a:t>D-Link Confidential</a:t>
            </a:r>
            <a:endParaRPr lang="zh-TW" altLang="en-US">
              <a:solidFill>
                <a:srgbClr val="0033CC"/>
              </a:solidFill>
              <a:ea typeface="新細明體" pitchFamily="18" charset="-12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標題 1"/>
          <p:cNvSpPr>
            <a:spLocks noGrp="1"/>
          </p:cNvSpPr>
          <p:nvPr>
            <p:ph type="title"/>
          </p:nvPr>
        </p:nvSpPr>
        <p:spPr>
          <a:xfrm>
            <a:off x="500063" y="954088"/>
            <a:ext cx="6781800" cy="381000"/>
          </a:xfrm>
        </p:spPr>
        <p:txBody>
          <a:bodyPr/>
          <a:lstStyle/>
          <a:p>
            <a:r>
              <a:rPr lang="en-US" altLang="zh-TW" smtClean="0">
                <a:ea typeface="新細明體" pitchFamily="18" charset="-120"/>
              </a:rPr>
              <a:t>UTM Functionality Highlight</a:t>
            </a:r>
            <a:endParaRPr lang="zh-TW" altLang="en-US" smtClean="0">
              <a:ea typeface="新細明體" pitchFamily="18" charset="-120"/>
            </a:endParaRPr>
          </a:p>
        </p:txBody>
      </p:sp>
      <p:sp>
        <p:nvSpPr>
          <p:cNvPr id="15363" name="Content Placeholder 2"/>
          <p:cNvSpPr>
            <a:spLocks noGrp="1"/>
          </p:cNvSpPr>
          <p:nvPr>
            <p:ph idx="4294967295"/>
          </p:nvPr>
        </p:nvSpPr>
        <p:spPr>
          <a:xfrm>
            <a:off x="452438" y="1857375"/>
            <a:ext cx="4606925" cy="3571875"/>
          </a:xfrm>
        </p:spPr>
        <p:txBody>
          <a:bodyPr/>
          <a:lstStyle/>
          <a:p>
            <a:pPr marL="230188" indent="-230188" eaLnBrk="1" hangingPunct="1">
              <a:buClr>
                <a:srgbClr val="CC0000"/>
              </a:buClr>
            </a:pPr>
            <a:r>
              <a:rPr lang="en-US" altLang="zh-TW" sz="2000" smtClean="0">
                <a:latin typeface="Calibri" pitchFamily="34" charset="0"/>
                <a:ea typeface="新細明體" pitchFamily="18" charset="-120"/>
              </a:rPr>
              <a:t>Traditional File-based scanning approach </a:t>
            </a:r>
            <a:endParaRPr lang="en-US" altLang="zh-TW" smtClean="0">
              <a:latin typeface="Calibri" pitchFamily="34" charset="0"/>
              <a:ea typeface="新細明體" pitchFamily="18" charset="-120"/>
            </a:endParaRPr>
          </a:p>
          <a:p>
            <a:pPr marL="630238" lvl="1" indent="-230188" eaLnBrk="1" hangingPunct="1">
              <a:buClr>
                <a:srgbClr val="0070C0"/>
              </a:buClr>
              <a:buFont typeface="Calibri" pitchFamily="34" charset="0"/>
              <a:buChar char="–"/>
            </a:pPr>
            <a:r>
              <a:rPr lang="en-US" altLang="zh-TW" sz="1600" smtClean="0">
                <a:latin typeface="Calibri" pitchFamily="34" charset="0"/>
                <a:ea typeface="新細明體" pitchFamily="18" charset="-120"/>
              </a:rPr>
              <a:t>requires cache memory for object scanning</a:t>
            </a:r>
          </a:p>
          <a:p>
            <a:pPr marL="630238" lvl="1" indent="-230188" eaLnBrk="1" hangingPunct="1">
              <a:buClr>
                <a:srgbClr val="0070C0"/>
              </a:buClr>
              <a:buFont typeface="Calibri" pitchFamily="34" charset="0"/>
              <a:buChar char="–"/>
            </a:pPr>
            <a:r>
              <a:rPr lang="en-US" altLang="zh-TW" sz="1600" smtClean="0">
                <a:latin typeface="Calibri" pitchFamily="34" charset="0"/>
                <a:ea typeface="新細明體" pitchFamily="18" charset="-120"/>
              </a:rPr>
              <a:t>Dependent on file size</a:t>
            </a:r>
          </a:p>
          <a:p>
            <a:pPr marL="630238" lvl="1" indent="-230188" eaLnBrk="1" hangingPunct="1">
              <a:buClr>
                <a:srgbClr val="0070C0"/>
              </a:buClr>
              <a:buFont typeface="Calibri" pitchFamily="34" charset="0"/>
              <a:buChar char="–"/>
            </a:pPr>
            <a:r>
              <a:rPr lang="en-US" altLang="zh-TW" sz="1600" smtClean="0">
                <a:latin typeface="Calibri" pitchFamily="34" charset="0"/>
                <a:ea typeface="新細明體" pitchFamily="18" charset="-120"/>
              </a:rPr>
              <a:t>additional latency on traffic scanning</a:t>
            </a:r>
            <a:endParaRPr lang="en-US" altLang="zh-TW" sz="1800" smtClean="0">
              <a:latin typeface="Calibri" pitchFamily="34" charset="0"/>
              <a:ea typeface="新細明體" pitchFamily="18" charset="-120"/>
            </a:endParaRPr>
          </a:p>
          <a:p>
            <a:pPr marL="230188" indent="-230188" eaLnBrk="1" hangingPunct="1">
              <a:buClr>
                <a:srgbClr val="CC0000"/>
              </a:buClr>
            </a:pPr>
            <a:r>
              <a:rPr lang="en-US" altLang="zh-TW" sz="2000" smtClean="0">
                <a:latin typeface="Calibri" pitchFamily="34" charset="0"/>
                <a:ea typeface="新細明體" pitchFamily="18" charset="-120"/>
              </a:rPr>
              <a:t>Stream-based scanning approach</a:t>
            </a:r>
          </a:p>
          <a:p>
            <a:pPr marL="630238" lvl="1" indent="-230188" eaLnBrk="1" hangingPunct="1">
              <a:buClr>
                <a:srgbClr val="00B050"/>
              </a:buClr>
              <a:buFont typeface="Calibri" pitchFamily="34" charset="0"/>
              <a:buChar char="+"/>
            </a:pPr>
            <a:r>
              <a:rPr lang="en-US" altLang="zh-TW" sz="1600" smtClean="0">
                <a:latin typeface="Calibri" pitchFamily="34" charset="0"/>
                <a:ea typeface="新細明體" pitchFamily="18" charset="-120"/>
              </a:rPr>
              <a:t>Doesn’t require additional memory cache</a:t>
            </a:r>
          </a:p>
          <a:p>
            <a:pPr marL="630238" lvl="1" indent="-230188" eaLnBrk="1" hangingPunct="1">
              <a:buClr>
                <a:srgbClr val="00B050"/>
              </a:buClr>
              <a:buFont typeface="Calibri" pitchFamily="34" charset="0"/>
              <a:buChar char="+"/>
            </a:pPr>
            <a:r>
              <a:rPr lang="en-US" altLang="zh-TW" sz="1600" smtClean="0">
                <a:latin typeface="Calibri" pitchFamily="34" charset="0"/>
                <a:ea typeface="新細明體" pitchFamily="18" charset="-120"/>
              </a:rPr>
              <a:t>Without file size limitation</a:t>
            </a:r>
          </a:p>
          <a:p>
            <a:pPr marL="630238" lvl="1" indent="-230188" eaLnBrk="1" hangingPunct="1">
              <a:buClr>
                <a:srgbClr val="00B050"/>
              </a:buClr>
              <a:buFont typeface="Calibri" pitchFamily="34" charset="0"/>
              <a:buChar char="+"/>
            </a:pPr>
            <a:r>
              <a:rPr lang="en-US" altLang="zh-TW" sz="1600" smtClean="0">
                <a:latin typeface="Calibri" pitchFamily="34" charset="0"/>
                <a:ea typeface="新細明體" pitchFamily="18" charset="-120"/>
              </a:rPr>
              <a:t>Real-Time packet based scanning</a:t>
            </a:r>
          </a:p>
          <a:p>
            <a:pPr marL="630238" lvl="1" indent="-230188" eaLnBrk="1" hangingPunct="1">
              <a:buClr>
                <a:srgbClr val="00B050"/>
              </a:buClr>
              <a:buFont typeface="Calibri" pitchFamily="34" charset="0"/>
              <a:buChar char="+"/>
            </a:pPr>
            <a:r>
              <a:rPr lang="en-US" altLang="zh-TW" sz="1600" smtClean="0">
                <a:latin typeface="Calibri" pitchFamily="34" charset="0"/>
                <a:ea typeface="新細明體" pitchFamily="18" charset="-120"/>
              </a:rPr>
              <a:t>minimal latency on traffic scanning</a:t>
            </a:r>
          </a:p>
          <a:p>
            <a:pPr marL="630238" lvl="1" indent="-230188" eaLnBrk="1" hangingPunct="1">
              <a:buClr>
                <a:srgbClr val="00B050"/>
              </a:buClr>
              <a:buFont typeface="Calibri" pitchFamily="34" charset="0"/>
              <a:buChar char="+"/>
            </a:pPr>
            <a:r>
              <a:rPr lang="en-US" altLang="zh-TW" sz="1600" smtClean="0">
                <a:latin typeface="Calibri" pitchFamily="34" charset="0"/>
                <a:ea typeface="新細明體" pitchFamily="18" charset="-120"/>
              </a:rPr>
              <a:t>possibility of hardware acceleration </a:t>
            </a:r>
          </a:p>
        </p:txBody>
      </p:sp>
      <p:sp>
        <p:nvSpPr>
          <p:cNvPr id="15364" name="文字方塊 18"/>
          <p:cNvSpPr txBox="1">
            <a:spLocks noChangeArrowheads="1"/>
          </p:cNvSpPr>
          <p:nvPr/>
        </p:nvSpPr>
        <p:spPr bwMode="auto">
          <a:xfrm>
            <a:off x="688975" y="1500188"/>
            <a:ext cx="80978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eaLnBrk="1" hangingPunct="1">
              <a:spcBef>
                <a:spcPct val="50000"/>
              </a:spcBef>
            </a:pPr>
            <a:r>
              <a:rPr kumimoji="1" lang="en-US" altLang="zh-TW" sz="1600" b="1">
                <a:solidFill>
                  <a:srgbClr val="105D88"/>
                </a:solidFill>
                <a:ea typeface="新細明體" pitchFamily="18" charset="-120"/>
              </a:rPr>
              <a:t>Anti-Virus Scanning Approach in DFL UTM series</a:t>
            </a:r>
          </a:p>
        </p:txBody>
      </p:sp>
      <p:pic>
        <p:nvPicPr>
          <p:cNvPr id="15365" name="Picture 17"/>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81550" y="2071688"/>
            <a:ext cx="4362450" cy="321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字方塊 6"/>
          <p:cNvSpPr txBox="1"/>
          <p:nvPr/>
        </p:nvSpPr>
        <p:spPr>
          <a:xfrm>
            <a:off x="785813" y="5572125"/>
            <a:ext cx="7643812" cy="830263"/>
          </a:xfrm>
          <a:prstGeom prst="rect">
            <a:avLst/>
          </a:prstGeom>
          <a:noFill/>
        </p:spPr>
        <p:txBody>
          <a:bodyPr>
            <a:spAutoFit/>
          </a:bodyPr>
          <a:lstStyle/>
          <a:p>
            <a:pPr>
              <a:buClr>
                <a:srgbClr val="0070C0"/>
              </a:buClr>
              <a:defRPr/>
            </a:pPr>
            <a:r>
              <a:rPr lang="en-US" altLang="zh-TW" sz="1600" b="1" dirty="0">
                <a:solidFill>
                  <a:schemeClr val="tx1">
                    <a:lumMod val="75000"/>
                    <a:lumOff val="25000"/>
                  </a:schemeClr>
                </a:solidFill>
                <a:latin typeface="+mn-ea"/>
              </a:rPr>
              <a:t>Conclusion: </a:t>
            </a:r>
          </a:p>
          <a:p>
            <a:pPr>
              <a:buClr>
                <a:srgbClr val="0070C0"/>
              </a:buClr>
              <a:defRPr/>
            </a:pPr>
            <a:r>
              <a:rPr lang="en-US" altLang="zh-TW" sz="1600" b="1" dirty="0">
                <a:solidFill>
                  <a:schemeClr val="tx1">
                    <a:lumMod val="75000"/>
                    <a:lumOff val="25000"/>
                  </a:schemeClr>
                </a:solidFill>
                <a:latin typeface="+mn-ea"/>
              </a:rPr>
              <a:t>Stream-based technology is perfect for high performance of network appliances with optimal protection level</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 name="標題 1"/>
          <p:cNvSpPr>
            <a:spLocks noGrp="1"/>
          </p:cNvSpPr>
          <p:nvPr>
            <p:ph type="title"/>
          </p:nvPr>
        </p:nvSpPr>
        <p:spPr>
          <a:xfrm>
            <a:off x="500063" y="954088"/>
            <a:ext cx="6781800" cy="381000"/>
          </a:xfrm>
        </p:spPr>
        <p:txBody>
          <a:bodyPr/>
          <a:lstStyle/>
          <a:p>
            <a:r>
              <a:rPr lang="en-US" altLang="zh-TW" smtClean="0">
                <a:ea typeface="新細明體" pitchFamily="18" charset="-120"/>
              </a:rPr>
              <a:t>UTM Functionality Highlight</a:t>
            </a:r>
            <a:endParaRPr lang="zh-TW" altLang="en-US" smtClean="0">
              <a:ea typeface="新細明體" pitchFamily="18" charset="-120"/>
            </a:endParaRPr>
          </a:p>
        </p:txBody>
      </p:sp>
      <p:sp>
        <p:nvSpPr>
          <p:cNvPr id="1033" name="文字方塊 18"/>
          <p:cNvSpPr txBox="1">
            <a:spLocks noChangeArrowheads="1"/>
          </p:cNvSpPr>
          <p:nvPr/>
        </p:nvSpPr>
        <p:spPr bwMode="auto">
          <a:xfrm>
            <a:off x="357188" y="1500188"/>
            <a:ext cx="80978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eaLnBrk="1" hangingPunct="1">
              <a:spcBef>
                <a:spcPct val="50000"/>
              </a:spcBef>
            </a:pPr>
            <a:r>
              <a:rPr kumimoji="1" lang="en-US" altLang="zh-TW" sz="1600" b="1">
                <a:solidFill>
                  <a:srgbClr val="105D88"/>
                </a:solidFill>
                <a:ea typeface="新細明體" pitchFamily="18" charset="-120"/>
              </a:rPr>
              <a:t>Features of Web Content Filtering</a:t>
            </a:r>
          </a:p>
        </p:txBody>
      </p:sp>
      <p:sp>
        <p:nvSpPr>
          <p:cNvPr id="6" name="Text Box 2"/>
          <p:cNvSpPr txBox="1">
            <a:spLocks noChangeArrowheads="1"/>
          </p:cNvSpPr>
          <p:nvPr/>
        </p:nvSpPr>
        <p:spPr bwMode="auto">
          <a:xfrm>
            <a:off x="285750" y="3465513"/>
            <a:ext cx="3429000" cy="2678112"/>
          </a:xfrm>
          <a:prstGeom prst="rect">
            <a:avLst/>
          </a:prstGeom>
          <a:noFill/>
          <a:ln w="9525" algn="ctr">
            <a:noFill/>
            <a:miter lim="800000"/>
            <a:headEnd/>
            <a:tailEnd/>
          </a:ln>
        </p:spPr>
        <p:txBody>
          <a:bodyPr>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eaLnBrk="1" hangingPunct="1"/>
            <a:r>
              <a:rPr lang="en-US" altLang="zh-TW" sz="1400" b="1">
                <a:solidFill>
                  <a:srgbClr val="000000"/>
                </a:solidFill>
                <a:ea typeface="新細明體" pitchFamily="18" charset="-120"/>
                <a:cs typeface="Arial" pitchFamily="34" charset="0"/>
              </a:rPr>
              <a:t>Active Content Filtering</a:t>
            </a:r>
          </a:p>
          <a:p>
            <a:pPr eaLnBrk="1" hangingPunct="1">
              <a:buFont typeface="Arial" pitchFamily="34" charset="0"/>
              <a:buChar char="•"/>
            </a:pPr>
            <a:r>
              <a:rPr lang="en-US" altLang="zh-TW" sz="1400">
                <a:solidFill>
                  <a:srgbClr val="000000"/>
                </a:solidFill>
                <a:ea typeface="新細明體" pitchFamily="18" charset="-120"/>
                <a:cs typeface="Arial" pitchFamily="34" charset="0"/>
              </a:rPr>
              <a:t>Object Removal</a:t>
            </a:r>
          </a:p>
          <a:p>
            <a:pPr eaLnBrk="1" hangingPunct="1">
              <a:buFont typeface="Arial" pitchFamily="34" charset="0"/>
              <a:buChar char="•"/>
            </a:pPr>
            <a:r>
              <a:rPr lang="en-US" altLang="zh-TW" sz="1400">
                <a:solidFill>
                  <a:srgbClr val="000000"/>
                </a:solidFill>
                <a:ea typeface="新細明體" pitchFamily="18" charset="-120"/>
                <a:cs typeface="Arial" pitchFamily="34" charset="0"/>
              </a:rPr>
              <a:t>Active X</a:t>
            </a:r>
          </a:p>
          <a:p>
            <a:pPr eaLnBrk="1" hangingPunct="1">
              <a:buFont typeface="Arial" pitchFamily="34" charset="0"/>
              <a:buChar char="•"/>
            </a:pPr>
            <a:r>
              <a:rPr lang="en-US" altLang="zh-TW" sz="1400">
                <a:solidFill>
                  <a:srgbClr val="000000"/>
                </a:solidFill>
                <a:ea typeface="新細明體" pitchFamily="18" charset="-120"/>
                <a:cs typeface="Arial" pitchFamily="34" charset="0"/>
              </a:rPr>
              <a:t>Flash</a:t>
            </a:r>
          </a:p>
          <a:p>
            <a:pPr eaLnBrk="1" hangingPunct="1">
              <a:buFont typeface="Arial" pitchFamily="34" charset="0"/>
              <a:buChar char="•"/>
            </a:pPr>
            <a:r>
              <a:rPr lang="en-US" altLang="zh-TW" sz="1400">
                <a:solidFill>
                  <a:srgbClr val="000000"/>
                </a:solidFill>
                <a:ea typeface="新細明體" pitchFamily="18" charset="-120"/>
                <a:cs typeface="Arial" pitchFamily="34" charset="0"/>
              </a:rPr>
              <a:t>Java Applets</a:t>
            </a:r>
          </a:p>
          <a:p>
            <a:pPr eaLnBrk="1" hangingPunct="1">
              <a:buFont typeface="Arial" pitchFamily="34" charset="0"/>
              <a:buChar char="•"/>
            </a:pPr>
            <a:r>
              <a:rPr lang="en-US" altLang="zh-TW" sz="1400">
                <a:solidFill>
                  <a:srgbClr val="000000"/>
                </a:solidFill>
                <a:ea typeface="新細明體" pitchFamily="18" charset="-120"/>
                <a:cs typeface="Arial" pitchFamily="34" charset="0"/>
              </a:rPr>
              <a:t>Jscript/VBStript</a:t>
            </a:r>
          </a:p>
          <a:p>
            <a:pPr eaLnBrk="1" hangingPunct="1">
              <a:buFont typeface="Arial" pitchFamily="34" charset="0"/>
              <a:buChar char="•"/>
            </a:pPr>
            <a:r>
              <a:rPr lang="en-US" altLang="zh-TW" sz="1400">
                <a:solidFill>
                  <a:srgbClr val="000000"/>
                </a:solidFill>
                <a:ea typeface="新細明體" pitchFamily="18" charset="-120"/>
                <a:cs typeface="Arial" pitchFamily="34" charset="0"/>
              </a:rPr>
              <a:t>Cookies</a:t>
            </a:r>
          </a:p>
          <a:p>
            <a:pPr eaLnBrk="1" hangingPunct="1">
              <a:buFont typeface="Arial" pitchFamily="34" charset="0"/>
              <a:buChar char="•"/>
            </a:pPr>
            <a:r>
              <a:rPr lang="en-US" altLang="zh-TW" sz="1400">
                <a:solidFill>
                  <a:srgbClr val="000000"/>
                </a:solidFill>
                <a:ea typeface="新細明體" pitchFamily="18" charset="-120"/>
                <a:cs typeface="Arial" pitchFamily="34" charset="0"/>
              </a:rPr>
              <a:t>Invalid UTF-8 Characters</a:t>
            </a:r>
          </a:p>
          <a:p>
            <a:pPr eaLnBrk="1" hangingPunct="1"/>
            <a:endParaRPr lang="en-US" altLang="zh-TW" sz="1400">
              <a:solidFill>
                <a:srgbClr val="000000"/>
              </a:solidFill>
              <a:ea typeface="新細明體" pitchFamily="18" charset="-120"/>
              <a:cs typeface="Arial" pitchFamily="34" charset="0"/>
            </a:endParaRPr>
          </a:p>
          <a:p>
            <a:pPr eaLnBrk="1" hangingPunct="1"/>
            <a:r>
              <a:rPr lang="en-US" altLang="zh-TW" sz="1400" b="1">
                <a:solidFill>
                  <a:srgbClr val="000000"/>
                </a:solidFill>
                <a:ea typeface="新細明體" pitchFamily="18" charset="-120"/>
                <a:cs typeface="Arial" pitchFamily="34" charset="0"/>
              </a:rPr>
              <a:t>Static Content Filtering</a:t>
            </a:r>
          </a:p>
          <a:p>
            <a:pPr eaLnBrk="1" hangingPunct="1">
              <a:buFont typeface="Arial" pitchFamily="34" charset="0"/>
              <a:buChar char="•"/>
            </a:pPr>
            <a:r>
              <a:rPr lang="en-US" altLang="zh-TW" sz="1400">
                <a:solidFill>
                  <a:srgbClr val="000000"/>
                </a:solidFill>
                <a:ea typeface="新細明體" pitchFamily="18" charset="-120"/>
                <a:cs typeface="Arial" pitchFamily="34" charset="0"/>
              </a:rPr>
              <a:t>Blacklists/Whitelists</a:t>
            </a:r>
          </a:p>
          <a:p>
            <a:pPr eaLnBrk="1" hangingPunct="1">
              <a:buFont typeface="Arial" pitchFamily="34" charset="0"/>
              <a:buChar char="•"/>
            </a:pPr>
            <a:r>
              <a:rPr lang="en-US" altLang="zh-TW" sz="1400">
                <a:solidFill>
                  <a:srgbClr val="000000"/>
                </a:solidFill>
                <a:ea typeface="新細明體" pitchFamily="18" charset="-120"/>
                <a:cs typeface="Arial" pitchFamily="34" charset="0"/>
              </a:rPr>
              <a:t>Use of wildcards</a:t>
            </a:r>
          </a:p>
        </p:txBody>
      </p:sp>
      <p:sp>
        <p:nvSpPr>
          <p:cNvPr id="7" name="Text Box 2"/>
          <p:cNvSpPr txBox="1">
            <a:spLocks noChangeArrowheads="1"/>
          </p:cNvSpPr>
          <p:nvPr/>
        </p:nvSpPr>
        <p:spPr bwMode="auto">
          <a:xfrm>
            <a:off x="3357563" y="3465513"/>
            <a:ext cx="3429000" cy="2678112"/>
          </a:xfrm>
          <a:prstGeom prst="rect">
            <a:avLst/>
          </a:prstGeom>
          <a:noFill/>
          <a:ln w="9525" algn="ctr">
            <a:noFill/>
            <a:miter lim="800000"/>
            <a:headEnd/>
            <a:tailEnd/>
          </a:ln>
        </p:spPr>
        <p:txBody>
          <a:bodyPr>
            <a:spAutoFit/>
          </a:bodyPr>
          <a:lstStyle/>
          <a:p>
            <a:pPr>
              <a:defRPr/>
            </a:pPr>
            <a:r>
              <a:rPr lang="en-US" altLang="zh-TW" sz="1400" b="1" dirty="0">
                <a:solidFill>
                  <a:srgbClr val="000000"/>
                </a:solidFill>
                <a:latin typeface="+mj-lt"/>
                <a:ea typeface="新細明體" pitchFamily="18" charset="-120"/>
                <a:cs typeface="Arial" pitchFamily="34" charset="0"/>
              </a:rPr>
              <a:t>Dynamic Content Filtering</a:t>
            </a:r>
          </a:p>
          <a:p>
            <a:pPr>
              <a:buFont typeface="Arial" pitchFamily="34" charset="0"/>
              <a:buChar char="•"/>
              <a:defRPr/>
            </a:pPr>
            <a:r>
              <a:rPr lang="en-US" altLang="zh-TW" sz="1400" dirty="0">
                <a:solidFill>
                  <a:srgbClr val="000000"/>
                </a:solidFill>
                <a:latin typeface="+mj-lt"/>
                <a:ea typeface="新細明體" pitchFamily="18" charset="-120"/>
                <a:cs typeface="Arial" pitchFamily="34" charset="0"/>
              </a:rPr>
              <a:t>Managed Service</a:t>
            </a:r>
          </a:p>
          <a:p>
            <a:pPr>
              <a:buFont typeface="Arial" pitchFamily="34" charset="0"/>
              <a:buChar char="•"/>
              <a:defRPr/>
            </a:pPr>
            <a:r>
              <a:rPr lang="en-US" altLang="zh-TW" sz="1400" dirty="0">
                <a:solidFill>
                  <a:srgbClr val="000000"/>
                </a:solidFill>
                <a:latin typeface="+mj-lt"/>
                <a:ea typeface="新細明體" pitchFamily="18" charset="-120"/>
                <a:cs typeface="Arial" pitchFamily="34" charset="0"/>
              </a:rPr>
              <a:t>Per Device Service Licensing</a:t>
            </a:r>
          </a:p>
          <a:p>
            <a:pPr>
              <a:buFont typeface="Arial" pitchFamily="34" charset="0"/>
              <a:buChar char="•"/>
              <a:defRPr/>
            </a:pPr>
            <a:r>
              <a:rPr lang="en-US" altLang="zh-TW" sz="1400" dirty="0">
                <a:solidFill>
                  <a:srgbClr val="000000"/>
                </a:solidFill>
                <a:latin typeface="+mj-lt"/>
                <a:ea typeface="新細明體" pitchFamily="18" charset="-120"/>
                <a:cs typeface="Arial" pitchFamily="34" charset="0"/>
              </a:rPr>
              <a:t>Internal URL </a:t>
            </a:r>
            <a:r>
              <a:rPr lang="en-US" altLang="zh-TW" sz="1400" dirty="0" err="1">
                <a:solidFill>
                  <a:srgbClr val="000000"/>
                </a:solidFill>
                <a:latin typeface="+mj-lt"/>
                <a:ea typeface="新細明體" pitchFamily="18" charset="-120"/>
                <a:cs typeface="Arial" pitchFamily="34" charset="0"/>
              </a:rPr>
              <a:t>Cashe</a:t>
            </a:r>
            <a:endParaRPr lang="en-US" altLang="zh-TW" sz="1400" dirty="0">
              <a:solidFill>
                <a:srgbClr val="000000"/>
              </a:solidFill>
              <a:latin typeface="+mj-lt"/>
              <a:ea typeface="新細明體" pitchFamily="18" charset="-120"/>
              <a:cs typeface="Arial" pitchFamily="34" charset="0"/>
            </a:endParaRPr>
          </a:p>
          <a:p>
            <a:pPr>
              <a:buFont typeface="Arial" pitchFamily="34" charset="0"/>
              <a:buChar char="•"/>
              <a:defRPr/>
            </a:pPr>
            <a:r>
              <a:rPr lang="en-US" altLang="zh-TW" sz="1400" dirty="0">
                <a:solidFill>
                  <a:srgbClr val="000000"/>
                </a:solidFill>
                <a:latin typeface="+mj-lt"/>
                <a:ea typeface="新細明體" pitchFamily="18" charset="-120"/>
                <a:cs typeface="Arial" pitchFamily="34" charset="0"/>
              </a:rPr>
              <a:t>Audit/ Blocking Mode</a:t>
            </a:r>
          </a:p>
          <a:p>
            <a:pPr>
              <a:buFont typeface="Arial" pitchFamily="34" charset="0"/>
              <a:buChar char="•"/>
              <a:defRPr/>
            </a:pPr>
            <a:r>
              <a:rPr lang="en-US" altLang="zh-TW" sz="1400" dirty="0">
                <a:solidFill>
                  <a:srgbClr val="000000"/>
                </a:solidFill>
                <a:latin typeface="+mj-lt"/>
                <a:ea typeface="新細明體" pitchFamily="18" charset="-120"/>
                <a:cs typeface="Arial" pitchFamily="34" charset="0"/>
              </a:rPr>
              <a:t>Override Options</a:t>
            </a:r>
          </a:p>
          <a:p>
            <a:pPr>
              <a:buFont typeface="Arial" pitchFamily="34" charset="0"/>
              <a:buChar char="•"/>
              <a:defRPr/>
            </a:pPr>
            <a:r>
              <a:rPr lang="en-US" altLang="zh-TW" sz="1400" dirty="0">
                <a:solidFill>
                  <a:srgbClr val="000000"/>
                </a:solidFill>
                <a:latin typeface="+mj-lt"/>
                <a:ea typeface="新細明體" pitchFamily="18" charset="-120"/>
                <a:cs typeface="Arial" pitchFamily="34" charset="0"/>
              </a:rPr>
              <a:t>Re-Categorization Options</a:t>
            </a:r>
          </a:p>
          <a:p>
            <a:pPr>
              <a:buFont typeface="Arial" pitchFamily="34" charset="0"/>
              <a:buChar char="•"/>
              <a:defRPr/>
            </a:pPr>
            <a:r>
              <a:rPr lang="en-US" altLang="zh-TW" sz="1400" dirty="0">
                <a:solidFill>
                  <a:srgbClr val="000000"/>
                </a:solidFill>
                <a:latin typeface="+mj-lt"/>
                <a:ea typeface="新細明體" pitchFamily="18" charset="-120"/>
                <a:cs typeface="Arial" pitchFamily="34" charset="0"/>
              </a:rPr>
              <a:t>Customizable Block Pages</a:t>
            </a:r>
          </a:p>
          <a:p>
            <a:pPr>
              <a:buFont typeface="Arial" pitchFamily="34" charset="0"/>
              <a:buChar char="•"/>
              <a:defRPr/>
            </a:pPr>
            <a:r>
              <a:rPr lang="en-US" altLang="zh-TW" sz="1400" dirty="0">
                <a:solidFill>
                  <a:srgbClr val="000000"/>
                </a:solidFill>
                <a:latin typeface="+mj-lt"/>
                <a:ea typeface="新細明體" pitchFamily="18" charset="-120"/>
                <a:cs typeface="Arial" pitchFamily="34" charset="0"/>
              </a:rPr>
              <a:t>Hourly Database Update</a:t>
            </a:r>
          </a:p>
          <a:p>
            <a:pPr>
              <a:buFont typeface="Arial" pitchFamily="34" charset="0"/>
              <a:buChar char="•"/>
              <a:defRPr/>
            </a:pPr>
            <a:r>
              <a:rPr lang="en-US" altLang="zh-TW" sz="1400" dirty="0">
                <a:solidFill>
                  <a:srgbClr val="000000"/>
                </a:solidFill>
                <a:latin typeface="+mj-lt"/>
                <a:ea typeface="新細明體" pitchFamily="18" charset="-120"/>
                <a:cs typeface="Arial" pitchFamily="34" charset="0"/>
              </a:rPr>
              <a:t>31</a:t>
            </a:r>
            <a:r>
              <a:rPr lang="zh-TW" altLang="en-US" sz="1400" dirty="0">
                <a:solidFill>
                  <a:srgbClr val="000000"/>
                </a:solidFill>
                <a:latin typeface="+mj-lt"/>
                <a:ea typeface="新細明體" pitchFamily="18" charset="-120"/>
                <a:cs typeface="Arial" pitchFamily="34" charset="0"/>
              </a:rPr>
              <a:t> </a:t>
            </a:r>
            <a:r>
              <a:rPr lang="en-US" altLang="zh-TW" sz="1400" dirty="0">
                <a:solidFill>
                  <a:srgbClr val="000000"/>
                </a:solidFill>
                <a:latin typeface="+mj-lt"/>
                <a:ea typeface="新細明體" pitchFamily="18" charset="-120"/>
                <a:cs typeface="Arial" pitchFamily="34" charset="0"/>
              </a:rPr>
              <a:t>Content Categories</a:t>
            </a:r>
          </a:p>
          <a:p>
            <a:pPr>
              <a:buFont typeface="Arial" pitchFamily="34" charset="0"/>
              <a:buChar char="•"/>
              <a:defRPr/>
            </a:pPr>
            <a:r>
              <a:rPr lang="en-US" altLang="zh-TW" sz="1400" dirty="0">
                <a:solidFill>
                  <a:srgbClr val="000000"/>
                </a:solidFill>
                <a:latin typeface="+mj-lt"/>
                <a:ea typeface="新細明體" pitchFamily="18" charset="-120"/>
                <a:cs typeface="Arial" pitchFamily="34" charset="0"/>
              </a:rPr>
              <a:t>Block Access to peer-to-peer (P2P), Phishing and Spyware Sites</a:t>
            </a:r>
          </a:p>
        </p:txBody>
      </p:sp>
      <p:sp>
        <p:nvSpPr>
          <p:cNvPr id="1036" name="Text Box 2"/>
          <p:cNvSpPr txBox="1">
            <a:spLocks noChangeArrowheads="1"/>
          </p:cNvSpPr>
          <p:nvPr/>
        </p:nvSpPr>
        <p:spPr bwMode="auto">
          <a:xfrm>
            <a:off x="285750" y="1857375"/>
            <a:ext cx="84296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eaLnBrk="1" hangingPunct="1"/>
            <a:r>
              <a:rPr lang="en-US" altLang="zh-TW" sz="1400">
                <a:solidFill>
                  <a:srgbClr val="000000"/>
                </a:solidFill>
                <a:ea typeface="新細明體" pitchFamily="18" charset="-120"/>
                <a:cs typeface="Arial" pitchFamily="34" charset="0"/>
              </a:rPr>
              <a:t>D-Link’s Web Content Filtering Service provides various mechanisms for ensuring organizations infrastructure being used in an appropriated way. Before every web access establish, NetDefend firewall verifies website contents by matching database of the Web Service Cloud, which collects over </a:t>
            </a:r>
            <a:r>
              <a:rPr lang="en-US" altLang="zh-TW" sz="1400">
                <a:solidFill>
                  <a:srgbClr val="FF0000"/>
                </a:solidFill>
                <a:ea typeface="新細明體" pitchFamily="18" charset="-120"/>
                <a:cs typeface="Arial" pitchFamily="34" charset="0"/>
              </a:rPr>
              <a:t>XXXX </a:t>
            </a:r>
            <a:r>
              <a:rPr lang="en-US" altLang="zh-TW" sz="1400">
                <a:solidFill>
                  <a:srgbClr val="000000"/>
                </a:solidFill>
                <a:ea typeface="新細明體" pitchFamily="18" charset="-120"/>
                <a:cs typeface="Arial" pitchFamily="34" charset="0"/>
              </a:rPr>
              <a:t>website information every hour . </a:t>
            </a:r>
            <a:br>
              <a:rPr lang="en-US" altLang="zh-TW" sz="1400">
                <a:solidFill>
                  <a:srgbClr val="000000"/>
                </a:solidFill>
                <a:ea typeface="新細明體" pitchFamily="18" charset="-120"/>
                <a:cs typeface="Arial" pitchFamily="34" charset="0"/>
              </a:rPr>
            </a:br>
            <a:endParaRPr lang="en-US" altLang="zh-TW" sz="1400">
              <a:solidFill>
                <a:srgbClr val="000000"/>
              </a:solidFill>
              <a:ea typeface="新細明體" pitchFamily="18" charset="-120"/>
              <a:cs typeface="Arial" pitchFamily="34" charset="0"/>
            </a:endParaRPr>
          </a:p>
          <a:p>
            <a:pPr eaLnBrk="1" hangingPunct="1"/>
            <a:r>
              <a:rPr lang="en-US" altLang="zh-TW" sz="1400">
                <a:solidFill>
                  <a:srgbClr val="000000"/>
                </a:solidFill>
                <a:ea typeface="新細明體" pitchFamily="18" charset="-120"/>
                <a:cs typeface="Arial" pitchFamily="34" charset="0"/>
              </a:rPr>
              <a:t>D-Link’s Web Content Filtering service features include:</a:t>
            </a:r>
          </a:p>
        </p:txBody>
      </p:sp>
      <p:grpSp>
        <p:nvGrpSpPr>
          <p:cNvPr id="1037" name="群組 15"/>
          <p:cNvGrpSpPr>
            <a:grpSpLocks/>
          </p:cNvGrpSpPr>
          <p:nvPr/>
        </p:nvGrpSpPr>
        <p:grpSpPr bwMode="auto">
          <a:xfrm>
            <a:off x="6858000" y="3143250"/>
            <a:ext cx="1985963" cy="3130550"/>
            <a:chOff x="9199582" y="2143116"/>
            <a:chExt cx="2393972" cy="3773487"/>
          </a:xfrm>
        </p:grpSpPr>
        <p:graphicFrame>
          <p:nvGraphicFramePr>
            <p:cNvPr id="1026" name="Object 3"/>
            <p:cNvGraphicFramePr>
              <a:graphicFrameLocks noChangeAspect="1"/>
            </p:cNvGraphicFramePr>
            <p:nvPr/>
          </p:nvGraphicFramePr>
          <p:xfrm>
            <a:off x="9199582" y="2143116"/>
            <a:ext cx="1092200" cy="1181100"/>
          </p:xfrm>
          <a:graphic>
            <a:graphicData uri="http://schemas.openxmlformats.org/presentationml/2006/ole">
              <mc:AlternateContent xmlns:mc="http://schemas.openxmlformats.org/markup-compatibility/2006">
                <mc:Choice xmlns:v="urn:schemas-microsoft-com:vml" Requires="v">
                  <p:oleObj spid="_x0000_s1038" name="Image" r:id="rId3" imgW="1092063" imgH="1180952" progId="">
                    <p:embed/>
                  </p:oleObj>
                </mc:Choice>
                <mc:Fallback>
                  <p:oleObj name="Image" r:id="rId3" imgW="1092063" imgH="1180952" progId="">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99582" y="2143116"/>
                          <a:ext cx="1092200"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4"/>
            <p:cNvGraphicFramePr>
              <a:graphicFrameLocks noChangeAspect="1"/>
            </p:cNvGraphicFramePr>
            <p:nvPr/>
          </p:nvGraphicFramePr>
          <p:xfrm>
            <a:off x="9199582" y="4735503"/>
            <a:ext cx="1092200" cy="1181100"/>
          </p:xfrm>
          <a:graphic>
            <a:graphicData uri="http://schemas.openxmlformats.org/presentationml/2006/ole">
              <mc:AlternateContent xmlns:mc="http://schemas.openxmlformats.org/markup-compatibility/2006">
                <mc:Choice xmlns:v="urn:schemas-microsoft-com:vml" Requires="v">
                  <p:oleObj spid="_x0000_s1039" name="Image" r:id="rId5" imgW="1092063" imgH="1180952" progId="">
                    <p:embed/>
                  </p:oleObj>
                </mc:Choice>
                <mc:Fallback>
                  <p:oleObj name="Image" r:id="rId5" imgW="1092063" imgH="1180952" progId="">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99582" y="4735503"/>
                          <a:ext cx="1092200"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8" name="Object 5"/>
            <p:cNvGraphicFramePr>
              <a:graphicFrameLocks noChangeAspect="1"/>
            </p:cNvGraphicFramePr>
            <p:nvPr/>
          </p:nvGraphicFramePr>
          <p:xfrm>
            <a:off x="9199582" y="3440103"/>
            <a:ext cx="1092200" cy="1181100"/>
          </p:xfrm>
          <a:graphic>
            <a:graphicData uri="http://schemas.openxmlformats.org/presentationml/2006/ole">
              <mc:AlternateContent xmlns:mc="http://schemas.openxmlformats.org/markup-compatibility/2006">
                <mc:Choice xmlns:v="urn:schemas-microsoft-com:vml" Requires="v">
                  <p:oleObj spid="_x0000_s1040" name="Image" r:id="rId7" imgW="1092063" imgH="1180952" progId="">
                    <p:embed/>
                  </p:oleObj>
                </mc:Choice>
                <mc:Fallback>
                  <p:oleObj name="Image" r:id="rId7" imgW="1092063" imgH="1180952" progId="">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99582" y="3440103"/>
                          <a:ext cx="1092200"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9" name="Object 6"/>
            <p:cNvGraphicFramePr>
              <a:graphicFrameLocks noChangeAspect="1"/>
            </p:cNvGraphicFramePr>
            <p:nvPr/>
          </p:nvGraphicFramePr>
          <p:xfrm>
            <a:off x="10501354" y="3468678"/>
            <a:ext cx="1092200" cy="1181100"/>
          </p:xfrm>
          <a:graphic>
            <a:graphicData uri="http://schemas.openxmlformats.org/presentationml/2006/ole">
              <mc:AlternateContent xmlns:mc="http://schemas.openxmlformats.org/markup-compatibility/2006">
                <mc:Choice xmlns:v="urn:schemas-microsoft-com:vml" Requires="v">
                  <p:oleObj spid="_x0000_s1041" name="Image" r:id="rId9" imgW="1092063" imgH="1180952" progId="">
                    <p:embed/>
                  </p:oleObj>
                </mc:Choice>
                <mc:Fallback>
                  <p:oleObj name="Image" r:id="rId9" imgW="1092063" imgH="1180952" progId="">
                    <p:embed/>
                    <p:pic>
                      <p:nvPicPr>
                        <p:cNvPr id="0"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501354" y="3468678"/>
                          <a:ext cx="1092200"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0" name="Object 7"/>
            <p:cNvGraphicFramePr>
              <a:graphicFrameLocks noChangeAspect="1"/>
            </p:cNvGraphicFramePr>
            <p:nvPr/>
          </p:nvGraphicFramePr>
          <p:xfrm>
            <a:off x="10501354" y="2143116"/>
            <a:ext cx="1092200" cy="1181100"/>
          </p:xfrm>
          <a:graphic>
            <a:graphicData uri="http://schemas.openxmlformats.org/presentationml/2006/ole">
              <mc:AlternateContent xmlns:mc="http://schemas.openxmlformats.org/markup-compatibility/2006">
                <mc:Choice xmlns:v="urn:schemas-microsoft-com:vml" Requires="v">
                  <p:oleObj spid="_x0000_s1042" name="Image" r:id="rId11" imgW="1092063" imgH="1180952" progId="">
                    <p:embed/>
                  </p:oleObj>
                </mc:Choice>
                <mc:Fallback>
                  <p:oleObj name="Image" r:id="rId11" imgW="1092063" imgH="1180952" progId="">
                    <p:embed/>
                    <p:pic>
                      <p:nvPicPr>
                        <p:cNvPr id="0" name="Object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501354" y="2143116"/>
                          <a:ext cx="1092200"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31" name="Object 8"/>
            <p:cNvGraphicFramePr>
              <a:graphicFrameLocks noChangeAspect="1"/>
            </p:cNvGraphicFramePr>
            <p:nvPr/>
          </p:nvGraphicFramePr>
          <p:xfrm>
            <a:off x="10539454" y="4760903"/>
            <a:ext cx="1016000" cy="1155700"/>
          </p:xfrm>
          <a:graphic>
            <a:graphicData uri="http://schemas.openxmlformats.org/presentationml/2006/ole">
              <mc:AlternateContent xmlns:mc="http://schemas.openxmlformats.org/markup-compatibility/2006">
                <mc:Choice xmlns:v="urn:schemas-microsoft-com:vml" Requires="v">
                  <p:oleObj spid="_x0000_s1043" name="Image" r:id="rId13" imgW="1015515" imgH="1155148" progId="">
                    <p:embed/>
                  </p:oleObj>
                </mc:Choice>
                <mc:Fallback>
                  <p:oleObj name="Image" r:id="rId13" imgW="1015515" imgH="1155148" progId="">
                    <p:embed/>
                    <p:pic>
                      <p:nvPicPr>
                        <p:cNvPr id="0" name="Object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539454" y="4760903"/>
                          <a:ext cx="1016000"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標題 1"/>
          <p:cNvSpPr>
            <a:spLocks noGrp="1"/>
          </p:cNvSpPr>
          <p:nvPr>
            <p:ph type="title"/>
          </p:nvPr>
        </p:nvSpPr>
        <p:spPr>
          <a:xfrm>
            <a:off x="500063" y="954088"/>
            <a:ext cx="6781800" cy="381000"/>
          </a:xfrm>
        </p:spPr>
        <p:txBody>
          <a:bodyPr/>
          <a:lstStyle/>
          <a:p>
            <a:r>
              <a:rPr lang="en-US" altLang="zh-TW" smtClean="0">
                <a:ea typeface="新細明體" pitchFamily="18" charset="-120"/>
              </a:rPr>
              <a:t>UTM Functionality Highlight</a:t>
            </a:r>
            <a:endParaRPr lang="zh-TW" altLang="en-US" smtClean="0">
              <a:ea typeface="新細明體" pitchFamily="18" charset="-120"/>
            </a:endParaRPr>
          </a:p>
        </p:txBody>
      </p:sp>
      <p:sp>
        <p:nvSpPr>
          <p:cNvPr id="16387" name="Text Box 2"/>
          <p:cNvSpPr txBox="1">
            <a:spLocks noChangeArrowheads="1"/>
          </p:cNvSpPr>
          <p:nvPr/>
        </p:nvSpPr>
        <p:spPr bwMode="auto">
          <a:xfrm>
            <a:off x="285750" y="1857375"/>
            <a:ext cx="84296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eaLnBrk="1" hangingPunct="1"/>
            <a:r>
              <a:rPr lang="en-US" altLang="zh-TW" sz="1400">
                <a:solidFill>
                  <a:srgbClr val="000000"/>
                </a:solidFill>
                <a:ea typeface="新細明體" pitchFamily="18" charset="-120"/>
                <a:cs typeface="Arial" pitchFamily="34" charset="0"/>
              </a:rPr>
              <a:t>D-Link’s Web Content Filtering Service helps organizations Monitor, Manage, and Control employee usage of and access to Internet resources. It puts management back in control, protects system from Internet borne threats, ensures more business focused and implements cost effective usage of the Internet.</a:t>
            </a:r>
            <a:br>
              <a:rPr lang="en-US" altLang="zh-TW" sz="1400">
                <a:solidFill>
                  <a:srgbClr val="000000"/>
                </a:solidFill>
                <a:ea typeface="新細明體" pitchFamily="18" charset="-120"/>
                <a:cs typeface="Arial" pitchFamily="34" charset="0"/>
              </a:rPr>
            </a:br>
            <a:endParaRPr lang="en-US" altLang="zh-TW" sz="1400">
              <a:solidFill>
                <a:srgbClr val="000000"/>
              </a:solidFill>
              <a:ea typeface="新細明體" pitchFamily="18" charset="-120"/>
              <a:cs typeface="Arial" pitchFamily="34" charset="0"/>
            </a:endParaRPr>
          </a:p>
          <a:p>
            <a:pPr eaLnBrk="1" hangingPunct="1"/>
            <a:r>
              <a:rPr lang="en-US" altLang="zh-TW" sz="1400">
                <a:solidFill>
                  <a:srgbClr val="000000"/>
                </a:solidFill>
                <a:ea typeface="新細明體" pitchFamily="18" charset="-120"/>
                <a:cs typeface="Arial" pitchFamily="34" charset="0"/>
              </a:rPr>
              <a:t>D-Link’s Web Content Filtering Service allows organizations:</a:t>
            </a:r>
          </a:p>
        </p:txBody>
      </p:sp>
      <p:sp>
        <p:nvSpPr>
          <p:cNvPr id="16388" name="文字方塊 18"/>
          <p:cNvSpPr txBox="1">
            <a:spLocks noChangeArrowheads="1"/>
          </p:cNvSpPr>
          <p:nvPr/>
        </p:nvSpPr>
        <p:spPr bwMode="auto">
          <a:xfrm>
            <a:off x="357188" y="1500188"/>
            <a:ext cx="80978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eaLnBrk="1" hangingPunct="1">
              <a:spcBef>
                <a:spcPct val="50000"/>
              </a:spcBef>
            </a:pPr>
            <a:r>
              <a:rPr kumimoji="1" lang="en-US" altLang="zh-TW" sz="1600" b="1">
                <a:solidFill>
                  <a:srgbClr val="105D88"/>
                </a:solidFill>
                <a:ea typeface="新細明體" pitchFamily="18" charset="-120"/>
              </a:rPr>
              <a:t>Benefits of Web Content Filtering</a:t>
            </a:r>
          </a:p>
        </p:txBody>
      </p:sp>
      <p:sp>
        <p:nvSpPr>
          <p:cNvPr id="16389" name="Text Box 2"/>
          <p:cNvSpPr txBox="1">
            <a:spLocks noChangeArrowheads="1"/>
          </p:cNvSpPr>
          <p:nvPr/>
        </p:nvSpPr>
        <p:spPr bwMode="auto">
          <a:xfrm>
            <a:off x="285750" y="3248025"/>
            <a:ext cx="5786438"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eaLnBrk="1" hangingPunct="1">
              <a:buFontTx/>
              <a:buAutoNum type="arabicParenR"/>
            </a:pPr>
            <a:r>
              <a:rPr lang="en-US" altLang="zh-TW" sz="1400" b="1" u="sng">
                <a:solidFill>
                  <a:srgbClr val="000000"/>
                </a:solidFill>
                <a:ea typeface="新細明體" pitchFamily="18" charset="-120"/>
                <a:cs typeface="Arial" pitchFamily="34" charset="0"/>
              </a:rPr>
              <a:t>Protect network from threats </a:t>
            </a:r>
            <a:r>
              <a:rPr lang="en-US" altLang="zh-TW" sz="1400">
                <a:solidFill>
                  <a:srgbClr val="000000"/>
                </a:solidFill>
                <a:ea typeface="新細明體" pitchFamily="18" charset="-120"/>
                <a:cs typeface="Arial" pitchFamily="34" charset="0"/>
              </a:rPr>
              <a:t>by matching the most updated web database center to filter high risk websites</a:t>
            </a:r>
          </a:p>
          <a:p>
            <a:pPr eaLnBrk="1" hangingPunct="1">
              <a:buFontTx/>
              <a:buAutoNum type="arabicParenR"/>
            </a:pPr>
            <a:r>
              <a:rPr lang="en-US" altLang="zh-TW" sz="1400" b="1" u="sng">
                <a:solidFill>
                  <a:srgbClr val="000000"/>
                </a:solidFill>
                <a:ea typeface="新細明體" pitchFamily="18" charset="-120"/>
                <a:cs typeface="Arial" pitchFamily="34" charset="0"/>
              </a:rPr>
              <a:t>Reduce information leakage </a:t>
            </a:r>
            <a:r>
              <a:rPr lang="en-US" altLang="zh-TW" sz="1400">
                <a:solidFill>
                  <a:srgbClr val="000000"/>
                </a:solidFill>
                <a:ea typeface="新細明體" pitchFamily="18" charset="-120"/>
                <a:cs typeface="Arial" pitchFamily="34" charset="0"/>
              </a:rPr>
              <a:t>via social networking platform (such as web mail, blogs, image/video sharing website, etc.)</a:t>
            </a:r>
          </a:p>
          <a:p>
            <a:pPr eaLnBrk="1" hangingPunct="1">
              <a:buFontTx/>
              <a:buAutoNum type="arabicParenR"/>
            </a:pPr>
            <a:r>
              <a:rPr lang="en-US" altLang="zh-TW" sz="1400" b="1" u="sng">
                <a:solidFill>
                  <a:srgbClr val="000000"/>
                </a:solidFill>
                <a:ea typeface="新細明體" pitchFamily="18" charset="-120"/>
                <a:cs typeface="Arial" pitchFamily="34" charset="0"/>
              </a:rPr>
              <a:t>Maintain network performance and availability </a:t>
            </a:r>
            <a:r>
              <a:rPr lang="en-US" altLang="zh-TW" sz="1400">
                <a:solidFill>
                  <a:srgbClr val="000000"/>
                </a:solidFill>
                <a:ea typeface="新細明體" pitchFamily="18" charset="-120"/>
                <a:cs typeface="Arial" pitchFamily="34" charset="0"/>
              </a:rPr>
              <a:t>by limiting and/or controlling non-business related use, and improve network response</a:t>
            </a:r>
          </a:p>
          <a:p>
            <a:pPr eaLnBrk="1" hangingPunct="1">
              <a:buFontTx/>
              <a:buAutoNum type="arabicParenR"/>
            </a:pPr>
            <a:r>
              <a:rPr lang="en-US" altLang="zh-TW" sz="1400" b="1" u="sng">
                <a:solidFill>
                  <a:srgbClr val="000000"/>
                </a:solidFill>
                <a:ea typeface="新細明體" pitchFamily="18" charset="-120"/>
                <a:cs typeface="Arial" pitchFamily="34" charset="0"/>
              </a:rPr>
              <a:t>Cut spending of unnecessary Internet access and staff time </a:t>
            </a:r>
            <a:r>
              <a:rPr lang="en-US" altLang="zh-TW" sz="1400">
                <a:solidFill>
                  <a:srgbClr val="000000"/>
                </a:solidFill>
                <a:ea typeface="新細明體" pitchFamily="18" charset="-120"/>
                <a:cs typeface="Arial" pitchFamily="34" charset="0"/>
              </a:rPr>
              <a:t>by reducing in appropriate web surfing. </a:t>
            </a:r>
          </a:p>
          <a:p>
            <a:pPr eaLnBrk="1" hangingPunct="1">
              <a:buFontTx/>
              <a:buAutoNum type="arabicParenR"/>
            </a:pPr>
            <a:r>
              <a:rPr lang="sv-SE" altLang="zh-TW" sz="1400" b="1" u="sng">
                <a:solidFill>
                  <a:srgbClr val="000000"/>
                </a:solidFill>
                <a:ea typeface="新細明體" pitchFamily="18" charset="-120"/>
                <a:cs typeface="Arial" pitchFamily="34" charset="0"/>
              </a:rPr>
              <a:t>Lower illegal exposure</a:t>
            </a:r>
            <a:r>
              <a:rPr lang="sv-SE" altLang="zh-TW" sz="1400">
                <a:solidFill>
                  <a:srgbClr val="000000"/>
                </a:solidFill>
                <a:ea typeface="新細明體" pitchFamily="18" charset="-120"/>
                <a:cs typeface="Arial" pitchFamily="34" charset="0"/>
              </a:rPr>
              <a:t> to work place relations (e.g. sexual harassment cases / child pornography and the adverse publicity that an incident would generate)</a:t>
            </a:r>
          </a:p>
          <a:p>
            <a:pPr eaLnBrk="1" hangingPunct="1">
              <a:buFontTx/>
              <a:buAutoNum type="arabicParenR"/>
            </a:pPr>
            <a:r>
              <a:rPr lang="en-US" altLang="zh-TW" sz="1400" b="1" u="sng">
                <a:solidFill>
                  <a:srgbClr val="000000"/>
                </a:solidFill>
                <a:ea typeface="新細明體" pitchFamily="18" charset="-120"/>
                <a:cs typeface="Arial" pitchFamily="34" charset="0"/>
              </a:rPr>
              <a:t>Match your needs </a:t>
            </a:r>
            <a:r>
              <a:rPr lang="en-US" altLang="zh-TW" sz="1400">
                <a:solidFill>
                  <a:srgbClr val="000000"/>
                </a:solidFill>
                <a:ea typeface="新細明體" pitchFamily="18" charset="-120"/>
                <a:cs typeface="Arial" pitchFamily="34" charset="0"/>
              </a:rPr>
              <a:t>via setting flexible  policy management rules. </a:t>
            </a:r>
          </a:p>
        </p:txBody>
      </p:sp>
      <p:sp>
        <p:nvSpPr>
          <p:cNvPr id="16390" name="矩形 11"/>
          <p:cNvSpPr>
            <a:spLocks noChangeArrowheads="1"/>
          </p:cNvSpPr>
          <p:nvPr/>
        </p:nvSpPr>
        <p:spPr bwMode="auto">
          <a:xfrm>
            <a:off x="6143625" y="3051175"/>
            <a:ext cx="2571750" cy="142875"/>
          </a:xfrm>
          <a:prstGeom prst="rect">
            <a:avLst/>
          </a:prstGeom>
          <a:solidFill>
            <a:srgbClr val="92D050"/>
          </a:solidFill>
          <a:ln>
            <a:noFill/>
          </a:ln>
          <a:extLst>
            <a:ext uri="{91240B29-F687-4F45-9708-019B960494DF}">
              <a14:hiddenLine xmlns:a14="http://schemas.microsoft.com/office/drawing/2010/main" w="9525" algn="ctr">
                <a:solidFill>
                  <a:srgbClr val="000000"/>
                </a:solidFill>
                <a:round/>
                <a:headEnd/>
                <a:tailEnd/>
              </a14:hiddenLine>
            </a:ext>
          </a:extLst>
        </p:spPr>
        <p:txBody>
          <a:bodyPr tIns="0"/>
          <a:lstStyle/>
          <a:p>
            <a:pPr algn="ctr"/>
            <a:r>
              <a:rPr lang="en-US" altLang="zh-TW" sz="900" b="1">
                <a:solidFill>
                  <a:schemeClr val="bg1"/>
                </a:solidFill>
                <a:ea typeface="新細明體" pitchFamily="18" charset="-120"/>
              </a:rPr>
              <a:t>WASTED</a:t>
            </a:r>
            <a:r>
              <a:rPr lang="zh-TW" altLang="en-US" sz="900" b="1">
                <a:solidFill>
                  <a:schemeClr val="bg1"/>
                </a:solidFill>
                <a:ea typeface="新細明體" pitchFamily="18" charset="-120"/>
              </a:rPr>
              <a:t> </a:t>
            </a:r>
            <a:r>
              <a:rPr lang="en-US" altLang="zh-TW" sz="900" b="1">
                <a:solidFill>
                  <a:schemeClr val="bg1"/>
                </a:solidFill>
                <a:ea typeface="新細明體" pitchFamily="18" charset="-120"/>
              </a:rPr>
              <a:t>BANDWIDTH</a:t>
            </a:r>
            <a:endParaRPr lang="zh-TW" altLang="en-US" sz="900" b="1">
              <a:solidFill>
                <a:schemeClr val="bg1"/>
              </a:solidFill>
              <a:ea typeface="新細明體" pitchFamily="18" charset="-120"/>
            </a:endParaRPr>
          </a:p>
        </p:txBody>
      </p:sp>
      <p:sp>
        <p:nvSpPr>
          <p:cNvPr id="16391" name="矩形 12"/>
          <p:cNvSpPr>
            <a:spLocks noChangeArrowheads="1"/>
          </p:cNvSpPr>
          <p:nvPr/>
        </p:nvSpPr>
        <p:spPr bwMode="auto">
          <a:xfrm>
            <a:off x="6143625" y="4786313"/>
            <a:ext cx="2571750" cy="142875"/>
          </a:xfrm>
          <a:prstGeom prst="rect">
            <a:avLst/>
          </a:prstGeom>
          <a:solidFill>
            <a:srgbClr val="FF9900"/>
          </a:solidFill>
          <a:ln>
            <a:noFill/>
          </a:ln>
          <a:extLst>
            <a:ext uri="{91240B29-F687-4F45-9708-019B960494DF}">
              <a14:hiddenLine xmlns:a14="http://schemas.microsoft.com/office/drawing/2010/main" w="9525" algn="ctr">
                <a:solidFill>
                  <a:srgbClr val="000000"/>
                </a:solidFill>
                <a:round/>
                <a:headEnd/>
                <a:tailEnd/>
              </a14:hiddenLine>
            </a:ext>
          </a:extLst>
        </p:spPr>
        <p:txBody>
          <a:bodyPr tIns="0"/>
          <a:lstStyle/>
          <a:p>
            <a:pPr algn="ctr"/>
            <a:r>
              <a:rPr lang="en-US" altLang="zh-TW" sz="900" b="1">
                <a:solidFill>
                  <a:schemeClr val="bg1"/>
                </a:solidFill>
                <a:ea typeface="新細明體" pitchFamily="18" charset="-120"/>
              </a:rPr>
              <a:t>WASTED</a:t>
            </a:r>
            <a:r>
              <a:rPr lang="zh-TW" altLang="en-US" sz="900" b="1">
                <a:solidFill>
                  <a:schemeClr val="bg1"/>
                </a:solidFill>
                <a:ea typeface="新細明體" pitchFamily="18" charset="-120"/>
              </a:rPr>
              <a:t> </a:t>
            </a:r>
            <a:r>
              <a:rPr lang="en-US" altLang="zh-TW" sz="900" b="1">
                <a:solidFill>
                  <a:schemeClr val="bg1"/>
                </a:solidFill>
                <a:ea typeface="新細明體" pitchFamily="18" charset="-120"/>
              </a:rPr>
              <a:t>STAFF TIME COST</a:t>
            </a:r>
            <a:endParaRPr lang="zh-TW" altLang="en-US" sz="900" b="1">
              <a:solidFill>
                <a:schemeClr val="bg1"/>
              </a:solidFill>
              <a:ea typeface="新細明體" pitchFamily="18" charset="-120"/>
            </a:endParaRPr>
          </a:p>
        </p:txBody>
      </p:sp>
      <p:grpSp>
        <p:nvGrpSpPr>
          <p:cNvPr id="16392" name="群組 25"/>
          <p:cNvGrpSpPr>
            <a:grpSpLocks/>
          </p:cNvGrpSpPr>
          <p:nvPr/>
        </p:nvGrpSpPr>
        <p:grpSpPr bwMode="auto">
          <a:xfrm>
            <a:off x="6143625" y="3429000"/>
            <a:ext cx="714375" cy="534988"/>
            <a:chOff x="9572660" y="3270025"/>
            <a:chExt cx="974374" cy="730479"/>
          </a:xfrm>
        </p:grpSpPr>
        <p:sp>
          <p:nvSpPr>
            <p:cNvPr id="15" name="套索 14"/>
            <p:cNvSpPr/>
            <p:nvPr/>
          </p:nvSpPr>
          <p:spPr bwMode="auto">
            <a:xfrm rot="5400000">
              <a:off x="9500938" y="3571512"/>
              <a:ext cx="500714" cy="357271"/>
            </a:xfrm>
            <a:prstGeom prst="chord">
              <a:avLst>
                <a:gd name="adj1" fmla="val 2700000"/>
                <a:gd name="adj2" fmla="val 18818754"/>
              </a:avLst>
            </a:prstGeom>
            <a:solidFill>
              <a:srgbClr val="92D050"/>
            </a:solidFill>
            <a:ln w="9525" cap="flat" cmpd="sng" algn="ctr">
              <a:solidFill>
                <a:schemeClr val="bg1"/>
              </a:solidFill>
              <a:prstDash val="solid"/>
              <a:round/>
              <a:headEnd type="none" w="med" len="med"/>
              <a:tailEnd type="none" w="med" len="med"/>
            </a:ln>
            <a:effectLst/>
          </p:spPr>
          <p:txBody>
            <a:bodyPr/>
            <a:lstStyle/>
            <a:p>
              <a:pPr>
                <a:defRPr/>
              </a:pPr>
              <a:endParaRPr lang="zh-TW" altLang="en-US">
                <a:ea typeface="新細明體" pitchFamily="18" charset="-120"/>
              </a:endParaRPr>
            </a:p>
          </p:txBody>
        </p:sp>
        <p:sp>
          <p:nvSpPr>
            <p:cNvPr id="14" name="橢圓 13"/>
            <p:cNvSpPr/>
            <p:nvPr/>
          </p:nvSpPr>
          <p:spPr bwMode="auto">
            <a:xfrm>
              <a:off x="9598643" y="3270025"/>
              <a:ext cx="285816" cy="286122"/>
            </a:xfrm>
            <a:prstGeom prst="ellipse">
              <a:avLst/>
            </a:prstGeom>
            <a:solidFill>
              <a:srgbClr val="92D050"/>
            </a:solidFill>
            <a:ln w="9525" cap="flat" cmpd="sng" algn="ctr">
              <a:solidFill>
                <a:schemeClr val="bg1">
                  <a:lumMod val="95000"/>
                </a:schemeClr>
              </a:solidFill>
              <a:prstDash val="solid"/>
              <a:round/>
              <a:headEnd type="none" w="med" len="med"/>
              <a:tailEnd type="none" w="med" len="med"/>
            </a:ln>
            <a:effectLst/>
          </p:spPr>
          <p:txBody>
            <a:bodyPr/>
            <a:lstStyle/>
            <a:p>
              <a:endParaRPr lang="zh-TW" altLang="en-US">
                <a:ea typeface="新細明體" pitchFamily="18" charset="-120"/>
              </a:endParaRPr>
            </a:p>
          </p:txBody>
        </p:sp>
        <p:sp>
          <p:nvSpPr>
            <p:cNvPr id="16" name="套索 15"/>
            <p:cNvSpPr/>
            <p:nvPr/>
          </p:nvSpPr>
          <p:spPr bwMode="auto">
            <a:xfrm rot="5400000">
              <a:off x="9715301" y="3571512"/>
              <a:ext cx="500714" cy="357270"/>
            </a:xfrm>
            <a:prstGeom prst="chord">
              <a:avLst>
                <a:gd name="adj1" fmla="val 2700000"/>
                <a:gd name="adj2" fmla="val 18818754"/>
              </a:avLst>
            </a:prstGeom>
            <a:solidFill>
              <a:schemeClr val="accent5">
                <a:lumMod val="75000"/>
              </a:schemeClr>
            </a:solidFill>
            <a:ln w="9525" cap="flat" cmpd="sng" algn="ctr">
              <a:solidFill>
                <a:schemeClr val="bg1"/>
              </a:solidFill>
              <a:prstDash val="solid"/>
              <a:round/>
              <a:headEnd type="none" w="med" len="med"/>
              <a:tailEnd type="none" w="med" len="med"/>
            </a:ln>
            <a:effectLst/>
          </p:spPr>
          <p:txBody>
            <a:bodyPr/>
            <a:lstStyle/>
            <a:p>
              <a:pPr>
                <a:defRPr/>
              </a:pPr>
              <a:endParaRPr lang="zh-TW" altLang="en-US">
                <a:ea typeface="新細明體" pitchFamily="18" charset="-120"/>
              </a:endParaRPr>
            </a:p>
          </p:txBody>
        </p:sp>
        <p:sp>
          <p:nvSpPr>
            <p:cNvPr id="17" name="橢圓 16"/>
            <p:cNvSpPr/>
            <p:nvPr/>
          </p:nvSpPr>
          <p:spPr bwMode="auto">
            <a:xfrm>
              <a:off x="9813006" y="3270025"/>
              <a:ext cx="285816" cy="286122"/>
            </a:xfrm>
            <a:prstGeom prst="ellipse">
              <a:avLst/>
            </a:prstGeom>
            <a:solidFill>
              <a:schemeClr val="accent5">
                <a:lumMod val="75000"/>
              </a:schemeClr>
            </a:solidFill>
            <a:ln w="9525" cap="flat" cmpd="sng" algn="ctr">
              <a:solidFill>
                <a:schemeClr val="bg1">
                  <a:lumMod val="95000"/>
                </a:schemeClr>
              </a:solidFill>
              <a:prstDash val="solid"/>
              <a:round/>
              <a:headEnd type="none" w="med" len="med"/>
              <a:tailEnd type="none" w="med" len="med"/>
            </a:ln>
            <a:effectLst/>
          </p:spPr>
          <p:txBody>
            <a:bodyPr/>
            <a:lstStyle/>
            <a:p>
              <a:endParaRPr lang="zh-TW" altLang="en-US">
                <a:ea typeface="新細明體" pitchFamily="18" charset="-120"/>
              </a:endParaRPr>
            </a:p>
          </p:txBody>
        </p:sp>
        <p:sp>
          <p:nvSpPr>
            <p:cNvPr id="22" name="套索 21"/>
            <p:cNvSpPr/>
            <p:nvPr/>
          </p:nvSpPr>
          <p:spPr bwMode="auto">
            <a:xfrm rot="5400000">
              <a:off x="9903679" y="3571512"/>
              <a:ext cx="500714" cy="357271"/>
            </a:xfrm>
            <a:prstGeom prst="chord">
              <a:avLst>
                <a:gd name="adj1" fmla="val 2700000"/>
                <a:gd name="adj2" fmla="val 18818754"/>
              </a:avLst>
            </a:prstGeom>
            <a:solidFill>
              <a:srgbClr val="92D050"/>
            </a:solidFill>
            <a:ln w="9525" cap="flat" cmpd="sng" algn="ctr">
              <a:solidFill>
                <a:schemeClr val="bg1"/>
              </a:solidFill>
              <a:prstDash val="solid"/>
              <a:round/>
              <a:headEnd type="none" w="med" len="med"/>
              <a:tailEnd type="none" w="med" len="med"/>
            </a:ln>
            <a:effectLst/>
          </p:spPr>
          <p:txBody>
            <a:bodyPr/>
            <a:lstStyle/>
            <a:p>
              <a:pPr>
                <a:defRPr/>
              </a:pPr>
              <a:endParaRPr lang="zh-TW" altLang="en-US">
                <a:ea typeface="新細明體" pitchFamily="18" charset="-120"/>
              </a:endParaRPr>
            </a:p>
          </p:txBody>
        </p:sp>
        <p:sp>
          <p:nvSpPr>
            <p:cNvPr id="23" name="橢圓 22"/>
            <p:cNvSpPr/>
            <p:nvPr/>
          </p:nvSpPr>
          <p:spPr bwMode="auto">
            <a:xfrm>
              <a:off x="10001385" y="3270025"/>
              <a:ext cx="285816" cy="286122"/>
            </a:xfrm>
            <a:prstGeom prst="ellipse">
              <a:avLst/>
            </a:prstGeom>
            <a:solidFill>
              <a:srgbClr val="92D050"/>
            </a:solidFill>
            <a:ln w="9525" cap="flat" cmpd="sng" algn="ctr">
              <a:solidFill>
                <a:schemeClr val="bg1">
                  <a:lumMod val="95000"/>
                </a:schemeClr>
              </a:solidFill>
              <a:prstDash val="solid"/>
              <a:round/>
              <a:headEnd type="none" w="med" len="med"/>
              <a:tailEnd type="none" w="med" len="med"/>
            </a:ln>
            <a:effectLst/>
          </p:spPr>
          <p:txBody>
            <a:bodyPr/>
            <a:lstStyle/>
            <a:p>
              <a:endParaRPr lang="zh-TW" altLang="en-US">
                <a:ea typeface="新細明體" pitchFamily="18" charset="-120"/>
              </a:endParaRPr>
            </a:p>
          </p:txBody>
        </p:sp>
        <p:sp>
          <p:nvSpPr>
            <p:cNvPr id="24" name="套索 23"/>
            <p:cNvSpPr/>
            <p:nvPr/>
          </p:nvSpPr>
          <p:spPr bwMode="auto">
            <a:xfrm rot="5400000">
              <a:off x="10118042" y="3571512"/>
              <a:ext cx="500714" cy="357270"/>
            </a:xfrm>
            <a:prstGeom prst="chord">
              <a:avLst>
                <a:gd name="adj1" fmla="val 2700000"/>
                <a:gd name="adj2" fmla="val 18818754"/>
              </a:avLst>
            </a:prstGeom>
            <a:solidFill>
              <a:schemeClr val="accent5">
                <a:lumMod val="75000"/>
              </a:schemeClr>
            </a:solidFill>
            <a:ln w="9525" cap="flat" cmpd="sng" algn="ctr">
              <a:solidFill>
                <a:schemeClr val="bg1"/>
              </a:solidFill>
              <a:prstDash val="solid"/>
              <a:round/>
              <a:headEnd type="none" w="med" len="med"/>
              <a:tailEnd type="none" w="med" len="med"/>
            </a:ln>
            <a:effectLst/>
          </p:spPr>
          <p:txBody>
            <a:bodyPr/>
            <a:lstStyle/>
            <a:p>
              <a:pPr>
                <a:defRPr/>
              </a:pPr>
              <a:endParaRPr lang="zh-TW" altLang="en-US">
                <a:ea typeface="新細明體" pitchFamily="18" charset="-120"/>
              </a:endParaRPr>
            </a:p>
          </p:txBody>
        </p:sp>
        <p:sp>
          <p:nvSpPr>
            <p:cNvPr id="25" name="橢圓 24"/>
            <p:cNvSpPr/>
            <p:nvPr/>
          </p:nvSpPr>
          <p:spPr bwMode="auto">
            <a:xfrm>
              <a:off x="10215748" y="3270025"/>
              <a:ext cx="285816" cy="286122"/>
            </a:xfrm>
            <a:prstGeom prst="ellipse">
              <a:avLst/>
            </a:prstGeom>
            <a:solidFill>
              <a:schemeClr val="accent5">
                <a:lumMod val="75000"/>
              </a:schemeClr>
            </a:solidFill>
            <a:ln w="9525" cap="flat" cmpd="sng" algn="ctr">
              <a:solidFill>
                <a:schemeClr val="bg1">
                  <a:lumMod val="95000"/>
                </a:schemeClr>
              </a:solidFill>
              <a:prstDash val="solid"/>
              <a:round/>
              <a:headEnd type="none" w="med" len="med"/>
              <a:tailEnd type="none" w="med" len="med"/>
            </a:ln>
            <a:effectLst/>
          </p:spPr>
          <p:txBody>
            <a:bodyPr/>
            <a:lstStyle/>
            <a:p>
              <a:endParaRPr lang="zh-TW" altLang="en-US">
                <a:ea typeface="新細明體" pitchFamily="18" charset="-120"/>
              </a:endParaRPr>
            </a:p>
          </p:txBody>
        </p:sp>
      </p:grpSp>
      <p:sp>
        <p:nvSpPr>
          <p:cNvPr id="16393" name="文字方塊 26"/>
          <p:cNvSpPr txBox="1">
            <a:spLocks noChangeArrowheads="1"/>
          </p:cNvSpPr>
          <p:nvPr/>
        </p:nvSpPr>
        <p:spPr bwMode="auto">
          <a:xfrm>
            <a:off x="6072188" y="3929063"/>
            <a:ext cx="9572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eaLnBrk="1" hangingPunct="1"/>
            <a:r>
              <a:rPr lang="en-US" altLang="zh-TW">
                <a:solidFill>
                  <a:srgbClr val="000000"/>
                </a:solidFill>
                <a:latin typeface="Calibri" pitchFamily="34" charset="0"/>
                <a:ea typeface="新細明體" pitchFamily="18" charset="-120"/>
                <a:cs typeface="Arial" pitchFamily="34" charset="0"/>
              </a:rPr>
              <a:t>100 STAFF x </a:t>
            </a:r>
            <a:endParaRPr lang="zh-TW" altLang="en-US">
              <a:solidFill>
                <a:srgbClr val="000000"/>
              </a:solidFill>
              <a:latin typeface="Calibri" pitchFamily="34" charset="0"/>
              <a:ea typeface="新細明體" pitchFamily="18" charset="-120"/>
              <a:cs typeface="Arial" pitchFamily="34" charset="0"/>
            </a:endParaRPr>
          </a:p>
        </p:txBody>
      </p:sp>
      <p:sp>
        <p:nvSpPr>
          <p:cNvPr id="28" name="矩形 27"/>
          <p:cNvSpPr/>
          <p:nvPr/>
        </p:nvSpPr>
        <p:spPr bwMode="auto">
          <a:xfrm>
            <a:off x="7286625" y="3429000"/>
            <a:ext cx="285750" cy="428625"/>
          </a:xfrm>
          <a:prstGeom prst="rect">
            <a:avLst/>
          </a:prstGeom>
          <a:solidFill>
            <a:schemeClr val="accent5">
              <a:lumMod val="75000"/>
            </a:schemeClr>
          </a:solidFill>
          <a:ln w="9525" cap="flat" cmpd="sng" algn="ctr">
            <a:noFill/>
            <a:prstDash val="solid"/>
            <a:round/>
            <a:headEnd type="none" w="med" len="med"/>
            <a:tailEnd type="none" w="med" len="med"/>
          </a:ln>
          <a:effectLst/>
        </p:spPr>
        <p:txBody>
          <a:bodyPr/>
          <a:lstStyle/>
          <a:p>
            <a:endParaRPr lang="zh-TW" altLang="en-US">
              <a:ea typeface="新細明體" pitchFamily="18" charset="-120"/>
            </a:endParaRPr>
          </a:p>
        </p:txBody>
      </p:sp>
      <p:sp>
        <p:nvSpPr>
          <p:cNvPr id="29" name="矩形 28"/>
          <p:cNvSpPr/>
          <p:nvPr/>
        </p:nvSpPr>
        <p:spPr bwMode="auto">
          <a:xfrm>
            <a:off x="7286625" y="3325813"/>
            <a:ext cx="285750" cy="103187"/>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endParaRPr lang="zh-TW" altLang="en-US">
              <a:ea typeface="新細明體" pitchFamily="18" charset="-120"/>
            </a:endParaRPr>
          </a:p>
        </p:txBody>
      </p:sp>
      <p:sp>
        <p:nvSpPr>
          <p:cNvPr id="16396" name="向下箭號 29"/>
          <p:cNvSpPr>
            <a:spLocks noChangeArrowheads="1"/>
          </p:cNvSpPr>
          <p:nvPr/>
        </p:nvSpPr>
        <p:spPr bwMode="auto">
          <a:xfrm>
            <a:off x="7358063" y="3286125"/>
            <a:ext cx="142875" cy="142875"/>
          </a:xfrm>
          <a:prstGeom prst="downArrow">
            <a:avLst>
              <a:gd name="adj1" fmla="val 50000"/>
              <a:gd name="adj2" fmla="val 50000"/>
            </a:avLst>
          </a:prstGeom>
          <a:solidFill>
            <a:srgbClr val="00FF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zh-TW" altLang="en-US">
              <a:ea typeface="新細明體" pitchFamily="18" charset="-120"/>
            </a:endParaRPr>
          </a:p>
        </p:txBody>
      </p:sp>
      <p:sp>
        <p:nvSpPr>
          <p:cNvPr id="16397" name="文字方塊 30"/>
          <p:cNvSpPr txBox="1">
            <a:spLocks noChangeArrowheads="1"/>
          </p:cNvSpPr>
          <p:nvPr/>
        </p:nvSpPr>
        <p:spPr bwMode="auto">
          <a:xfrm>
            <a:off x="8091488" y="3211513"/>
            <a:ext cx="4810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eaLnBrk="1" hangingPunct="1"/>
            <a:r>
              <a:rPr lang="en-US" altLang="zh-TW" sz="3600" b="1">
                <a:solidFill>
                  <a:srgbClr val="92D050"/>
                </a:solidFill>
                <a:latin typeface="Georgia" pitchFamily="18" charset="0"/>
                <a:ea typeface="新細明體" pitchFamily="18" charset="-120"/>
                <a:cs typeface="Arial" pitchFamily="34" charset="0"/>
              </a:rPr>
              <a:t>$</a:t>
            </a:r>
            <a:endParaRPr lang="zh-TW" altLang="en-US" sz="3600" b="1">
              <a:solidFill>
                <a:srgbClr val="92D050"/>
              </a:solidFill>
              <a:latin typeface="Georgia" pitchFamily="18" charset="0"/>
              <a:ea typeface="新細明體" pitchFamily="18" charset="-120"/>
              <a:cs typeface="Arial" pitchFamily="34" charset="0"/>
            </a:endParaRPr>
          </a:p>
        </p:txBody>
      </p:sp>
      <p:sp>
        <p:nvSpPr>
          <p:cNvPr id="16398" name="文字方塊 31"/>
          <p:cNvSpPr txBox="1">
            <a:spLocks noChangeArrowheads="1"/>
          </p:cNvSpPr>
          <p:nvPr/>
        </p:nvSpPr>
        <p:spPr bwMode="auto">
          <a:xfrm>
            <a:off x="6858000" y="3929063"/>
            <a:ext cx="1327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eaLnBrk="1" hangingPunct="1"/>
            <a:r>
              <a:rPr lang="en-US" altLang="zh-TW">
                <a:solidFill>
                  <a:srgbClr val="000000"/>
                </a:solidFill>
                <a:latin typeface="Calibri" pitchFamily="34" charset="0"/>
                <a:ea typeface="新細明體" pitchFamily="18" charset="-120"/>
                <a:cs typeface="Arial" pitchFamily="34" charset="0"/>
              </a:rPr>
              <a:t>10% BANDWIDTH </a:t>
            </a:r>
            <a:endParaRPr lang="zh-TW" altLang="en-US">
              <a:solidFill>
                <a:srgbClr val="000000"/>
              </a:solidFill>
              <a:latin typeface="Calibri" pitchFamily="34" charset="0"/>
              <a:ea typeface="新細明體" pitchFamily="18" charset="-120"/>
              <a:cs typeface="Arial" pitchFamily="34" charset="0"/>
            </a:endParaRPr>
          </a:p>
        </p:txBody>
      </p:sp>
      <p:sp>
        <p:nvSpPr>
          <p:cNvPr id="16399" name="文字方塊 32"/>
          <p:cNvSpPr txBox="1">
            <a:spLocks noChangeArrowheads="1"/>
          </p:cNvSpPr>
          <p:nvPr/>
        </p:nvSpPr>
        <p:spPr bwMode="auto">
          <a:xfrm>
            <a:off x="8001000" y="3929063"/>
            <a:ext cx="7508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eaLnBrk="1" hangingPunct="1"/>
            <a:r>
              <a:rPr lang="en-US" altLang="zh-TW">
                <a:solidFill>
                  <a:srgbClr val="000000"/>
                </a:solidFill>
                <a:latin typeface="Calibri" pitchFamily="34" charset="0"/>
                <a:ea typeface="新細明體" pitchFamily="18" charset="-120"/>
                <a:cs typeface="Arial" pitchFamily="34" charset="0"/>
              </a:rPr>
              <a:t>@ $$$$$</a:t>
            </a:r>
            <a:endParaRPr lang="zh-TW" altLang="en-US">
              <a:solidFill>
                <a:srgbClr val="000000"/>
              </a:solidFill>
              <a:latin typeface="Calibri" pitchFamily="34" charset="0"/>
              <a:ea typeface="新細明體" pitchFamily="18" charset="-120"/>
              <a:cs typeface="Arial" pitchFamily="34" charset="0"/>
            </a:endParaRPr>
          </a:p>
        </p:txBody>
      </p:sp>
      <p:sp>
        <p:nvSpPr>
          <p:cNvPr id="16400" name="矩形 33"/>
          <p:cNvSpPr>
            <a:spLocks noChangeArrowheads="1"/>
          </p:cNvSpPr>
          <p:nvPr/>
        </p:nvSpPr>
        <p:spPr bwMode="auto">
          <a:xfrm>
            <a:off x="6643688" y="4286250"/>
            <a:ext cx="1571625" cy="142875"/>
          </a:xfrm>
          <a:prstGeom prst="rect">
            <a:avLst/>
          </a:prstGeom>
          <a:solidFill>
            <a:srgbClr val="92D050"/>
          </a:solidFill>
          <a:ln>
            <a:noFill/>
          </a:ln>
          <a:extLst>
            <a:ext uri="{91240B29-F687-4F45-9708-019B960494DF}">
              <a14:hiddenLine xmlns:a14="http://schemas.microsoft.com/office/drawing/2010/main" w="9525" algn="ctr">
                <a:solidFill>
                  <a:srgbClr val="000000"/>
                </a:solidFill>
                <a:round/>
                <a:headEnd/>
                <a:tailEnd/>
              </a14:hiddenLine>
            </a:ext>
          </a:extLst>
        </p:spPr>
        <p:txBody>
          <a:bodyPr tIns="0"/>
          <a:lstStyle/>
          <a:p>
            <a:pPr algn="ctr"/>
            <a:r>
              <a:rPr lang="en-US" altLang="zh-TW" sz="900" b="1">
                <a:solidFill>
                  <a:schemeClr val="bg1"/>
                </a:solidFill>
                <a:ea typeface="新細明體" pitchFamily="18" charset="-120"/>
              </a:rPr>
              <a:t>=$ $$$$$$$$</a:t>
            </a:r>
            <a:endParaRPr lang="zh-TW" altLang="en-US" sz="900" b="1">
              <a:solidFill>
                <a:schemeClr val="bg1"/>
              </a:solidFill>
              <a:ea typeface="新細明體" pitchFamily="18" charset="-120"/>
            </a:endParaRPr>
          </a:p>
        </p:txBody>
      </p:sp>
      <p:grpSp>
        <p:nvGrpSpPr>
          <p:cNvPr id="16401" name="群組 34"/>
          <p:cNvGrpSpPr>
            <a:grpSpLocks/>
          </p:cNvGrpSpPr>
          <p:nvPr/>
        </p:nvGrpSpPr>
        <p:grpSpPr bwMode="auto">
          <a:xfrm>
            <a:off x="6143625" y="5218113"/>
            <a:ext cx="714375" cy="536575"/>
            <a:chOff x="9572660" y="3270025"/>
            <a:chExt cx="974374" cy="730479"/>
          </a:xfrm>
        </p:grpSpPr>
        <p:sp>
          <p:nvSpPr>
            <p:cNvPr id="36" name="套索 35"/>
            <p:cNvSpPr/>
            <p:nvPr/>
          </p:nvSpPr>
          <p:spPr bwMode="auto">
            <a:xfrm rot="5400000">
              <a:off x="9501678" y="3572252"/>
              <a:ext cx="499233" cy="357271"/>
            </a:xfrm>
            <a:prstGeom prst="chord">
              <a:avLst>
                <a:gd name="adj1" fmla="val 2700000"/>
                <a:gd name="adj2" fmla="val 18818754"/>
              </a:avLst>
            </a:prstGeom>
            <a:solidFill>
              <a:srgbClr val="FFC000"/>
            </a:solidFill>
            <a:ln w="9525" cap="flat" cmpd="sng" algn="ctr">
              <a:solidFill>
                <a:schemeClr val="bg1"/>
              </a:solidFill>
              <a:prstDash val="solid"/>
              <a:round/>
              <a:headEnd type="none" w="med" len="med"/>
              <a:tailEnd type="none" w="med" len="med"/>
            </a:ln>
            <a:effectLst/>
          </p:spPr>
          <p:txBody>
            <a:bodyPr/>
            <a:lstStyle/>
            <a:p>
              <a:pPr>
                <a:defRPr/>
              </a:pPr>
              <a:endParaRPr lang="zh-TW" altLang="en-US">
                <a:ea typeface="新細明體" pitchFamily="18" charset="-120"/>
              </a:endParaRPr>
            </a:p>
          </p:txBody>
        </p:sp>
        <p:sp>
          <p:nvSpPr>
            <p:cNvPr id="37" name="橢圓 36"/>
            <p:cNvSpPr/>
            <p:nvPr/>
          </p:nvSpPr>
          <p:spPr bwMode="auto">
            <a:xfrm>
              <a:off x="9598643" y="3270025"/>
              <a:ext cx="285816" cy="285276"/>
            </a:xfrm>
            <a:prstGeom prst="ellipse">
              <a:avLst/>
            </a:prstGeom>
            <a:solidFill>
              <a:srgbClr val="FFC000"/>
            </a:solidFill>
            <a:ln w="9525" cap="flat" cmpd="sng" algn="ctr">
              <a:solidFill>
                <a:schemeClr val="bg1">
                  <a:lumMod val="95000"/>
                </a:schemeClr>
              </a:solidFill>
              <a:prstDash val="solid"/>
              <a:round/>
              <a:headEnd type="none" w="med" len="med"/>
              <a:tailEnd type="none" w="med" len="med"/>
            </a:ln>
            <a:effectLst/>
          </p:spPr>
          <p:txBody>
            <a:bodyPr/>
            <a:lstStyle/>
            <a:p>
              <a:endParaRPr lang="zh-TW" altLang="en-US">
                <a:ea typeface="新細明體" pitchFamily="18" charset="-120"/>
              </a:endParaRPr>
            </a:p>
          </p:txBody>
        </p:sp>
        <p:sp>
          <p:nvSpPr>
            <p:cNvPr id="38" name="套索 37"/>
            <p:cNvSpPr/>
            <p:nvPr/>
          </p:nvSpPr>
          <p:spPr bwMode="auto">
            <a:xfrm rot="5400000">
              <a:off x="9716041" y="3572252"/>
              <a:ext cx="499233" cy="357270"/>
            </a:xfrm>
            <a:prstGeom prst="chord">
              <a:avLst>
                <a:gd name="adj1" fmla="val 2700000"/>
                <a:gd name="adj2" fmla="val 18818754"/>
              </a:avLst>
            </a:prstGeom>
            <a:solidFill>
              <a:srgbClr val="FF9900"/>
            </a:solidFill>
            <a:ln w="9525" cap="flat" cmpd="sng" algn="ctr">
              <a:solidFill>
                <a:schemeClr val="bg1"/>
              </a:solidFill>
              <a:prstDash val="solid"/>
              <a:round/>
              <a:headEnd type="none" w="med" len="med"/>
              <a:tailEnd type="none" w="med" len="med"/>
            </a:ln>
            <a:effectLst/>
          </p:spPr>
          <p:txBody>
            <a:bodyPr/>
            <a:lstStyle/>
            <a:p>
              <a:pPr>
                <a:defRPr/>
              </a:pPr>
              <a:endParaRPr lang="zh-TW" altLang="en-US">
                <a:ea typeface="新細明體" pitchFamily="18" charset="-120"/>
              </a:endParaRPr>
            </a:p>
          </p:txBody>
        </p:sp>
        <p:sp>
          <p:nvSpPr>
            <p:cNvPr id="39" name="橢圓 38"/>
            <p:cNvSpPr/>
            <p:nvPr/>
          </p:nvSpPr>
          <p:spPr bwMode="auto">
            <a:xfrm>
              <a:off x="9813006" y="3270025"/>
              <a:ext cx="285816" cy="285276"/>
            </a:xfrm>
            <a:prstGeom prst="ellipse">
              <a:avLst/>
            </a:prstGeom>
            <a:solidFill>
              <a:srgbClr val="FF9900"/>
            </a:solidFill>
            <a:ln w="9525" cap="flat" cmpd="sng" algn="ctr">
              <a:solidFill>
                <a:schemeClr val="bg1">
                  <a:lumMod val="95000"/>
                </a:schemeClr>
              </a:solidFill>
              <a:prstDash val="solid"/>
              <a:round/>
              <a:headEnd type="none" w="med" len="med"/>
              <a:tailEnd type="none" w="med" len="med"/>
            </a:ln>
            <a:effectLst/>
          </p:spPr>
          <p:txBody>
            <a:bodyPr/>
            <a:lstStyle/>
            <a:p>
              <a:endParaRPr lang="zh-TW" altLang="en-US">
                <a:ea typeface="新細明體" pitchFamily="18" charset="-120"/>
              </a:endParaRPr>
            </a:p>
          </p:txBody>
        </p:sp>
        <p:sp>
          <p:nvSpPr>
            <p:cNvPr id="40" name="套索 39"/>
            <p:cNvSpPr/>
            <p:nvPr/>
          </p:nvSpPr>
          <p:spPr bwMode="auto">
            <a:xfrm rot="5400000">
              <a:off x="9904419" y="3572252"/>
              <a:ext cx="499233" cy="357271"/>
            </a:xfrm>
            <a:prstGeom prst="chord">
              <a:avLst>
                <a:gd name="adj1" fmla="val 2700000"/>
                <a:gd name="adj2" fmla="val 18818754"/>
              </a:avLst>
            </a:prstGeom>
            <a:solidFill>
              <a:srgbClr val="FFC000"/>
            </a:solidFill>
            <a:ln w="9525" cap="flat" cmpd="sng" algn="ctr">
              <a:solidFill>
                <a:schemeClr val="bg1"/>
              </a:solidFill>
              <a:prstDash val="solid"/>
              <a:round/>
              <a:headEnd type="none" w="med" len="med"/>
              <a:tailEnd type="none" w="med" len="med"/>
            </a:ln>
            <a:effectLst/>
          </p:spPr>
          <p:txBody>
            <a:bodyPr/>
            <a:lstStyle/>
            <a:p>
              <a:pPr>
                <a:defRPr/>
              </a:pPr>
              <a:endParaRPr lang="zh-TW" altLang="en-US">
                <a:ea typeface="新細明體" pitchFamily="18" charset="-120"/>
              </a:endParaRPr>
            </a:p>
          </p:txBody>
        </p:sp>
        <p:sp>
          <p:nvSpPr>
            <p:cNvPr id="41" name="橢圓 40"/>
            <p:cNvSpPr/>
            <p:nvPr/>
          </p:nvSpPr>
          <p:spPr bwMode="auto">
            <a:xfrm>
              <a:off x="10001385" y="3270025"/>
              <a:ext cx="285816" cy="285276"/>
            </a:xfrm>
            <a:prstGeom prst="ellipse">
              <a:avLst/>
            </a:prstGeom>
            <a:solidFill>
              <a:srgbClr val="FFC000"/>
            </a:solidFill>
            <a:ln w="9525" cap="flat" cmpd="sng" algn="ctr">
              <a:solidFill>
                <a:schemeClr val="bg1">
                  <a:lumMod val="95000"/>
                </a:schemeClr>
              </a:solidFill>
              <a:prstDash val="solid"/>
              <a:round/>
              <a:headEnd type="none" w="med" len="med"/>
              <a:tailEnd type="none" w="med" len="med"/>
            </a:ln>
            <a:effectLst/>
          </p:spPr>
          <p:txBody>
            <a:bodyPr/>
            <a:lstStyle/>
            <a:p>
              <a:endParaRPr lang="zh-TW" altLang="en-US">
                <a:ea typeface="新細明體" pitchFamily="18" charset="-120"/>
              </a:endParaRPr>
            </a:p>
          </p:txBody>
        </p:sp>
        <p:sp>
          <p:nvSpPr>
            <p:cNvPr id="42" name="套索 41"/>
            <p:cNvSpPr/>
            <p:nvPr/>
          </p:nvSpPr>
          <p:spPr bwMode="auto">
            <a:xfrm rot="5400000">
              <a:off x="10118782" y="3572252"/>
              <a:ext cx="499233" cy="357270"/>
            </a:xfrm>
            <a:prstGeom prst="chord">
              <a:avLst>
                <a:gd name="adj1" fmla="val 2700000"/>
                <a:gd name="adj2" fmla="val 18818754"/>
              </a:avLst>
            </a:prstGeom>
            <a:solidFill>
              <a:srgbClr val="FF9900"/>
            </a:solidFill>
            <a:ln w="9525" cap="flat" cmpd="sng" algn="ctr">
              <a:solidFill>
                <a:schemeClr val="bg1"/>
              </a:solidFill>
              <a:prstDash val="solid"/>
              <a:round/>
              <a:headEnd type="none" w="med" len="med"/>
              <a:tailEnd type="none" w="med" len="med"/>
            </a:ln>
            <a:effectLst/>
          </p:spPr>
          <p:txBody>
            <a:bodyPr/>
            <a:lstStyle/>
            <a:p>
              <a:pPr>
                <a:defRPr/>
              </a:pPr>
              <a:endParaRPr lang="zh-TW" altLang="en-US">
                <a:ea typeface="新細明體" pitchFamily="18" charset="-120"/>
              </a:endParaRPr>
            </a:p>
          </p:txBody>
        </p:sp>
        <p:sp>
          <p:nvSpPr>
            <p:cNvPr id="43" name="橢圓 42"/>
            <p:cNvSpPr/>
            <p:nvPr/>
          </p:nvSpPr>
          <p:spPr bwMode="auto">
            <a:xfrm>
              <a:off x="10215748" y="3270025"/>
              <a:ext cx="285816" cy="285276"/>
            </a:xfrm>
            <a:prstGeom prst="ellipse">
              <a:avLst/>
            </a:prstGeom>
            <a:solidFill>
              <a:srgbClr val="FF9900"/>
            </a:solidFill>
            <a:ln w="9525" cap="flat" cmpd="sng" algn="ctr">
              <a:solidFill>
                <a:schemeClr val="bg1">
                  <a:lumMod val="95000"/>
                </a:schemeClr>
              </a:solidFill>
              <a:prstDash val="solid"/>
              <a:round/>
              <a:headEnd type="none" w="med" len="med"/>
              <a:tailEnd type="none" w="med" len="med"/>
            </a:ln>
            <a:effectLst/>
          </p:spPr>
          <p:txBody>
            <a:bodyPr/>
            <a:lstStyle/>
            <a:p>
              <a:endParaRPr lang="zh-TW" altLang="en-US">
                <a:ea typeface="新細明體" pitchFamily="18" charset="-120"/>
              </a:endParaRPr>
            </a:p>
          </p:txBody>
        </p:sp>
      </p:grpSp>
      <p:sp>
        <p:nvSpPr>
          <p:cNvPr id="16402" name="文字方塊 43"/>
          <p:cNvSpPr txBox="1">
            <a:spLocks noChangeArrowheads="1"/>
          </p:cNvSpPr>
          <p:nvPr/>
        </p:nvSpPr>
        <p:spPr bwMode="auto">
          <a:xfrm>
            <a:off x="6072188" y="5718175"/>
            <a:ext cx="9572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eaLnBrk="1" hangingPunct="1"/>
            <a:r>
              <a:rPr lang="en-US" altLang="zh-TW">
                <a:solidFill>
                  <a:srgbClr val="000000"/>
                </a:solidFill>
                <a:latin typeface="Calibri" pitchFamily="34" charset="0"/>
                <a:ea typeface="新細明體" pitchFamily="18" charset="-120"/>
                <a:cs typeface="Arial" pitchFamily="34" charset="0"/>
              </a:rPr>
              <a:t>100 STAFF x </a:t>
            </a:r>
            <a:endParaRPr lang="zh-TW" altLang="en-US">
              <a:solidFill>
                <a:srgbClr val="000000"/>
              </a:solidFill>
              <a:latin typeface="Calibri" pitchFamily="34" charset="0"/>
              <a:ea typeface="新細明體" pitchFamily="18" charset="-120"/>
              <a:cs typeface="Arial" pitchFamily="34" charset="0"/>
            </a:endParaRPr>
          </a:p>
        </p:txBody>
      </p:sp>
      <p:sp>
        <p:nvSpPr>
          <p:cNvPr id="16403" name="文字方塊 47"/>
          <p:cNvSpPr txBox="1">
            <a:spLocks noChangeArrowheads="1"/>
          </p:cNvSpPr>
          <p:nvPr/>
        </p:nvSpPr>
        <p:spPr bwMode="auto">
          <a:xfrm>
            <a:off x="8091488" y="5000625"/>
            <a:ext cx="4810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eaLnBrk="1" hangingPunct="1"/>
            <a:r>
              <a:rPr lang="en-US" altLang="zh-TW" sz="3600" b="1">
                <a:solidFill>
                  <a:srgbClr val="FF9900"/>
                </a:solidFill>
                <a:latin typeface="Georgia" pitchFamily="18" charset="0"/>
                <a:ea typeface="新細明體" pitchFamily="18" charset="-120"/>
                <a:cs typeface="Arial" pitchFamily="34" charset="0"/>
              </a:rPr>
              <a:t>$</a:t>
            </a:r>
            <a:endParaRPr lang="zh-TW" altLang="en-US" sz="3600" b="1">
              <a:solidFill>
                <a:srgbClr val="FF9900"/>
              </a:solidFill>
              <a:latin typeface="Georgia" pitchFamily="18" charset="0"/>
              <a:ea typeface="新細明體" pitchFamily="18" charset="-120"/>
              <a:cs typeface="Arial" pitchFamily="34" charset="0"/>
            </a:endParaRPr>
          </a:p>
        </p:txBody>
      </p:sp>
      <p:sp>
        <p:nvSpPr>
          <p:cNvPr id="16404" name="文字方塊 48"/>
          <p:cNvSpPr txBox="1">
            <a:spLocks noChangeArrowheads="1"/>
          </p:cNvSpPr>
          <p:nvPr/>
        </p:nvSpPr>
        <p:spPr bwMode="auto">
          <a:xfrm>
            <a:off x="6858000" y="5718175"/>
            <a:ext cx="1076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algn="ctr" eaLnBrk="1" hangingPunct="1"/>
            <a:r>
              <a:rPr lang="en-US" altLang="zh-TW">
                <a:solidFill>
                  <a:srgbClr val="000000"/>
                </a:solidFill>
                <a:latin typeface="Calibri" pitchFamily="34" charset="0"/>
                <a:ea typeface="新細明體" pitchFamily="18" charset="-120"/>
                <a:cs typeface="Arial" pitchFamily="34" charset="0"/>
              </a:rPr>
              <a:t>10% MINUTES</a:t>
            </a:r>
          </a:p>
          <a:p>
            <a:pPr algn="ctr" eaLnBrk="1" hangingPunct="1"/>
            <a:r>
              <a:rPr lang="en-US" altLang="zh-TW">
                <a:solidFill>
                  <a:srgbClr val="000000"/>
                </a:solidFill>
                <a:latin typeface="Calibri" pitchFamily="34" charset="0"/>
                <a:ea typeface="新細明體" pitchFamily="18" charset="-120"/>
                <a:cs typeface="Arial" pitchFamily="34" charset="0"/>
              </a:rPr>
              <a:t>PER DAY </a:t>
            </a:r>
            <a:endParaRPr lang="zh-TW" altLang="en-US">
              <a:solidFill>
                <a:srgbClr val="000000"/>
              </a:solidFill>
              <a:latin typeface="Calibri" pitchFamily="34" charset="0"/>
              <a:ea typeface="新細明體" pitchFamily="18" charset="-120"/>
              <a:cs typeface="Arial" pitchFamily="34" charset="0"/>
            </a:endParaRPr>
          </a:p>
        </p:txBody>
      </p:sp>
      <p:sp>
        <p:nvSpPr>
          <p:cNvPr id="16405" name="文字方塊 49"/>
          <p:cNvSpPr txBox="1">
            <a:spLocks noChangeArrowheads="1"/>
          </p:cNvSpPr>
          <p:nvPr/>
        </p:nvSpPr>
        <p:spPr bwMode="auto">
          <a:xfrm>
            <a:off x="8001000" y="5718175"/>
            <a:ext cx="8397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eaLnBrk="1" hangingPunct="1"/>
            <a:r>
              <a:rPr lang="en-US" altLang="zh-TW">
                <a:solidFill>
                  <a:srgbClr val="000000"/>
                </a:solidFill>
                <a:latin typeface="Calibri" pitchFamily="34" charset="0"/>
                <a:ea typeface="新細明體" pitchFamily="18" charset="-120"/>
                <a:cs typeface="Arial" pitchFamily="34" charset="0"/>
              </a:rPr>
              <a:t>@ 60.00</a:t>
            </a:r>
          </a:p>
          <a:p>
            <a:pPr eaLnBrk="1" hangingPunct="1"/>
            <a:r>
              <a:rPr lang="en-US" altLang="zh-TW">
                <a:solidFill>
                  <a:srgbClr val="000000"/>
                </a:solidFill>
                <a:latin typeface="Calibri" pitchFamily="34" charset="0"/>
                <a:ea typeface="新細明體" pitchFamily="18" charset="-120"/>
                <a:cs typeface="Arial" pitchFamily="34" charset="0"/>
              </a:rPr>
              <a:t>PER HOUR</a:t>
            </a:r>
            <a:endParaRPr lang="zh-TW" altLang="en-US">
              <a:solidFill>
                <a:srgbClr val="000000"/>
              </a:solidFill>
              <a:latin typeface="Calibri" pitchFamily="34" charset="0"/>
              <a:ea typeface="新細明體" pitchFamily="18" charset="-120"/>
              <a:cs typeface="Arial" pitchFamily="34" charset="0"/>
            </a:endParaRPr>
          </a:p>
        </p:txBody>
      </p:sp>
      <p:sp>
        <p:nvSpPr>
          <p:cNvPr id="16406" name="矩形 50"/>
          <p:cNvSpPr>
            <a:spLocks noChangeArrowheads="1"/>
          </p:cNvSpPr>
          <p:nvPr/>
        </p:nvSpPr>
        <p:spPr bwMode="auto">
          <a:xfrm>
            <a:off x="6572250" y="6143625"/>
            <a:ext cx="1714500" cy="142875"/>
          </a:xfrm>
          <a:prstGeom prst="rect">
            <a:avLst/>
          </a:prstGeom>
          <a:solidFill>
            <a:srgbClr val="FF9900"/>
          </a:solidFill>
          <a:ln>
            <a:noFill/>
          </a:ln>
          <a:extLst>
            <a:ext uri="{91240B29-F687-4F45-9708-019B960494DF}">
              <a14:hiddenLine xmlns:a14="http://schemas.microsoft.com/office/drawing/2010/main" w="9525" algn="ctr">
                <a:solidFill>
                  <a:srgbClr val="000000"/>
                </a:solidFill>
                <a:round/>
                <a:headEnd/>
                <a:tailEnd/>
              </a14:hiddenLine>
            </a:ext>
          </a:extLst>
        </p:spPr>
        <p:txBody>
          <a:bodyPr tIns="0"/>
          <a:lstStyle/>
          <a:p>
            <a:pPr algn="ctr"/>
            <a:r>
              <a:rPr lang="en-US" altLang="zh-TW" sz="900" b="1">
                <a:solidFill>
                  <a:schemeClr val="bg1"/>
                </a:solidFill>
                <a:ea typeface="新細明體" pitchFamily="18" charset="-120"/>
              </a:rPr>
              <a:t>= $240,000 PER YEAR</a:t>
            </a:r>
            <a:endParaRPr lang="zh-TW" altLang="en-US" sz="900" b="1">
              <a:solidFill>
                <a:schemeClr val="bg1"/>
              </a:solidFill>
              <a:ea typeface="新細明體" pitchFamily="18" charset="-120"/>
            </a:endParaRPr>
          </a:p>
        </p:txBody>
      </p:sp>
      <p:grpSp>
        <p:nvGrpSpPr>
          <p:cNvPr id="16407" name="群組 55"/>
          <p:cNvGrpSpPr>
            <a:grpSpLocks/>
          </p:cNvGrpSpPr>
          <p:nvPr/>
        </p:nvGrpSpPr>
        <p:grpSpPr bwMode="auto">
          <a:xfrm>
            <a:off x="7143750" y="5072063"/>
            <a:ext cx="642938" cy="642937"/>
            <a:chOff x="7248313" y="6640125"/>
            <a:chExt cx="642942" cy="642942"/>
          </a:xfrm>
        </p:grpSpPr>
        <p:sp>
          <p:nvSpPr>
            <p:cNvPr id="16408" name="橢圓 51"/>
            <p:cNvSpPr>
              <a:spLocks noChangeArrowheads="1"/>
            </p:cNvSpPr>
            <p:nvPr/>
          </p:nvSpPr>
          <p:spPr bwMode="auto">
            <a:xfrm>
              <a:off x="7248313" y="6640125"/>
              <a:ext cx="642942" cy="642942"/>
            </a:xfrm>
            <a:prstGeom prst="ellipse">
              <a:avLst/>
            </a:prstGeom>
            <a:solidFill>
              <a:srgbClr val="FF990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zh-TW" altLang="en-US">
                <a:ea typeface="新細明體" pitchFamily="18" charset="-120"/>
              </a:endParaRPr>
            </a:p>
          </p:txBody>
        </p:sp>
        <p:sp>
          <p:nvSpPr>
            <p:cNvPr id="16409" name="橢圓 52"/>
            <p:cNvSpPr>
              <a:spLocks noChangeArrowheads="1"/>
            </p:cNvSpPr>
            <p:nvPr/>
          </p:nvSpPr>
          <p:spPr bwMode="auto">
            <a:xfrm>
              <a:off x="7286644" y="6675844"/>
              <a:ext cx="571504" cy="571504"/>
            </a:xfrm>
            <a:prstGeom prst="ellipse">
              <a:avLst/>
            </a:prstGeom>
            <a:solidFill>
              <a:srgbClr val="FFCC66"/>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zh-TW" altLang="en-US">
                <a:ea typeface="新細明體" pitchFamily="18" charset="-120"/>
              </a:endParaRPr>
            </a:p>
          </p:txBody>
        </p:sp>
        <p:sp>
          <p:nvSpPr>
            <p:cNvPr id="55" name="圓形圖 54"/>
            <p:cNvSpPr/>
            <p:nvPr/>
          </p:nvSpPr>
          <p:spPr bwMode="auto">
            <a:xfrm rot="16200000">
              <a:off x="7275301" y="6682988"/>
              <a:ext cx="571504" cy="571504"/>
            </a:xfrm>
            <a:prstGeom prst="pie">
              <a:avLst>
                <a:gd name="adj1" fmla="val 0"/>
                <a:gd name="adj2" fmla="val 2706884"/>
              </a:avLst>
            </a:prstGeom>
            <a:solidFill>
              <a:schemeClr val="bg1">
                <a:lumMod val="75000"/>
              </a:schemeClr>
            </a:solidFill>
            <a:ln w="9525" cap="flat" cmpd="sng" algn="ctr">
              <a:solidFill>
                <a:schemeClr val="bg1"/>
              </a:solidFill>
              <a:prstDash val="solid"/>
              <a:round/>
              <a:headEnd type="none" w="med" len="med"/>
              <a:tailEnd type="none" w="med" len="med"/>
            </a:ln>
            <a:effectLst/>
          </p:spPr>
          <p:txBody>
            <a:bodyPr/>
            <a:lstStyle/>
            <a:p>
              <a:pPr>
                <a:defRPr/>
              </a:pPr>
              <a:endParaRPr lang="zh-TW" altLang="en-US">
                <a:ea typeface="新細明體" pitchFamily="18" charset="-120"/>
              </a:endParaRP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標題 1"/>
          <p:cNvSpPr>
            <a:spLocks noGrp="1"/>
          </p:cNvSpPr>
          <p:nvPr>
            <p:ph type="title"/>
          </p:nvPr>
        </p:nvSpPr>
        <p:spPr>
          <a:xfrm>
            <a:off x="790575" y="928688"/>
            <a:ext cx="7353300" cy="381000"/>
          </a:xfrm>
        </p:spPr>
        <p:txBody>
          <a:bodyPr/>
          <a:lstStyle/>
          <a:p>
            <a:r>
              <a:rPr lang="en-US" altLang="zh-TW" smtClean="0">
                <a:ea typeface="新細明體" pitchFamily="18" charset="-120"/>
              </a:rPr>
              <a:t>Contents</a:t>
            </a:r>
            <a:endParaRPr lang="zh-TW" altLang="en-US" smtClean="0">
              <a:ea typeface="新細明體" pitchFamily="18" charset="-120"/>
            </a:endParaRPr>
          </a:p>
        </p:txBody>
      </p:sp>
      <p:sp>
        <p:nvSpPr>
          <p:cNvPr id="17411" name="內容版面配置區 2"/>
          <p:cNvSpPr>
            <a:spLocks noGrp="1"/>
          </p:cNvSpPr>
          <p:nvPr>
            <p:ph idx="1"/>
          </p:nvPr>
        </p:nvSpPr>
        <p:spPr>
          <a:xfrm>
            <a:off x="685800" y="1643063"/>
            <a:ext cx="7543800" cy="4114800"/>
          </a:xfrm>
        </p:spPr>
        <p:txBody>
          <a:bodyPr/>
          <a:lstStyle/>
          <a:p>
            <a:pPr>
              <a:buClr>
                <a:srgbClr val="92D050"/>
              </a:buClr>
              <a:buFont typeface="Wingdings" pitchFamily="2" charset="2"/>
              <a:buNone/>
            </a:pPr>
            <a:r>
              <a:rPr lang="en-US" altLang="zh-TW" b="1" smtClean="0">
                <a:ea typeface="新細明體" pitchFamily="18" charset="-120"/>
              </a:rPr>
              <a:t>NetDefend Firewall Family</a:t>
            </a:r>
          </a:p>
          <a:p>
            <a:pPr>
              <a:buClr>
                <a:srgbClr val="92D050"/>
              </a:buClr>
            </a:pPr>
            <a:endParaRPr lang="en-US" altLang="zh-TW" b="1" smtClean="0">
              <a:ea typeface="新細明體" pitchFamily="18" charset="-120"/>
            </a:endParaRPr>
          </a:p>
          <a:p>
            <a:pPr>
              <a:buClr>
                <a:srgbClr val="92D050"/>
              </a:buClr>
              <a:buFont typeface="Wingdings" pitchFamily="2" charset="2"/>
              <a:buNone/>
            </a:pPr>
            <a:r>
              <a:rPr lang="en-US" altLang="zh-TW" b="1" smtClean="0">
                <a:ea typeface="新細明體" pitchFamily="18" charset="-120"/>
              </a:rPr>
              <a:t>Security Trend on NetDefend Firewall </a:t>
            </a:r>
          </a:p>
          <a:p>
            <a:pPr lvl="1">
              <a:lnSpc>
                <a:spcPct val="150000"/>
              </a:lnSpc>
              <a:buClr>
                <a:srgbClr val="92D050"/>
              </a:buClr>
            </a:pPr>
            <a:r>
              <a:rPr lang="en-GB" altLang="zh-TW" sz="1400" smtClean="0">
                <a:ea typeface="新細明體" pitchFamily="18" charset="-120"/>
              </a:rPr>
              <a:t>Single View vs. Holistic View</a:t>
            </a:r>
          </a:p>
          <a:p>
            <a:pPr lvl="1">
              <a:lnSpc>
                <a:spcPct val="150000"/>
              </a:lnSpc>
              <a:buClr>
                <a:srgbClr val="92D050"/>
              </a:buClr>
            </a:pPr>
            <a:r>
              <a:rPr lang="en-GB" altLang="zh-TW" sz="1400" smtClean="0">
                <a:ea typeface="新細明體" pitchFamily="18" charset="-120"/>
              </a:rPr>
              <a:t>UTM Functionality Highlight</a:t>
            </a:r>
          </a:p>
          <a:p>
            <a:pPr>
              <a:buClr>
                <a:srgbClr val="92D050"/>
              </a:buClr>
              <a:buFont typeface="Wingdings" pitchFamily="2" charset="2"/>
              <a:buNone/>
            </a:pPr>
            <a:r>
              <a:rPr lang="en-US" altLang="zh-TW" b="1" smtClean="0">
                <a:ea typeface="新細明體" pitchFamily="18" charset="-120"/>
              </a:rPr>
              <a:t>NetDefend UTM Firewall Introduction</a:t>
            </a:r>
          </a:p>
          <a:p>
            <a:pPr lvl="1">
              <a:lnSpc>
                <a:spcPct val="150000"/>
              </a:lnSpc>
              <a:buClr>
                <a:srgbClr val="92D050"/>
              </a:buClr>
            </a:pPr>
            <a:r>
              <a:rPr lang="en-GB" altLang="zh-TW" sz="1400" smtClean="0">
                <a:ea typeface="新細明體" pitchFamily="18" charset="-120"/>
              </a:rPr>
              <a:t>Product Position and Target Market</a:t>
            </a:r>
          </a:p>
          <a:p>
            <a:pPr lvl="1">
              <a:lnSpc>
                <a:spcPct val="150000"/>
              </a:lnSpc>
              <a:buClr>
                <a:srgbClr val="92D050"/>
              </a:buClr>
            </a:pPr>
            <a:r>
              <a:rPr lang="en-GB" altLang="zh-TW" sz="1400" smtClean="0">
                <a:ea typeface="新細明體" pitchFamily="18" charset="-120"/>
              </a:rPr>
              <a:t>Functionality and Technology</a:t>
            </a:r>
          </a:p>
          <a:p>
            <a:pPr lvl="1">
              <a:lnSpc>
                <a:spcPct val="150000"/>
              </a:lnSpc>
              <a:buClr>
                <a:srgbClr val="92D050"/>
              </a:buClr>
            </a:pPr>
            <a:r>
              <a:rPr lang="en-GB" altLang="zh-TW" sz="1400" smtClean="0">
                <a:ea typeface="新細明體" pitchFamily="18" charset="-120"/>
              </a:rPr>
              <a:t>Product introduction</a:t>
            </a:r>
          </a:p>
          <a:p>
            <a:pPr lvl="1">
              <a:lnSpc>
                <a:spcPct val="150000"/>
              </a:lnSpc>
              <a:buClr>
                <a:srgbClr val="92D050"/>
              </a:buClr>
            </a:pPr>
            <a:r>
              <a:rPr lang="en-GB" altLang="zh-TW" sz="1400" smtClean="0">
                <a:ea typeface="新細明體" pitchFamily="18" charset="-120"/>
              </a:rPr>
              <a:t>Deployment Scenario</a:t>
            </a:r>
          </a:p>
          <a:p>
            <a:pPr>
              <a:buClr>
                <a:srgbClr val="92D050"/>
              </a:buClr>
              <a:buFont typeface="Wingdings" pitchFamily="2" charset="2"/>
              <a:buNone/>
            </a:pPr>
            <a:r>
              <a:rPr lang="en-US" altLang="zh-TW" b="1" smtClean="0">
                <a:ea typeface="新細明體" pitchFamily="18" charset="-120"/>
              </a:rPr>
              <a:t>Competitive Landscape</a:t>
            </a:r>
          </a:p>
          <a:p>
            <a:endParaRPr lang="zh-TW" altLang="en-US" smtClean="0">
              <a:ea typeface="新細明體" pitchFamily="18" charset="-120"/>
            </a:endParaRPr>
          </a:p>
        </p:txBody>
      </p:sp>
      <p:sp>
        <p:nvSpPr>
          <p:cNvPr id="8" name="圓角矩形 7"/>
          <p:cNvSpPr>
            <a:spLocks noChangeArrowheads="1"/>
          </p:cNvSpPr>
          <p:nvPr/>
        </p:nvSpPr>
        <p:spPr bwMode="auto">
          <a:xfrm>
            <a:off x="428625" y="3214688"/>
            <a:ext cx="6072188" cy="428625"/>
          </a:xfrm>
          <a:prstGeom prst="roundRect">
            <a:avLst>
              <a:gd name="adj" fmla="val 16667"/>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ea typeface="新細明體" pitchFamily="18"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手繪多邊形 38"/>
          <p:cNvSpPr/>
          <p:nvPr/>
        </p:nvSpPr>
        <p:spPr bwMode="auto">
          <a:xfrm>
            <a:off x="453740" y="4929198"/>
            <a:ext cx="8150628" cy="1631375"/>
          </a:xfrm>
          <a:custGeom>
            <a:avLst/>
            <a:gdLst>
              <a:gd name="connsiteX0" fmla="*/ 998561 w 10078871"/>
              <a:gd name="connsiteY0" fmla="*/ 1542197 h 1680949"/>
              <a:gd name="connsiteX1" fmla="*/ 3100316 w 10078871"/>
              <a:gd name="connsiteY1" fmla="*/ 941695 h 1680949"/>
              <a:gd name="connsiteX2" fmla="*/ 5106537 w 10078871"/>
              <a:gd name="connsiteY2" fmla="*/ 13648 h 1680949"/>
              <a:gd name="connsiteX3" fmla="*/ 6948985 w 10078871"/>
              <a:gd name="connsiteY3" fmla="*/ 859809 h 1680949"/>
              <a:gd name="connsiteX4" fmla="*/ 9091683 w 10078871"/>
              <a:gd name="connsiteY4" fmla="*/ 1569492 h 1680949"/>
              <a:gd name="connsiteX5" fmla="*/ 998561 w 10078871"/>
              <a:gd name="connsiteY5" fmla="*/ 1542197 h 1680949"/>
              <a:gd name="connsiteX0" fmla="*/ 0 w 9080310"/>
              <a:gd name="connsiteY0" fmla="*/ 1542197 h 1680949"/>
              <a:gd name="connsiteX1" fmla="*/ 2101755 w 9080310"/>
              <a:gd name="connsiteY1" fmla="*/ 941695 h 1680949"/>
              <a:gd name="connsiteX2" fmla="*/ 4107976 w 9080310"/>
              <a:gd name="connsiteY2" fmla="*/ 13648 h 1680949"/>
              <a:gd name="connsiteX3" fmla="*/ 5950424 w 9080310"/>
              <a:gd name="connsiteY3" fmla="*/ 859809 h 1680949"/>
              <a:gd name="connsiteX4" fmla="*/ 8093122 w 9080310"/>
              <a:gd name="connsiteY4" fmla="*/ 1569492 h 1680949"/>
              <a:gd name="connsiteX5" fmla="*/ 0 w 9080310"/>
              <a:gd name="connsiteY5" fmla="*/ 1542197 h 1680949"/>
              <a:gd name="connsiteX0" fmla="*/ 0 w 8093122"/>
              <a:gd name="connsiteY0" fmla="*/ 1542197 h 1680949"/>
              <a:gd name="connsiteX1" fmla="*/ 2101755 w 8093122"/>
              <a:gd name="connsiteY1" fmla="*/ 941695 h 1680949"/>
              <a:gd name="connsiteX2" fmla="*/ 4107976 w 8093122"/>
              <a:gd name="connsiteY2" fmla="*/ 13648 h 1680949"/>
              <a:gd name="connsiteX3" fmla="*/ 5950424 w 8093122"/>
              <a:gd name="connsiteY3" fmla="*/ 859809 h 1680949"/>
              <a:gd name="connsiteX4" fmla="*/ 8093122 w 8093122"/>
              <a:gd name="connsiteY4" fmla="*/ 1569492 h 1680949"/>
              <a:gd name="connsiteX5" fmla="*/ 0 w 8093122"/>
              <a:gd name="connsiteY5" fmla="*/ 1542197 h 1680949"/>
              <a:gd name="connsiteX0" fmla="*/ 0 w 8093122"/>
              <a:gd name="connsiteY0" fmla="*/ 1540488 h 1679240"/>
              <a:gd name="connsiteX1" fmla="*/ 2236939 w 8093122"/>
              <a:gd name="connsiteY1" fmla="*/ 786465 h 1679240"/>
              <a:gd name="connsiteX2" fmla="*/ 4107976 w 8093122"/>
              <a:gd name="connsiteY2" fmla="*/ 11939 h 1679240"/>
              <a:gd name="connsiteX3" fmla="*/ 5950424 w 8093122"/>
              <a:gd name="connsiteY3" fmla="*/ 858100 h 1679240"/>
              <a:gd name="connsiteX4" fmla="*/ 8093122 w 8093122"/>
              <a:gd name="connsiteY4" fmla="*/ 1567783 h 1679240"/>
              <a:gd name="connsiteX5" fmla="*/ 0 w 8093122"/>
              <a:gd name="connsiteY5" fmla="*/ 1540488 h 1679240"/>
              <a:gd name="connsiteX0" fmla="*/ 0 w 8093122"/>
              <a:gd name="connsiteY0" fmla="*/ 1540422 h 1679174"/>
              <a:gd name="connsiteX1" fmla="*/ 2308377 w 8093122"/>
              <a:gd name="connsiteY1" fmla="*/ 929274 h 1679174"/>
              <a:gd name="connsiteX2" fmla="*/ 4107976 w 8093122"/>
              <a:gd name="connsiteY2" fmla="*/ 11873 h 1679174"/>
              <a:gd name="connsiteX3" fmla="*/ 5950424 w 8093122"/>
              <a:gd name="connsiteY3" fmla="*/ 858034 h 1679174"/>
              <a:gd name="connsiteX4" fmla="*/ 8093122 w 8093122"/>
              <a:gd name="connsiteY4" fmla="*/ 1567717 h 1679174"/>
              <a:gd name="connsiteX5" fmla="*/ 0 w 8093122"/>
              <a:gd name="connsiteY5" fmla="*/ 1540422 h 1679174"/>
              <a:gd name="connsiteX0" fmla="*/ 0 w 8093122"/>
              <a:gd name="connsiteY0" fmla="*/ 1528549 h 1667301"/>
              <a:gd name="connsiteX1" fmla="*/ 2308377 w 8093122"/>
              <a:gd name="connsiteY1" fmla="*/ 917401 h 1667301"/>
              <a:gd name="connsiteX2" fmla="*/ 4107976 w 8093122"/>
              <a:gd name="connsiteY2" fmla="*/ 0 h 1667301"/>
              <a:gd name="connsiteX3" fmla="*/ 5808839 w 8093122"/>
              <a:gd name="connsiteY3" fmla="*/ 917401 h 1667301"/>
              <a:gd name="connsiteX4" fmla="*/ 8093122 w 8093122"/>
              <a:gd name="connsiteY4" fmla="*/ 1555844 h 1667301"/>
              <a:gd name="connsiteX5" fmla="*/ 0 w 8093122"/>
              <a:gd name="connsiteY5" fmla="*/ 1528549 h 1667301"/>
              <a:gd name="connsiteX0" fmla="*/ 0 w 8093122"/>
              <a:gd name="connsiteY0" fmla="*/ 1540455 h 1679207"/>
              <a:gd name="connsiteX1" fmla="*/ 2308377 w 8093122"/>
              <a:gd name="connsiteY1" fmla="*/ 929307 h 1679207"/>
              <a:gd name="connsiteX2" fmla="*/ 4107976 w 8093122"/>
              <a:gd name="connsiteY2" fmla="*/ 11906 h 1679207"/>
              <a:gd name="connsiteX3" fmla="*/ 5951715 w 8093122"/>
              <a:gd name="connsiteY3" fmla="*/ 1000745 h 1679207"/>
              <a:gd name="connsiteX4" fmla="*/ 8093122 w 8093122"/>
              <a:gd name="connsiteY4" fmla="*/ 1567750 h 1679207"/>
              <a:gd name="connsiteX5" fmla="*/ 0 w 8093122"/>
              <a:gd name="connsiteY5" fmla="*/ 1540455 h 1679207"/>
              <a:gd name="connsiteX0" fmla="*/ 0 w 8093122"/>
              <a:gd name="connsiteY0" fmla="*/ 1528549 h 1667301"/>
              <a:gd name="connsiteX1" fmla="*/ 2308377 w 8093122"/>
              <a:gd name="connsiteY1" fmla="*/ 917401 h 1667301"/>
              <a:gd name="connsiteX2" fmla="*/ 4107976 w 8093122"/>
              <a:gd name="connsiteY2" fmla="*/ 0 h 1667301"/>
              <a:gd name="connsiteX3" fmla="*/ 5880277 w 8093122"/>
              <a:gd name="connsiteY3" fmla="*/ 917401 h 1667301"/>
              <a:gd name="connsiteX4" fmla="*/ 8093122 w 8093122"/>
              <a:gd name="connsiteY4" fmla="*/ 1555844 h 1667301"/>
              <a:gd name="connsiteX5" fmla="*/ 0 w 8093122"/>
              <a:gd name="connsiteY5" fmla="*/ 1528549 h 1667301"/>
              <a:gd name="connsiteX0" fmla="*/ 0 w 8093122"/>
              <a:gd name="connsiteY0" fmla="*/ 1540455 h 1679207"/>
              <a:gd name="connsiteX1" fmla="*/ 2308377 w 8093122"/>
              <a:gd name="connsiteY1" fmla="*/ 929307 h 1679207"/>
              <a:gd name="connsiteX2" fmla="*/ 4107976 w 8093122"/>
              <a:gd name="connsiteY2" fmla="*/ 11906 h 1679207"/>
              <a:gd name="connsiteX3" fmla="*/ 5880277 w 8093122"/>
              <a:gd name="connsiteY3" fmla="*/ 1000745 h 1679207"/>
              <a:gd name="connsiteX4" fmla="*/ 8093122 w 8093122"/>
              <a:gd name="connsiteY4" fmla="*/ 1567750 h 1679207"/>
              <a:gd name="connsiteX5" fmla="*/ 0 w 8093122"/>
              <a:gd name="connsiteY5" fmla="*/ 1540455 h 1679207"/>
              <a:gd name="connsiteX0" fmla="*/ 0 w 8093122"/>
              <a:gd name="connsiteY0" fmla="*/ 1540455 h 1679207"/>
              <a:gd name="connsiteX1" fmla="*/ 2308377 w 8093122"/>
              <a:gd name="connsiteY1" fmla="*/ 929307 h 1679207"/>
              <a:gd name="connsiteX2" fmla="*/ 4107976 w 8093122"/>
              <a:gd name="connsiteY2" fmla="*/ 11906 h 1679207"/>
              <a:gd name="connsiteX3" fmla="*/ 5951715 w 8093122"/>
              <a:gd name="connsiteY3" fmla="*/ 857869 h 1679207"/>
              <a:gd name="connsiteX4" fmla="*/ 8093122 w 8093122"/>
              <a:gd name="connsiteY4" fmla="*/ 1567750 h 1679207"/>
              <a:gd name="connsiteX5" fmla="*/ 0 w 8093122"/>
              <a:gd name="connsiteY5" fmla="*/ 1540455 h 1679207"/>
              <a:gd name="connsiteX0" fmla="*/ 0 w 8093122"/>
              <a:gd name="connsiteY0" fmla="*/ 1528549 h 1667301"/>
              <a:gd name="connsiteX1" fmla="*/ 2165501 w 8093122"/>
              <a:gd name="connsiteY1" fmla="*/ 845963 h 1667301"/>
              <a:gd name="connsiteX2" fmla="*/ 4107976 w 8093122"/>
              <a:gd name="connsiteY2" fmla="*/ 0 h 1667301"/>
              <a:gd name="connsiteX3" fmla="*/ 5951715 w 8093122"/>
              <a:gd name="connsiteY3" fmla="*/ 845963 h 1667301"/>
              <a:gd name="connsiteX4" fmla="*/ 8093122 w 8093122"/>
              <a:gd name="connsiteY4" fmla="*/ 1555844 h 1667301"/>
              <a:gd name="connsiteX5" fmla="*/ 0 w 8093122"/>
              <a:gd name="connsiteY5" fmla="*/ 1528549 h 1667301"/>
              <a:gd name="connsiteX0" fmla="*/ 0 w 8172571"/>
              <a:gd name="connsiteY0" fmla="*/ 1528549 h 1633182"/>
              <a:gd name="connsiteX1" fmla="*/ 2165501 w 8172571"/>
              <a:gd name="connsiteY1" fmla="*/ 845963 h 1633182"/>
              <a:gd name="connsiteX2" fmla="*/ 4107976 w 8172571"/>
              <a:gd name="connsiteY2" fmla="*/ 0 h 1633182"/>
              <a:gd name="connsiteX3" fmla="*/ 5951715 w 8172571"/>
              <a:gd name="connsiteY3" fmla="*/ 845963 h 1633182"/>
              <a:gd name="connsiteX4" fmla="*/ 8093122 w 8172571"/>
              <a:gd name="connsiteY4" fmla="*/ 1555844 h 1633182"/>
              <a:gd name="connsiteX5" fmla="*/ 0 w 8172571"/>
              <a:gd name="connsiteY5" fmla="*/ 1528549 h 1633182"/>
              <a:gd name="connsiteX0" fmla="*/ 0 w 8126695"/>
              <a:gd name="connsiteY0" fmla="*/ 1528549 h 1633182"/>
              <a:gd name="connsiteX1" fmla="*/ 2165501 w 8126695"/>
              <a:gd name="connsiteY1" fmla="*/ 845963 h 1633182"/>
              <a:gd name="connsiteX2" fmla="*/ 4107976 w 8126695"/>
              <a:gd name="connsiteY2" fmla="*/ 0 h 1633182"/>
              <a:gd name="connsiteX3" fmla="*/ 5951715 w 8126695"/>
              <a:gd name="connsiteY3" fmla="*/ 845963 h 1633182"/>
              <a:gd name="connsiteX4" fmla="*/ 8093122 w 8126695"/>
              <a:gd name="connsiteY4" fmla="*/ 1555844 h 1633182"/>
              <a:gd name="connsiteX5" fmla="*/ 0 w 8126695"/>
              <a:gd name="connsiteY5" fmla="*/ 1528549 h 1633182"/>
              <a:gd name="connsiteX0" fmla="*/ 23933 w 8150628"/>
              <a:gd name="connsiteY0" fmla="*/ 1528549 h 1620083"/>
              <a:gd name="connsiteX1" fmla="*/ 2189434 w 8150628"/>
              <a:gd name="connsiteY1" fmla="*/ 845963 h 1620083"/>
              <a:gd name="connsiteX2" fmla="*/ 4131909 w 8150628"/>
              <a:gd name="connsiteY2" fmla="*/ 0 h 1620083"/>
              <a:gd name="connsiteX3" fmla="*/ 5975648 w 8150628"/>
              <a:gd name="connsiteY3" fmla="*/ 845963 h 1620083"/>
              <a:gd name="connsiteX4" fmla="*/ 8117055 w 8150628"/>
              <a:gd name="connsiteY4" fmla="*/ 1555844 h 1620083"/>
              <a:gd name="connsiteX5" fmla="*/ 23933 w 8150628"/>
              <a:gd name="connsiteY5" fmla="*/ 1528549 h 1620083"/>
              <a:gd name="connsiteX0" fmla="*/ 23933 w 8150628"/>
              <a:gd name="connsiteY0" fmla="*/ 1540455 h 1631989"/>
              <a:gd name="connsiteX1" fmla="*/ 2189434 w 8150628"/>
              <a:gd name="connsiteY1" fmla="*/ 857869 h 1631989"/>
              <a:gd name="connsiteX2" fmla="*/ 4131909 w 8150628"/>
              <a:gd name="connsiteY2" fmla="*/ 11906 h 1631989"/>
              <a:gd name="connsiteX3" fmla="*/ 6047086 w 8150628"/>
              <a:gd name="connsiteY3" fmla="*/ 929308 h 1631989"/>
              <a:gd name="connsiteX4" fmla="*/ 8117055 w 8150628"/>
              <a:gd name="connsiteY4" fmla="*/ 1567750 h 1631989"/>
              <a:gd name="connsiteX5" fmla="*/ 23933 w 8150628"/>
              <a:gd name="connsiteY5" fmla="*/ 1540455 h 1631989"/>
              <a:gd name="connsiteX0" fmla="*/ 23933 w 8150628"/>
              <a:gd name="connsiteY0" fmla="*/ 1540455 h 1631989"/>
              <a:gd name="connsiteX1" fmla="*/ 2189434 w 8150628"/>
              <a:gd name="connsiteY1" fmla="*/ 857870 h 1631989"/>
              <a:gd name="connsiteX2" fmla="*/ 4131909 w 8150628"/>
              <a:gd name="connsiteY2" fmla="*/ 11906 h 1631989"/>
              <a:gd name="connsiteX3" fmla="*/ 6047086 w 8150628"/>
              <a:gd name="connsiteY3" fmla="*/ 929308 h 1631989"/>
              <a:gd name="connsiteX4" fmla="*/ 8117055 w 8150628"/>
              <a:gd name="connsiteY4" fmla="*/ 1567750 h 1631989"/>
              <a:gd name="connsiteX5" fmla="*/ 23933 w 8150628"/>
              <a:gd name="connsiteY5" fmla="*/ 1540455 h 1631989"/>
              <a:gd name="connsiteX0" fmla="*/ 23933 w 8150628"/>
              <a:gd name="connsiteY0" fmla="*/ 1528549 h 1620083"/>
              <a:gd name="connsiteX1" fmla="*/ 2189434 w 8150628"/>
              <a:gd name="connsiteY1" fmla="*/ 917402 h 1620083"/>
              <a:gd name="connsiteX2" fmla="*/ 4131909 w 8150628"/>
              <a:gd name="connsiteY2" fmla="*/ 0 h 1620083"/>
              <a:gd name="connsiteX3" fmla="*/ 6047086 w 8150628"/>
              <a:gd name="connsiteY3" fmla="*/ 917402 h 1620083"/>
              <a:gd name="connsiteX4" fmla="*/ 8117055 w 8150628"/>
              <a:gd name="connsiteY4" fmla="*/ 1555844 h 1620083"/>
              <a:gd name="connsiteX5" fmla="*/ 23933 w 8150628"/>
              <a:gd name="connsiteY5" fmla="*/ 1528549 h 1620083"/>
              <a:gd name="connsiteX0" fmla="*/ 23933 w 8150628"/>
              <a:gd name="connsiteY0" fmla="*/ 1539841 h 1631375"/>
              <a:gd name="connsiteX1" fmla="*/ 2189434 w 8150628"/>
              <a:gd name="connsiteY1" fmla="*/ 928694 h 1631375"/>
              <a:gd name="connsiteX2" fmla="*/ 4046822 w 8150628"/>
              <a:gd name="connsiteY2" fmla="*/ 0 h 1631375"/>
              <a:gd name="connsiteX3" fmla="*/ 6047086 w 8150628"/>
              <a:gd name="connsiteY3" fmla="*/ 928694 h 1631375"/>
              <a:gd name="connsiteX4" fmla="*/ 8117055 w 8150628"/>
              <a:gd name="connsiteY4" fmla="*/ 1567136 h 1631375"/>
              <a:gd name="connsiteX5" fmla="*/ 23933 w 8150628"/>
              <a:gd name="connsiteY5" fmla="*/ 1539841 h 1631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50628" h="1631375">
                <a:moveTo>
                  <a:pt x="23933" y="1539841"/>
                </a:moveTo>
                <a:cubicBezTo>
                  <a:pt x="88227" y="1631375"/>
                  <a:pt x="1518953" y="1185334"/>
                  <a:pt x="2189434" y="928694"/>
                </a:cubicBezTo>
                <a:cubicBezTo>
                  <a:pt x="2859915" y="672054"/>
                  <a:pt x="3403880" y="0"/>
                  <a:pt x="4046822" y="0"/>
                </a:cubicBezTo>
                <a:cubicBezTo>
                  <a:pt x="4689764" y="0"/>
                  <a:pt x="5368714" y="667505"/>
                  <a:pt x="6047086" y="928694"/>
                </a:cubicBezTo>
                <a:cubicBezTo>
                  <a:pt x="6725458" y="1189883"/>
                  <a:pt x="8102377" y="1594055"/>
                  <a:pt x="8117055" y="1567136"/>
                </a:cubicBezTo>
                <a:cubicBezTo>
                  <a:pt x="8150628" y="1608604"/>
                  <a:pt x="0" y="1510746"/>
                  <a:pt x="23933" y="1539841"/>
                </a:cubicBezTo>
                <a:close/>
              </a:path>
            </a:pathLst>
          </a:custGeom>
          <a:gradFill>
            <a:gsLst>
              <a:gs pos="0">
                <a:srgbClr val="5E9EFF"/>
              </a:gs>
              <a:gs pos="39999">
                <a:srgbClr val="85C2FF"/>
              </a:gs>
              <a:gs pos="70000">
                <a:srgbClr val="C4D6EB"/>
              </a:gs>
              <a:gs pos="100000">
                <a:srgbClr val="FFEBFA"/>
              </a:gs>
            </a:gsLst>
            <a:lin ang="5400000" scaled="0"/>
          </a:gradFill>
          <a:ln w="9525" cap="flat" cmpd="sng" algn="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round/>
            <a:headEnd type="none" w="med" len="med"/>
            <a:tailEnd type="none" w="med" len="med"/>
          </a:ln>
          <a:effectLst/>
        </p:spPr>
        <p:txBody>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eaLnBrk="1" hangingPunct="1"/>
            <a:endParaRPr lang="zh-TW" altLang="en-US">
              <a:ea typeface="新細明體" pitchFamily="18" charset="-120"/>
            </a:endParaRPr>
          </a:p>
        </p:txBody>
      </p:sp>
      <p:sp>
        <p:nvSpPr>
          <p:cNvPr id="18437" name="標題 1"/>
          <p:cNvSpPr>
            <a:spLocks noGrp="1"/>
          </p:cNvSpPr>
          <p:nvPr>
            <p:ph type="title"/>
          </p:nvPr>
        </p:nvSpPr>
        <p:spPr>
          <a:xfrm>
            <a:off x="790575" y="954088"/>
            <a:ext cx="6781800" cy="381000"/>
          </a:xfrm>
        </p:spPr>
        <p:txBody>
          <a:bodyPr/>
          <a:lstStyle/>
          <a:p>
            <a:r>
              <a:rPr lang="en-US" altLang="zh-TW" smtClean="0">
                <a:ea typeface="新細明體" pitchFamily="18" charset="-120"/>
              </a:rPr>
              <a:t>Product Position and Target Market</a:t>
            </a:r>
            <a:endParaRPr lang="zh-TW" altLang="en-US" smtClean="0">
              <a:ea typeface="新細明體" pitchFamily="18" charset="-120"/>
            </a:endParaRPr>
          </a:p>
        </p:txBody>
      </p:sp>
      <p:sp>
        <p:nvSpPr>
          <p:cNvPr id="4" name="五邊形 3"/>
          <p:cNvSpPr/>
          <p:nvPr/>
        </p:nvSpPr>
        <p:spPr bwMode="auto">
          <a:xfrm rot="5400000">
            <a:off x="334963" y="3098800"/>
            <a:ext cx="1147762" cy="992188"/>
          </a:xfrm>
          <a:prstGeom prst="homePlate">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lstStyle/>
          <a:p>
            <a:endParaRPr lang="zh-TW" altLang="en-US">
              <a:solidFill>
                <a:srgbClr val="FFFFFF"/>
              </a:solidFill>
              <a:ea typeface="新細明體" pitchFamily="18" charset="-120"/>
            </a:endParaRPr>
          </a:p>
        </p:txBody>
      </p:sp>
      <p:sp>
        <p:nvSpPr>
          <p:cNvPr id="5" name="文字方塊 4"/>
          <p:cNvSpPr txBox="1"/>
          <p:nvPr/>
        </p:nvSpPr>
        <p:spPr>
          <a:xfrm>
            <a:off x="4094957" y="2538406"/>
            <a:ext cx="993775" cy="461963"/>
          </a:xfrm>
          <a:prstGeom prst="rect">
            <a:avLst/>
          </a:prstGeom>
          <a:solidFill>
            <a:srgbClr val="FFC000"/>
          </a:solidFill>
          <a:ln/>
        </p:spPr>
        <p:style>
          <a:lnRef idx="0">
            <a:schemeClr val="accent2"/>
          </a:lnRef>
          <a:fillRef idx="3">
            <a:schemeClr val="accent2"/>
          </a:fillRef>
          <a:effectRef idx="3">
            <a:schemeClr val="accent2"/>
          </a:effectRef>
          <a:fontRef idx="minor">
            <a:schemeClr val="lt1"/>
          </a:fontRef>
        </p:style>
        <p:txBody>
          <a:bodyPr>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algn="ctr" eaLnBrk="1" hangingPunct="1"/>
            <a:r>
              <a:rPr lang="en-US" altLang="zh-TW" b="1">
                <a:solidFill>
                  <a:srgbClr val="FFFFFF"/>
                </a:solidFill>
                <a:latin typeface="Arial" pitchFamily="34" charset="0"/>
                <a:ea typeface="新細明體" pitchFamily="18" charset="-120"/>
                <a:cs typeface="Arial" pitchFamily="34" charset="0"/>
              </a:rPr>
              <a:t>Solution</a:t>
            </a:r>
          </a:p>
          <a:p>
            <a:pPr algn="ctr" eaLnBrk="1" hangingPunct="1"/>
            <a:r>
              <a:rPr lang="en-US" altLang="zh-TW" b="1">
                <a:solidFill>
                  <a:srgbClr val="FFFFFF"/>
                </a:solidFill>
                <a:latin typeface="Arial" pitchFamily="34" charset="0"/>
                <a:ea typeface="新細明體" pitchFamily="18" charset="-120"/>
                <a:cs typeface="Arial" pitchFamily="34" charset="0"/>
              </a:rPr>
              <a:t> Oriented</a:t>
            </a:r>
            <a:endParaRPr lang="zh-TW" altLang="en-US" b="1">
              <a:solidFill>
                <a:srgbClr val="FFFFFF"/>
              </a:solidFill>
              <a:latin typeface="Arial" pitchFamily="34" charset="0"/>
              <a:ea typeface="新細明體" pitchFamily="18" charset="-120"/>
              <a:cs typeface="Arial" pitchFamily="34" charset="0"/>
            </a:endParaRPr>
          </a:p>
        </p:txBody>
      </p:sp>
      <p:sp>
        <p:nvSpPr>
          <p:cNvPr id="6" name="文字方塊 5"/>
          <p:cNvSpPr txBox="1"/>
          <p:nvPr/>
        </p:nvSpPr>
        <p:spPr>
          <a:xfrm>
            <a:off x="2197100" y="2522538"/>
            <a:ext cx="993775" cy="461962"/>
          </a:xfrm>
          <a:prstGeom prst="rect">
            <a:avLst/>
          </a:prstGeom>
          <a:solidFill>
            <a:srgbClr val="C9A4E4">
              <a:alpha val="80000"/>
            </a:srgbClr>
          </a:solidFill>
          <a:ln>
            <a:noFill/>
          </a:ln>
          <a:effectLst/>
        </p:spPr>
        <p:style>
          <a:lnRef idx="1">
            <a:schemeClr val="accent6"/>
          </a:lnRef>
          <a:fillRef idx="3">
            <a:schemeClr val="accent6"/>
          </a:fillRef>
          <a:effectRef idx="2">
            <a:schemeClr val="accent6"/>
          </a:effectRef>
          <a:fontRef idx="minor">
            <a:schemeClr val="lt1"/>
          </a:fontRef>
        </p:style>
        <p:txBody>
          <a:bodyPr>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algn="ctr" eaLnBrk="1" hangingPunct="1"/>
            <a:r>
              <a:rPr lang="en-US" altLang="zh-TW" b="1">
                <a:solidFill>
                  <a:srgbClr val="FFFFFF"/>
                </a:solidFill>
                <a:latin typeface="Arial" pitchFamily="34" charset="0"/>
                <a:ea typeface="新細明體" pitchFamily="18" charset="-120"/>
                <a:cs typeface="Arial" pitchFamily="34" charset="0"/>
              </a:rPr>
              <a:t>Product</a:t>
            </a:r>
          </a:p>
          <a:p>
            <a:pPr algn="ctr" eaLnBrk="1" hangingPunct="1"/>
            <a:r>
              <a:rPr lang="en-US" altLang="zh-TW" b="1">
                <a:solidFill>
                  <a:srgbClr val="FFFFFF"/>
                </a:solidFill>
                <a:latin typeface="Arial" pitchFamily="34" charset="0"/>
                <a:ea typeface="新細明體" pitchFamily="18" charset="-120"/>
                <a:cs typeface="Arial" pitchFamily="34" charset="0"/>
              </a:rPr>
              <a:t> Oriented</a:t>
            </a:r>
            <a:endParaRPr lang="zh-TW" altLang="en-US" b="1">
              <a:solidFill>
                <a:srgbClr val="FFFFFF"/>
              </a:solidFill>
              <a:latin typeface="Arial" pitchFamily="34" charset="0"/>
              <a:ea typeface="新細明體" pitchFamily="18" charset="-120"/>
              <a:cs typeface="Arial" pitchFamily="34" charset="0"/>
            </a:endParaRPr>
          </a:p>
        </p:txBody>
      </p:sp>
      <p:sp>
        <p:nvSpPr>
          <p:cNvPr id="7" name="文字方塊 6"/>
          <p:cNvSpPr txBox="1"/>
          <p:nvPr/>
        </p:nvSpPr>
        <p:spPr>
          <a:xfrm>
            <a:off x="6737350" y="2543175"/>
            <a:ext cx="993775" cy="461963"/>
          </a:xfrm>
          <a:prstGeom prst="rect">
            <a:avLst/>
          </a:prstGeom>
          <a:solidFill>
            <a:srgbClr val="FF85AE">
              <a:alpha val="80000"/>
            </a:srgbClr>
          </a:solidFill>
          <a:ln>
            <a:noFill/>
          </a:ln>
          <a:effectLst/>
        </p:spPr>
        <p:style>
          <a:lnRef idx="1">
            <a:schemeClr val="accent6"/>
          </a:lnRef>
          <a:fillRef idx="3">
            <a:schemeClr val="accent6"/>
          </a:fillRef>
          <a:effectRef idx="2">
            <a:schemeClr val="accent6"/>
          </a:effectRef>
          <a:fontRef idx="minor">
            <a:schemeClr val="lt1"/>
          </a:fontRef>
        </p:style>
        <p:txBody>
          <a:bodyPr>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algn="ctr" eaLnBrk="1" hangingPunct="1"/>
            <a:r>
              <a:rPr lang="en-US" altLang="zh-TW" b="1">
                <a:solidFill>
                  <a:srgbClr val="FFFFFF"/>
                </a:solidFill>
                <a:latin typeface="Arial" pitchFamily="34" charset="0"/>
                <a:ea typeface="新細明體" pitchFamily="18" charset="-120"/>
                <a:cs typeface="Arial" pitchFamily="34" charset="0"/>
              </a:rPr>
              <a:t>Rookie</a:t>
            </a:r>
          </a:p>
          <a:p>
            <a:pPr algn="ctr" eaLnBrk="1" hangingPunct="1"/>
            <a:r>
              <a:rPr lang="en-US" altLang="zh-TW" b="1">
                <a:solidFill>
                  <a:srgbClr val="FFFFFF"/>
                </a:solidFill>
                <a:latin typeface="Arial" pitchFamily="34" charset="0"/>
                <a:ea typeface="新細明體" pitchFamily="18" charset="-120"/>
                <a:cs typeface="Arial" pitchFamily="34" charset="0"/>
              </a:rPr>
              <a:t>Level</a:t>
            </a:r>
            <a:endParaRPr lang="zh-TW" altLang="en-US" b="1">
              <a:solidFill>
                <a:srgbClr val="FFFFFF"/>
              </a:solidFill>
              <a:latin typeface="Arial" pitchFamily="34" charset="0"/>
              <a:ea typeface="新細明體" pitchFamily="18" charset="-120"/>
              <a:cs typeface="Arial" pitchFamily="34" charset="0"/>
            </a:endParaRPr>
          </a:p>
        </p:txBody>
      </p:sp>
      <p:sp>
        <p:nvSpPr>
          <p:cNvPr id="17" name="矩形 16"/>
          <p:cNvSpPr/>
          <p:nvPr/>
        </p:nvSpPr>
        <p:spPr bwMode="auto">
          <a:xfrm>
            <a:off x="138113" y="4219575"/>
            <a:ext cx="8623300" cy="347663"/>
          </a:xfrm>
          <a:prstGeom prst="rect">
            <a:avLst/>
          </a:prstGeom>
          <a:solidFill>
            <a:schemeClr val="accent2">
              <a:lumMod val="60000"/>
              <a:lumOff val="40000"/>
            </a:schemeClr>
          </a:solidFill>
          <a:ln w="9525" cap="flat" cmpd="sng" algn="ctr">
            <a:noFill/>
            <a:prstDash val="solid"/>
            <a:round/>
            <a:headEnd type="none" w="med" len="med"/>
            <a:tailEnd type="none" w="med" len="med"/>
          </a:ln>
          <a:effectLst/>
        </p:spPr>
        <p:txBody>
          <a:bodyPr/>
          <a:lstStyle/>
          <a:p>
            <a:endParaRPr lang="zh-TW" altLang="en-US">
              <a:ea typeface="新細明體" pitchFamily="18" charset="-120"/>
            </a:endParaRPr>
          </a:p>
        </p:txBody>
      </p:sp>
      <p:sp>
        <p:nvSpPr>
          <p:cNvPr id="18445" name="文字方塊 38"/>
          <p:cNvSpPr txBox="1">
            <a:spLocks noChangeArrowheads="1"/>
          </p:cNvSpPr>
          <p:nvPr/>
        </p:nvSpPr>
        <p:spPr bwMode="auto">
          <a:xfrm>
            <a:off x="280988" y="4244975"/>
            <a:ext cx="16573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eaLnBrk="1" hangingPunct="1"/>
            <a:r>
              <a:rPr lang="en-US" altLang="zh-TW" sz="1600" b="1">
                <a:solidFill>
                  <a:schemeClr val="bg1"/>
                </a:solidFill>
                <a:ea typeface="新細明體" pitchFamily="18" charset="-120"/>
              </a:rPr>
              <a:t>Risk Taker</a:t>
            </a:r>
            <a:endParaRPr lang="zh-TW" altLang="en-US" sz="1600" b="1">
              <a:solidFill>
                <a:schemeClr val="bg1"/>
              </a:solidFill>
              <a:ea typeface="新細明體" pitchFamily="18" charset="-120"/>
            </a:endParaRPr>
          </a:p>
        </p:txBody>
      </p:sp>
      <p:sp>
        <p:nvSpPr>
          <p:cNvPr id="18446" name="文字方塊 39"/>
          <p:cNvSpPr txBox="1">
            <a:spLocks noChangeArrowheads="1"/>
          </p:cNvSpPr>
          <p:nvPr/>
        </p:nvSpPr>
        <p:spPr bwMode="auto">
          <a:xfrm>
            <a:off x="3925888" y="4219575"/>
            <a:ext cx="15748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eaLnBrk="1" hangingPunct="1"/>
            <a:r>
              <a:rPr lang="en-US" altLang="zh-TW" sz="1600" b="1">
                <a:solidFill>
                  <a:schemeClr val="bg1"/>
                </a:solidFill>
                <a:ea typeface="新細明體" pitchFamily="18" charset="-120"/>
              </a:rPr>
              <a:t>Pragmatist</a:t>
            </a:r>
            <a:endParaRPr lang="zh-TW" altLang="en-US" sz="1600" b="1">
              <a:solidFill>
                <a:schemeClr val="bg1"/>
              </a:solidFill>
              <a:ea typeface="新細明體" pitchFamily="18" charset="-120"/>
            </a:endParaRPr>
          </a:p>
        </p:txBody>
      </p:sp>
      <p:sp>
        <p:nvSpPr>
          <p:cNvPr id="18447" name="文字方塊 40"/>
          <p:cNvSpPr txBox="1">
            <a:spLocks noChangeArrowheads="1"/>
          </p:cNvSpPr>
          <p:nvPr/>
        </p:nvSpPr>
        <p:spPr bwMode="auto">
          <a:xfrm>
            <a:off x="6454775" y="4217988"/>
            <a:ext cx="18843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eaLnBrk="1" hangingPunct="1"/>
            <a:r>
              <a:rPr lang="en-US" altLang="zh-TW" sz="1600" b="1">
                <a:solidFill>
                  <a:schemeClr val="bg1"/>
                </a:solidFill>
                <a:ea typeface="新細明體" pitchFamily="18" charset="-120"/>
              </a:rPr>
              <a:t>Procrastinator</a:t>
            </a:r>
            <a:endParaRPr lang="zh-TW" altLang="en-US" sz="1600" b="1">
              <a:solidFill>
                <a:schemeClr val="bg1"/>
              </a:solidFill>
              <a:ea typeface="新細明體" pitchFamily="18" charset="-120"/>
            </a:endParaRPr>
          </a:p>
        </p:txBody>
      </p:sp>
      <p:sp>
        <p:nvSpPr>
          <p:cNvPr id="21" name="五邊形 20"/>
          <p:cNvSpPr/>
          <p:nvPr/>
        </p:nvSpPr>
        <p:spPr bwMode="auto">
          <a:xfrm rot="5400000">
            <a:off x="4031457" y="3132132"/>
            <a:ext cx="1120775" cy="971550"/>
          </a:xfrm>
          <a:prstGeom prst="homePlat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eaLnBrk="1" hangingPunct="1"/>
            <a:endParaRPr lang="zh-TW" altLang="en-US">
              <a:solidFill>
                <a:srgbClr val="FFFFFF"/>
              </a:solidFill>
              <a:ea typeface="新細明體" pitchFamily="18" charset="-120"/>
            </a:endParaRPr>
          </a:p>
        </p:txBody>
      </p:sp>
      <p:sp>
        <p:nvSpPr>
          <p:cNvPr id="18451" name="文字方塊 44"/>
          <p:cNvSpPr txBox="1">
            <a:spLocks noChangeArrowheads="1"/>
          </p:cNvSpPr>
          <p:nvPr/>
        </p:nvSpPr>
        <p:spPr bwMode="auto">
          <a:xfrm>
            <a:off x="3984625" y="3200400"/>
            <a:ext cx="121443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algn="ctr" eaLnBrk="1" hangingPunct="1"/>
            <a:r>
              <a:rPr lang="en-US" altLang="zh-TW" sz="2200" b="1">
                <a:solidFill>
                  <a:schemeClr val="bg1"/>
                </a:solidFill>
                <a:latin typeface="Arial" pitchFamily="34" charset="0"/>
                <a:ea typeface="新細明體" pitchFamily="18" charset="-120"/>
                <a:cs typeface="Arial" pitchFamily="34" charset="0"/>
              </a:rPr>
              <a:t>D-Link</a:t>
            </a:r>
            <a:endParaRPr lang="zh-TW" altLang="en-US" sz="2200" b="1">
              <a:solidFill>
                <a:schemeClr val="bg1"/>
              </a:solidFill>
              <a:latin typeface="Arial" pitchFamily="34" charset="0"/>
              <a:ea typeface="新細明體" pitchFamily="18" charset="-120"/>
              <a:cs typeface="Arial" pitchFamily="34" charset="0"/>
            </a:endParaRPr>
          </a:p>
        </p:txBody>
      </p:sp>
      <p:sp>
        <p:nvSpPr>
          <p:cNvPr id="18452" name="文字方塊 55"/>
          <p:cNvSpPr txBox="1">
            <a:spLocks noChangeArrowheads="1"/>
          </p:cNvSpPr>
          <p:nvPr/>
        </p:nvSpPr>
        <p:spPr bwMode="auto">
          <a:xfrm>
            <a:off x="2006600" y="4235450"/>
            <a:ext cx="16652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eaLnBrk="1" hangingPunct="1"/>
            <a:r>
              <a:rPr lang="en-US" altLang="zh-TW" sz="1600" b="1">
                <a:solidFill>
                  <a:schemeClr val="bg1"/>
                </a:solidFill>
                <a:ea typeface="新細明體" pitchFamily="18" charset="-120"/>
              </a:rPr>
              <a:t>Fancy Maker</a:t>
            </a:r>
            <a:endParaRPr lang="zh-TW" altLang="en-US" sz="1600" b="1">
              <a:solidFill>
                <a:schemeClr val="bg1"/>
              </a:solidFill>
              <a:ea typeface="新細明體" pitchFamily="18" charset="-120"/>
            </a:endParaRPr>
          </a:p>
        </p:txBody>
      </p:sp>
      <p:sp>
        <p:nvSpPr>
          <p:cNvPr id="24" name="五邊形 23"/>
          <p:cNvSpPr/>
          <p:nvPr/>
        </p:nvSpPr>
        <p:spPr bwMode="auto">
          <a:xfrm rot="5400000">
            <a:off x="2124869" y="3117056"/>
            <a:ext cx="1136650" cy="992188"/>
          </a:xfrm>
          <a:prstGeom prst="homePlate">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lstStyle/>
          <a:p>
            <a:endParaRPr lang="zh-TW" altLang="en-US">
              <a:solidFill>
                <a:srgbClr val="FFFFFF"/>
              </a:solidFill>
              <a:ea typeface="新細明體" pitchFamily="18" charset="-120"/>
            </a:endParaRPr>
          </a:p>
        </p:txBody>
      </p:sp>
      <p:sp>
        <p:nvSpPr>
          <p:cNvPr id="18454" name="文字方塊 56"/>
          <p:cNvSpPr txBox="1">
            <a:spLocks noChangeArrowheads="1"/>
          </p:cNvSpPr>
          <p:nvPr/>
        </p:nvSpPr>
        <p:spPr bwMode="auto">
          <a:xfrm>
            <a:off x="2073275" y="3101975"/>
            <a:ext cx="12398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algn="ctr" eaLnBrk="1" hangingPunct="1"/>
            <a:r>
              <a:rPr lang="en-US" altLang="zh-TW" b="1">
                <a:solidFill>
                  <a:schemeClr val="bg1"/>
                </a:solidFill>
                <a:latin typeface="Arial" pitchFamily="34" charset="0"/>
                <a:ea typeface="新細明體" pitchFamily="18" charset="-120"/>
                <a:cs typeface="Arial" pitchFamily="34" charset="0"/>
              </a:rPr>
              <a:t>Fortinet</a:t>
            </a:r>
          </a:p>
          <a:p>
            <a:pPr algn="ctr" eaLnBrk="1" hangingPunct="1"/>
            <a:r>
              <a:rPr lang="en-US" altLang="zh-TW" b="1">
                <a:solidFill>
                  <a:schemeClr val="bg1"/>
                </a:solidFill>
                <a:latin typeface="Arial" pitchFamily="34" charset="0"/>
                <a:ea typeface="新細明體" pitchFamily="18" charset="-120"/>
                <a:cs typeface="Arial" pitchFamily="34" charset="0"/>
              </a:rPr>
              <a:t>Sonicwall</a:t>
            </a:r>
          </a:p>
          <a:p>
            <a:pPr algn="ctr" eaLnBrk="1" hangingPunct="1"/>
            <a:r>
              <a:rPr lang="en-US" altLang="zh-TW" b="1">
                <a:solidFill>
                  <a:schemeClr val="bg1"/>
                </a:solidFill>
                <a:latin typeface="Arial" pitchFamily="34" charset="0"/>
                <a:ea typeface="新細明體" pitchFamily="18" charset="-120"/>
                <a:cs typeface="Arial" pitchFamily="34" charset="0"/>
              </a:rPr>
              <a:t>Watchguard</a:t>
            </a:r>
            <a:endParaRPr lang="zh-TW" altLang="en-US" b="1">
              <a:solidFill>
                <a:schemeClr val="bg1"/>
              </a:solidFill>
              <a:latin typeface="Arial" pitchFamily="34" charset="0"/>
              <a:ea typeface="新細明體" pitchFamily="18" charset="-120"/>
              <a:cs typeface="Arial" pitchFamily="34" charset="0"/>
            </a:endParaRPr>
          </a:p>
        </p:txBody>
      </p:sp>
      <p:sp>
        <p:nvSpPr>
          <p:cNvPr id="18455" name="文字方塊 42"/>
          <p:cNvSpPr txBox="1">
            <a:spLocks noChangeArrowheads="1"/>
          </p:cNvSpPr>
          <p:nvPr/>
        </p:nvSpPr>
        <p:spPr bwMode="auto">
          <a:xfrm>
            <a:off x="411163" y="3098800"/>
            <a:ext cx="9953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algn="ctr" eaLnBrk="1" hangingPunct="1"/>
            <a:r>
              <a:rPr lang="en-US" altLang="zh-TW" b="1">
                <a:solidFill>
                  <a:schemeClr val="bg1"/>
                </a:solidFill>
                <a:latin typeface="Arial" pitchFamily="34" charset="0"/>
                <a:ea typeface="新細明體" pitchFamily="18" charset="-120"/>
                <a:cs typeface="Arial" pitchFamily="34" charset="0"/>
              </a:rPr>
              <a:t>Cisco</a:t>
            </a:r>
          </a:p>
          <a:p>
            <a:pPr algn="ctr" eaLnBrk="1" hangingPunct="1"/>
            <a:r>
              <a:rPr lang="en-US" altLang="zh-TW" b="1">
                <a:solidFill>
                  <a:schemeClr val="bg1"/>
                </a:solidFill>
                <a:latin typeface="Arial" pitchFamily="34" charset="0"/>
                <a:ea typeface="新細明體" pitchFamily="18" charset="-120"/>
                <a:cs typeface="Arial" pitchFamily="34" charset="0"/>
              </a:rPr>
              <a:t>Juniper</a:t>
            </a:r>
          </a:p>
          <a:p>
            <a:pPr algn="ctr" eaLnBrk="1" hangingPunct="1"/>
            <a:r>
              <a:rPr lang="en-US" altLang="zh-TW" b="1">
                <a:solidFill>
                  <a:schemeClr val="bg1"/>
                </a:solidFill>
                <a:latin typeface="Arial" pitchFamily="34" charset="0"/>
                <a:ea typeface="新細明體" pitchFamily="18" charset="-120"/>
                <a:cs typeface="Arial" pitchFamily="34" charset="0"/>
              </a:rPr>
              <a:t>Symantec</a:t>
            </a:r>
            <a:endParaRPr lang="zh-TW" altLang="en-US" b="1">
              <a:solidFill>
                <a:schemeClr val="bg1"/>
              </a:solidFill>
              <a:latin typeface="Arial" pitchFamily="34" charset="0"/>
              <a:ea typeface="新細明體" pitchFamily="18" charset="-120"/>
              <a:cs typeface="Arial" pitchFamily="34" charset="0"/>
            </a:endParaRPr>
          </a:p>
        </p:txBody>
      </p:sp>
      <p:sp>
        <p:nvSpPr>
          <p:cNvPr id="28" name="五邊形 27"/>
          <p:cNvSpPr/>
          <p:nvPr/>
        </p:nvSpPr>
        <p:spPr bwMode="auto">
          <a:xfrm rot="5400000">
            <a:off x="6671469" y="3128169"/>
            <a:ext cx="1125537" cy="993775"/>
          </a:xfrm>
          <a:prstGeom prst="homePlate">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lstStyle/>
          <a:p>
            <a:endParaRPr lang="zh-TW" altLang="en-US">
              <a:solidFill>
                <a:srgbClr val="FFFFFF"/>
              </a:solidFill>
              <a:ea typeface="新細明體" pitchFamily="18" charset="-120"/>
            </a:endParaRPr>
          </a:p>
        </p:txBody>
      </p:sp>
      <p:sp>
        <p:nvSpPr>
          <p:cNvPr id="18457" name="文字方塊 46"/>
          <p:cNvSpPr txBox="1">
            <a:spLocks noChangeArrowheads="1"/>
          </p:cNvSpPr>
          <p:nvPr/>
        </p:nvSpPr>
        <p:spPr bwMode="auto">
          <a:xfrm>
            <a:off x="6845300" y="3228975"/>
            <a:ext cx="777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algn="ctr" eaLnBrk="1" hangingPunct="1"/>
            <a:r>
              <a:rPr lang="en-US" altLang="zh-TW" b="1">
                <a:solidFill>
                  <a:schemeClr val="bg1"/>
                </a:solidFill>
                <a:latin typeface="Arial" pitchFamily="34" charset="0"/>
                <a:ea typeface="新細明體" pitchFamily="18" charset="-120"/>
                <a:cs typeface="Arial" pitchFamily="34" charset="0"/>
              </a:rPr>
              <a:t>Linksys</a:t>
            </a:r>
          </a:p>
          <a:p>
            <a:pPr algn="ctr" eaLnBrk="1" hangingPunct="1"/>
            <a:r>
              <a:rPr lang="en-US" altLang="zh-TW" b="1">
                <a:solidFill>
                  <a:schemeClr val="bg1"/>
                </a:solidFill>
                <a:latin typeface="Arial" pitchFamily="34" charset="0"/>
                <a:ea typeface="新細明體" pitchFamily="18" charset="-120"/>
                <a:cs typeface="Arial" pitchFamily="34" charset="0"/>
              </a:rPr>
              <a:t>Netgear</a:t>
            </a:r>
            <a:endParaRPr lang="zh-TW" altLang="en-US" sz="900">
              <a:solidFill>
                <a:schemeClr val="bg1"/>
              </a:solidFill>
              <a:ea typeface="新細明體" pitchFamily="18" charset="-120"/>
              <a:cs typeface="Arial" pitchFamily="34" charset="0"/>
            </a:endParaRPr>
          </a:p>
        </p:txBody>
      </p:sp>
      <p:sp>
        <p:nvSpPr>
          <p:cNvPr id="9" name="矩形 8"/>
          <p:cNvSpPr/>
          <p:nvPr/>
        </p:nvSpPr>
        <p:spPr bwMode="auto">
          <a:xfrm>
            <a:off x="403225" y="6467475"/>
            <a:ext cx="8194675" cy="84138"/>
          </a:xfrm>
          <a:prstGeom prst="rect">
            <a:avLst/>
          </a:prstGeom>
          <a:solidFill>
            <a:schemeClr val="accent6">
              <a:lumMod val="75000"/>
            </a:schemeClr>
          </a:solidFill>
          <a:ln w="9525" cap="flat" cmpd="sng" algn="ctr">
            <a:noFill/>
            <a:prstDash val="solid"/>
            <a:round/>
            <a:headEnd type="none" w="med" len="med"/>
            <a:tailEnd type="none" w="med" len="med"/>
          </a:ln>
          <a:effectLst/>
        </p:spPr>
        <p:txBody>
          <a:bodyPr/>
          <a:lstStyle/>
          <a:p>
            <a:endParaRPr lang="zh-TW" altLang="en-US">
              <a:ea typeface="新細明體" pitchFamily="18" charset="-120"/>
            </a:endParaRPr>
          </a:p>
        </p:txBody>
      </p:sp>
      <p:cxnSp>
        <p:nvCxnSpPr>
          <p:cNvPr id="10" name="直線接點 9"/>
          <p:cNvCxnSpPr/>
          <p:nvPr/>
        </p:nvCxnSpPr>
        <p:spPr bwMode="auto">
          <a:xfrm rot="5400000">
            <a:off x="4352925" y="5176838"/>
            <a:ext cx="422275" cy="0"/>
          </a:xfrm>
          <a:prstGeom prst="line">
            <a:avLst/>
          </a:prstGeom>
          <a:solidFill>
            <a:schemeClr val="accent1"/>
          </a:solidFill>
          <a:ln w="22225" cap="flat" cmpd="sng" algn="ctr">
            <a:solidFill>
              <a:schemeClr val="accent4">
                <a:lumMod val="50000"/>
                <a:lumOff val="50000"/>
                <a:alpha val="70000"/>
              </a:schemeClr>
            </a:solidFill>
            <a:prstDash val="solid"/>
            <a:round/>
            <a:headEnd type="none" w="med" len="med"/>
            <a:tailEnd type="none" w="med" len="med"/>
          </a:ln>
          <a:effectLst/>
        </p:spPr>
      </p:cxnSp>
      <p:cxnSp>
        <p:nvCxnSpPr>
          <p:cNvPr id="11" name="直線接點 10"/>
          <p:cNvCxnSpPr/>
          <p:nvPr/>
        </p:nvCxnSpPr>
        <p:spPr bwMode="auto">
          <a:xfrm rot="5400000">
            <a:off x="5225257" y="5963443"/>
            <a:ext cx="990600" cy="11113"/>
          </a:xfrm>
          <a:prstGeom prst="line">
            <a:avLst/>
          </a:prstGeom>
          <a:solidFill>
            <a:schemeClr val="accent1"/>
          </a:solidFill>
          <a:ln w="22225" cap="flat" cmpd="sng" algn="ctr">
            <a:solidFill>
              <a:schemeClr val="accent4">
                <a:lumMod val="50000"/>
                <a:lumOff val="50000"/>
              </a:schemeClr>
            </a:solidFill>
            <a:prstDash val="solid"/>
            <a:round/>
            <a:headEnd type="none" w="med" len="med"/>
            <a:tailEnd type="none" w="med" len="med"/>
          </a:ln>
          <a:effectLst/>
        </p:spPr>
      </p:cxnSp>
      <p:cxnSp>
        <p:nvCxnSpPr>
          <p:cNvPr id="12" name="直線接點 11"/>
          <p:cNvCxnSpPr/>
          <p:nvPr/>
        </p:nvCxnSpPr>
        <p:spPr bwMode="auto">
          <a:xfrm rot="16200000" flipH="1">
            <a:off x="2901156" y="5941220"/>
            <a:ext cx="1050925" cy="4762"/>
          </a:xfrm>
          <a:prstGeom prst="line">
            <a:avLst/>
          </a:prstGeom>
          <a:solidFill>
            <a:schemeClr val="accent1"/>
          </a:solidFill>
          <a:ln w="22225" cap="flat" cmpd="sng" algn="ctr">
            <a:solidFill>
              <a:schemeClr val="accent4">
                <a:lumMod val="50000"/>
                <a:lumOff val="50000"/>
              </a:schemeClr>
            </a:solidFill>
            <a:prstDash val="solid"/>
            <a:round/>
            <a:headEnd type="none" w="med" len="med"/>
            <a:tailEnd type="none" w="med" len="med"/>
          </a:ln>
          <a:effectLst/>
        </p:spPr>
      </p:cxnSp>
      <p:sp>
        <p:nvSpPr>
          <p:cNvPr id="19493" name="文字方塊 21"/>
          <p:cNvSpPr txBox="1">
            <a:spLocks noChangeArrowheads="1"/>
          </p:cNvSpPr>
          <p:nvPr/>
        </p:nvSpPr>
        <p:spPr bwMode="auto">
          <a:xfrm>
            <a:off x="3571875" y="5475288"/>
            <a:ext cx="1857375" cy="460375"/>
          </a:xfrm>
          <a:prstGeom prst="rect">
            <a:avLst/>
          </a:prstGeom>
          <a:noFill/>
          <a:ln w="9525">
            <a:noFill/>
            <a:miter lim="800000"/>
            <a:headEnd/>
            <a:tailEnd/>
          </a:ln>
        </p:spPr>
        <p:txBody>
          <a:bodyPr>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algn="ctr" eaLnBrk="1" hangingPunct="1"/>
            <a:r>
              <a:rPr lang="en-US" altLang="zh-TW" b="1">
                <a:solidFill>
                  <a:srgbClr val="7F7F7F"/>
                </a:solidFill>
                <a:latin typeface="Arial" pitchFamily="34" charset="0"/>
                <a:ea typeface="新細明體" pitchFamily="18" charset="-120"/>
                <a:cs typeface="Arial" pitchFamily="34" charset="0"/>
              </a:rPr>
              <a:t>Value Innovation</a:t>
            </a:r>
          </a:p>
          <a:p>
            <a:pPr algn="ctr" eaLnBrk="1" hangingPunct="1"/>
            <a:r>
              <a:rPr lang="en-US" altLang="zh-TW" b="1">
                <a:solidFill>
                  <a:srgbClr val="7F7F7F"/>
                </a:solidFill>
                <a:latin typeface="Arial" pitchFamily="34" charset="0"/>
                <a:ea typeface="新細明體" pitchFamily="18" charset="-120"/>
                <a:cs typeface="Arial" pitchFamily="34" charset="0"/>
              </a:rPr>
              <a:t>Solution / Integration</a:t>
            </a:r>
            <a:endParaRPr lang="zh-TW" altLang="en-US" b="1">
              <a:solidFill>
                <a:srgbClr val="7F7F7F"/>
              </a:solidFill>
              <a:latin typeface="Arial" pitchFamily="34" charset="0"/>
              <a:ea typeface="新細明體" pitchFamily="18" charset="-120"/>
              <a:cs typeface="Arial" pitchFamily="34" charset="0"/>
            </a:endParaRPr>
          </a:p>
        </p:txBody>
      </p:sp>
      <p:sp>
        <p:nvSpPr>
          <p:cNvPr id="19495" name="文字方塊 29"/>
          <p:cNvSpPr txBox="1">
            <a:spLocks noChangeArrowheads="1"/>
          </p:cNvSpPr>
          <p:nvPr/>
        </p:nvSpPr>
        <p:spPr bwMode="auto">
          <a:xfrm>
            <a:off x="6000750" y="5845175"/>
            <a:ext cx="1597025" cy="461963"/>
          </a:xfrm>
          <a:prstGeom prst="rect">
            <a:avLst/>
          </a:prstGeom>
          <a:noFill/>
          <a:ln w="9525">
            <a:noFill/>
            <a:miter lim="800000"/>
            <a:headEnd/>
            <a:tailEnd/>
          </a:ln>
        </p:spPr>
        <p:txBody>
          <a:bodyPr>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algn="ctr" eaLnBrk="1" hangingPunct="1"/>
            <a:r>
              <a:rPr lang="en-US" altLang="zh-TW" b="1">
                <a:solidFill>
                  <a:srgbClr val="7F7F7F"/>
                </a:solidFill>
                <a:latin typeface="Arial" pitchFamily="34" charset="0"/>
                <a:ea typeface="新細明體" pitchFamily="18" charset="-120"/>
                <a:cs typeface="Arial" pitchFamily="34" charset="0"/>
              </a:rPr>
              <a:t>Low Cost</a:t>
            </a:r>
          </a:p>
          <a:p>
            <a:pPr algn="ctr" eaLnBrk="1" hangingPunct="1"/>
            <a:r>
              <a:rPr lang="en-US" altLang="zh-TW" b="1">
                <a:solidFill>
                  <a:srgbClr val="7F7F7F"/>
                </a:solidFill>
                <a:latin typeface="Arial" pitchFamily="34" charset="0"/>
                <a:ea typeface="新細明體" pitchFamily="18" charset="-120"/>
                <a:cs typeface="Arial" pitchFamily="34" charset="0"/>
              </a:rPr>
              <a:t>Commoditization</a:t>
            </a:r>
            <a:endParaRPr lang="zh-TW" altLang="en-US" b="1">
              <a:solidFill>
                <a:srgbClr val="7F7F7F"/>
              </a:solidFill>
              <a:latin typeface="Arial" pitchFamily="34" charset="0"/>
              <a:ea typeface="新細明體" pitchFamily="18" charset="-120"/>
              <a:cs typeface="Arial" pitchFamily="34" charset="0"/>
            </a:endParaRPr>
          </a:p>
        </p:txBody>
      </p:sp>
      <p:sp>
        <p:nvSpPr>
          <p:cNvPr id="19496" name="文字方塊 30"/>
          <p:cNvSpPr txBox="1">
            <a:spLocks noChangeArrowheads="1"/>
          </p:cNvSpPr>
          <p:nvPr/>
        </p:nvSpPr>
        <p:spPr bwMode="auto">
          <a:xfrm>
            <a:off x="404813" y="5846763"/>
            <a:ext cx="1401762" cy="461962"/>
          </a:xfrm>
          <a:prstGeom prst="rect">
            <a:avLst/>
          </a:prstGeom>
          <a:noFill/>
          <a:ln w="9525">
            <a:noFill/>
            <a:miter lim="800000"/>
            <a:headEnd/>
            <a:tailEnd/>
          </a:ln>
        </p:spPr>
        <p:txBody>
          <a:bodyPr>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algn="ctr" eaLnBrk="1" hangingPunct="1"/>
            <a:r>
              <a:rPr lang="en-US" altLang="zh-TW" b="1">
                <a:solidFill>
                  <a:srgbClr val="7F7F7F"/>
                </a:solidFill>
                <a:latin typeface="Arial" pitchFamily="34" charset="0"/>
                <a:ea typeface="新細明體" pitchFamily="18" charset="-120"/>
                <a:cs typeface="Arial" pitchFamily="34" charset="0"/>
              </a:rPr>
              <a:t>Best of Breed</a:t>
            </a:r>
          </a:p>
          <a:p>
            <a:pPr algn="ctr" eaLnBrk="1" hangingPunct="1"/>
            <a:r>
              <a:rPr lang="en-US" altLang="zh-TW" b="1">
                <a:solidFill>
                  <a:srgbClr val="7F7F7F"/>
                </a:solidFill>
                <a:latin typeface="Arial" pitchFamily="34" charset="0"/>
                <a:ea typeface="新細明體" pitchFamily="18" charset="-120"/>
                <a:cs typeface="Arial" pitchFamily="34" charset="0"/>
              </a:rPr>
              <a:t>Gateway / Client</a:t>
            </a:r>
            <a:endParaRPr lang="zh-TW" altLang="en-US" b="1">
              <a:solidFill>
                <a:srgbClr val="7F7F7F"/>
              </a:solidFill>
              <a:latin typeface="Arial" pitchFamily="34" charset="0"/>
              <a:ea typeface="新細明體" pitchFamily="18" charset="-120"/>
              <a:cs typeface="Arial" pitchFamily="34" charset="0"/>
            </a:endParaRPr>
          </a:p>
        </p:txBody>
      </p:sp>
      <p:cxnSp>
        <p:nvCxnSpPr>
          <p:cNvPr id="25" name="直線接點 24"/>
          <p:cNvCxnSpPr/>
          <p:nvPr/>
        </p:nvCxnSpPr>
        <p:spPr bwMode="auto">
          <a:xfrm rot="5400000">
            <a:off x="1876425" y="6269038"/>
            <a:ext cx="395288" cy="4762"/>
          </a:xfrm>
          <a:prstGeom prst="line">
            <a:avLst/>
          </a:prstGeom>
          <a:solidFill>
            <a:schemeClr val="accent1"/>
          </a:solidFill>
          <a:ln w="22225" cap="flat" cmpd="sng" algn="ctr">
            <a:solidFill>
              <a:schemeClr val="accent4">
                <a:lumMod val="50000"/>
                <a:lumOff val="50000"/>
              </a:schemeClr>
            </a:solidFill>
            <a:prstDash val="solid"/>
            <a:round/>
            <a:headEnd type="none" w="med" len="med"/>
            <a:tailEnd type="none" w="med" len="med"/>
          </a:ln>
          <a:effectLst/>
        </p:spPr>
      </p:cxnSp>
      <p:sp>
        <p:nvSpPr>
          <p:cNvPr id="19498" name="文字方塊 77"/>
          <p:cNvSpPr txBox="1">
            <a:spLocks noChangeArrowheads="1"/>
          </p:cNvSpPr>
          <p:nvPr/>
        </p:nvSpPr>
        <p:spPr bwMode="auto">
          <a:xfrm>
            <a:off x="2071688" y="5846763"/>
            <a:ext cx="1401762" cy="461962"/>
          </a:xfrm>
          <a:prstGeom prst="rect">
            <a:avLst/>
          </a:prstGeom>
          <a:noFill/>
          <a:ln w="9525">
            <a:noFill/>
            <a:miter lim="800000"/>
            <a:headEnd/>
            <a:tailEnd/>
          </a:ln>
        </p:spPr>
        <p:txBody>
          <a:bodyPr>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algn="ctr" eaLnBrk="1" hangingPunct="1"/>
            <a:r>
              <a:rPr lang="en-US" altLang="zh-TW" b="1">
                <a:solidFill>
                  <a:srgbClr val="7F7F7F"/>
                </a:solidFill>
                <a:latin typeface="Arial" pitchFamily="34" charset="0"/>
                <a:ea typeface="新細明體" pitchFamily="18" charset="-120"/>
                <a:cs typeface="Arial" pitchFamily="34" charset="0"/>
              </a:rPr>
              <a:t>Mainly Gateway Security Only</a:t>
            </a:r>
            <a:endParaRPr lang="zh-TW" altLang="en-US" b="1">
              <a:solidFill>
                <a:srgbClr val="7F7F7F"/>
              </a:solidFill>
              <a:latin typeface="Arial" pitchFamily="34" charset="0"/>
              <a:ea typeface="新細明體" pitchFamily="18" charset="-120"/>
              <a:cs typeface="Arial" pitchFamily="34" charset="0"/>
            </a:endParaRPr>
          </a:p>
        </p:txBody>
      </p:sp>
      <p:sp>
        <p:nvSpPr>
          <p:cNvPr id="18467" name="文字方塊 79"/>
          <p:cNvSpPr txBox="1">
            <a:spLocks noChangeArrowheads="1"/>
          </p:cNvSpPr>
          <p:nvPr/>
        </p:nvSpPr>
        <p:spPr bwMode="auto">
          <a:xfrm>
            <a:off x="6505575" y="4584700"/>
            <a:ext cx="15970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algn="ctr" eaLnBrk="1" hangingPunct="1"/>
            <a:r>
              <a:rPr lang="en-US" altLang="zh-TW" b="1">
                <a:solidFill>
                  <a:srgbClr val="262699"/>
                </a:solidFill>
                <a:latin typeface="Arial" pitchFamily="34" charset="0"/>
                <a:ea typeface="新細明體" pitchFamily="18" charset="-120"/>
                <a:cs typeface="Arial" pitchFamily="34" charset="0"/>
              </a:rPr>
              <a:t>Laggards</a:t>
            </a:r>
            <a:endParaRPr lang="zh-TW" altLang="en-US" b="1">
              <a:solidFill>
                <a:srgbClr val="262699"/>
              </a:solidFill>
              <a:latin typeface="Arial" pitchFamily="34" charset="0"/>
              <a:ea typeface="新細明體" pitchFamily="18" charset="-120"/>
              <a:cs typeface="Arial" pitchFamily="34" charset="0"/>
            </a:endParaRPr>
          </a:p>
        </p:txBody>
      </p:sp>
      <p:sp>
        <p:nvSpPr>
          <p:cNvPr id="18468" name="文字方塊 80"/>
          <p:cNvSpPr txBox="1">
            <a:spLocks noChangeArrowheads="1"/>
          </p:cNvSpPr>
          <p:nvPr/>
        </p:nvSpPr>
        <p:spPr bwMode="auto">
          <a:xfrm>
            <a:off x="4373563" y="4584700"/>
            <a:ext cx="15970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algn="ctr" eaLnBrk="1" hangingPunct="1"/>
            <a:r>
              <a:rPr lang="en-US" altLang="zh-TW" b="1">
                <a:solidFill>
                  <a:srgbClr val="262699"/>
                </a:solidFill>
                <a:latin typeface="Arial" pitchFamily="34" charset="0"/>
                <a:ea typeface="新細明體" pitchFamily="18" charset="-120"/>
                <a:cs typeface="Arial" pitchFamily="34" charset="0"/>
              </a:rPr>
              <a:t>Late Majority</a:t>
            </a:r>
            <a:endParaRPr lang="zh-TW" altLang="en-US" b="1">
              <a:solidFill>
                <a:srgbClr val="262699"/>
              </a:solidFill>
              <a:latin typeface="Arial" pitchFamily="34" charset="0"/>
              <a:ea typeface="新細明體" pitchFamily="18" charset="-120"/>
              <a:cs typeface="Arial" pitchFamily="34" charset="0"/>
            </a:endParaRPr>
          </a:p>
        </p:txBody>
      </p:sp>
      <p:sp>
        <p:nvSpPr>
          <p:cNvPr id="18469" name="文字方塊 81"/>
          <p:cNvSpPr txBox="1">
            <a:spLocks noChangeArrowheads="1"/>
          </p:cNvSpPr>
          <p:nvPr/>
        </p:nvSpPr>
        <p:spPr bwMode="auto">
          <a:xfrm>
            <a:off x="3267075" y="4584700"/>
            <a:ext cx="15970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algn="ctr" eaLnBrk="1" hangingPunct="1"/>
            <a:r>
              <a:rPr lang="en-US" altLang="zh-TW" b="1">
                <a:solidFill>
                  <a:srgbClr val="262699"/>
                </a:solidFill>
                <a:latin typeface="Arial" pitchFamily="34" charset="0"/>
                <a:ea typeface="新細明體" pitchFamily="18" charset="-120"/>
                <a:cs typeface="Arial" pitchFamily="34" charset="0"/>
              </a:rPr>
              <a:t>Early Majority</a:t>
            </a:r>
            <a:endParaRPr lang="zh-TW" altLang="en-US" b="1">
              <a:solidFill>
                <a:srgbClr val="262699"/>
              </a:solidFill>
              <a:latin typeface="Arial" pitchFamily="34" charset="0"/>
              <a:ea typeface="新細明體" pitchFamily="18" charset="-120"/>
              <a:cs typeface="Arial" pitchFamily="34" charset="0"/>
            </a:endParaRPr>
          </a:p>
        </p:txBody>
      </p:sp>
      <p:sp>
        <p:nvSpPr>
          <p:cNvPr id="18470" name="文字方塊 82"/>
          <p:cNvSpPr txBox="1">
            <a:spLocks noChangeArrowheads="1"/>
          </p:cNvSpPr>
          <p:nvPr/>
        </p:nvSpPr>
        <p:spPr bwMode="auto">
          <a:xfrm>
            <a:off x="1878013" y="4586288"/>
            <a:ext cx="15970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algn="ctr" eaLnBrk="1" hangingPunct="1"/>
            <a:r>
              <a:rPr lang="en-US" altLang="zh-TW" b="1">
                <a:solidFill>
                  <a:srgbClr val="262699"/>
                </a:solidFill>
                <a:latin typeface="Arial" pitchFamily="34" charset="0"/>
                <a:ea typeface="新細明體" pitchFamily="18" charset="-120"/>
                <a:cs typeface="Arial" pitchFamily="34" charset="0"/>
              </a:rPr>
              <a:t>Early Adopters</a:t>
            </a:r>
            <a:endParaRPr lang="zh-TW" altLang="en-US" b="1">
              <a:solidFill>
                <a:srgbClr val="262699"/>
              </a:solidFill>
              <a:latin typeface="Arial" pitchFamily="34" charset="0"/>
              <a:ea typeface="新細明體" pitchFamily="18" charset="-120"/>
              <a:cs typeface="Arial" pitchFamily="34" charset="0"/>
            </a:endParaRPr>
          </a:p>
        </p:txBody>
      </p:sp>
      <p:sp>
        <p:nvSpPr>
          <p:cNvPr id="18471" name="文字方塊 83"/>
          <p:cNvSpPr txBox="1">
            <a:spLocks noChangeArrowheads="1"/>
          </p:cNvSpPr>
          <p:nvPr/>
        </p:nvSpPr>
        <p:spPr bwMode="auto">
          <a:xfrm>
            <a:off x="160338" y="4586288"/>
            <a:ext cx="15986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algn="ctr" eaLnBrk="1" hangingPunct="1"/>
            <a:r>
              <a:rPr lang="en-US" altLang="zh-TW" b="1">
                <a:solidFill>
                  <a:srgbClr val="22228B"/>
                </a:solidFill>
                <a:latin typeface="Arial" pitchFamily="34" charset="0"/>
                <a:ea typeface="新細明體" pitchFamily="18" charset="-120"/>
                <a:cs typeface="Arial" pitchFamily="34" charset="0"/>
              </a:rPr>
              <a:t>Innovators</a:t>
            </a:r>
            <a:endParaRPr lang="zh-TW" altLang="en-US" b="1">
              <a:solidFill>
                <a:srgbClr val="22228B"/>
              </a:solidFill>
              <a:latin typeface="Arial" pitchFamily="34" charset="0"/>
              <a:ea typeface="新細明體" pitchFamily="18" charset="-120"/>
              <a:cs typeface="Arial" pitchFamily="34" charset="0"/>
            </a:endParaRPr>
          </a:p>
        </p:txBody>
      </p:sp>
      <p:sp>
        <p:nvSpPr>
          <p:cNvPr id="18472" name="文字方塊 92"/>
          <p:cNvSpPr txBox="1">
            <a:spLocks noChangeArrowheads="1"/>
          </p:cNvSpPr>
          <p:nvPr/>
        </p:nvSpPr>
        <p:spPr bwMode="auto">
          <a:xfrm>
            <a:off x="285750" y="1833563"/>
            <a:ext cx="84756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eaLnBrk="1" hangingPunct="1"/>
            <a:r>
              <a:rPr lang="en-US" altLang="zh-TW" sz="1400">
                <a:ea typeface="新細明體" pitchFamily="18" charset="-120"/>
              </a:rPr>
              <a:t>D-Link is security solution provider which delivers complete product portfolio from edge to core, from border to backbone.</a:t>
            </a:r>
            <a:endParaRPr lang="zh-TW" altLang="en-US" sz="1400">
              <a:ea typeface="新細明體" pitchFamily="18" charset="-120"/>
            </a:endParaRPr>
          </a:p>
        </p:txBody>
      </p:sp>
      <p:sp>
        <p:nvSpPr>
          <p:cNvPr id="38" name="文字方塊 37"/>
          <p:cNvSpPr txBox="1"/>
          <p:nvPr/>
        </p:nvSpPr>
        <p:spPr>
          <a:xfrm>
            <a:off x="412750" y="2500313"/>
            <a:ext cx="992188" cy="460375"/>
          </a:xfrm>
          <a:prstGeom prst="rect">
            <a:avLst/>
          </a:prstGeom>
          <a:solidFill>
            <a:srgbClr val="FFD03B"/>
          </a:solidFill>
          <a:ln>
            <a:noFill/>
          </a:ln>
          <a:effectLst/>
        </p:spPr>
        <p:style>
          <a:lnRef idx="1">
            <a:schemeClr val="accent2"/>
          </a:lnRef>
          <a:fillRef idx="3">
            <a:schemeClr val="accent2"/>
          </a:fillRef>
          <a:effectRef idx="2">
            <a:schemeClr val="accent2"/>
          </a:effectRef>
          <a:fontRef idx="minor">
            <a:schemeClr val="lt1"/>
          </a:fontRef>
        </p:style>
        <p:txBody>
          <a:bodyPr>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algn="ctr" eaLnBrk="1" hangingPunct="1"/>
            <a:r>
              <a:rPr lang="en-US" altLang="zh-TW" b="1">
                <a:solidFill>
                  <a:srgbClr val="FFFFFF"/>
                </a:solidFill>
                <a:latin typeface="Arial" pitchFamily="34" charset="0"/>
                <a:ea typeface="新細明體" pitchFamily="18" charset="-120"/>
                <a:cs typeface="Arial" pitchFamily="34" charset="0"/>
              </a:rPr>
              <a:t>Solution</a:t>
            </a:r>
          </a:p>
          <a:p>
            <a:pPr algn="ctr" eaLnBrk="1" hangingPunct="1"/>
            <a:r>
              <a:rPr lang="en-US" altLang="zh-TW" b="1">
                <a:solidFill>
                  <a:srgbClr val="FFFFFF"/>
                </a:solidFill>
                <a:latin typeface="Arial" pitchFamily="34" charset="0"/>
                <a:ea typeface="新細明體" pitchFamily="18" charset="-120"/>
                <a:cs typeface="Arial" pitchFamily="34" charset="0"/>
              </a:rPr>
              <a:t> Oriented</a:t>
            </a:r>
            <a:endParaRPr lang="zh-TW" altLang="en-US" b="1">
              <a:solidFill>
                <a:srgbClr val="FFFFFF"/>
              </a:solidFill>
              <a:latin typeface="Arial" pitchFamily="34" charset="0"/>
              <a:ea typeface="新細明體" pitchFamily="18" charset="-120"/>
              <a:cs typeface="Arial" pitchFamily="34" charset="0"/>
            </a:endParaRPr>
          </a:p>
        </p:txBody>
      </p:sp>
      <p:sp>
        <p:nvSpPr>
          <p:cNvPr id="18474" name="文字方塊 18"/>
          <p:cNvSpPr txBox="1">
            <a:spLocks noChangeArrowheads="1"/>
          </p:cNvSpPr>
          <p:nvPr/>
        </p:nvSpPr>
        <p:spPr bwMode="auto">
          <a:xfrm>
            <a:off x="285750" y="1500188"/>
            <a:ext cx="80978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eaLnBrk="1" hangingPunct="1">
              <a:spcBef>
                <a:spcPct val="50000"/>
              </a:spcBef>
            </a:pPr>
            <a:r>
              <a:rPr kumimoji="1" lang="en-US" altLang="zh-TW" sz="1600" b="1">
                <a:solidFill>
                  <a:srgbClr val="105D88"/>
                </a:solidFill>
                <a:ea typeface="新細明體" pitchFamily="18" charset="-120"/>
              </a:rPr>
              <a:t>D-Link – Value Innovation Leader</a:t>
            </a:r>
          </a:p>
        </p:txBody>
      </p:sp>
      <p:cxnSp>
        <p:nvCxnSpPr>
          <p:cNvPr id="40" name="直線接點 39"/>
          <p:cNvCxnSpPr/>
          <p:nvPr/>
        </p:nvCxnSpPr>
        <p:spPr bwMode="auto">
          <a:xfrm rot="5400000">
            <a:off x="4352925" y="6269038"/>
            <a:ext cx="422275" cy="0"/>
          </a:xfrm>
          <a:prstGeom prst="line">
            <a:avLst/>
          </a:prstGeom>
          <a:solidFill>
            <a:schemeClr val="accent1"/>
          </a:solidFill>
          <a:ln w="22225" cap="flat" cmpd="sng" algn="ctr">
            <a:solidFill>
              <a:schemeClr val="accent4">
                <a:lumMod val="50000"/>
                <a:lumOff val="50000"/>
                <a:alpha val="70000"/>
              </a:schemeClr>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標題 1"/>
          <p:cNvSpPr>
            <a:spLocks noGrp="1"/>
          </p:cNvSpPr>
          <p:nvPr>
            <p:ph type="title"/>
          </p:nvPr>
        </p:nvSpPr>
        <p:spPr>
          <a:xfrm>
            <a:off x="790575" y="954088"/>
            <a:ext cx="6781800" cy="381000"/>
          </a:xfrm>
        </p:spPr>
        <p:txBody>
          <a:bodyPr/>
          <a:lstStyle/>
          <a:p>
            <a:r>
              <a:rPr lang="en-US" altLang="zh-TW" smtClean="0">
                <a:ea typeface="新細明體" pitchFamily="18" charset="-120"/>
              </a:rPr>
              <a:t>Product Position and Target Market</a:t>
            </a:r>
            <a:endParaRPr lang="zh-TW" altLang="en-US" smtClean="0">
              <a:ea typeface="新細明體" pitchFamily="18" charset="-120"/>
            </a:endParaRPr>
          </a:p>
        </p:txBody>
      </p:sp>
      <p:sp>
        <p:nvSpPr>
          <p:cNvPr id="19459" name="Text Box 71"/>
          <p:cNvSpPr txBox="1">
            <a:spLocks noChangeArrowheads="1"/>
          </p:cNvSpPr>
          <p:nvPr/>
        </p:nvSpPr>
        <p:spPr bwMode="auto">
          <a:xfrm>
            <a:off x="527050" y="1571625"/>
            <a:ext cx="82597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eaLnBrk="1" hangingPunct="1"/>
            <a:r>
              <a:rPr lang="en-US" altLang="zh-TW" sz="1400">
                <a:ea typeface="新細明體" pitchFamily="18" charset="-120"/>
              </a:rPr>
              <a:t>D-Link UTM firewall portfolio target from SOHO to Enterprise market which secure IT infrastructure, and protect customers against hybrid threats with NetDefend UTM security services, including Anti-Virus, Intrusion Detection Prevention, Web Content Filtering and Anti-Spam.</a:t>
            </a:r>
          </a:p>
        </p:txBody>
      </p:sp>
      <p:grpSp>
        <p:nvGrpSpPr>
          <p:cNvPr id="19460" name="群組 43"/>
          <p:cNvGrpSpPr>
            <a:grpSpLocks/>
          </p:cNvGrpSpPr>
          <p:nvPr/>
        </p:nvGrpSpPr>
        <p:grpSpPr bwMode="auto">
          <a:xfrm>
            <a:off x="214313" y="2714625"/>
            <a:ext cx="8572500" cy="3857625"/>
            <a:chOff x="-486062" y="1963820"/>
            <a:chExt cx="10688097" cy="4840984"/>
          </a:xfrm>
        </p:grpSpPr>
        <p:sp>
          <p:nvSpPr>
            <p:cNvPr id="6" name="Freeform 10"/>
            <p:cNvSpPr>
              <a:spLocks/>
            </p:cNvSpPr>
            <p:nvPr/>
          </p:nvSpPr>
          <p:spPr bwMode="auto">
            <a:xfrm>
              <a:off x="1071629" y="2143116"/>
              <a:ext cx="7865648" cy="4121810"/>
            </a:xfrm>
            <a:custGeom>
              <a:avLst/>
              <a:gdLst>
                <a:gd name="T0" fmla="*/ 2147483647 w 4523"/>
                <a:gd name="T1" fmla="*/ 0 h 3042"/>
                <a:gd name="T2" fmla="*/ 2147483647 w 4523"/>
                <a:gd name="T3" fmla="*/ 2147483647 h 3042"/>
                <a:gd name="T4" fmla="*/ 2147483647 w 4523"/>
                <a:gd name="T5" fmla="*/ 2147483647 h 3042"/>
                <a:gd name="T6" fmla="*/ 2147483647 w 4523"/>
                <a:gd name="T7" fmla="*/ 2147483647 h 3042"/>
                <a:gd name="T8" fmla="*/ 0 60000 65536"/>
                <a:gd name="T9" fmla="*/ 0 60000 65536"/>
                <a:gd name="T10" fmla="*/ 0 60000 65536"/>
                <a:gd name="T11" fmla="*/ 0 60000 65536"/>
                <a:gd name="T12" fmla="*/ 0 w 4523"/>
                <a:gd name="T13" fmla="*/ 0 h 3042"/>
                <a:gd name="T14" fmla="*/ 4523 w 4523"/>
                <a:gd name="T15" fmla="*/ 3042 h 3042"/>
              </a:gdLst>
              <a:ahLst/>
              <a:cxnLst>
                <a:cxn ang="T8">
                  <a:pos x="T0" y="T1"/>
                </a:cxn>
                <a:cxn ang="T9">
                  <a:pos x="T2" y="T3"/>
                </a:cxn>
                <a:cxn ang="T10">
                  <a:pos x="T4" y="T5"/>
                </a:cxn>
                <a:cxn ang="T11">
                  <a:pos x="T6" y="T7"/>
                </a:cxn>
              </a:cxnLst>
              <a:rect l="T12" t="T13" r="T14" b="T15"/>
              <a:pathLst>
                <a:path w="4523" h="3042">
                  <a:moveTo>
                    <a:pt x="8" y="0"/>
                  </a:moveTo>
                  <a:cubicBezTo>
                    <a:pt x="8" y="83"/>
                    <a:pt x="1" y="2868"/>
                    <a:pt x="1" y="2934"/>
                  </a:cubicBezTo>
                  <a:cubicBezTo>
                    <a:pt x="0" y="2997"/>
                    <a:pt x="45" y="3036"/>
                    <a:pt x="111" y="3036"/>
                  </a:cubicBezTo>
                  <a:cubicBezTo>
                    <a:pt x="225" y="3036"/>
                    <a:pt x="4404" y="3042"/>
                    <a:pt x="4523" y="3042"/>
                  </a:cubicBezTo>
                </a:path>
              </a:pathLst>
            </a:custGeom>
            <a:noFill/>
            <a:ln w="76200">
              <a:solidFill>
                <a:srgbClr val="969696"/>
              </a:solidFill>
              <a:round/>
              <a:headEnd type="triangle" w="med" len="med"/>
              <a:tailEnd type="triangle" w="med" len="med"/>
            </a:ln>
          </p:spPr>
          <p:txBody>
            <a:bodyPr wrap="none" anchor="ctr"/>
            <a:lstStyle/>
            <a:p>
              <a:pPr fontAlgn="auto">
                <a:spcBef>
                  <a:spcPts val="0"/>
                </a:spcBef>
                <a:spcAft>
                  <a:spcPts val="0"/>
                </a:spcAft>
                <a:defRPr/>
              </a:pPr>
              <a:endParaRPr lang="zh-TW" altLang="en-US" sz="1800" kern="0">
                <a:solidFill>
                  <a:sysClr val="windowText" lastClr="000000"/>
                </a:solidFill>
                <a:latin typeface="Verdana"/>
                <a:ea typeface="ＭＳ Ｐゴシック" pitchFamily="34" charset="-128"/>
              </a:endParaRPr>
            </a:p>
          </p:txBody>
        </p:sp>
        <p:sp>
          <p:nvSpPr>
            <p:cNvPr id="19473" name="文字方塊 19"/>
            <p:cNvSpPr txBox="1">
              <a:spLocks noChangeArrowheads="1"/>
            </p:cNvSpPr>
            <p:nvPr/>
          </p:nvSpPr>
          <p:spPr bwMode="auto">
            <a:xfrm>
              <a:off x="1338765" y="6407141"/>
              <a:ext cx="1114400" cy="386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eaLnBrk="1" hangingPunct="1"/>
              <a:r>
                <a:rPr lang="en-US" altLang="zh-TW" sz="1400" b="1">
                  <a:latin typeface="Calibri" pitchFamily="34" charset="0"/>
                  <a:ea typeface="新細明體" pitchFamily="18" charset="-120"/>
                </a:rPr>
                <a:t>70Mbps</a:t>
              </a:r>
              <a:endParaRPr lang="zh-TW" altLang="en-US" sz="1400" b="1">
                <a:latin typeface="Calibri" pitchFamily="34" charset="0"/>
                <a:ea typeface="新細明體" pitchFamily="18" charset="-120"/>
              </a:endParaRPr>
            </a:p>
          </p:txBody>
        </p:sp>
        <p:grpSp>
          <p:nvGrpSpPr>
            <p:cNvPr id="19474" name="群組 53"/>
            <p:cNvGrpSpPr>
              <a:grpSpLocks/>
            </p:cNvGrpSpPr>
            <p:nvPr/>
          </p:nvGrpSpPr>
          <p:grpSpPr bwMode="auto">
            <a:xfrm>
              <a:off x="7115344" y="2232760"/>
              <a:ext cx="2463219" cy="1017972"/>
              <a:chOff x="6153500" y="1663772"/>
              <a:chExt cx="3284147" cy="1396239"/>
            </a:xfrm>
          </p:grpSpPr>
          <p:pic>
            <p:nvPicPr>
              <p:cNvPr id="19484" name="圖片 45" descr="DFL-2560_A1_Image_L(Side).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3629" t="6250"/>
              <a:stretch>
                <a:fillRect/>
              </a:stretch>
            </p:blipFill>
            <p:spPr bwMode="auto">
              <a:xfrm>
                <a:off x="6153500" y="1663772"/>
                <a:ext cx="2571636" cy="1071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p:cNvSpPr>
                <a:spLocks noChangeArrowheads="1"/>
              </p:cNvSpPr>
              <p:nvPr/>
            </p:nvSpPr>
            <p:spPr bwMode="auto">
              <a:xfrm>
                <a:off x="7125952" y="2770417"/>
                <a:ext cx="649174" cy="289639"/>
              </a:xfrm>
              <a:prstGeom prst="rect">
                <a:avLst/>
              </a:prstGeom>
              <a:noFill/>
              <a:ln w="9525">
                <a:noFill/>
                <a:miter lim="800000"/>
                <a:headEnd/>
                <a:tailEnd/>
              </a:ln>
            </p:spPr>
            <p:txBody>
              <a:bodyPr wrap="none" anchor="ctr"/>
              <a:lstStyle/>
              <a:p>
                <a:pPr algn="ctr" fontAlgn="auto">
                  <a:spcBef>
                    <a:spcPts val="0"/>
                  </a:spcBef>
                  <a:spcAft>
                    <a:spcPts val="0"/>
                  </a:spcAft>
                  <a:defRPr/>
                </a:pPr>
                <a:r>
                  <a:rPr lang="en-US" altLang="zh-TW" kern="0" dirty="0">
                    <a:solidFill>
                      <a:sysClr val="windowText" lastClr="000000"/>
                    </a:solidFill>
                    <a:latin typeface="Verdana"/>
                    <a:ea typeface="ＭＳ Ｐゴシック" pitchFamily="34" charset="-128"/>
                  </a:rPr>
                  <a:t>DFL-2560</a:t>
                </a:r>
              </a:p>
            </p:txBody>
          </p:sp>
          <p:sp>
            <p:nvSpPr>
              <p:cNvPr id="31" name="Rectangle 29"/>
              <p:cNvSpPr>
                <a:spLocks noChangeArrowheads="1"/>
              </p:cNvSpPr>
              <p:nvPr/>
            </p:nvSpPr>
            <p:spPr bwMode="auto">
              <a:xfrm>
                <a:off x="8508746" y="2797741"/>
                <a:ext cx="928900" cy="218596"/>
              </a:xfrm>
              <a:prstGeom prst="rect">
                <a:avLst/>
              </a:prstGeom>
              <a:noFill/>
              <a:ln w="9525">
                <a:noFill/>
                <a:miter lim="800000"/>
                <a:headEnd/>
                <a:tailEnd/>
              </a:ln>
            </p:spPr>
            <p:txBody>
              <a:bodyPr wrap="none" anchor="ctr"/>
              <a:lstStyle/>
              <a:p>
                <a:pPr algn="ctr" fontAlgn="auto">
                  <a:spcBef>
                    <a:spcPts val="0"/>
                  </a:spcBef>
                  <a:spcAft>
                    <a:spcPts val="0"/>
                  </a:spcAft>
                  <a:defRPr/>
                </a:pPr>
                <a:r>
                  <a:rPr lang="en-US" altLang="zh-TW" kern="0" dirty="0">
                    <a:solidFill>
                      <a:sysClr val="windowText" lastClr="000000"/>
                    </a:solidFill>
                    <a:latin typeface="Verdana"/>
                    <a:ea typeface="ＭＳ Ｐゴシック" pitchFamily="34" charset="-128"/>
                  </a:rPr>
                  <a:t>DFL-2560(G)</a:t>
                </a:r>
              </a:p>
            </p:txBody>
          </p:sp>
        </p:grpSp>
        <p:sp>
          <p:nvSpPr>
            <p:cNvPr id="32" name="文字方塊 126"/>
            <p:cNvSpPr txBox="1">
              <a:spLocks noChangeArrowheads="1"/>
            </p:cNvSpPr>
            <p:nvPr/>
          </p:nvSpPr>
          <p:spPr bwMode="auto">
            <a:xfrm>
              <a:off x="-486062" y="1963820"/>
              <a:ext cx="1571546" cy="424334"/>
            </a:xfrm>
            <a:prstGeom prst="rect">
              <a:avLst/>
            </a:prstGeom>
            <a:noFill/>
            <a:ln w="9525">
              <a:noFill/>
              <a:miter lim="800000"/>
              <a:headEnd/>
              <a:tailEnd/>
            </a:ln>
          </p:spPr>
          <p:txBody>
            <a:bodyPr>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algn="r" eaLnBrk="1" hangingPunct="1"/>
              <a:r>
                <a:rPr lang="en-US" altLang="zh-TW" sz="1600" b="1" i="1">
                  <a:effectLst>
                    <a:outerShdw blurRad="38100" dist="38100" dir="2700000" algn="tl">
                      <a:srgbClr val="C0C0C0"/>
                    </a:outerShdw>
                  </a:effectLst>
                  <a:latin typeface="Calibri" pitchFamily="34" charset="0"/>
                  <a:ea typeface="標楷體" pitchFamily="65" charset="-120"/>
                </a:rPr>
                <a:t>Positioning</a:t>
              </a:r>
              <a:endParaRPr lang="zh-TW" altLang="en-US" sz="1600" b="1" i="1">
                <a:effectLst>
                  <a:outerShdw blurRad="38100" dist="38100" dir="2700000" algn="tl">
                    <a:srgbClr val="C0C0C0"/>
                  </a:outerShdw>
                </a:effectLst>
                <a:latin typeface="Calibri" pitchFamily="34" charset="0"/>
                <a:ea typeface="標楷體" pitchFamily="65" charset="-120"/>
              </a:endParaRPr>
            </a:p>
          </p:txBody>
        </p:sp>
        <p:sp>
          <p:nvSpPr>
            <p:cNvPr id="19476" name="文字方塊 30"/>
            <p:cNvSpPr txBox="1">
              <a:spLocks noChangeArrowheads="1"/>
            </p:cNvSpPr>
            <p:nvPr/>
          </p:nvSpPr>
          <p:spPr bwMode="auto">
            <a:xfrm>
              <a:off x="-40725" y="5280790"/>
              <a:ext cx="890675" cy="396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algn="ctr" eaLnBrk="1" hangingPunct="1"/>
              <a:r>
                <a:rPr lang="en-US" altLang="zh-TW" sz="1400" b="1">
                  <a:latin typeface="Calibri" pitchFamily="34" charset="0"/>
                  <a:ea typeface="新細明體" pitchFamily="18" charset="-120"/>
                </a:rPr>
                <a:t>SOHO</a:t>
              </a:r>
              <a:endParaRPr lang="zh-TW" altLang="en-US" sz="1400" b="1">
                <a:latin typeface="Calibri" pitchFamily="34" charset="0"/>
                <a:ea typeface="新細明體" pitchFamily="18" charset="-120"/>
              </a:endParaRPr>
            </a:p>
          </p:txBody>
        </p:sp>
        <p:grpSp>
          <p:nvGrpSpPr>
            <p:cNvPr id="19477" name="群組 54"/>
            <p:cNvGrpSpPr>
              <a:grpSpLocks/>
            </p:cNvGrpSpPr>
            <p:nvPr/>
          </p:nvGrpSpPr>
          <p:grpSpPr bwMode="auto">
            <a:xfrm>
              <a:off x="1448434" y="5280806"/>
              <a:ext cx="962214" cy="766974"/>
              <a:chOff x="1155685" y="4977900"/>
              <a:chExt cx="833515" cy="693670"/>
            </a:xfrm>
          </p:grpSpPr>
          <p:pic>
            <p:nvPicPr>
              <p:cNvPr id="19482" name="圖片 46" descr="DFL-160_A1_Image L(Side).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4311" t="13196"/>
              <a:stretch>
                <a:fillRect/>
              </a:stretch>
            </p:blipFill>
            <p:spPr bwMode="auto">
              <a:xfrm>
                <a:off x="1155685" y="4977900"/>
                <a:ext cx="833515" cy="405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Rectangle 23"/>
              <p:cNvSpPr>
                <a:spLocks noChangeArrowheads="1"/>
              </p:cNvSpPr>
              <p:nvPr/>
            </p:nvSpPr>
            <p:spPr bwMode="auto">
              <a:xfrm>
                <a:off x="1331640" y="5383284"/>
                <a:ext cx="648097" cy="288283"/>
              </a:xfrm>
              <a:prstGeom prst="rect">
                <a:avLst/>
              </a:prstGeom>
              <a:noFill/>
              <a:ln w="9525">
                <a:noFill/>
                <a:miter lim="800000"/>
                <a:headEnd/>
                <a:tailEnd/>
              </a:ln>
            </p:spPr>
            <p:txBody>
              <a:bodyPr wrap="none" anchor="ctr"/>
              <a:lstStyle/>
              <a:p>
                <a:pPr algn="ctr" fontAlgn="auto">
                  <a:spcBef>
                    <a:spcPts val="0"/>
                  </a:spcBef>
                  <a:spcAft>
                    <a:spcPts val="0"/>
                  </a:spcAft>
                  <a:defRPr/>
                </a:pPr>
                <a:r>
                  <a:rPr lang="zh-TW" altLang="en-US" kern="0" dirty="0">
                    <a:solidFill>
                      <a:sysClr val="windowText" lastClr="000000"/>
                    </a:solidFill>
                    <a:latin typeface="Verdana"/>
                    <a:ea typeface="ＭＳ Ｐゴシック" pitchFamily="34" charset="-128"/>
                  </a:rPr>
                  <a:t> </a:t>
                </a:r>
                <a:r>
                  <a:rPr lang="en-US" altLang="zh-TW" kern="0" dirty="0">
                    <a:solidFill>
                      <a:sysClr val="windowText" lastClr="000000"/>
                    </a:solidFill>
                    <a:latin typeface="Verdana"/>
                    <a:ea typeface="ＭＳ Ｐゴシック" pitchFamily="34" charset="-128"/>
                  </a:rPr>
                  <a:t>DFL-160</a:t>
                </a:r>
              </a:p>
            </p:txBody>
          </p:sp>
        </p:grpSp>
        <p:grpSp>
          <p:nvGrpSpPr>
            <p:cNvPr id="19478" name="群組 52"/>
            <p:cNvGrpSpPr>
              <a:grpSpLocks/>
            </p:cNvGrpSpPr>
            <p:nvPr/>
          </p:nvGrpSpPr>
          <p:grpSpPr bwMode="auto">
            <a:xfrm>
              <a:off x="5392391" y="2860299"/>
              <a:ext cx="1525588" cy="986126"/>
              <a:chOff x="5178045" y="2739652"/>
              <a:chExt cx="1524980" cy="986103"/>
            </a:xfrm>
          </p:grpSpPr>
          <p:sp>
            <p:nvSpPr>
              <p:cNvPr id="41" name="Rectangle 29"/>
              <p:cNvSpPr>
                <a:spLocks noChangeArrowheads="1"/>
              </p:cNvSpPr>
              <p:nvPr/>
            </p:nvSpPr>
            <p:spPr bwMode="auto">
              <a:xfrm>
                <a:off x="5890301" y="3436897"/>
                <a:ext cx="646965" cy="288859"/>
              </a:xfrm>
              <a:prstGeom prst="rect">
                <a:avLst/>
              </a:prstGeom>
              <a:noFill/>
              <a:ln w="9525">
                <a:noFill/>
                <a:miter lim="800000"/>
                <a:headEnd/>
                <a:tailEnd/>
              </a:ln>
            </p:spPr>
            <p:txBody>
              <a:bodyPr wrap="none" anchor="ctr"/>
              <a:lstStyle/>
              <a:p>
                <a:pPr algn="ctr" fontAlgn="auto">
                  <a:spcBef>
                    <a:spcPts val="0"/>
                  </a:spcBef>
                  <a:spcAft>
                    <a:spcPts val="0"/>
                  </a:spcAft>
                  <a:defRPr/>
                </a:pPr>
                <a:r>
                  <a:rPr lang="en-US" altLang="zh-TW" kern="0" dirty="0">
                    <a:solidFill>
                      <a:sysClr val="windowText" lastClr="000000"/>
                    </a:solidFill>
                    <a:latin typeface="Verdana"/>
                    <a:ea typeface="ＭＳ Ｐゴシック" pitchFamily="34" charset="-128"/>
                  </a:rPr>
                  <a:t>DFL-1660</a:t>
                </a:r>
              </a:p>
            </p:txBody>
          </p:sp>
          <p:pic>
            <p:nvPicPr>
              <p:cNvPr id="19481" name="圖片 44" descr="DFL-1660_A1_Image_L(Side).jp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8563" t="9999"/>
              <a:stretch>
                <a:fillRect/>
              </a:stretch>
            </p:blipFill>
            <p:spPr bwMode="auto">
              <a:xfrm>
                <a:off x="5178045" y="2739652"/>
                <a:ext cx="1524980" cy="64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3" name="Text Box 7"/>
            <p:cNvSpPr txBox="1">
              <a:spLocks noChangeArrowheads="1"/>
            </p:cNvSpPr>
            <p:nvPr/>
          </p:nvSpPr>
          <p:spPr bwMode="auto">
            <a:xfrm>
              <a:off x="8509752" y="6380471"/>
              <a:ext cx="1692283" cy="424333"/>
            </a:xfrm>
            <a:prstGeom prst="rect">
              <a:avLst/>
            </a:prstGeom>
            <a:solidFill>
              <a:srgbClr val="FFFFFF"/>
            </a:solidFill>
            <a:ln w="9525">
              <a:noFill/>
              <a:miter lim="800000"/>
              <a:headEnd/>
              <a:tailEnd/>
            </a:ln>
            <a:effectLst/>
          </p:spPr>
          <p:txBody>
            <a:bodyPr>
              <a:spAutoFit/>
            </a:bodyPr>
            <a:lstStyle/>
            <a:p>
              <a:pPr algn="ctr">
                <a:spcBef>
                  <a:spcPct val="50000"/>
                </a:spcBef>
                <a:buClr>
                  <a:srgbClr val="66FF33"/>
                </a:buClr>
                <a:buSzPct val="120000"/>
                <a:defRPr/>
              </a:pPr>
              <a:r>
                <a:rPr lang="en-US" altLang="zh-TW" sz="1600" b="1" i="1" dirty="0">
                  <a:effectLst>
                    <a:outerShdw blurRad="38100" dist="38100" dir="2700000" algn="tl">
                      <a:srgbClr val="C0C0C0"/>
                    </a:outerShdw>
                  </a:effectLst>
                  <a:latin typeface="Calibri" pitchFamily="34" charset="0"/>
                  <a:ea typeface="標楷體" pitchFamily="65" charset="-120"/>
                </a:rPr>
                <a:t>Performance</a:t>
              </a:r>
            </a:p>
          </p:txBody>
        </p:sp>
      </p:grpSp>
      <p:sp>
        <p:nvSpPr>
          <p:cNvPr id="19461" name="文字方塊 30"/>
          <p:cNvSpPr txBox="1">
            <a:spLocks noChangeArrowheads="1"/>
          </p:cNvSpPr>
          <p:nvPr/>
        </p:nvSpPr>
        <p:spPr bwMode="auto">
          <a:xfrm>
            <a:off x="357188" y="4643438"/>
            <a:ext cx="10715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algn="ctr" eaLnBrk="1" hangingPunct="1"/>
            <a:r>
              <a:rPr lang="en-US" altLang="zh-TW" sz="1400" b="1">
                <a:latin typeface="Calibri" pitchFamily="34" charset="0"/>
                <a:ea typeface="新細明體" pitchFamily="18" charset="-120"/>
              </a:rPr>
              <a:t>Small Office</a:t>
            </a:r>
            <a:endParaRPr lang="zh-TW" altLang="en-US" sz="1400" b="1">
              <a:latin typeface="Calibri" pitchFamily="34" charset="0"/>
              <a:ea typeface="新細明體" pitchFamily="18" charset="-120"/>
            </a:endParaRPr>
          </a:p>
        </p:txBody>
      </p:sp>
      <p:sp>
        <p:nvSpPr>
          <p:cNvPr id="19462" name="文字方塊 30"/>
          <p:cNvSpPr txBox="1">
            <a:spLocks noChangeArrowheads="1"/>
          </p:cNvSpPr>
          <p:nvPr/>
        </p:nvSpPr>
        <p:spPr bwMode="auto">
          <a:xfrm>
            <a:off x="71438" y="4049713"/>
            <a:ext cx="1500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algn="ctr" eaLnBrk="1" hangingPunct="1"/>
            <a:r>
              <a:rPr lang="en-US" altLang="zh-TW" sz="1400" b="1">
                <a:latin typeface="Calibri" pitchFamily="34" charset="0"/>
                <a:ea typeface="新細明體" pitchFamily="18" charset="-120"/>
              </a:rPr>
              <a:t>Medium Office</a:t>
            </a:r>
            <a:endParaRPr lang="zh-TW" altLang="en-US" sz="1400" b="1">
              <a:latin typeface="Calibri" pitchFamily="34" charset="0"/>
              <a:ea typeface="新細明體" pitchFamily="18" charset="-120"/>
            </a:endParaRPr>
          </a:p>
        </p:txBody>
      </p:sp>
      <p:sp>
        <p:nvSpPr>
          <p:cNvPr id="19463" name="文字方塊 30"/>
          <p:cNvSpPr txBox="1">
            <a:spLocks noChangeArrowheads="1"/>
          </p:cNvSpPr>
          <p:nvPr/>
        </p:nvSpPr>
        <p:spPr bwMode="auto">
          <a:xfrm>
            <a:off x="285750" y="3357563"/>
            <a:ext cx="1143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algn="r" eaLnBrk="1" hangingPunct="1"/>
            <a:r>
              <a:rPr lang="en-US" altLang="zh-TW" sz="1400" b="1">
                <a:latin typeface="Calibri" pitchFamily="34" charset="0"/>
                <a:ea typeface="新細明體" pitchFamily="18" charset="-120"/>
              </a:rPr>
              <a:t>Enterprise</a:t>
            </a:r>
            <a:endParaRPr lang="zh-TW" altLang="en-US" sz="1400" b="1">
              <a:latin typeface="Calibri" pitchFamily="34" charset="0"/>
              <a:ea typeface="新細明體" pitchFamily="18" charset="-120"/>
            </a:endParaRPr>
          </a:p>
        </p:txBody>
      </p:sp>
      <p:sp>
        <p:nvSpPr>
          <p:cNvPr id="19464" name="文字方塊 47"/>
          <p:cNvSpPr txBox="1">
            <a:spLocks noChangeArrowheads="1"/>
          </p:cNvSpPr>
          <p:nvPr/>
        </p:nvSpPr>
        <p:spPr bwMode="auto">
          <a:xfrm>
            <a:off x="2928938" y="6259513"/>
            <a:ext cx="8937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eaLnBrk="1" hangingPunct="1"/>
            <a:r>
              <a:rPr lang="en-US" altLang="zh-TW" sz="1400" b="1">
                <a:latin typeface="Calibri" pitchFamily="34" charset="0"/>
                <a:ea typeface="新細明體" pitchFamily="18" charset="-120"/>
              </a:rPr>
              <a:t>150Mbps</a:t>
            </a:r>
            <a:endParaRPr lang="zh-TW" altLang="en-US" sz="1400" b="1">
              <a:latin typeface="Calibri" pitchFamily="34" charset="0"/>
              <a:ea typeface="新細明體" pitchFamily="18" charset="-120"/>
            </a:endParaRPr>
          </a:p>
        </p:txBody>
      </p:sp>
      <p:sp>
        <p:nvSpPr>
          <p:cNvPr id="19465" name="文字方塊 48"/>
          <p:cNvSpPr txBox="1">
            <a:spLocks noChangeArrowheads="1"/>
          </p:cNvSpPr>
          <p:nvPr/>
        </p:nvSpPr>
        <p:spPr bwMode="auto">
          <a:xfrm>
            <a:off x="4106863" y="6264275"/>
            <a:ext cx="8937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eaLnBrk="1" hangingPunct="1"/>
            <a:r>
              <a:rPr lang="en-US" altLang="zh-TW" sz="1400" b="1">
                <a:latin typeface="Calibri" pitchFamily="34" charset="0"/>
                <a:ea typeface="新細明體" pitchFamily="18" charset="-120"/>
              </a:rPr>
              <a:t>250Mbps</a:t>
            </a:r>
            <a:endParaRPr lang="zh-TW" altLang="en-US" sz="1400" b="1">
              <a:latin typeface="Calibri" pitchFamily="34" charset="0"/>
              <a:ea typeface="新細明體" pitchFamily="18" charset="-120"/>
            </a:endParaRPr>
          </a:p>
        </p:txBody>
      </p:sp>
      <p:sp>
        <p:nvSpPr>
          <p:cNvPr id="19466" name="文字方塊 50"/>
          <p:cNvSpPr txBox="1">
            <a:spLocks noChangeArrowheads="1"/>
          </p:cNvSpPr>
          <p:nvPr/>
        </p:nvSpPr>
        <p:spPr bwMode="auto">
          <a:xfrm>
            <a:off x="5535613" y="6264275"/>
            <a:ext cx="8937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eaLnBrk="1" hangingPunct="1"/>
            <a:r>
              <a:rPr lang="en-US" altLang="zh-TW" sz="1400" b="1">
                <a:latin typeface="Calibri" pitchFamily="34" charset="0"/>
                <a:ea typeface="新細明體" pitchFamily="18" charset="-120"/>
              </a:rPr>
              <a:t>1.2Gbps</a:t>
            </a:r>
            <a:endParaRPr lang="zh-TW" altLang="en-US" sz="1400" b="1">
              <a:latin typeface="Calibri" pitchFamily="34" charset="0"/>
              <a:ea typeface="新細明體" pitchFamily="18" charset="-120"/>
            </a:endParaRPr>
          </a:p>
        </p:txBody>
      </p:sp>
      <p:sp>
        <p:nvSpPr>
          <p:cNvPr id="19467" name="文字方塊 51"/>
          <p:cNvSpPr txBox="1">
            <a:spLocks noChangeArrowheads="1"/>
          </p:cNvSpPr>
          <p:nvPr/>
        </p:nvSpPr>
        <p:spPr bwMode="auto">
          <a:xfrm>
            <a:off x="6821488" y="6264275"/>
            <a:ext cx="8937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eaLnBrk="1" hangingPunct="1"/>
            <a:r>
              <a:rPr lang="en-US" altLang="zh-TW" sz="1400" b="1">
                <a:latin typeface="Calibri" pitchFamily="34" charset="0"/>
                <a:ea typeface="新細明體" pitchFamily="18" charset="-120"/>
              </a:rPr>
              <a:t>2Gbps</a:t>
            </a:r>
            <a:endParaRPr lang="zh-TW" altLang="en-US" sz="1400" b="1">
              <a:latin typeface="Calibri" pitchFamily="34" charset="0"/>
              <a:ea typeface="新細明體" pitchFamily="18" charset="-120"/>
            </a:endParaRPr>
          </a:p>
        </p:txBody>
      </p:sp>
      <p:pic>
        <p:nvPicPr>
          <p:cNvPr id="19468" name="圖片 32" descr="DFL-261_A1_Image_H(Side).tif"/>
          <p:cNvPicPr>
            <a:picLocks noChangeAspect="1"/>
          </p:cNvPicPr>
          <p:nvPr/>
        </p:nvPicPr>
        <p:blipFill>
          <a:blip r:embed="rId5">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2786063" y="4572000"/>
            <a:ext cx="8429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Rectangle 21"/>
          <p:cNvSpPr>
            <a:spLocks noChangeArrowheads="1"/>
          </p:cNvSpPr>
          <p:nvPr/>
        </p:nvSpPr>
        <p:spPr bwMode="auto">
          <a:xfrm>
            <a:off x="3071813" y="5000625"/>
            <a:ext cx="523875" cy="188913"/>
          </a:xfrm>
          <a:prstGeom prst="rect">
            <a:avLst/>
          </a:prstGeom>
          <a:noFill/>
          <a:ln w="9525">
            <a:noFill/>
            <a:miter lim="800000"/>
            <a:headEnd/>
            <a:tailEnd/>
          </a:ln>
        </p:spPr>
        <p:txBody>
          <a:bodyPr wrap="none" anchor="ctr"/>
          <a:lstStyle/>
          <a:p>
            <a:pPr algn="ctr">
              <a:defRPr/>
            </a:pPr>
            <a:r>
              <a:rPr lang="en-US" altLang="zh-TW" dirty="0">
                <a:latin typeface="+mn-lt"/>
                <a:ea typeface="ＭＳ Ｐゴシック" pitchFamily="34" charset="-128"/>
              </a:rPr>
              <a:t>DFL-260E</a:t>
            </a:r>
          </a:p>
        </p:txBody>
      </p:sp>
      <p:pic>
        <p:nvPicPr>
          <p:cNvPr id="19470" name="圖片 34" descr="DFL-861_A1_Image_L(Side).jpg"/>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6572" t="1089"/>
          <a:stretch>
            <a:fillRect/>
          </a:stretch>
        </p:blipFill>
        <p:spPr bwMode="auto">
          <a:xfrm>
            <a:off x="3851275" y="4005263"/>
            <a:ext cx="935038"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Rectangle 21"/>
          <p:cNvSpPr>
            <a:spLocks noChangeArrowheads="1"/>
          </p:cNvSpPr>
          <p:nvPr/>
        </p:nvSpPr>
        <p:spPr bwMode="auto">
          <a:xfrm>
            <a:off x="4143375" y="4500563"/>
            <a:ext cx="523875" cy="188912"/>
          </a:xfrm>
          <a:prstGeom prst="rect">
            <a:avLst/>
          </a:prstGeom>
          <a:noFill/>
          <a:ln w="9525">
            <a:noFill/>
            <a:miter lim="800000"/>
            <a:headEnd/>
            <a:tailEnd/>
          </a:ln>
        </p:spPr>
        <p:txBody>
          <a:bodyPr wrap="none" anchor="ctr"/>
          <a:lstStyle/>
          <a:p>
            <a:pPr algn="ctr">
              <a:defRPr/>
            </a:pPr>
            <a:r>
              <a:rPr lang="en-US" altLang="zh-TW" dirty="0">
                <a:latin typeface="+mn-lt"/>
                <a:ea typeface="ＭＳ Ｐゴシック" pitchFamily="34" charset="-128"/>
              </a:rPr>
              <a:t>DFL-860E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1000" fill="hold"/>
                                        <p:tgtEl>
                                          <p:spTgt spid="34"/>
                                        </p:tgtEl>
                                        <p:attrNameLst>
                                          <p:attrName>ppt_w</p:attrName>
                                        </p:attrNameLst>
                                      </p:cBhvr>
                                      <p:tavLst>
                                        <p:tav tm="0">
                                          <p:val>
                                            <p:strVal val="#ppt_w*0.70"/>
                                          </p:val>
                                        </p:tav>
                                        <p:tav tm="100000">
                                          <p:val>
                                            <p:strVal val="#ppt_w"/>
                                          </p:val>
                                        </p:tav>
                                      </p:tavLst>
                                    </p:anim>
                                    <p:anim calcmode="lin" valueType="num">
                                      <p:cBhvr>
                                        <p:cTn id="8" dur="1000" fill="hold"/>
                                        <p:tgtEl>
                                          <p:spTgt spid="34"/>
                                        </p:tgtEl>
                                        <p:attrNameLst>
                                          <p:attrName>ppt_h</p:attrName>
                                        </p:attrNameLst>
                                      </p:cBhvr>
                                      <p:tavLst>
                                        <p:tav tm="0">
                                          <p:val>
                                            <p:strVal val="#ppt_h"/>
                                          </p:val>
                                        </p:tav>
                                        <p:tav tm="100000">
                                          <p:val>
                                            <p:strVal val="#ppt_h"/>
                                          </p:val>
                                        </p:tav>
                                      </p:tavLst>
                                    </p:anim>
                                    <p:animEffect transition="in" filter="fade">
                                      <p:cBhvr>
                                        <p:cTn id="9" dur="1000"/>
                                        <p:tgtEl>
                                          <p:spTgt spid="34"/>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p:cTn id="12" dur="1000" fill="hold"/>
                                        <p:tgtEl>
                                          <p:spTgt spid="37"/>
                                        </p:tgtEl>
                                        <p:attrNameLst>
                                          <p:attrName>ppt_w</p:attrName>
                                        </p:attrNameLst>
                                      </p:cBhvr>
                                      <p:tavLst>
                                        <p:tav tm="0">
                                          <p:val>
                                            <p:strVal val="#ppt_w*0.70"/>
                                          </p:val>
                                        </p:tav>
                                        <p:tav tm="100000">
                                          <p:val>
                                            <p:strVal val="#ppt_w"/>
                                          </p:val>
                                        </p:tav>
                                      </p:tavLst>
                                    </p:anim>
                                    <p:anim calcmode="lin" valueType="num">
                                      <p:cBhvr>
                                        <p:cTn id="13" dur="1000" fill="hold"/>
                                        <p:tgtEl>
                                          <p:spTgt spid="37"/>
                                        </p:tgtEl>
                                        <p:attrNameLst>
                                          <p:attrName>ppt_h</p:attrName>
                                        </p:attrNameLst>
                                      </p:cBhvr>
                                      <p:tavLst>
                                        <p:tav tm="0">
                                          <p:val>
                                            <p:strVal val="#ppt_h"/>
                                          </p:val>
                                        </p:tav>
                                        <p:tav tm="100000">
                                          <p:val>
                                            <p:strVal val="#ppt_h"/>
                                          </p:val>
                                        </p:tav>
                                      </p:tavLst>
                                    </p:anim>
                                    <p:animEffect transition="in" filter="fade">
                                      <p:cBhvr>
                                        <p:cTn id="14"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內容版面配置區 2"/>
          <p:cNvSpPr>
            <a:spLocks noGrp="1"/>
          </p:cNvSpPr>
          <p:nvPr>
            <p:ph idx="1"/>
          </p:nvPr>
        </p:nvSpPr>
        <p:spPr>
          <a:xfrm>
            <a:off x="685800" y="1500188"/>
            <a:ext cx="7543800" cy="4643437"/>
          </a:xfrm>
        </p:spPr>
        <p:txBody>
          <a:bodyPr/>
          <a:lstStyle/>
          <a:p>
            <a:pPr>
              <a:lnSpc>
                <a:spcPct val="150000"/>
              </a:lnSpc>
              <a:buClr>
                <a:srgbClr val="92D050"/>
              </a:buClr>
              <a:buFont typeface="Wingdings" pitchFamily="2" charset="2"/>
              <a:buNone/>
            </a:pPr>
            <a:r>
              <a:rPr kumimoji="1" lang="en-US" altLang="zh-TW" sz="1800" b="1" smtClean="0">
                <a:solidFill>
                  <a:srgbClr val="105D88"/>
                </a:solidFill>
                <a:ea typeface="新細明體" pitchFamily="18" charset="-120"/>
              </a:rPr>
              <a:t>Target Market</a:t>
            </a:r>
            <a:r>
              <a:rPr kumimoji="1" lang="zh-TW" altLang="en-US" sz="1800" b="1" smtClean="0">
                <a:solidFill>
                  <a:srgbClr val="105D88"/>
                </a:solidFill>
                <a:ea typeface="新細明體" pitchFamily="18" charset="-120"/>
              </a:rPr>
              <a:t>：</a:t>
            </a:r>
          </a:p>
          <a:p>
            <a:pPr lvl="1">
              <a:lnSpc>
                <a:spcPct val="120000"/>
              </a:lnSpc>
              <a:buClr>
                <a:srgbClr val="92D050"/>
              </a:buClr>
              <a:buSzPct val="80000"/>
            </a:pPr>
            <a:r>
              <a:rPr lang="en-US" altLang="zh-TW" sz="1600" b="1" smtClean="0">
                <a:ea typeface="新細明體" pitchFamily="18" charset="-120"/>
              </a:rPr>
              <a:t>SOHO Market</a:t>
            </a:r>
            <a:r>
              <a:rPr lang="en-US" altLang="zh-TW" sz="1600" smtClean="0">
                <a:ea typeface="新細明體" pitchFamily="18" charset="-120"/>
              </a:rPr>
              <a:t>: </a:t>
            </a:r>
            <a:r>
              <a:rPr lang="en-US" altLang="zh-TW" sz="1400" smtClean="0">
                <a:ea typeface="新細明體" pitchFamily="18" charset="-120"/>
              </a:rPr>
              <a:t>The DFL-160 is a simple-to-deploy wired UTM</a:t>
            </a:r>
            <a:r>
              <a:rPr lang="zh-TW" altLang="en-US" sz="1400" smtClean="0">
                <a:ea typeface="新細明體" pitchFamily="18" charset="-120"/>
              </a:rPr>
              <a:t> </a:t>
            </a:r>
            <a:r>
              <a:rPr lang="en-US" altLang="zh-TW" sz="1400" smtClean="0">
                <a:ea typeface="新細明體" pitchFamily="18" charset="-120"/>
              </a:rPr>
              <a:t>firewall designed specifically for the Small Office/Home Office (SOHO) market that demands superior performance and security in a compact desktop chassis.</a:t>
            </a:r>
          </a:p>
          <a:p>
            <a:pPr lvl="1">
              <a:lnSpc>
                <a:spcPct val="120000"/>
              </a:lnSpc>
              <a:buClr>
                <a:srgbClr val="92D050"/>
              </a:buClr>
              <a:buSzPct val="80000"/>
            </a:pPr>
            <a:r>
              <a:rPr lang="en-US" altLang="zh-TW" sz="1600" b="1" smtClean="0">
                <a:ea typeface="新細明體" pitchFamily="18" charset="-120"/>
              </a:rPr>
              <a:t>SMB Market:</a:t>
            </a:r>
            <a:r>
              <a:rPr lang="en-US" altLang="zh-TW" sz="1400" b="1" smtClean="0">
                <a:ea typeface="新細明體" pitchFamily="18" charset="-120"/>
              </a:rPr>
              <a:t> </a:t>
            </a:r>
            <a:r>
              <a:rPr lang="en-US" altLang="zh-TW" sz="1400" smtClean="0">
                <a:ea typeface="新細明體" pitchFamily="18" charset="-120"/>
              </a:rPr>
              <a:t>DFL-210/260/800/860 delivers rich advanced features to enable the stability, flexibility and scalability of IT infrastructure, and it is a cost-effective solution for Small to Medium Business.</a:t>
            </a:r>
          </a:p>
          <a:p>
            <a:pPr lvl="1">
              <a:lnSpc>
                <a:spcPct val="120000"/>
              </a:lnSpc>
              <a:buClr>
                <a:srgbClr val="92D050"/>
              </a:buClr>
              <a:buSzPct val="80000"/>
            </a:pPr>
            <a:r>
              <a:rPr lang="en-US" altLang="zh-TW" sz="1600" b="1" smtClean="0">
                <a:ea typeface="新細明體" pitchFamily="18" charset="-120"/>
              </a:rPr>
              <a:t>Business Market</a:t>
            </a:r>
            <a:r>
              <a:rPr lang="en-US" altLang="zh-TW" sz="1600" smtClean="0">
                <a:ea typeface="新細明體" pitchFamily="18" charset="-120"/>
              </a:rPr>
              <a:t>:</a:t>
            </a:r>
            <a:r>
              <a:rPr lang="en-US" altLang="zh-TW" sz="1400" smtClean="0">
                <a:ea typeface="新細明體" pitchFamily="18" charset="-120"/>
              </a:rPr>
              <a:t> DFL-1660/2560(G) provides outstanding firewall/VPN/UTM throughput designing for the environment with 1,200~2,000 users.</a:t>
            </a:r>
          </a:p>
          <a:p>
            <a:pPr lvl="1">
              <a:lnSpc>
                <a:spcPct val="120000"/>
              </a:lnSpc>
              <a:buClr>
                <a:srgbClr val="92D050"/>
              </a:buClr>
              <a:buSzPct val="80000"/>
            </a:pPr>
            <a:r>
              <a:rPr lang="en-US" altLang="zh-TW" sz="1600" b="1" smtClean="0">
                <a:ea typeface="新細明體" pitchFamily="18" charset="-120"/>
              </a:rPr>
              <a:t>Vertical Market:</a:t>
            </a:r>
            <a:r>
              <a:rPr lang="en-US" altLang="zh-TW" sz="1400" b="1" smtClean="0">
                <a:ea typeface="新細明體" pitchFamily="18" charset="-120"/>
              </a:rPr>
              <a:t> </a:t>
            </a:r>
            <a:r>
              <a:rPr lang="en-US" altLang="zh-TW" sz="1400" smtClean="0">
                <a:ea typeface="新細明體" pitchFamily="18" charset="-120"/>
              </a:rPr>
              <a:t>DFL-210/800/800/860/1660/2560(G) all series cooperating with D-Link switch products construct D-Link E2ES solution offering a high level security for education and government environments. </a:t>
            </a:r>
          </a:p>
          <a:p>
            <a:pPr>
              <a:buClr>
                <a:srgbClr val="92D050"/>
              </a:buClr>
            </a:pPr>
            <a:endParaRPr lang="zh-TW" altLang="en-US" smtClean="0">
              <a:ea typeface="新細明體" pitchFamily="18" charset="-120"/>
            </a:endParaRPr>
          </a:p>
        </p:txBody>
      </p:sp>
      <p:sp>
        <p:nvSpPr>
          <p:cNvPr id="20483" name="標題 1"/>
          <p:cNvSpPr>
            <a:spLocks noGrp="1"/>
          </p:cNvSpPr>
          <p:nvPr>
            <p:ph type="title"/>
          </p:nvPr>
        </p:nvSpPr>
        <p:spPr>
          <a:xfrm>
            <a:off x="790575" y="954088"/>
            <a:ext cx="6781800" cy="381000"/>
          </a:xfrm>
        </p:spPr>
        <p:txBody>
          <a:bodyPr/>
          <a:lstStyle/>
          <a:p>
            <a:r>
              <a:rPr lang="en-US" altLang="zh-TW" smtClean="0">
                <a:ea typeface="新細明體" pitchFamily="18" charset="-120"/>
              </a:rPr>
              <a:t>Product Position and Target Market </a:t>
            </a:r>
            <a:endParaRPr lang="zh-TW" altLang="en-US" smtClean="0">
              <a:ea typeface="新細明體" pitchFamily="18" charset="-12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標題 1"/>
          <p:cNvSpPr>
            <a:spLocks noGrp="1"/>
          </p:cNvSpPr>
          <p:nvPr>
            <p:ph type="title"/>
          </p:nvPr>
        </p:nvSpPr>
        <p:spPr>
          <a:xfrm>
            <a:off x="790575" y="954088"/>
            <a:ext cx="6781800" cy="381000"/>
          </a:xfrm>
        </p:spPr>
        <p:txBody>
          <a:bodyPr/>
          <a:lstStyle/>
          <a:p>
            <a:r>
              <a:rPr lang="en-US" altLang="zh-TW" smtClean="0">
                <a:ea typeface="新細明體" pitchFamily="18" charset="-120"/>
              </a:rPr>
              <a:t>Functionality and Technology</a:t>
            </a:r>
            <a:endParaRPr lang="zh-TW" altLang="en-US" smtClean="0">
              <a:ea typeface="新細明體" pitchFamily="18" charset="-120"/>
            </a:endParaRPr>
          </a:p>
        </p:txBody>
      </p:sp>
      <p:grpSp>
        <p:nvGrpSpPr>
          <p:cNvPr id="2" name="群組 13"/>
          <p:cNvGrpSpPr>
            <a:grpSpLocks/>
          </p:cNvGrpSpPr>
          <p:nvPr/>
        </p:nvGrpSpPr>
        <p:grpSpPr bwMode="auto">
          <a:xfrm>
            <a:off x="519113" y="3673475"/>
            <a:ext cx="8105775" cy="2970213"/>
            <a:chOff x="519113" y="3673475"/>
            <a:chExt cx="8105775" cy="2970213"/>
          </a:xfrm>
        </p:grpSpPr>
        <p:sp>
          <p:nvSpPr>
            <p:cNvPr id="5" name="圓角矩形 4"/>
            <p:cNvSpPr/>
            <p:nvPr/>
          </p:nvSpPr>
          <p:spPr bwMode="auto">
            <a:xfrm>
              <a:off x="555625" y="3673475"/>
              <a:ext cx="8032750" cy="2970213"/>
            </a:xfrm>
            <a:prstGeom prst="roundRect">
              <a:avLst/>
            </a:prstGeom>
            <a:solidFill>
              <a:schemeClr val="bg2">
                <a:lumMod val="40000"/>
                <a:lumOff val="60000"/>
                <a:alpha val="75000"/>
              </a:schemeClr>
            </a:solidFill>
            <a:ln w="9525" cap="flat" cmpd="sng" algn="ctr">
              <a:noFill/>
              <a:prstDash val="solid"/>
              <a:round/>
              <a:headEnd type="none" w="med" len="med"/>
              <a:tailEnd type="none" w="med" len="med"/>
            </a:ln>
            <a:effectLst/>
          </p:spPr>
          <p:txBody>
            <a:bodyPr/>
            <a:lstStyle/>
            <a:p>
              <a:pPr algn="ctr"/>
              <a:r>
                <a:rPr lang="en-US" altLang="zh-TW" sz="1600" b="1">
                  <a:solidFill>
                    <a:srgbClr val="404040"/>
                  </a:solidFill>
                  <a:ea typeface="新細明體" pitchFamily="18" charset="-120"/>
                </a:rPr>
                <a:t>NetDefend  IPS/UTM Firewall Family</a:t>
              </a:r>
              <a:endParaRPr lang="zh-TW" altLang="en-US" sz="1600" b="1">
                <a:solidFill>
                  <a:srgbClr val="404040"/>
                </a:solidFill>
                <a:ea typeface="新細明體" pitchFamily="18" charset="-120"/>
              </a:endParaRPr>
            </a:p>
          </p:txBody>
        </p:sp>
        <p:sp>
          <p:nvSpPr>
            <p:cNvPr id="6" name="文字方塊 5"/>
            <p:cNvSpPr txBox="1"/>
            <p:nvPr/>
          </p:nvSpPr>
          <p:spPr>
            <a:xfrm>
              <a:off x="519113" y="6170613"/>
              <a:ext cx="8105775" cy="338137"/>
            </a:xfrm>
            <a:prstGeom prst="rect">
              <a:avLst/>
            </a:prstGeom>
            <a:solidFill>
              <a:srgbClr val="422100"/>
            </a:solidFill>
            <a:effectLst>
              <a:outerShdw blurRad="50800" dist="38100" dir="8100000" algn="tr" rotWithShape="0">
                <a:prstClr val="black">
                  <a:alpha val="40000"/>
                </a:prstClr>
              </a:outerShdw>
            </a:effectLst>
          </p:spPr>
          <p:txBody>
            <a:bodyPr>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algn="ctr" eaLnBrk="1" hangingPunct="1"/>
              <a:r>
                <a:rPr lang="en-US" altLang="zh-TW" sz="1600" b="1">
                  <a:solidFill>
                    <a:schemeClr val="bg1"/>
                  </a:solidFill>
                  <a:ea typeface="新細明體" pitchFamily="18" charset="-120"/>
                </a:rPr>
                <a:t>Comprehensive Services via NetDefend Smart Cloud Infrastructure</a:t>
              </a:r>
              <a:endParaRPr lang="zh-TW" altLang="en-US" sz="1600" b="1">
                <a:solidFill>
                  <a:schemeClr val="bg1"/>
                </a:solidFill>
                <a:ea typeface="新細明體" pitchFamily="18" charset="-120"/>
              </a:endParaRPr>
            </a:p>
          </p:txBody>
        </p:sp>
        <p:sp>
          <p:nvSpPr>
            <p:cNvPr id="7" name="文字方塊 6"/>
            <p:cNvSpPr txBox="1"/>
            <p:nvPr/>
          </p:nvSpPr>
          <p:spPr>
            <a:xfrm>
              <a:off x="519113" y="4557713"/>
              <a:ext cx="1971675" cy="1508125"/>
            </a:xfrm>
            <a:prstGeom prst="rect">
              <a:avLst/>
            </a:prstGeom>
            <a:solidFill>
              <a:srgbClr val="12047A"/>
            </a:solidFill>
            <a:effectLst>
              <a:outerShdw blurRad="50800" dist="38100" dir="8100000" algn="tr" rotWithShape="0">
                <a:prstClr val="black">
                  <a:alpha val="40000"/>
                </a:prstClr>
              </a:outerShdw>
            </a:effectLst>
          </p:spPr>
          <p:txBody>
            <a:bodyPr>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algn="ctr" eaLnBrk="1" hangingPunct="1"/>
              <a:r>
                <a:rPr lang="en-US" altLang="zh-TW" sz="1600" b="1">
                  <a:solidFill>
                    <a:schemeClr val="bg1"/>
                  </a:solidFill>
                  <a:ea typeface="新細明體" pitchFamily="18" charset="-120"/>
                </a:rPr>
                <a:t>Security</a:t>
              </a:r>
            </a:p>
            <a:p>
              <a:pPr algn="ctr" eaLnBrk="1" hangingPunct="1"/>
              <a:r>
                <a:rPr lang="en-US" altLang="zh-TW" sz="1600" b="1">
                  <a:solidFill>
                    <a:schemeClr val="bg1"/>
                  </a:solidFill>
                  <a:ea typeface="新細明體" pitchFamily="18" charset="-120"/>
                </a:rPr>
                <a:t>Integration</a:t>
              </a:r>
            </a:p>
            <a:p>
              <a:pPr algn="ctr" eaLnBrk="1" hangingPunct="1"/>
              <a:endParaRPr lang="en-US" altLang="zh-TW">
                <a:solidFill>
                  <a:schemeClr val="bg1"/>
                </a:solidFill>
                <a:ea typeface="新細明體" pitchFamily="18" charset="-120"/>
              </a:endParaRPr>
            </a:p>
            <a:p>
              <a:pPr algn="ctr" eaLnBrk="1" hangingPunct="1"/>
              <a:r>
                <a:rPr lang="en-US" altLang="zh-TW">
                  <a:solidFill>
                    <a:schemeClr val="bg1"/>
                  </a:solidFill>
                  <a:latin typeface="Arial" pitchFamily="34" charset="0"/>
                  <a:ea typeface="新細明體" pitchFamily="18" charset="-120"/>
                  <a:cs typeface="Arial" pitchFamily="34" charset="0"/>
                </a:rPr>
                <a:t>Intrusion Prevention</a:t>
              </a:r>
            </a:p>
            <a:p>
              <a:pPr algn="ctr" eaLnBrk="1" hangingPunct="1"/>
              <a:r>
                <a:rPr lang="en-US" altLang="zh-TW">
                  <a:solidFill>
                    <a:schemeClr val="bg1"/>
                  </a:solidFill>
                  <a:latin typeface="Arial" pitchFamily="34" charset="0"/>
                  <a:ea typeface="新細明體" pitchFamily="18" charset="-120"/>
                  <a:cs typeface="Arial" pitchFamily="34" charset="0"/>
                </a:rPr>
                <a:t>Gateway Anti-Virus</a:t>
              </a:r>
            </a:p>
            <a:p>
              <a:pPr algn="ctr" eaLnBrk="1" hangingPunct="1"/>
              <a:r>
                <a:rPr lang="en-US" altLang="zh-TW">
                  <a:solidFill>
                    <a:schemeClr val="bg1"/>
                  </a:solidFill>
                  <a:latin typeface="Arial" pitchFamily="34" charset="0"/>
                  <a:ea typeface="新細明體" pitchFamily="18" charset="-120"/>
                  <a:cs typeface="Arial" pitchFamily="34" charset="0"/>
                </a:rPr>
                <a:t>ZoneDefense</a:t>
              </a:r>
            </a:p>
            <a:p>
              <a:pPr algn="ctr" eaLnBrk="1" hangingPunct="1"/>
              <a:r>
                <a:rPr lang="en-US" altLang="zh-TW">
                  <a:solidFill>
                    <a:schemeClr val="bg1"/>
                  </a:solidFill>
                  <a:latin typeface="Arial" pitchFamily="34" charset="0"/>
                  <a:ea typeface="新細明體" pitchFamily="18" charset="-120"/>
                  <a:cs typeface="Arial" pitchFamily="34" charset="0"/>
                </a:rPr>
                <a:t>Stateful Packet Inspection</a:t>
              </a:r>
              <a:endParaRPr lang="zh-TW" altLang="en-US">
                <a:solidFill>
                  <a:schemeClr val="bg1"/>
                </a:solidFill>
                <a:latin typeface="Arial" pitchFamily="34" charset="0"/>
                <a:ea typeface="新細明體" pitchFamily="18" charset="-120"/>
                <a:cs typeface="Arial" pitchFamily="34" charset="0"/>
              </a:endParaRPr>
            </a:p>
          </p:txBody>
        </p:sp>
        <p:sp>
          <p:nvSpPr>
            <p:cNvPr id="8" name="文字方塊 7"/>
            <p:cNvSpPr txBox="1"/>
            <p:nvPr/>
          </p:nvSpPr>
          <p:spPr>
            <a:xfrm>
              <a:off x="2563813" y="4557713"/>
              <a:ext cx="1971675" cy="1508125"/>
            </a:xfrm>
            <a:prstGeom prst="rect">
              <a:avLst/>
            </a:prstGeom>
            <a:solidFill>
              <a:srgbClr val="009999"/>
            </a:solidFill>
            <a:effectLst>
              <a:outerShdw blurRad="50800" dist="38100" dir="8100000" algn="tr" rotWithShape="0">
                <a:prstClr val="black">
                  <a:alpha val="40000"/>
                </a:prstClr>
              </a:outerShdw>
            </a:effectLst>
          </p:spPr>
          <p:txBody>
            <a:bodyPr>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algn="ctr" eaLnBrk="1" hangingPunct="1"/>
              <a:r>
                <a:rPr lang="en-US" altLang="zh-TW" sz="1600" b="1">
                  <a:solidFill>
                    <a:schemeClr val="bg1"/>
                  </a:solidFill>
                  <a:ea typeface="新細明體" pitchFamily="18" charset="-120"/>
                </a:rPr>
                <a:t>Productivity</a:t>
              </a:r>
            </a:p>
            <a:p>
              <a:pPr algn="ctr" eaLnBrk="1" hangingPunct="1"/>
              <a:r>
                <a:rPr lang="en-US" altLang="zh-TW" sz="1600" b="1">
                  <a:solidFill>
                    <a:schemeClr val="bg1"/>
                  </a:solidFill>
                  <a:ea typeface="新細明體" pitchFamily="18" charset="-120"/>
                </a:rPr>
                <a:t>Control</a:t>
              </a:r>
            </a:p>
            <a:p>
              <a:pPr algn="ctr" eaLnBrk="1" hangingPunct="1"/>
              <a:endParaRPr lang="en-US" altLang="zh-TW">
                <a:solidFill>
                  <a:schemeClr val="bg1"/>
                </a:solidFill>
                <a:ea typeface="新細明體" pitchFamily="18" charset="-120"/>
              </a:endParaRPr>
            </a:p>
            <a:p>
              <a:pPr algn="ctr" eaLnBrk="1" hangingPunct="1"/>
              <a:r>
                <a:rPr lang="en-US" altLang="zh-TW">
                  <a:solidFill>
                    <a:schemeClr val="bg1"/>
                  </a:solidFill>
                  <a:latin typeface="Arial" pitchFamily="34" charset="0"/>
                  <a:ea typeface="新細明體" pitchFamily="18" charset="-120"/>
                  <a:cs typeface="Arial" pitchFamily="34" charset="0"/>
                </a:rPr>
                <a:t>Anti-Spam</a:t>
              </a:r>
            </a:p>
            <a:p>
              <a:pPr algn="ctr" eaLnBrk="1" hangingPunct="1"/>
              <a:r>
                <a:rPr lang="en-US" altLang="zh-TW">
                  <a:solidFill>
                    <a:schemeClr val="bg1"/>
                  </a:solidFill>
                  <a:latin typeface="Arial" pitchFamily="34" charset="0"/>
                  <a:ea typeface="新細明體" pitchFamily="18" charset="-120"/>
                  <a:cs typeface="Arial" pitchFamily="34" charset="0"/>
                </a:rPr>
                <a:t>Web  Content Filtering</a:t>
              </a:r>
            </a:p>
            <a:p>
              <a:pPr algn="ctr" eaLnBrk="1" hangingPunct="1"/>
              <a:r>
                <a:rPr lang="en-US" altLang="zh-TW">
                  <a:solidFill>
                    <a:schemeClr val="bg1"/>
                  </a:solidFill>
                  <a:latin typeface="Arial" pitchFamily="34" charset="0"/>
                  <a:ea typeface="新細明體" pitchFamily="18" charset="-120"/>
                  <a:cs typeface="Arial" pitchFamily="34" charset="0"/>
                </a:rPr>
                <a:t>IM/P2P Blocking</a:t>
              </a:r>
            </a:p>
            <a:p>
              <a:pPr algn="ctr" eaLnBrk="1" hangingPunct="1"/>
              <a:r>
                <a:rPr lang="en-US" altLang="zh-TW">
                  <a:solidFill>
                    <a:schemeClr val="bg1"/>
                  </a:solidFill>
                  <a:latin typeface="Arial" pitchFamily="34" charset="0"/>
                  <a:ea typeface="新細明體" pitchFamily="18" charset="-120"/>
                  <a:cs typeface="Arial" pitchFamily="34" charset="0"/>
                </a:rPr>
                <a:t>Quality of Service </a:t>
              </a:r>
              <a:endParaRPr lang="zh-TW" altLang="en-US">
                <a:solidFill>
                  <a:schemeClr val="bg1"/>
                </a:solidFill>
                <a:latin typeface="Arial" pitchFamily="34" charset="0"/>
                <a:ea typeface="新細明體" pitchFamily="18" charset="-120"/>
                <a:cs typeface="Arial" pitchFamily="34" charset="0"/>
              </a:endParaRPr>
            </a:p>
          </p:txBody>
        </p:sp>
        <p:sp>
          <p:nvSpPr>
            <p:cNvPr id="9" name="文字方塊 8"/>
            <p:cNvSpPr txBox="1"/>
            <p:nvPr/>
          </p:nvSpPr>
          <p:spPr>
            <a:xfrm>
              <a:off x="4608513" y="4557713"/>
              <a:ext cx="1971675" cy="1508125"/>
            </a:xfrm>
            <a:prstGeom prst="rect">
              <a:avLst/>
            </a:prstGeom>
            <a:solidFill>
              <a:srgbClr val="660033"/>
            </a:solidFill>
            <a:effectLst>
              <a:outerShdw blurRad="50800" dist="38100" dir="8100000" algn="tr" rotWithShape="0">
                <a:prstClr val="black">
                  <a:alpha val="40000"/>
                </a:prstClr>
              </a:outerShdw>
            </a:effectLst>
          </p:spPr>
          <p:txBody>
            <a:bodyPr>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algn="ctr" eaLnBrk="1" hangingPunct="1"/>
              <a:r>
                <a:rPr lang="en-US" altLang="zh-TW" sz="1600" b="1">
                  <a:solidFill>
                    <a:schemeClr val="bg1"/>
                  </a:solidFill>
                  <a:ea typeface="新細明體" pitchFamily="18" charset="-120"/>
                </a:rPr>
                <a:t>Network</a:t>
              </a:r>
            </a:p>
            <a:p>
              <a:pPr algn="ctr" eaLnBrk="1" hangingPunct="1"/>
              <a:r>
                <a:rPr lang="en-US" altLang="zh-TW" sz="1600" b="1">
                  <a:solidFill>
                    <a:schemeClr val="bg1"/>
                  </a:solidFill>
                  <a:ea typeface="新細明體" pitchFamily="18" charset="-120"/>
                </a:rPr>
                <a:t>Resilience</a:t>
              </a:r>
            </a:p>
            <a:p>
              <a:pPr algn="ctr" eaLnBrk="1" hangingPunct="1"/>
              <a:endParaRPr lang="en-US" altLang="zh-TW">
                <a:solidFill>
                  <a:schemeClr val="bg1"/>
                </a:solidFill>
                <a:ea typeface="新細明體" pitchFamily="18" charset="-120"/>
              </a:endParaRPr>
            </a:p>
            <a:p>
              <a:pPr algn="ctr" eaLnBrk="1" hangingPunct="1"/>
              <a:r>
                <a:rPr lang="en-US" altLang="zh-TW">
                  <a:solidFill>
                    <a:schemeClr val="bg1"/>
                  </a:solidFill>
                  <a:latin typeface="Arial" pitchFamily="34" charset="0"/>
                  <a:ea typeface="新細明體" pitchFamily="18" charset="-120"/>
                  <a:cs typeface="Arial" pitchFamily="34" charset="0"/>
                </a:rPr>
                <a:t>High Availability</a:t>
              </a:r>
            </a:p>
            <a:p>
              <a:pPr algn="ctr" eaLnBrk="1" hangingPunct="1"/>
              <a:r>
                <a:rPr lang="en-US" altLang="zh-TW">
                  <a:solidFill>
                    <a:schemeClr val="bg1"/>
                  </a:solidFill>
                  <a:latin typeface="Arial" pitchFamily="34" charset="0"/>
                  <a:ea typeface="新細明體" pitchFamily="18" charset="-120"/>
                  <a:cs typeface="Arial" pitchFamily="34" charset="0"/>
                </a:rPr>
                <a:t>Outbound Load Balancing</a:t>
              </a:r>
            </a:p>
            <a:p>
              <a:pPr algn="ctr" eaLnBrk="1" hangingPunct="1"/>
              <a:r>
                <a:rPr lang="en-US" altLang="zh-TW">
                  <a:solidFill>
                    <a:schemeClr val="bg1"/>
                  </a:solidFill>
                  <a:latin typeface="Arial" pitchFamily="34" charset="0"/>
                  <a:ea typeface="新細明體" pitchFamily="18" charset="-120"/>
                  <a:cs typeface="Arial" pitchFamily="34" charset="0"/>
                </a:rPr>
                <a:t>Policy-Based Routing</a:t>
              </a:r>
            </a:p>
            <a:p>
              <a:pPr algn="ctr" eaLnBrk="1" hangingPunct="1"/>
              <a:r>
                <a:rPr lang="en-US" altLang="zh-TW">
                  <a:solidFill>
                    <a:schemeClr val="bg1"/>
                  </a:solidFill>
                  <a:latin typeface="Arial" pitchFamily="34" charset="0"/>
                  <a:ea typeface="新細明體" pitchFamily="18" charset="-120"/>
                  <a:cs typeface="Arial" pitchFamily="34" charset="0"/>
                </a:rPr>
                <a:t>Server Load Balancing</a:t>
              </a:r>
              <a:endParaRPr lang="zh-TW" altLang="en-US">
                <a:solidFill>
                  <a:schemeClr val="bg1"/>
                </a:solidFill>
                <a:latin typeface="Arial" pitchFamily="34" charset="0"/>
                <a:ea typeface="新細明體" pitchFamily="18" charset="-120"/>
                <a:cs typeface="Arial" pitchFamily="34" charset="0"/>
              </a:endParaRPr>
            </a:p>
          </p:txBody>
        </p:sp>
        <p:sp>
          <p:nvSpPr>
            <p:cNvPr id="10" name="文字方塊 9"/>
            <p:cNvSpPr txBox="1"/>
            <p:nvPr/>
          </p:nvSpPr>
          <p:spPr>
            <a:xfrm>
              <a:off x="519113" y="4117975"/>
              <a:ext cx="8105775" cy="338138"/>
            </a:xfrm>
            <a:prstGeom prst="rect">
              <a:avLst/>
            </a:prstGeom>
            <a:solidFill>
              <a:srgbClr val="9999FF"/>
            </a:solidFill>
            <a:effectLst>
              <a:outerShdw blurRad="50800" dist="38100" dir="8100000" algn="tr" rotWithShape="0">
                <a:prstClr val="black">
                  <a:alpha val="40000"/>
                </a:prstClr>
              </a:outerShdw>
            </a:effectLst>
          </p:spPr>
          <p:txBody>
            <a:bodyPr>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algn="ctr" eaLnBrk="1" hangingPunct="1"/>
              <a:r>
                <a:rPr lang="en-US" altLang="zh-TW" sz="1600" b="1">
                  <a:solidFill>
                    <a:schemeClr val="bg1"/>
                  </a:solidFill>
                  <a:ea typeface="新細明體" pitchFamily="18" charset="-120"/>
                </a:rPr>
                <a:t>ICSA Firewall Corporate and IPSec 1.3 Enhanced Certificates</a:t>
              </a:r>
              <a:endParaRPr lang="zh-TW" altLang="en-US" sz="1600" b="1">
                <a:solidFill>
                  <a:schemeClr val="bg1"/>
                </a:solidFill>
                <a:ea typeface="新細明體" pitchFamily="18" charset="-120"/>
              </a:endParaRPr>
            </a:p>
          </p:txBody>
        </p:sp>
        <p:sp>
          <p:nvSpPr>
            <p:cNvPr id="11" name="文字方塊 10"/>
            <p:cNvSpPr txBox="1"/>
            <p:nvPr/>
          </p:nvSpPr>
          <p:spPr>
            <a:xfrm>
              <a:off x="6653213" y="4557713"/>
              <a:ext cx="1971675" cy="1508125"/>
            </a:xfrm>
            <a:prstGeom prst="rect">
              <a:avLst/>
            </a:prstGeom>
            <a:solidFill>
              <a:srgbClr val="52657A"/>
            </a:solidFill>
            <a:effectLst>
              <a:outerShdw blurRad="50800" dist="38100" dir="8100000" algn="tr" rotWithShape="0">
                <a:prstClr val="black">
                  <a:alpha val="40000"/>
                </a:prstClr>
              </a:outerShdw>
            </a:effectLst>
          </p:spPr>
          <p:txBody>
            <a:bodyPr>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algn="ctr" eaLnBrk="1" hangingPunct="1"/>
              <a:r>
                <a:rPr lang="en-US" altLang="zh-TW" sz="1600" b="1">
                  <a:solidFill>
                    <a:schemeClr val="bg1"/>
                  </a:solidFill>
                  <a:ea typeface="新細明體" pitchFamily="18" charset="-120"/>
                </a:rPr>
                <a:t>User</a:t>
              </a:r>
            </a:p>
            <a:p>
              <a:pPr algn="ctr" eaLnBrk="1" hangingPunct="1"/>
              <a:r>
                <a:rPr lang="en-US" altLang="zh-TW" sz="1600" b="1">
                  <a:solidFill>
                    <a:schemeClr val="bg1"/>
                  </a:solidFill>
                  <a:ea typeface="新細明體" pitchFamily="18" charset="-120"/>
                </a:rPr>
                <a:t>Authentication</a:t>
              </a:r>
            </a:p>
            <a:p>
              <a:pPr algn="ctr" eaLnBrk="1" hangingPunct="1"/>
              <a:endParaRPr lang="en-US" altLang="zh-TW">
                <a:solidFill>
                  <a:schemeClr val="bg1"/>
                </a:solidFill>
                <a:ea typeface="新細明體" pitchFamily="18" charset="-120"/>
              </a:endParaRPr>
            </a:p>
            <a:p>
              <a:pPr algn="ctr" eaLnBrk="1" hangingPunct="1"/>
              <a:r>
                <a:rPr lang="en-US" altLang="zh-TW">
                  <a:solidFill>
                    <a:schemeClr val="bg1"/>
                  </a:solidFill>
                  <a:latin typeface="Arial" pitchFamily="34" charset="0"/>
                  <a:ea typeface="新細明體" pitchFamily="18" charset="-120"/>
                  <a:cs typeface="Arial" pitchFamily="34" charset="0"/>
                </a:rPr>
                <a:t>LDAP Authentication</a:t>
              </a:r>
            </a:p>
            <a:p>
              <a:pPr algn="ctr" eaLnBrk="1" hangingPunct="1"/>
              <a:r>
                <a:rPr lang="en-US" altLang="zh-TW">
                  <a:solidFill>
                    <a:schemeClr val="bg1"/>
                  </a:solidFill>
                  <a:latin typeface="Arial" pitchFamily="34" charset="0"/>
                  <a:ea typeface="新細明體" pitchFamily="18" charset="-120"/>
                  <a:cs typeface="Arial" pitchFamily="34" charset="0"/>
                </a:rPr>
                <a:t>RADIUS Authentication</a:t>
              </a:r>
            </a:p>
            <a:p>
              <a:pPr algn="ctr" eaLnBrk="1" hangingPunct="1"/>
              <a:r>
                <a:rPr lang="en-US" altLang="zh-TW">
                  <a:solidFill>
                    <a:schemeClr val="bg1"/>
                  </a:solidFill>
                  <a:latin typeface="Arial" pitchFamily="34" charset="0"/>
                  <a:ea typeface="新細明體" pitchFamily="18" charset="-120"/>
                  <a:cs typeface="Arial" pitchFamily="34" charset="0"/>
                </a:rPr>
                <a:t>Web-Based Authentication</a:t>
              </a:r>
            </a:p>
            <a:p>
              <a:pPr algn="ctr" eaLnBrk="1" hangingPunct="1"/>
              <a:r>
                <a:rPr lang="en-US" altLang="zh-TW">
                  <a:solidFill>
                    <a:schemeClr val="bg1"/>
                  </a:solidFill>
                  <a:latin typeface="Arial" pitchFamily="34" charset="0"/>
                  <a:ea typeface="新細明體" pitchFamily="18" charset="-120"/>
                  <a:cs typeface="Arial" pitchFamily="34" charset="0"/>
                </a:rPr>
                <a:t>RADIUS Accounting</a:t>
              </a:r>
              <a:endParaRPr lang="zh-TW" altLang="en-US">
                <a:solidFill>
                  <a:schemeClr val="bg1"/>
                </a:solidFill>
                <a:latin typeface="Arial" pitchFamily="34" charset="0"/>
                <a:ea typeface="新細明體" pitchFamily="18" charset="-120"/>
                <a:cs typeface="Arial" pitchFamily="34" charset="0"/>
              </a:endParaRPr>
            </a:p>
          </p:txBody>
        </p:sp>
      </p:grpSp>
      <p:sp>
        <p:nvSpPr>
          <p:cNvPr id="12" name="Rectangle 3"/>
          <p:cNvSpPr txBox="1">
            <a:spLocks/>
          </p:cNvSpPr>
          <p:nvPr/>
        </p:nvSpPr>
        <p:spPr>
          <a:xfrm>
            <a:off x="703263" y="1778000"/>
            <a:ext cx="8110537" cy="2008188"/>
          </a:xfrm>
          <a:prstGeom prst="rect">
            <a:avLst/>
          </a:prstGeom>
        </p:spPr>
        <p:txBody>
          <a:bodyPr/>
          <a:lstStyle>
            <a:lvl1pPr marL="342900" indent="-342900"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a:spcBef>
                <a:spcPct val="20000"/>
              </a:spcBef>
              <a:buClr>
                <a:schemeClr val="accent2"/>
              </a:buClr>
            </a:pPr>
            <a:r>
              <a:rPr lang="en-US" altLang="zh-TW" sz="1600">
                <a:ea typeface="新細明體" pitchFamily="18" charset="-120"/>
              </a:rPr>
              <a:t>   Following feature sets are available on FCS release</a:t>
            </a:r>
          </a:p>
          <a:p>
            <a:pPr lvl="1">
              <a:spcBef>
                <a:spcPct val="20000"/>
              </a:spcBef>
              <a:buClr>
                <a:srgbClr val="92D050"/>
              </a:buClr>
              <a:buSzPct val="67000"/>
              <a:buFont typeface="Wingdings" pitchFamily="2" charset="2"/>
              <a:buChar char="ü"/>
            </a:pPr>
            <a:r>
              <a:rPr lang="en-US" altLang="zh-TW" sz="1500">
                <a:ea typeface="新細明體" pitchFamily="18" charset="-120"/>
              </a:rPr>
              <a:t>Outbound Traffic Load Balancing</a:t>
            </a:r>
          </a:p>
          <a:p>
            <a:pPr lvl="1">
              <a:spcBef>
                <a:spcPct val="20000"/>
              </a:spcBef>
              <a:buClr>
                <a:srgbClr val="92D050"/>
              </a:buClr>
              <a:buSzPct val="67000"/>
              <a:buFont typeface="Wingdings" pitchFamily="2" charset="2"/>
              <a:buChar char="ü"/>
            </a:pPr>
            <a:r>
              <a:rPr lang="en-US" altLang="zh-TW" sz="1500">
                <a:ea typeface="新細明體" pitchFamily="18" charset="-120"/>
              </a:rPr>
              <a:t>LDAP Authentication</a:t>
            </a:r>
          </a:p>
          <a:p>
            <a:pPr lvl="1">
              <a:spcBef>
                <a:spcPct val="20000"/>
              </a:spcBef>
              <a:buClr>
                <a:srgbClr val="92D050"/>
              </a:buClr>
              <a:buSzPct val="67000"/>
              <a:buFont typeface="Wingdings" pitchFamily="2" charset="2"/>
              <a:buChar char="ü"/>
            </a:pPr>
            <a:r>
              <a:rPr lang="en-US" altLang="zh-TW" sz="1500">
                <a:ea typeface="新細明體" pitchFamily="18" charset="-120"/>
              </a:rPr>
              <a:t>IM/P2P bandwidth control</a:t>
            </a:r>
            <a:endParaRPr lang="en-US" altLang="zh-TW" sz="1600">
              <a:ea typeface="新細明體" pitchFamily="18" charset="-120"/>
            </a:endParaRPr>
          </a:p>
          <a:p>
            <a:pPr lvl="1">
              <a:spcBef>
                <a:spcPct val="20000"/>
              </a:spcBef>
              <a:buClr>
                <a:srgbClr val="92D050"/>
              </a:buClr>
              <a:buSzPct val="67000"/>
              <a:buFont typeface="Wingdings" pitchFamily="2" charset="2"/>
              <a:buChar char="ü"/>
            </a:pPr>
            <a:r>
              <a:rPr lang="en-US" altLang="zh-TW" sz="1500">
                <a:ea typeface="新細明體" pitchFamily="18" charset="-120"/>
              </a:rPr>
              <a:t>ZoneDefense Triggered by Anti-Virus</a:t>
            </a:r>
          </a:p>
          <a:p>
            <a:pPr lvl="1">
              <a:spcBef>
                <a:spcPct val="20000"/>
              </a:spcBef>
              <a:buClr>
                <a:srgbClr val="92D050"/>
              </a:buClr>
              <a:buSzPct val="67000"/>
              <a:buFont typeface="Wingdings" pitchFamily="2" charset="2"/>
              <a:buChar char="ü"/>
            </a:pPr>
            <a:r>
              <a:rPr lang="en-US" altLang="zh-TW" sz="1500">
                <a:ea typeface="新細明體" pitchFamily="18" charset="-120"/>
              </a:rPr>
              <a:t>Customized Web page for user Authentication and WCF</a:t>
            </a:r>
          </a:p>
        </p:txBody>
      </p:sp>
      <p:sp>
        <p:nvSpPr>
          <p:cNvPr id="21509" name="文字方塊 18"/>
          <p:cNvSpPr txBox="1">
            <a:spLocks noChangeArrowheads="1"/>
          </p:cNvSpPr>
          <p:nvPr/>
        </p:nvSpPr>
        <p:spPr bwMode="auto">
          <a:xfrm>
            <a:off x="688975" y="1500188"/>
            <a:ext cx="80978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eaLnBrk="1" hangingPunct="1">
              <a:spcBef>
                <a:spcPct val="50000"/>
              </a:spcBef>
            </a:pPr>
            <a:r>
              <a:rPr kumimoji="1" lang="en-US" altLang="zh-TW" sz="1600" b="1">
                <a:solidFill>
                  <a:srgbClr val="105D88"/>
                </a:solidFill>
                <a:ea typeface="新細明體" pitchFamily="18" charset="-120"/>
              </a:rPr>
              <a:t>Inherits advanced and security feature set from NetDefendOS </a:t>
            </a:r>
          </a:p>
        </p:txBody>
      </p:sp>
      <p:pic>
        <p:nvPicPr>
          <p:cNvPr id="17" name="Picture 11" descr="C:\Documents and Settings\jporras\Desktop\PM\MGMT\DFL\DFL-210\CERT\VPNC\testbasicintero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1638" y="2828925"/>
            <a:ext cx="693737"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2" descr="C:\Documents and Settings\jporras\Desktop\PM\MGMT\DFL\DFL-210\CERT\VPNC\testaesintero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9438" y="2822575"/>
            <a:ext cx="720725"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 descr="C:\Documents and Settings\07269\桌面\ICSA_Cert_IPSec_Enhanced_2C_200DPI_582x375.jpg"/>
          <p:cNvPicPr>
            <a:picLocks noChangeAspect="1" noChangeArrowheads="1"/>
          </p:cNvPicPr>
          <p:nvPr/>
        </p:nvPicPr>
        <p:blipFill>
          <a:blip r:embed="rId5">
            <a:extLst>
              <a:ext uri="{28A0092B-C50C-407E-A947-70E740481C1C}">
                <a14:useLocalDpi xmlns:a14="http://schemas.microsoft.com/office/drawing/2010/main" val="0"/>
              </a:ext>
            </a:extLst>
          </a:blip>
          <a:srcRect t="8720" b="16637"/>
          <a:stretch>
            <a:fillRect/>
          </a:stretch>
        </p:blipFill>
        <p:spPr bwMode="auto">
          <a:xfrm>
            <a:off x="6716713" y="2071688"/>
            <a:ext cx="1141412"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 descr="http://www.icsalabs.com/sites/default/files/imagecache/large_logo/ICSA_Cert_Firewall_WEB.gif"/>
          <p:cNvPicPr>
            <a:picLocks noChangeAspect="1" noChangeArrowheads="1"/>
          </p:cNvPicPr>
          <p:nvPr/>
        </p:nvPicPr>
        <p:blipFill>
          <a:blip r:embed="rId6">
            <a:extLst>
              <a:ext uri="{28A0092B-C50C-407E-A947-70E740481C1C}">
                <a14:useLocalDpi xmlns:a14="http://schemas.microsoft.com/office/drawing/2010/main" val="0"/>
              </a:ext>
            </a:extLst>
          </a:blip>
          <a:srcRect t="14270" b="16972"/>
          <a:stretch>
            <a:fillRect/>
          </a:stretch>
        </p:blipFill>
        <p:spPr bwMode="auto">
          <a:xfrm>
            <a:off x="7824788" y="2124075"/>
            <a:ext cx="103346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1" fill="hold" nodeType="clickEffect">
                                  <p:stCondLst>
                                    <p:cond delay="0"/>
                                  </p:stCondLst>
                                  <p:childTnLst>
                                    <p:set>
                                      <p:cBhvr>
                                        <p:cTn id="13" dur="1" fill="hold">
                                          <p:stCondLst>
                                            <p:cond delay="0"/>
                                          </p:stCondLst>
                                        </p:cTn>
                                        <p:tgtEl>
                                          <p:spTgt spid="12">
                                            <p:txEl>
                                              <p:pRg st="1" end="1"/>
                                            </p:txEl>
                                          </p:spTgt>
                                        </p:tgtEl>
                                        <p:attrNameLst>
                                          <p:attrName>style.visibility</p:attrName>
                                        </p:attrNameLst>
                                      </p:cBhvr>
                                      <p:to>
                                        <p:strVal val="visible"/>
                                      </p:to>
                                    </p:set>
                                    <p:animEffect transition="in" filter="wipe(up)">
                                      <p:cBhvr>
                                        <p:cTn id="14" dur="500"/>
                                        <p:tgtEl>
                                          <p:spTgt spid="12">
                                            <p:txEl>
                                              <p:pRg st="1" end="1"/>
                                            </p:txEl>
                                          </p:spTgt>
                                        </p:tgtEl>
                                      </p:cBhvr>
                                    </p:animEffect>
                                  </p:childTnLst>
                                </p:cTn>
                              </p:par>
                              <p:par>
                                <p:cTn id="15" presetID="22" presetClass="entr" presetSubtype="1" fill="hold" nodeType="with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wipe(up)">
                                      <p:cBhvr>
                                        <p:cTn id="17" dur="500"/>
                                        <p:tgtEl>
                                          <p:spTgt spid="12">
                                            <p:txEl>
                                              <p:pRg st="0" end="0"/>
                                            </p:txEl>
                                          </p:spTgt>
                                        </p:tgtEl>
                                      </p:cBhvr>
                                    </p:animEffect>
                                  </p:childTnLst>
                                </p:cTn>
                              </p:par>
                              <p:par>
                                <p:cTn id="18" presetID="22" presetClass="entr" presetSubtype="1" fill="hold" nodeType="withEffect">
                                  <p:stCondLst>
                                    <p:cond delay="0"/>
                                  </p:stCondLst>
                                  <p:childTnLst>
                                    <p:set>
                                      <p:cBhvr>
                                        <p:cTn id="19" dur="1" fill="hold">
                                          <p:stCondLst>
                                            <p:cond delay="0"/>
                                          </p:stCondLst>
                                        </p:cTn>
                                        <p:tgtEl>
                                          <p:spTgt spid="12">
                                            <p:txEl>
                                              <p:pRg st="2" end="2"/>
                                            </p:txEl>
                                          </p:spTgt>
                                        </p:tgtEl>
                                        <p:attrNameLst>
                                          <p:attrName>style.visibility</p:attrName>
                                        </p:attrNameLst>
                                      </p:cBhvr>
                                      <p:to>
                                        <p:strVal val="visible"/>
                                      </p:to>
                                    </p:set>
                                    <p:animEffect transition="in" filter="wipe(up)">
                                      <p:cBhvr>
                                        <p:cTn id="20" dur="500"/>
                                        <p:tgtEl>
                                          <p:spTgt spid="12">
                                            <p:txEl>
                                              <p:pRg st="2" end="2"/>
                                            </p:txEl>
                                          </p:spTgt>
                                        </p:tgtEl>
                                      </p:cBhvr>
                                    </p:animEffect>
                                  </p:childTnLst>
                                </p:cTn>
                              </p:par>
                              <p:par>
                                <p:cTn id="21" presetID="22" presetClass="entr" presetSubtype="1" fill="hold" nodeType="with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animEffect transition="in" filter="wipe(up)">
                                      <p:cBhvr>
                                        <p:cTn id="23" dur="500"/>
                                        <p:tgtEl>
                                          <p:spTgt spid="12">
                                            <p:txEl>
                                              <p:pRg st="3" end="3"/>
                                            </p:txEl>
                                          </p:spTgt>
                                        </p:tgtEl>
                                      </p:cBhvr>
                                    </p:animEffect>
                                  </p:childTnLst>
                                </p:cTn>
                              </p:par>
                              <p:par>
                                <p:cTn id="24" presetID="22" presetClass="entr" presetSubtype="1" fill="hold" nodeType="withEffect">
                                  <p:stCondLst>
                                    <p:cond delay="0"/>
                                  </p:stCondLst>
                                  <p:childTnLst>
                                    <p:set>
                                      <p:cBhvr>
                                        <p:cTn id="25" dur="1" fill="hold">
                                          <p:stCondLst>
                                            <p:cond delay="0"/>
                                          </p:stCondLst>
                                        </p:cTn>
                                        <p:tgtEl>
                                          <p:spTgt spid="12">
                                            <p:txEl>
                                              <p:pRg st="4" end="4"/>
                                            </p:txEl>
                                          </p:spTgt>
                                        </p:tgtEl>
                                        <p:attrNameLst>
                                          <p:attrName>style.visibility</p:attrName>
                                        </p:attrNameLst>
                                      </p:cBhvr>
                                      <p:to>
                                        <p:strVal val="visible"/>
                                      </p:to>
                                    </p:set>
                                    <p:animEffect transition="in" filter="wipe(up)">
                                      <p:cBhvr>
                                        <p:cTn id="26" dur="500"/>
                                        <p:tgtEl>
                                          <p:spTgt spid="12">
                                            <p:txEl>
                                              <p:pRg st="4" end="4"/>
                                            </p:txEl>
                                          </p:spTgt>
                                        </p:tgtEl>
                                      </p:cBhvr>
                                    </p:animEffect>
                                  </p:childTnLst>
                                </p:cTn>
                              </p:par>
                              <p:par>
                                <p:cTn id="27" presetID="22" presetClass="entr" presetSubtype="1" fill="hold" nodeType="withEffect">
                                  <p:stCondLst>
                                    <p:cond delay="0"/>
                                  </p:stCondLst>
                                  <p:childTnLst>
                                    <p:set>
                                      <p:cBhvr>
                                        <p:cTn id="28" dur="1" fill="hold">
                                          <p:stCondLst>
                                            <p:cond delay="0"/>
                                          </p:stCondLst>
                                        </p:cTn>
                                        <p:tgtEl>
                                          <p:spTgt spid="12">
                                            <p:txEl>
                                              <p:pRg st="5" end="5"/>
                                            </p:txEl>
                                          </p:spTgt>
                                        </p:tgtEl>
                                        <p:attrNameLst>
                                          <p:attrName>style.visibility</p:attrName>
                                        </p:attrNameLst>
                                      </p:cBhvr>
                                      <p:to>
                                        <p:strVal val="visible"/>
                                      </p:to>
                                    </p:set>
                                    <p:animEffect transition="in" filter="wipe(up)">
                                      <p:cBhvr>
                                        <p:cTn id="29" dur="500"/>
                                        <p:tgtEl>
                                          <p:spTgt spid="12">
                                            <p:txEl>
                                              <p:pRg st="5" end="5"/>
                                            </p:txEl>
                                          </p:spTgt>
                                        </p:tgtEl>
                                      </p:cBhvr>
                                    </p:animEffect>
                                  </p:childTnLst>
                                </p:cTn>
                              </p:par>
                            </p:childTnLst>
                          </p:cTn>
                        </p:par>
                        <p:par>
                          <p:cTn id="30" fill="hold" nodeType="afterGroup">
                            <p:stCondLst>
                              <p:cond delay="500"/>
                            </p:stCondLst>
                            <p:childTnLst>
                              <p:par>
                                <p:cTn id="31" presetID="20"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edge">
                                      <p:cBhvr>
                                        <p:cTn id="33" dur="2000"/>
                                        <p:tgtEl>
                                          <p:spTgt spid="19"/>
                                        </p:tgtEl>
                                      </p:cBhvr>
                                    </p:animEffect>
                                  </p:childTnLst>
                                </p:cTn>
                              </p:par>
                              <p:par>
                                <p:cTn id="34" presetID="20" presetClass="entr" presetSubtype="0"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edge">
                                      <p:cBhvr>
                                        <p:cTn id="36" dur="2000"/>
                                        <p:tgtEl>
                                          <p:spTgt spid="20"/>
                                        </p:tgtEl>
                                      </p:cBhvr>
                                    </p:animEffect>
                                  </p:childTnLst>
                                </p:cTn>
                              </p:par>
                              <p:par>
                                <p:cTn id="37" presetID="20"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edge">
                                      <p:cBhvr>
                                        <p:cTn id="39" dur="2000"/>
                                        <p:tgtEl>
                                          <p:spTgt spid="18"/>
                                        </p:tgtEl>
                                      </p:cBhvr>
                                    </p:animEffect>
                                  </p:childTnLst>
                                </p:cTn>
                              </p:par>
                              <p:par>
                                <p:cTn id="40" presetID="20" presetClass="entr" presetSubtype="0"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edge">
                                      <p:cBhvr>
                                        <p:cTn id="4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標題 1"/>
          <p:cNvSpPr>
            <a:spLocks noGrp="1"/>
          </p:cNvSpPr>
          <p:nvPr>
            <p:ph type="title"/>
          </p:nvPr>
        </p:nvSpPr>
        <p:spPr>
          <a:xfrm>
            <a:off x="790575" y="954088"/>
            <a:ext cx="6781800" cy="381000"/>
          </a:xfrm>
        </p:spPr>
        <p:txBody>
          <a:bodyPr/>
          <a:lstStyle/>
          <a:p>
            <a:r>
              <a:rPr lang="en-US" altLang="zh-TW" smtClean="0">
                <a:ea typeface="新細明體" pitchFamily="18" charset="-120"/>
              </a:rPr>
              <a:t>Functionality and Technology</a:t>
            </a:r>
            <a:endParaRPr lang="zh-TW" altLang="en-US" smtClean="0">
              <a:ea typeface="新細明體" pitchFamily="18" charset="-120"/>
            </a:endParaRPr>
          </a:p>
        </p:txBody>
      </p:sp>
      <p:sp>
        <p:nvSpPr>
          <p:cNvPr id="8" name="Rectangle 3"/>
          <p:cNvSpPr txBox="1">
            <a:spLocks/>
          </p:cNvSpPr>
          <p:nvPr/>
        </p:nvSpPr>
        <p:spPr bwMode="auto">
          <a:xfrm>
            <a:off x="571500" y="2000250"/>
            <a:ext cx="5000625" cy="3714750"/>
          </a:xfrm>
          <a:prstGeom prst="rect">
            <a:avLst/>
          </a:prstGeom>
          <a:noFill/>
          <a:ln w="9525">
            <a:noFill/>
            <a:miter lim="800000"/>
            <a:headEnd/>
            <a:tailEnd/>
          </a:ln>
        </p:spPr>
        <p:txBody>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a:spcBef>
                <a:spcPct val="20000"/>
              </a:spcBef>
              <a:buClr>
                <a:srgbClr val="92D050"/>
              </a:buClr>
              <a:buFont typeface="Wingdings" pitchFamily="2" charset="2"/>
              <a:buNone/>
            </a:pPr>
            <a:r>
              <a:rPr lang="en-US" altLang="zh-TW" sz="1600">
                <a:ea typeface="新細明體" pitchFamily="18" charset="-120"/>
              </a:rPr>
              <a:t>DFL-160/260E/860E implements D-Link Green Technology</a:t>
            </a:r>
          </a:p>
          <a:p>
            <a:pPr>
              <a:spcBef>
                <a:spcPct val="20000"/>
              </a:spcBef>
              <a:buClr>
                <a:srgbClr val="92D050"/>
              </a:buClr>
              <a:buFont typeface="Wingdings" pitchFamily="2" charset="2"/>
              <a:buNone/>
            </a:pPr>
            <a:r>
              <a:rPr lang="en-US" altLang="zh-TW" sz="1600">
                <a:ea typeface="新細明體" pitchFamily="18" charset="-120"/>
              </a:rPr>
              <a:t>which includes power-saving features such as</a:t>
            </a:r>
          </a:p>
          <a:p>
            <a:pPr>
              <a:spcBef>
                <a:spcPct val="20000"/>
              </a:spcBef>
              <a:buClr>
                <a:srgbClr val="92D050"/>
              </a:buClr>
              <a:buFont typeface="Wingdings" pitchFamily="2" charset="2"/>
              <a:buNone/>
            </a:pPr>
            <a:r>
              <a:rPr lang="en-US" altLang="zh-TW" sz="1600">
                <a:ea typeface="新細明體" pitchFamily="18" charset="-120"/>
              </a:rPr>
              <a:t>Cable Length Detection and Power Saving Mode.</a:t>
            </a:r>
          </a:p>
          <a:p>
            <a:pPr>
              <a:spcBef>
                <a:spcPct val="20000"/>
              </a:spcBef>
              <a:buClr>
                <a:srgbClr val="92D050"/>
              </a:buClr>
              <a:buFont typeface="Wingdings" pitchFamily="2" charset="2"/>
              <a:buChar char="ü"/>
            </a:pPr>
            <a:r>
              <a:rPr lang="en-US" altLang="zh-TW" sz="1400">
                <a:ea typeface="新細明體" pitchFamily="18" charset="-120"/>
              </a:rPr>
              <a:t>Power levels are automatically adjusted based on the length of connected cables. </a:t>
            </a:r>
          </a:p>
          <a:p>
            <a:pPr>
              <a:spcBef>
                <a:spcPct val="20000"/>
              </a:spcBef>
              <a:buClr>
                <a:srgbClr val="92D050"/>
              </a:buClr>
              <a:buFont typeface="Wingdings" pitchFamily="2" charset="2"/>
              <a:buChar char="ü"/>
            </a:pPr>
            <a:r>
              <a:rPr lang="en-US" altLang="zh-TW" sz="1400">
                <a:ea typeface="新細明體" pitchFamily="18" charset="-120"/>
              </a:rPr>
              <a:t>Ports with no link are automatically powered down, drastically reducing the amount of power used for that port. </a:t>
            </a:r>
          </a:p>
          <a:p>
            <a:pPr>
              <a:spcBef>
                <a:spcPct val="20000"/>
              </a:spcBef>
              <a:buClr>
                <a:srgbClr val="92D050"/>
              </a:buClr>
              <a:buFont typeface="Wingdings" pitchFamily="2" charset="2"/>
              <a:buChar char="ü"/>
            </a:pPr>
            <a:endParaRPr lang="en-US" altLang="zh-TW" sz="1400">
              <a:ea typeface="新細明體" pitchFamily="18" charset="-120"/>
            </a:endParaRPr>
          </a:p>
          <a:p>
            <a:pPr eaLnBrk="1" hangingPunct="1"/>
            <a:r>
              <a:rPr lang="en-US" altLang="zh-TW" sz="1600">
                <a:ea typeface="新細明體" pitchFamily="18" charset="-120"/>
              </a:rPr>
              <a:t>In addition, the firewall’s power adapter is certified by ENERGY STAR. Generally, ENERGY STAR compliant adapters are 30% more efficient than conventional models.</a:t>
            </a:r>
          </a:p>
        </p:txBody>
      </p:sp>
      <p:sp>
        <p:nvSpPr>
          <p:cNvPr id="22532" name="文字方塊 18"/>
          <p:cNvSpPr txBox="1">
            <a:spLocks noChangeArrowheads="1"/>
          </p:cNvSpPr>
          <p:nvPr/>
        </p:nvSpPr>
        <p:spPr bwMode="auto">
          <a:xfrm>
            <a:off x="688975" y="1500188"/>
            <a:ext cx="78835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eaLnBrk="1" hangingPunct="1">
              <a:spcBef>
                <a:spcPct val="50000"/>
              </a:spcBef>
            </a:pPr>
            <a:r>
              <a:rPr kumimoji="1" lang="en-US" altLang="zh-TW" sz="1600" b="1">
                <a:solidFill>
                  <a:srgbClr val="105D88"/>
                </a:solidFill>
                <a:ea typeface="新細明體" pitchFamily="18" charset="-120"/>
              </a:rPr>
              <a:t>Energy-Efficient Commitment to Sustain D-Link Green Strategy</a:t>
            </a:r>
          </a:p>
        </p:txBody>
      </p:sp>
      <p:pic>
        <p:nvPicPr>
          <p:cNvPr id="22533" name="圖片 18" descr="dlinkgree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72288" y="5583238"/>
            <a:ext cx="2155825"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2" descr="http://green.dlink.com.tw/img/ES_Logo.gi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3363" y="5297488"/>
            <a:ext cx="1362075"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圖片 46" descr="DFL-160_A1_Image L(Side).jpg"/>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4311" t="13196"/>
          <a:stretch>
            <a:fillRect/>
          </a:stretch>
        </p:blipFill>
        <p:spPr bwMode="auto">
          <a:xfrm>
            <a:off x="6858000" y="2143125"/>
            <a:ext cx="1506538"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圖片 8" descr="DFL-261_A1_Image_H(Side).tif"/>
          <p:cNvPicPr>
            <a:picLocks noChangeAspect="1"/>
          </p:cNvPicPr>
          <p:nvPr/>
        </p:nvPicPr>
        <p:blipFill>
          <a:blip r:embed="rId6">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6786563" y="3071813"/>
            <a:ext cx="1792287"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圖片 9" descr="DFL-861_A1_Image_L(Side).jpg"/>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4860" t="9917"/>
          <a:stretch>
            <a:fillRect/>
          </a:stretch>
        </p:blipFill>
        <p:spPr bwMode="auto">
          <a:xfrm>
            <a:off x="6948488" y="4149725"/>
            <a:ext cx="1766887"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8" name="文字方塊 34"/>
          <p:cNvSpPr txBox="1">
            <a:spLocks noChangeArrowheads="1"/>
          </p:cNvSpPr>
          <p:nvPr/>
        </p:nvSpPr>
        <p:spPr bwMode="auto">
          <a:xfrm>
            <a:off x="6786563" y="2714625"/>
            <a:ext cx="19288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algn="ctr" eaLnBrk="1" hangingPunct="1"/>
            <a:r>
              <a:rPr lang="en-US" altLang="zh-TW">
                <a:ea typeface="新細明體" pitchFamily="18" charset="-120"/>
              </a:rPr>
              <a:t>DFL-160</a:t>
            </a:r>
            <a:endParaRPr lang="zh-TW" altLang="en-US">
              <a:ea typeface="新細明體" pitchFamily="18" charset="-120"/>
            </a:endParaRPr>
          </a:p>
        </p:txBody>
      </p:sp>
      <p:sp>
        <p:nvSpPr>
          <p:cNvPr id="22539" name="文字方塊 34"/>
          <p:cNvSpPr txBox="1">
            <a:spLocks noChangeArrowheads="1"/>
          </p:cNvSpPr>
          <p:nvPr/>
        </p:nvSpPr>
        <p:spPr bwMode="auto">
          <a:xfrm>
            <a:off x="6802438" y="3781425"/>
            <a:ext cx="19288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algn="ctr" eaLnBrk="1" hangingPunct="1"/>
            <a:r>
              <a:rPr lang="en-US" altLang="zh-TW">
                <a:ea typeface="新細明體" pitchFamily="18" charset="-120"/>
              </a:rPr>
              <a:t>DFL-260E</a:t>
            </a:r>
            <a:endParaRPr lang="zh-TW" altLang="en-US">
              <a:ea typeface="新細明體" pitchFamily="18" charset="-120"/>
            </a:endParaRPr>
          </a:p>
        </p:txBody>
      </p:sp>
      <p:sp>
        <p:nvSpPr>
          <p:cNvPr id="22540" name="文字方塊 34"/>
          <p:cNvSpPr txBox="1">
            <a:spLocks noChangeArrowheads="1"/>
          </p:cNvSpPr>
          <p:nvPr/>
        </p:nvSpPr>
        <p:spPr bwMode="auto">
          <a:xfrm>
            <a:off x="6851650" y="4778375"/>
            <a:ext cx="19288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algn="ctr" eaLnBrk="1" hangingPunct="1"/>
            <a:r>
              <a:rPr lang="en-US" altLang="zh-TW">
                <a:ea typeface="新細明體" pitchFamily="18" charset="-120"/>
              </a:rPr>
              <a:t>DFL-860E</a:t>
            </a:r>
            <a:endParaRPr lang="zh-TW" altLang="en-US">
              <a:ea typeface="新細明體" pitchFamily="18"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標題 1"/>
          <p:cNvSpPr>
            <a:spLocks noGrp="1"/>
          </p:cNvSpPr>
          <p:nvPr>
            <p:ph type="title"/>
          </p:nvPr>
        </p:nvSpPr>
        <p:spPr>
          <a:xfrm>
            <a:off x="790575" y="954088"/>
            <a:ext cx="6781800" cy="381000"/>
          </a:xfrm>
        </p:spPr>
        <p:txBody>
          <a:bodyPr/>
          <a:lstStyle/>
          <a:p>
            <a:r>
              <a:rPr lang="en-US" altLang="zh-TW" smtClean="0">
                <a:ea typeface="新細明體" pitchFamily="18" charset="-120"/>
              </a:rPr>
              <a:t>Functionality and Technology</a:t>
            </a:r>
            <a:endParaRPr lang="zh-TW" altLang="en-US" smtClean="0">
              <a:ea typeface="新細明體" pitchFamily="18" charset="-120"/>
            </a:endParaRPr>
          </a:p>
        </p:txBody>
      </p:sp>
      <p:graphicFrame>
        <p:nvGraphicFramePr>
          <p:cNvPr id="6" name="表格 5"/>
          <p:cNvGraphicFramePr>
            <a:graphicFrameLocks noGrp="1"/>
          </p:cNvGraphicFramePr>
          <p:nvPr/>
        </p:nvGraphicFramePr>
        <p:xfrm>
          <a:off x="3071813" y="5143500"/>
          <a:ext cx="2214562" cy="1571625"/>
        </p:xfrm>
        <a:graphic>
          <a:graphicData uri="http://schemas.openxmlformats.org/drawingml/2006/table">
            <a:tbl>
              <a:tblPr/>
              <a:tblGrid>
                <a:gridCol w="1108075"/>
                <a:gridCol w="1106487"/>
              </a:tblGrid>
              <a:tr h="5635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200" b="1" i="0" u="none" strike="noStrike" cap="none" normalizeH="0" baseline="0" smtClean="0">
                          <a:ln>
                            <a:noFill/>
                          </a:ln>
                          <a:solidFill>
                            <a:srgbClr val="FFFFFF"/>
                          </a:solidFill>
                          <a:effectLst/>
                          <a:latin typeface="Verdana" pitchFamily="34" charset="0"/>
                          <a:ea typeface="新細明體" pitchFamily="18" charset="-120"/>
                          <a:cs typeface="Times New Roman" pitchFamily="18" charset="0"/>
                        </a:rPr>
                        <a:t>Percent Loading</a:t>
                      </a:r>
                      <a:endParaRPr kumimoji="0" lang="zh-TW" altLang="en-US" sz="1200" b="1" i="0" u="none" strike="noStrike" cap="none" normalizeH="0" baseline="0" smtClean="0">
                        <a:ln>
                          <a:noFill/>
                        </a:ln>
                        <a:solidFill>
                          <a:srgbClr val="FFFFFF"/>
                        </a:solidFill>
                        <a:effectLst/>
                        <a:latin typeface="Verdana" pitchFamily="34" charset="0"/>
                        <a:ea typeface="新細明體" pitchFamily="18" charset="-12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D2DB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200" b="1" i="0" u="none" strike="noStrike" cap="none" normalizeH="0" baseline="0" smtClean="0">
                          <a:ln>
                            <a:noFill/>
                          </a:ln>
                          <a:solidFill>
                            <a:srgbClr val="FFFFFF"/>
                          </a:solidFill>
                          <a:effectLst/>
                          <a:latin typeface="Verdana" pitchFamily="34" charset="0"/>
                          <a:ea typeface="新細明體" pitchFamily="18" charset="-120"/>
                          <a:cs typeface="Times New Roman" pitchFamily="18" charset="0"/>
                        </a:rPr>
                        <a:t>Efficiency</a:t>
                      </a:r>
                      <a:endParaRPr kumimoji="0" lang="zh-TW" altLang="en-US" sz="1200" b="1" i="0" u="none" strike="noStrike" cap="none" normalizeH="0" baseline="0" smtClean="0">
                        <a:ln>
                          <a:noFill/>
                        </a:ln>
                        <a:solidFill>
                          <a:srgbClr val="FFFFFF"/>
                        </a:solidFill>
                        <a:effectLst/>
                        <a:latin typeface="Verdana" pitchFamily="34" charset="0"/>
                        <a:ea typeface="新細明體" pitchFamily="18" charset="-120"/>
                        <a:cs typeface="Times New Roman" pitchFamily="18"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D2DB9"/>
                    </a:solidFill>
                  </a:tcPr>
                </a:tc>
              </a:tr>
              <a:tr h="3365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Verdana" pitchFamily="34" charset="0"/>
                          <a:ea typeface="新細明體" pitchFamily="18" charset="-120"/>
                          <a:cs typeface="Times New Roman" pitchFamily="18" charset="0"/>
                        </a:rPr>
                        <a:t>20%</a:t>
                      </a:r>
                      <a:endParaRPr kumimoji="0" lang="zh-TW" altLang="en-US" sz="1400" b="0" i="0" u="none" strike="noStrike" cap="none" normalizeH="0" baseline="0" smtClean="0">
                        <a:ln>
                          <a:noFill/>
                        </a:ln>
                        <a:solidFill>
                          <a:srgbClr val="000000"/>
                        </a:solidFill>
                        <a:effectLst/>
                        <a:latin typeface="Verdana" pitchFamily="34" charset="0"/>
                        <a:ea typeface="新細明體" pitchFamily="18" charset="-12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5A5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Verdana" pitchFamily="34" charset="0"/>
                          <a:ea typeface="新細明體" pitchFamily="18" charset="-120"/>
                          <a:cs typeface="Times New Roman" pitchFamily="18" charset="0"/>
                        </a:rPr>
                        <a:t>81.45%</a:t>
                      </a:r>
                      <a:endParaRPr kumimoji="0" lang="zh-TW" altLang="en-US" sz="1400" b="0" i="0" u="none" strike="noStrike" cap="none" normalizeH="0" baseline="0" smtClean="0">
                        <a:ln>
                          <a:noFill/>
                        </a:ln>
                        <a:solidFill>
                          <a:srgbClr val="000000"/>
                        </a:solidFill>
                        <a:effectLst/>
                        <a:latin typeface="Verdana" pitchFamily="34" charset="0"/>
                        <a:ea typeface="新細明體" pitchFamily="18" charset="-12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5A5E9"/>
                    </a:solidFill>
                  </a:tcPr>
                </a:tc>
              </a:tr>
              <a:tr h="3365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Verdana" pitchFamily="34" charset="0"/>
                          <a:ea typeface="新細明體" pitchFamily="18" charset="-120"/>
                          <a:cs typeface="Times New Roman" pitchFamily="18" charset="0"/>
                        </a:rPr>
                        <a:t>50%</a:t>
                      </a:r>
                      <a:endParaRPr kumimoji="0" lang="zh-TW" altLang="en-US" sz="1400" b="0" i="0" u="none" strike="noStrike" cap="none" normalizeH="0" baseline="0" smtClean="0">
                        <a:ln>
                          <a:noFill/>
                        </a:ln>
                        <a:solidFill>
                          <a:srgbClr val="000000"/>
                        </a:solidFill>
                        <a:effectLst/>
                        <a:latin typeface="Verdana" pitchFamily="34" charset="0"/>
                        <a:ea typeface="新細明體" pitchFamily="18" charset="-12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5A5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Verdana" pitchFamily="34" charset="0"/>
                          <a:ea typeface="新細明體" pitchFamily="18" charset="-120"/>
                          <a:cs typeface="Times New Roman" pitchFamily="18" charset="0"/>
                        </a:rPr>
                        <a:t>83.13%</a:t>
                      </a:r>
                      <a:endParaRPr kumimoji="0" lang="zh-TW" altLang="en-US" sz="1400" b="0" i="0" u="none" strike="noStrike" cap="none" normalizeH="0" baseline="0" smtClean="0">
                        <a:ln>
                          <a:noFill/>
                        </a:ln>
                        <a:solidFill>
                          <a:srgbClr val="000000"/>
                        </a:solidFill>
                        <a:effectLst/>
                        <a:latin typeface="Verdana" pitchFamily="34" charset="0"/>
                        <a:ea typeface="新細明體" pitchFamily="18" charset="-12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5A5E9"/>
                    </a:solidFill>
                  </a:tcPr>
                </a:tc>
              </a:tr>
              <a:tr h="3365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Verdana" pitchFamily="34" charset="0"/>
                          <a:ea typeface="新細明體" pitchFamily="18" charset="-120"/>
                          <a:cs typeface="Times New Roman" pitchFamily="18" charset="0"/>
                        </a:rPr>
                        <a:t>100%</a:t>
                      </a:r>
                      <a:endParaRPr kumimoji="0" lang="zh-TW" altLang="en-US" sz="1400" b="0" i="0" u="none" strike="noStrike" cap="none" normalizeH="0" baseline="0" smtClean="0">
                        <a:ln>
                          <a:noFill/>
                        </a:ln>
                        <a:solidFill>
                          <a:srgbClr val="000000"/>
                        </a:solidFill>
                        <a:effectLst/>
                        <a:latin typeface="Verdana" pitchFamily="34" charset="0"/>
                        <a:ea typeface="新細明體" pitchFamily="18" charset="-12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5A5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Verdana" pitchFamily="34" charset="0"/>
                          <a:ea typeface="新細明體" pitchFamily="18" charset="-120"/>
                          <a:cs typeface="Times New Roman" pitchFamily="18" charset="0"/>
                        </a:rPr>
                        <a:t>80.04%</a:t>
                      </a:r>
                      <a:endParaRPr kumimoji="0" lang="zh-TW" altLang="en-US" sz="1400" b="0" i="0" u="none" strike="noStrike" cap="none" normalizeH="0" baseline="0" smtClean="0">
                        <a:ln>
                          <a:noFill/>
                        </a:ln>
                        <a:solidFill>
                          <a:srgbClr val="000000"/>
                        </a:solidFill>
                        <a:effectLst/>
                        <a:latin typeface="Verdana" pitchFamily="34" charset="0"/>
                        <a:ea typeface="新細明體" pitchFamily="18" charset="-120"/>
                        <a:cs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5A5E9"/>
                    </a:solidFill>
                  </a:tcPr>
                </a:tc>
              </a:tr>
            </a:tbl>
          </a:graphicData>
        </a:graphic>
      </p:graphicFrame>
      <p:pic>
        <p:nvPicPr>
          <p:cNvPr id="7" name="圖片 5" descr="80PLUS Standard 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8750" y="5500688"/>
            <a:ext cx="1357313" cy="90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p:cNvSpPr txBox="1">
            <a:spLocks/>
          </p:cNvSpPr>
          <p:nvPr/>
        </p:nvSpPr>
        <p:spPr bwMode="auto">
          <a:xfrm>
            <a:off x="714375" y="1928813"/>
            <a:ext cx="5000625" cy="3357562"/>
          </a:xfrm>
          <a:prstGeom prst="rect">
            <a:avLst/>
          </a:prstGeom>
          <a:noFill/>
          <a:ln w="9525">
            <a:noFill/>
            <a:miter lim="800000"/>
            <a:headEnd/>
            <a:tailEnd/>
          </a:ln>
        </p:spPr>
        <p:txBody>
          <a:bodyPr/>
          <a:lstStyle>
            <a:lvl1pPr eaLnBrk="0" hangingPunct="0">
              <a:defRPr sz="1200">
                <a:solidFill>
                  <a:schemeClr val="tx1"/>
                </a:solidFill>
                <a:latin typeface="Verdana" pitchFamily="34" charset="0"/>
                <a:cs typeface="Times New Roman" pitchFamily="18" charset="0"/>
              </a:defRPr>
            </a:lvl1pPr>
            <a:lvl2pPr marL="741363" indent="-284163"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a:spcBef>
                <a:spcPct val="20000"/>
              </a:spcBef>
              <a:buClr>
                <a:srgbClr val="92D050"/>
              </a:buClr>
            </a:pPr>
            <a:r>
              <a:rPr lang="en-US" altLang="zh-TW" sz="1600">
                <a:ea typeface="新細明體" pitchFamily="18" charset="-120"/>
              </a:rPr>
              <a:t>DFL-1660/2560/2560G  are designed to run energy-efficient with 80 PLUS certificate power supply.</a:t>
            </a:r>
          </a:p>
          <a:p>
            <a:pPr>
              <a:spcBef>
                <a:spcPct val="20000"/>
              </a:spcBef>
              <a:buClr>
                <a:srgbClr val="92D050"/>
              </a:buClr>
            </a:pPr>
            <a:endParaRPr lang="en-US" altLang="zh-TW">
              <a:ea typeface="新細明體" pitchFamily="18" charset="-120"/>
            </a:endParaRPr>
          </a:p>
          <a:p>
            <a:pPr>
              <a:spcBef>
                <a:spcPct val="20000"/>
              </a:spcBef>
              <a:buClr>
                <a:srgbClr val="92D050"/>
              </a:buClr>
            </a:pPr>
            <a:r>
              <a:rPr lang="en-US" altLang="zh-TW" sz="1600">
                <a:ea typeface="新細明體" pitchFamily="18" charset="-120"/>
              </a:rPr>
              <a:t>Benefits of 80 PLUS Qualified Appliance</a:t>
            </a:r>
          </a:p>
          <a:p>
            <a:pPr lvl="1">
              <a:spcBef>
                <a:spcPct val="20000"/>
              </a:spcBef>
              <a:buClr>
                <a:srgbClr val="92D050"/>
              </a:buClr>
              <a:buSzPct val="67000"/>
              <a:buFont typeface="Wingdings" pitchFamily="2" charset="2"/>
              <a:buChar char="ü"/>
            </a:pPr>
            <a:r>
              <a:rPr lang="en-US" altLang="zh-TW" sz="1400">
                <a:ea typeface="新細明體" pitchFamily="18" charset="-120"/>
              </a:rPr>
              <a:t>Increased power supply reliability due to grater efficiency</a:t>
            </a:r>
          </a:p>
          <a:p>
            <a:pPr lvl="1">
              <a:spcBef>
                <a:spcPct val="20000"/>
              </a:spcBef>
              <a:buClr>
                <a:srgbClr val="92D050"/>
              </a:buClr>
              <a:buSzPct val="67000"/>
              <a:buFont typeface="Wingdings" pitchFamily="2" charset="2"/>
              <a:buChar char="ü"/>
            </a:pPr>
            <a:r>
              <a:rPr lang="en-US" altLang="zh-TW" sz="1400">
                <a:ea typeface="新細明體" pitchFamily="18" charset="-120"/>
              </a:rPr>
              <a:t>Maintenance: Lower TCO due to longer equipment life</a:t>
            </a:r>
          </a:p>
          <a:p>
            <a:pPr lvl="1">
              <a:spcBef>
                <a:spcPct val="20000"/>
              </a:spcBef>
              <a:buClr>
                <a:srgbClr val="92D050"/>
              </a:buClr>
              <a:buSzPct val="67000"/>
              <a:buFont typeface="Wingdings" pitchFamily="2" charset="2"/>
              <a:buChar char="ü"/>
            </a:pPr>
            <a:r>
              <a:rPr lang="en-US" altLang="zh-TW" sz="1400">
                <a:ea typeface="新細明體" pitchFamily="18" charset="-120"/>
              </a:rPr>
              <a:t>Environmental: Prevent pollution by reducing </a:t>
            </a:r>
            <a:br>
              <a:rPr lang="en-US" altLang="zh-TW" sz="1400">
                <a:ea typeface="新細明體" pitchFamily="18" charset="-120"/>
              </a:rPr>
            </a:br>
            <a:r>
              <a:rPr lang="en-US" altLang="zh-TW" sz="1400">
                <a:ea typeface="新細明體" pitchFamily="18" charset="-120"/>
              </a:rPr>
              <a:t>energy consumption.</a:t>
            </a:r>
          </a:p>
          <a:p>
            <a:pPr lvl="1">
              <a:spcBef>
                <a:spcPct val="20000"/>
              </a:spcBef>
              <a:buClr>
                <a:srgbClr val="92D050"/>
              </a:buClr>
              <a:buSzPct val="67000"/>
              <a:buFont typeface="Wingdings" pitchFamily="2" charset="2"/>
              <a:buChar char="ü"/>
            </a:pPr>
            <a:r>
              <a:rPr lang="en-US" altLang="zh-TW" sz="1400">
                <a:ea typeface="新細明體" pitchFamily="18" charset="-120"/>
              </a:rPr>
              <a:t>HVAC(Heat Ventilation &amp; Air-Condition): cut cooling costs</a:t>
            </a:r>
          </a:p>
          <a:p>
            <a:pPr lvl="3" eaLnBrk="1" hangingPunct="1">
              <a:spcBef>
                <a:spcPts val="300"/>
              </a:spcBef>
              <a:buClr>
                <a:srgbClr val="006192"/>
              </a:buClr>
              <a:buSzPct val="50000"/>
              <a:buFont typeface="Verdana" pitchFamily="34" charset="0"/>
              <a:buBlip>
                <a:blip r:embed="rId3"/>
              </a:buBlip>
            </a:pPr>
            <a:endParaRPr lang="en-US" altLang="zh-TW">
              <a:ea typeface="新細明體" pitchFamily="18" charset="-120"/>
            </a:endParaRPr>
          </a:p>
        </p:txBody>
      </p:sp>
      <p:sp>
        <p:nvSpPr>
          <p:cNvPr id="23574" name="文字方塊 18"/>
          <p:cNvSpPr txBox="1">
            <a:spLocks noChangeArrowheads="1"/>
          </p:cNvSpPr>
          <p:nvPr/>
        </p:nvSpPr>
        <p:spPr bwMode="auto">
          <a:xfrm>
            <a:off x="688975" y="1500188"/>
            <a:ext cx="78835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eaLnBrk="1" hangingPunct="1">
              <a:spcBef>
                <a:spcPct val="50000"/>
              </a:spcBef>
            </a:pPr>
            <a:r>
              <a:rPr kumimoji="1" lang="en-US" altLang="zh-TW" sz="1600" b="1">
                <a:solidFill>
                  <a:srgbClr val="105D88"/>
                </a:solidFill>
                <a:ea typeface="新細明體" pitchFamily="18" charset="-120"/>
              </a:rPr>
              <a:t>Energy-Efficient Commitment to Sustain D-Link Green Strategy</a:t>
            </a:r>
          </a:p>
        </p:txBody>
      </p:sp>
      <p:pic>
        <p:nvPicPr>
          <p:cNvPr id="23575" name="圖片 18" descr="dlinkgreen.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15063" y="1857375"/>
            <a:ext cx="215582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6" name="圖片 20" descr="DFL-1660_Image L(Front).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86438" y="2643188"/>
            <a:ext cx="3017837"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7" name="圖片 21" descr="DFL-2560_Image L(Front).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15000" y="3857625"/>
            <a:ext cx="3157538"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8" name="圖片 22" descr="DFL-2560G_Image L(Front).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643563" y="5000625"/>
            <a:ext cx="3281362"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9" name="文字方塊 34"/>
          <p:cNvSpPr txBox="1">
            <a:spLocks noChangeArrowheads="1"/>
          </p:cNvSpPr>
          <p:nvPr/>
        </p:nvSpPr>
        <p:spPr bwMode="auto">
          <a:xfrm>
            <a:off x="6357938" y="3500438"/>
            <a:ext cx="19288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algn="ctr" eaLnBrk="1" hangingPunct="1"/>
            <a:r>
              <a:rPr lang="en-US" altLang="zh-TW">
                <a:ea typeface="新細明體" pitchFamily="18" charset="-120"/>
              </a:rPr>
              <a:t>DFL-1660</a:t>
            </a:r>
            <a:endParaRPr lang="zh-TW" altLang="en-US">
              <a:ea typeface="新細明體" pitchFamily="18" charset="-120"/>
            </a:endParaRPr>
          </a:p>
        </p:txBody>
      </p:sp>
      <p:sp>
        <p:nvSpPr>
          <p:cNvPr id="23580" name="文字方塊 34"/>
          <p:cNvSpPr txBox="1">
            <a:spLocks noChangeArrowheads="1"/>
          </p:cNvSpPr>
          <p:nvPr/>
        </p:nvSpPr>
        <p:spPr bwMode="auto">
          <a:xfrm>
            <a:off x="6357938" y="4714875"/>
            <a:ext cx="19288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algn="ctr" eaLnBrk="1" hangingPunct="1"/>
            <a:r>
              <a:rPr lang="en-US" altLang="zh-TW">
                <a:ea typeface="新細明體" pitchFamily="18" charset="-120"/>
              </a:rPr>
              <a:t>DFL-2560</a:t>
            </a:r>
            <a:endParaRPr lang="zh-TW" altLang="en-US">
              <a:ea typeface="新細明體" pitchFamily="18" charset="-120"/>
            </a:endParaRPr>
          </a:p>
        </p:txBody>
      </p:sp>
      <p:sp>
        <p:nvSpPr>
          <p:cNvPr id="23581" name="文字方塊 34"/>
          <p:cNvSpPr txBox="1">
            <a:spLocks noChangeArrowheads="1"/>
          </p:cNvSpPr>
          <p:nvPr/>
        </p:nvSpPr>
        <p:spPr bwMode="auto">
          <a:xfrm>
            <a:off x="6357938" y="5937250"/>
            <a:ext cx="19288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algn="ctr" eaLnBrk="1" hangingPunct="1"/>
            <a:r>
              <a:rPr lang="en-US" altLang="zh-TW">
                <a:ea typeface="新細明體" pitchFamily="18" charset="-120"/>
              </a:rPr>
              <a:t>DFL-2560G</a:t>
            </a:r>
            <a:endParaRPr lang="zh-TW" altLang="en-US">
              <a:ea typeface="新細明體" pitchFamily="18" charset="-120"/>
            </a:endParaRPr>
          </a:p>
        </p:txBody>
      </p:sp>
      <p:sp>
        <p:nvSpPr>
          <p:cNvPr id="23582" name="文字方塊 34"/>
          <p:cNvSpPr txBox="1">
            <a:spLocks noChangeArrowheads="1"/>
          </p:cNvSpPr>
          <p:nvPr/>
        </p:nvSpPr>
        <p:spPr bwMode="auto">
          <a:xfrm>
            <a:off x="5857875" y="6286500"/>
            <a:ext cx="2857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algn="ctr" eaLnBrk="1" hangingPunct="1"/>
            <a:r>
              <a:rPr lang="en-US" altLang="zh-TW" sz="1400" b="1" i="1">
                <a:latin typeface="Calibri" pitchFamily="34" charset="0"/>
                <a:ea typeface="新細明體" pitchFamily="18" charset="-120"/>
              </a:rPr>
              <a:t>Average Efficiency: 81.54% </a:t>
            </a:r>
            <a:endParaRPr lang="zh-TW" altLang="en-US" sz="1400" b="1" i="1">
              <a:latin typeface="Calibri" pitchFamily="34" charset="0"/>
              <a:ea typeface="新細明體" pitchFamily="18"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2000"/>
                                        <p:tgtEl>
                                          <p:spTgt spid="8"/>
                                        </p:tgtEl>
                                      </p:cBhvr>
                                    </p:animEffect>
                                  </p:childTnLst>
                                </p:cTn>
                              </p:par>
                            </p:childTnLst>
                          </p:cTn>
                        </p:par>
                        <p:par>
                          <p:cTn id="8" fill="hold" nodeType="afterGroup">
                            <p:stCondLst>
                              <p:cond delay="2000"/>
                            </p:stCondLst>
                            <p:childTnLst>
                              <p:par>
                                <p:cTn id="9" presetID="55"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strVal val="#ppt_w*0.70"/>
                                          </p:val>
                                        </p:tav>
                                        <p:tav tm="100000">
                                          <p:val>
                                            <p:strVal val="#ppt_w"/>
                                          </p:val>
                                        </p:tav>
                                      </p:tavLst>
                                    </p:anim>
                                    <p:anim calcmode="lin" valueType="num">
                                      <p:cBhvr>
                                        <p:cTn id="12" dur="1000" fill="hold"/>
                                        <p:tgtEl>
                                          <p:spTgt spid="7"/>
                                        </p:tgtEl>
                                        <p:attrNameLst>
                                          <p:attrName>ppt_h</p:attrName>
                                        </p:attrNameLst>
                                      </p:cBhvr>
                                      <p:tavLst>
                                        <p:tav tm="0">
                                          <p:val>
                                            <p:strVal val="#ppt_h"/>
                                          </p:val>
                                        </p:tav>
                                        <p:tav tm="100000">
                                          <p:val>
                                            <p:strVal val="#ppt_h"/>
                                          </p:val>
                                        </p:tav>
                                      </p:tavLst>
                                    </p:anim>
                                    <p:animEffect transition="in" filter="fade">
                                      <p:cBhvr>
                                        <p:cTn id="13" dur="1000"/>
                                        <p:tgtEl>
                                          <p:spTgt spid="7"/>
                                        </p:tgtEl>
                                      </p:cBhvr>
                                    </p:animEffect>
                                  </p:childTnLst>
                                </p:cTn>
                              </p:par>
                              <p:par>
                                <p:cTn id="14" presetID="22" presetClass="entr" presetSubtype="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標題 1"/>
          <p:cNvSpPr>
            <a:spLocks noGrp="1"/>
          </p:cNvSpPr>
          <p:nvPr>
            <p:ph type="title"/>
          </p:nvPr>
        </p:nvSpPr>
        <p:spPr>
          <a:xfrm>
            <a:off x="790575" y="928688"/>
            <a:ext cx="7353300" cy="381000"/>
          </a:xfrm>
        </p:spPr>
        <p:txBody>
          <a:bodyPr/>
          <a:lstStyle/>
          <a:p>
            <a:r>
              <a:rPr lang="en-US" altLang="zh-TW" smtClean="0">
                <a:ea typeface="新細明體" pitchFamily="18" charset="-120"/>
              </a:rPr>
              <a:t>Contents</a:t>
            </a:r>
            <a:endParaRPr lang="zh-TW" altLang="en-US" smtClean="0">
              <a:ea typeface="新細明體" pitchFamily="18" charset="-120"/>
            </a:endParaRPr>
          </a:p>
        </p:txBody>
      </p:sp>
      <p:sp>
        <p:nvSpPr>
          <p:cNvPr id="7171" name="內容版面配置區 2"/>
          <p:cNvSpPr>
            <a:spLocks noGrp="1"/>
          </p:cNvSpPr>
          <p:nvPr>
            <p:ph idx="1"/>
          </p:nvPr>
        </p:nvSpPr>
        <p:spPr>
          <a:xfrm>
            <a:off x="685800" y="1643063"/>
            <a:ext cx="7543800" cy="4114800"/>
          </a:xfrm>
        </p:spPr>
        <p:txBody>
          <a:bodyPr/>
          <a:lstStyle/>
          <a:p>
            <a:pPr>
              <a:buClr>
                <a:srgbClr val="92D050"/>
              </a:buClr>
              <a:buFont typeface="Wingdings" pitchFamily="2" charset="2"/>
              <a:buNone/>
            </a:pPr>
            <a:r>
              <a:rPr lang="en-US" altLang="zh-TW" b="1" smtClean="0">
                <a:ea typeface="新細明體" pitchFamily="18" charset="-120"/>
              </a:rPr>
              <a:t>NetDefend Firewall Family</a:t>
            </a:r>
          </a:p>
          <a:p>
            <a:pPr>
              <a:buClr>
                <a:srgbClr val="92D050"/>
              </a:buClr>
            </a:pPr>
            <a:endParaRPr lang="en-US" altLang="zh-TW" b="1" smtClean="0">
              <a:ea typeface="新細明體" pitchFamily="18" charset="-120"/>
            </a:endParaRPr>
          </a:p>
          <a:p>
            <a:pPr>
              <a:buClr>
                <a:srgbClr val="92D050"/>
              </a:buClr>
              <a:buFont typeface="Wingdings" pitchFamily="2" charset="2"/>
              <a:buNone/>
            </a:pPr>
            <a:r>
              <a:rPr lang="en-US" altLang="zh-TW" b="1" smtClean="0">
                <a:ea typeface="新細明體" pitchFamily="18" charset="-120"/>
              </a:rPr>
              <a:t>Security Trend on NetDefend Firewall </a:t>
            </a:r>
          </a:p>
          <a:p>
            <a:pPr lvl="1">
              <a:lnSpc>
                <a:spcPct val="150000"/>
              </a:lnSpc>
              <a:buClr>
                <a:srgbClr val="92D050"/>
              </a:buClr>
            </a:pPr>
            <a:r>
              <a:rPr lang="en-GB" altLang="zh-TW" sz="1400" smtClean="0">
                <a:ea typeface="新細明體" pitchFamily="18" charset="-120"/>
              </a:rPr>
              <a:t>Single View vs. Holistic View</a:t>
            </a:r>
          </a:p>
          <a:p>
            <a:pPr lvl="1">
              <a:lnSpc>
                <a:spcPct val="150000"/>
              </a:lnSpc>
              <a:buClr>
                <a:srgbClr val="92D050"/>
              </a:buClr>
            </a:pPr>
            <a:r>
              <a:rPr lang="en-GB" altLang="zh-TW" sz="1400" smtClean="0">
                <a:ea typeface="新細明體" pitchFamily="18" charset="-120"/>
              </a:rPr>
              <a:t>UTM Functionality Highlight</a:t>
            </a:r>
            <a:endParaRPr lang="en-US" altLang="zh-TW" smtClean="0">
              <a:ea typeface="新細明體" pitchFamily="18" charset="-120"/>
            </a:endParaRPr>
          </a:p>
          <a:p>
            <a:pPr>
              <a:buClr>
                <a:srgbClr val="92D050"/>
              </a:buClr>
              <a:buFont typeface="Wingdings" pitchFamily="2" charset="2"/>
              <a:buNone/>
            </a:pPr>
            <a:r>
              <a:rPr lang="en-US" altLang="zh-TW" b="1" smtClean="0">
                <a:ea typeface="新細明體" pitchFamily="18" charset="-120"/>
              </a:rPr>
              <a:t>NetDefend UTM Firewall Introduction</a:t>
            </a:r>
          </a:p>
          <a:p>
            <a:pPr lvl="1">
              <a:lnSpc>
                <a:spcPct val="150000"/>
              </a:lnSpc>
              <a:buClr>
                <a:srgbClr val="92D050"/>
              </a:buClr>
            </a:pPr>
            <a:r>
              <a:rPr lang="en-GB" altLang="zh-TW" sz="1400" smtClean="0">
                <a:ea typeface="新細明體" pitchFamily="18" charset="-120"/>
              </a:rPr>
              <a:t>Product Position and Target Market</a:t>
            </a:r>
          </a:p>
          <a:p>
            <a:pPr lvl="1">
              <a:lnSpc>
                <a:spcPct val="150000"/>
              </a:lnSpc>
              <a:buClr>
                <a:srgbClr val="92D050"/>
              </a:buClr>
            </a:pPr>
            <a:r>
              <a:rPr lang="en-GB" altLang="zh-TW" sz="1400" smtClean="0">
                <a:ea typeface="新細明體" pitchFamily="18" charset="-120"/>
              </a:rPr>
              <a:t>Functionality and Technology</a:t>
            </a:r>
          </a:p>
          <a:p>
            <a:pPr lvl="1">
              <a:lnSpc>
                <a:spcPct val="150000"/>
              </a:lnSpc>
              <a:buClr>
                <a:srgbClr val="92D050"/>
              </a:buClr>
            </a:pPr>
            <a:r>
              <a:rPr lang="en-GB" altLang="zh-TW" sz="1400" smtClean="0">
                <a:ea typeface="新細明體" pitchFamily="18" charset="-120"/>
              </a:rPr>
              <a:t>Product introduction</a:t>
            </a:r>
          </a:p>
          <a:p>
            <a:pPr lvl="1">
              <a:lnSpc>
                <a:spcPct val="150000"/>
              </a:lnSpc>
              <a:buClr>
                <a:srgbClr val="92D050"/>
              </a:buClr>
            </a:pPr>
            <a:r>
              <a:rPr lang="en-GB" altLang="zh-TW" sz="1400" smtClean="0">
                <a:ea typeface="新細明體" pitchFamily="18" charset="-120"/>
              </a:rPr>
              <a:t>Deployment Scenario</a:t>
            </a:r>
          </a:p>
          <a:p>
            <a:pPr>
              <a:buClr>
                <a:srgbClr val="92D050"/>
              </a:buClr>
              <a:buFont typeface="Wingdings" pitchFamily="2" charset="2"/>
              <a:buNone/>
            </a:pPr>
            <a:r>
              <a:rPr lang="en-US" altLang="zh-TW" b="1" smtClean="0">
                <a:ea typeface="新細明體" pitchFamily="18" charset="-120"/>
              </a:rPr>
              <a:t>Competitive Landscape</a:t>
            </a:r>
          </a:p>
          <a:p>
            <a:endParaRPr lang="zh-TW" altLang="en-US" smtClean="0">
              <a:ea typeface="新細明體" pitchFamily="18" charset="-120"/>
            </a:endParaRPr>
          </a:p>
        </p:txBody>
      </p:sp>
      <p:sp>
        <p:nvSpPr>
          <p:cNvPr id="8" name="圓角矩形 7"/>
          <p:cNvSpPr>
            <a:spLocks noChangeArrowheads="1"/>
          </p:cNvSpPr>
          <p:nvPr/>
        </p:nvSpPr>
        <p:spPr bwMode="auto">
          <a:xfrm>
            <a:off x="428625" y="1643063"/>
            <a:ext cx="6072188" cy="428625"/>
          </a:xfrm>
          <a:prstGeom prst="roundRect">
            <a:avLst>
              <a:gd name="adj" fmla="val 16667"/>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ea typeface="新細明體" pitchFamily="18"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內容版面配置區 2"/>
          <p:cNvSpPr>
            <a:spLocks noGrp="1"/>
          </p:cNvSpPr>
          <p:nvPr>
            <p:ph idx="1"/>
          </p:nvPr>
        </p:nvSpPr>
        <p:spPr>
          <a:xfrm>
            <a:off x="685800" y="1828800"/>
            <a:ext cx="6243638" cy="4672013"/>
          </a:xfrm>
        </p:spPr>
        <p:txBody>
          <a:bodyPr/>
          <a:lstStyle/>
          <a:p>
            <a:pPr>
              <a:buFont typeface="Wingdings" pitchFamily="2" charset="2"/>
              <a:buNone/>
            </a:pPr>
            <a:r>
              <a:rPr lang="en-US" altLang="zh-TW" b="1" smtClean="0">
                <a:solidFill>
                  <a:srgbClr val="0088EE"/>
                </a:solidFill>
                <a:ea typeface="新細明體" pitchFamily="18" charset="-120"/>
              </a:rPr>
              <a:t>DFL-160</a:t>
            </a:r>
            <a:r>
              <a:rPr lang="en-US" altLang="zh-TW" b="1" smtClean="0">
                <a:solidFill>
                  <a:srgbClr val="0070C0"/>
                </a:solidFill>
                <a:ea typeface="新細明體" pitchFamily="18" charset="-120"/>
              </a:rPr>
              <a:t> </a:t>
            </a:r>
            <a:r>
              <a:rPr lang="en-US" altLang="zh-TW" smtClean="0">
                <a:ea typeface="新細明體" pitchFamily="18" charset="-120"/>
              </a:rPr>
              <a:t>(IPS/AV/WCF one year subscription bundled)</a:t>
            </a:r>
          </a:p>
          <a:p>
            <a:r>
              <a:rPr lang="en-US" altLang="zh-TW" sz="1400" smtClean="0">
                <a:ea typeface="新細明體" pitchFamily="18" charset="-120"/>
              </a:rPr>
              <a:t>1 x 10/100 for WAN</a:t>
            </a:r>
          </a:p>
          <a:p>
            <a:r>
              <a:rPr lang="en-US" altLang="zh-TW" sz="1400" smtClean="0">
                <a:ea typeface="新細明體" pitchFamily="18" charset="-120"/>
              </a:rPr>
              <a:t>1 x 10/100/1000 for DNZ</a:t>
            </a:r>
          </a:p>
          <a:p>
            <a:r>
              <a:rPr lang="en-US" altLang="zh-TW" sz="1400" smtClean="0">
                <a:ea typeface="新細明體" pitchFamily="18" charset="-120"/>
              </a:rPr>
              <a:t>4 x 10/100/1000 for LAN</a:t>
            </a:r>
          </a:p>
          <a:p>
            <a:r>
              <a:rPr lang="en-US" altLang="zh-TW" sz="1400" b="1" smtClean="0">
                <a:ea typeface="新細明體" pitchFamily="18" charset="-120"/>
              </a:rPr>
              <a:t>70Mbps</a:t>
            </a:r>
            <a:r>
              <a:rPr lang="en-US" altLang="zh-TW" sz="1400" smtClean="0">
                <a:ea typeface="新細明體" pitchFamily="18" charset="-120"/>
              </a:rPr>
              <a:t> plaintext firewall throughput</a:t>
            </a:r>
          </a:p>
          <a:p>
            <a:r>
              <a:rPr lang="en-US" altLang="zh-TW" sz="1400" b="1" smtClean="0">
                <a:ea typeface="新細明體" pitchFamily="18" charset="-120"/>
              </a:rPr>
              <a:t>25Mbps</a:t>
            </a:r>
            <a:r>
              <a:rPr lang="en-US" altLang="zh-TW" sz="1400" smtClean="0">
                <a:ea typeface="新細明體" pitchFamily="18" charset="-120"/>
              </a:rPr>
              <a:t> 3DES/AES VPN throughput</a:t>
            </a:r>
          </a:p>
          <a:p>
            <a:r>
              <a:rPr lang="en-US" altLang="zh-TW" sz="1400" b="1" smtClean="0">
                <a:ea typeface="新細明體" pitchFamily="18" charset="-120"/>
              </a:rPr>
              <a:t>15Mbps</a:t>
            </a:r>
            <a:r>
              <a:rPr lang="en-US" altLang="zh-TW" sz="1400" smtClean="0">
                <a:ea typeface="新細明體" pitchFamily="18" charset="-120"/>
              </a:rPr>
              <a:t> IPS throughput</a:t>
            </a:r>
          </a:p>
          <a:p>
            <a:r>
              <a:rPr lang="en-US" altLang="zh-TW" sz="1400" b="1" smtClean="0">
                <a:ea typeface="新細明體" pitchFamily="18" charset="-120"/>
              </a:rPr>
              <a:t>15Mbps</a:t>
            </a:r>
            <a:r>
              <a:rPr lang="en-US" altLang="zh-TW" sz="1400" smtClean="0">
                <a:ea typeface="新細明體" pitchFamily="18" charset="-120"/>
              </a:rPr>
              <a:t> Anti-Virus throughput</a:t>
            </a:r>
          </a:p>
          <a:p>
            <a:endParaRPr lang="en-US" altLang="zh-TW" smtClean="0">
              <a:ea typeface="新細明體" pitchFamily="18" charset="-120"/>
            </a:endParaRPr>
          </a:p>
          <a:p>
            <a:pPr>
              <a:buFont typeface="Wingdings" pitchFamily="2" charset="2"/>
              <a:buNone/>
            </a:pPr>
            <a:r>
              <a:rPr lang="en-US" altLang="zh-TW" b="1" smtClean="0">
                <a:solidFill>
                  <a:srgbClr val="0088EE"/>
                </a:solidFill>
                <a:ea typeface="新細明體" pitchFamily="18" charset="-120"/>
              </a:rPr>
              <a:t>DFL-260E</a:t>
            </a:r>
          </a:p>
          <a:p>
            <a:r>
              <a:rPr lang="en-US" altLang="zh-TW" sz="1400" smtClean="0">
                <a:ea typeface="新細明體" pitchFamily="18" charset="-120"/>
              </a:rPr>
              <a:t>1 x 10/100/1000 for WAN</a:t>
            </a:r>
          </a:p>
          <a:p>
            <a:r>
              <a:rPr lang="en-US" altLang="zh-TW" sz="1400" smtClean="0">
                <a:ea typeface="新細明體" pitchFamily="18" charset="-120"/>
              </a:rPr>
              <a:t>1 x 10/100/1000 for DNZ</a:t>
            </a:r>
          </a:p>
          <a:p>
            <a:r>
              <a:rPr lang="en-US" altLang="zh-TW" sz="1400" smtClean="0">
                <a:ea typeface="新細明體" pitchFamily="18" charset="-120"/>
              </a:rPr>
              <a:t>5 x 10/100/1000 for LAN</a:t>
            </a:r>
          </a:p>
          <a:p>
            <a:r>
              <a:rPr lang="en-US" altLang="zh-TW" sz="1400" b="1" smtClean="0">
                <a:ea typeface="新細明體" pitchFamily="18" charset="-120"/>
              </a:rPr>
              <a:t>150Mbps</a:t>
            </a:r>
            <a:r>
              <a:rPr lang="en-US" altLang="zh-TW" sz="1400" smtClean="0">
                <a:ea typeface="新細明體" pitchFamily="18" charset="-120"/>
              </a:rPr>
              <a:t> plaintext firewall throughput</a:t>
            </a:r>
          </a:p>
          <a:p>
            <a:r>
              <a:rPr lang="en-US" altLang="zh-TW" sz="1400" b="1" smtClean="0">
                <a:ea typeface="新細明體" pitchFamily="18" charset="-120"/>
              </a:rPr>
              <a:t>45Mbps</a:t>
            </a:r>
            <a:r>
              <a:rPr lang="en-US" altLang="zh-TW" sz="1400" smtClean="0">
                <a:ea typeface="新細明體" pitchFamily="18" charset="-120"/>
              </a:rPr>
              <a:t> 3DES/AES VPN throughput</a:t>
            </a:r>
          </a:p>
          <a:p>
            <a:r>
              <a:rPr lang="en-US" altLang="zh-TW" sz="1400" b="1" smtClean="0">
                <a:ea typeface="新細明體" pitchFamily="18" charset="-120"/>
              </a:rPr>
              <a:t>60Mbps</a:t>
            </a:r>
            <a:r>
              <a:rPr lang="en-US" altLang="zh-TW" sz="1400" smtClean="0">
                <a:ea typeface="新細明體" pitchFamily="18" charset="-120"/>
              </a:rPr>
              <a:t> IPS throughput</a:t>
            </a:r>
          </a:p>
          <a:p>
            <a:r>
              <a:rPr lang="en-US" altLang="zh-TW" sz="1400" b="1" smtClean="0">
                <a:ea typeface="新細明體" pitchFamily="18" charset="-120"/>
              </a:rPr>
              <a:t>35Mbps</a:t>
            </a:r>
            <a:r>
              <a:rPr lang="en-US" altLang="zh-TW" sz="1400" smtClean="0">
                <a:ea typeface="新細明體" pitchFamily="18" charset="-120"/>
              </a:rPr>
              <a:t> Anti-Virus throughput</a:t>
            </a:r>
          </a:p>
        </p:txBody>
      </p:sp>
      <p:sp>
        <p:nvSpPr>
          <p:cNvPr id="24579" name="文字方塊 18"/>
          <p:cNvSpPr txBox="1">
            <a:spLocks noChangeArrowheads="1"/>
          </p:cNvSpPr>
          <p:nvPr/>
        </p:nvSpPr>
        <p:spPr bwMode="auto">
          <a:xfrm>
            <a:off x="688975" y="1500188"/>
            <a:ext cx="6858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eaLnBrk="1" hangingPunct="1">
              <a:spcBef>
                <a:spcPct val="50000"/>
              </a:spcBef>
            </a:pPr>
            <a:r>
              <a:rPr kumimoji="1" lang="en-US" altLang="zh-TW" sz="1600" b="1">
                <a:solidFill>
                  <a:srgbClr val="105D88"/>
                </a:solidFill>
                <a:ea typeface="新細明體" pitchFamily="18" charset="-120"/>
              </a:rPr>
              <a:t>Performance Overview</a:t>
            </a:r>
          </a:p>
        </p:txBody>
      </p:sp>
      <p:sp>
        <p:nvSpPr>
          <p:cNvPr id="24580" name="標題 1"/>
          <p:cNvSpPr>
            <a:spLocks noGrp="1"/>
          </p:cNvSpPr>
          <p:nvPr>
            <p:ph type="title"/>
          </p:nvPr>
        </p:nvSpPr>
        <p:spPr>
          <a:xfrm>
            <a:off x="790575" y="954088"/>
            <a:ext cx="6781800" cy="381000"/>
          </a:xfrm>
        </p:spPr>
        <p:txBody>
          <a:bodyPr/>
          <a:lstStyle/>
          <a:p>
            <a:r>
              <a:rPr lang="en-US" altLang="zh-TW" smtClean="0">
                <a:ea typeface="新細明體" pitchFamily="18" charset="-120"/>
              </a:rPr>
              <a:t>Product Introduction</a:t>
            </a:r>
            <a:endParaRPr lang="zh-TW" altLang="en-US" smtClean="0">
              <a:ea typeface="新細明體" pitchFamily="18" charset="-120"/>
            </a:endParaRPr>
          </a:p>
        </p:txBody>
      </p:sp>
      <p:pic>
        <p:nvPicPr>
          <p:cNvPr id="24581" name="圖片 46" descr="DFL-160_A1_Image L(Side).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311" t="13196"/>
          <a:stretch>
            <a:fillRect/>
          </a:stretch>
        </p:blipFill>
        <p:spPr bwMode="auto">
          <a:xfrm>
            <a:off x="6858000" y="1857375"/>
            <a:ext cx="154305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圖片 6" descr="DFL-261_A1_Image_H(Side).tif"/>
          <p:cNvPicPr>
            <a:picLocks noChangeAspect="1"/>
          </p:cNvPicPr>
          <p:nvPr/>
        </p:nvPicPr>
        <p:blipFill>
          <a:blip r:embed="rId3">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6500813" y="4143375"/>
            <a:ext cx="2071687"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內容版面配置區 2"/>
          <p:cNvSpPr>
            <a:spLocks noGrp="1"/>
          </p:cNvSpPr>
          <p:nvPr>
            <p:ph idx="1"/>
          </p:nvPr>
        </p:nvSpPr>
        <p:spPr>
          <a:xfrm>
            <a:off x="685800" y="1828800"/>
            <a:ext cx="5457825" cy="4600575"/>
          </a:xfrm>
        </p:spPr>
        <p:txBody>
          <a:bodyPr/>
          <a:lstStyle/>
          <a:p>
            <a:pPr>
              <a:buFont typeface="Wingdings" pitchFamily="2" charset="2"/>
              <a:buNone/>
            </a:pPr>
            <a:r>
              <a:rPr lang="en-US" altLang="zh-TW" b="1" smtClean="0">
                <a:solidFill>
                  <a:srgbClr val="0088EE"/>
                </a:solidFill>
                <a:ea typeface="新細明體" pitchFamily="18" charset="-120"/>
              </a:rPr>
              <a:t>DFL-860E</a:t>
            </a:r>
            <a:endParaRPr lang="en-US" altLang="zh-TW" smtClean="0">
              <a:ea typeface="新細明體" pitchFamily="18" charset="-120"/>
            </a:endParaRPr>
          </a:p>
          <a:p>
            <a:r>
              <a:rPr lang="en-US" altLang="zh-TW" sz="1400" smtClean="0">
                <a:ea typeface="新細明體" pitchFamily="18" charset="-120"/>
              </a:rPr>
              <a:t>2 x 10/100/1000 for WAN</a:t>
            </a:r>
          </a:p>
          <a:p>
            <a:r>
              <a:rPr lang="en-US" altLang="zh-TW" sz="1400" smtClean="0">
                <a:ea typeface="新細明體" pitchFamily="18" charset="-120"/>
              </a:rPr>
              <a:t>1 x 10/100/1000 for DNZ</a:t>
            </a:r>
          </a:p>
          <a:p>
            <a:r>
              <a:rPr lang="en-US" altLang="zh-TW" sz="1400" smtClean="0">
                <a:ea typeface="新細明體" pitchFamily="18" charset="-120"/>
              </a:rPr>
              <a:t>8 x 10/100/1000 for LAN</a:t>
            </a:r>
          </a:p>
          <a:p>
            <a:r>
              <a:rPr lang="en-US" altLang="zh-TW" sz="1400" b="1" smtClean="0">
                <a:ea typeface="新細明體" pitchFamily="18" charset="-120"/>
              </a:rPr>
              <a:t>200Mbps</a:t>
            </a:r>
            <a:r>
              <a:rPr lang="en-US" altLang="zh-TW" sz="1400" smtClean="0">
                <a:ea typeface="新細明體" pitchFamily="18" charset="-120"/>
              </a:rPr>
              <a:t> plaintext firewall throughput</a:t>
            </a:r>
          </a:p>
          <a:p>
            <a:r>
              <a:rPr lang="en-US" altLang="zh-TW" sz="1400" b="1" smtClean="0">
                <a:ea typeface="新細明體" pitchFamily="18" charset="-120"/>
              </a:rPr>
              <a:t>60Mbps</a:t>
            </a:r>
            <a:r>
              <a:rPr lang="en-US" altLang="zh-TW" sz="1400" smtClean="0">
                <a:ea typeface="新細明體" pitchFamily="18" charset="-120"/>
              </a:rPr>
              <a:t> 3DES/AES VPN throughput</a:t>
            </a:r>
          </a:p>
          <a:p>
            <a:r>
              <a:rPr lang="en-US" altLang="zh-TW" sz="1400" b="1" smtClean="0">
                <a:ea typeface="新細明體" pitchFamily="18" charset="-120"/>
              </a:rPr>
              <a:t>80Mbps</a:t>
            </a:r>
            <a:r>
              <a:rPr lang="en-US" altLang="zh-TW" sz="1400" smtClean="0">
                <a:ea typeface="新細明體" pitchFamily="18" charset="-120"/>
              </a:rPr>
              <a:t> IPS throughput</a:t>
            </a:r>
          </a:p>
          <a:p>
            <a:r>
              <a:rPr lang="en-US" altLang="zh-TW" sz="1400" b="1" smtClean="0">
                <a:ea typeface="新細明體" pitchFamily="18" charset="-120"/>
              </a:rPr>
              <a:t>50Mbps</a:t>
            </a:r>
            <a:r>
              <a:rPr lang="en-US" altLang="zh-TW" sz="1400" smtClean="0">
                <a:ea typeface="新細明體" pitchFamily="18" charset="-120"/>
              </a:rPr>
              <a:t> Anti-Virus throughput</a:t>
            </a:r>
          </a:p>
          <a:p>
            <a:endParaRPr lang="en-US" altLang="zh-TW" smtClean="0">
              <a:ea typeface="新細明體" pitchFamily="18" charset="-120"/>
            </a:endParaRPr>
          </a:p>
          <a:p>
            <a:pPr>
              <a:buFont typeface="Wingdings" pitchFamily="2" charset="2"/>
              <a:buNone/>
            </a:pPr>
            <a:r>
              <a:rPr lang="en-US" altLang="zh-TW" b="1" smtClean="0">
                <a:solidFill>
                  <a:srgbClr val="0088EE"/>
                </a:solidFill>
                <a:ea typeface="新細明體" pitchFamily="18" charset="-120"/>
              </a:rPr>
              <a:t>DFL-1660</a:t>
            </a:r>
            <a:r>
              <a:rPr lang="en-US" altLang="zh-TW" smtClean="0">
                <a:ea typeface="新細明體" pitchFamily="18" charset="-120"/>
              </a:rPr>
              <a:t>(IPS/AV one year subscription bundled)</a:t>
            </a:r>
          </a:p>
          <a:p>
            <a:r>
              <a:rPr lang="en-US" altLang="zh-TW" smtClean="0">
                <a:ea typeface="新細明體" pitchFamily="18" charset="-120"/>
              </a:rPr>
              <a:t>6 x 10/100/1000Mbps configurable ports</a:t>
            </a:r>
          </a:p>
          <a:p>
            <a:r>
              <a:rPr lang="en-US" altLang="zh-TW" b="1" smtClean="0">
                <a:ea typeface="新細明體" pitchFamily="18" charset="-120"/>
              </a:rPr>
              <a:t>1.2Gbps</a:t>
            </a:r>
            <a:r>
              <a:rPr lang="en-US" altLang="zh-TW" smtClean="0">
                <a:ea typeface="新細明體" pitchFamily="18" charset="-120"/>
              </a:rPr>
              <a:t> plaintext firewall throughput</a:t>
            </a:r>
          </a:p>
          <a:p>
            <a:r>
              <a:rPr lang="en-US" altLang="zh-TW" b="1" smtClean="0">
                <a:ea typeface="新細明體" pitchFamily="18" charset="-120"/>
              </a:rPr>
              <a:t>350Mbps</a:t>
            </a:r>
            <a:r>
              <a:rPr lang="en-US" altLang="zh-TW" smtClean="0">
                <a:ea typeface="新細明體" pitchFamily="18" charset="-120"/>
              </a:rPr>
              <a:t> 3DES/AES VPN throughput</a:t>
            </a:r>
          </a:p>
          <a:p>
            <a:r>
              <a:rPr lang="en-US" altLang="zh-TW" b="1" smtClean="0">
                <a:ea typeface="新細明體" pitchFamily="18" charset="-120"/>
              </a:rPr>
              <a:t>400Mbps</a:t>
            </a:r>
            <a:r>
              <a:rPr lang="en-US" altLang="zh-TW" smtClean="0">
                <a:ea typeface="新細明體" pitchFamily="18" charset="-120"/>
              </a:rPr>
              <a:t> IPS throughput</a:t>
            </a:r>
          </a:p>
          <a:p>
            <a:r>
              <a:rPr lang="en-US" altLang="zh-TW" b="1" smtClean="0">
                <a:ea typeface="新細明體" pitchFamily="18" charset="-120"/>
              </a:rPr>
              <a:t>225Mbps</a:t>
            </a:r>
            <a:r>
              <a:rPr lang="en-US" altLang="zh-TW" smtClean="0">
                <a:ea typeface="新細明體" pitchFamily="18" charset="-120"/>
              </a:rPr>
              <a:t> Anti-Virus throughput</a:t>
            </a:r>
          </a:p>
        </p:txBody>
      </p:sp>
      <p:sp>
        <p:nvSpPr>
          <p:cNvPr id="25603" name="文字方塊 18"/>
          <p:cNvSpPr txBox="1">
            <a:spLocks noChangeArrowheads="1"/>
          </p:cNvSpPr>
          <p:nvPr/>
        </p:nvSpPr>
        <p:spPr bwMode="auto">
          <a:xfrm>
            <a:off x="688975" y="1500188"/>
            <a:ext cx="6858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eaLnBrk="1" hangingPunct="1">
              <a:spcBef>
                <a:spcPct val="50000"/>
              </a:spcBef>
            </a:pPr>
            <a:r>
              <a:rPr kumimoji="1" lang="en-US" altLang="zh-TW" sz="1600" b="1">
                <a:solidFill>
                  <a:srgbClr val="105D88"/>
                </a:solidFill>
                <a:ea typeface="新細明體" pitchFamily="18" charset="-120"/>
              </a:rPr>
              <a:t>Performance Overview</a:t>
            </a:r>
          </a:p>
        </p:txBody>
      </p:sp>
      <p:sp>
        <p:nvSpPr>
          <p:cNvPr id="25604" name="標題 1"/>
          <p:cNvSpPr>
            <a:spLocks noGrp="1"/>
          </p:cNvSpPr>
          <p:nvPr>
            <p:ph type="title"/>
          </p:nvPr>
        </p:nvSpPr>
        <p:spPr>
          <a:xfrm>
            <a:off x="790575" y="954088"/>
            <a:ext cx="6781800" cy="381000"/>
          </a:xfrm>
        </p:spPr>
        <p:txBody>
          <a:bodyPr/>
          <a:lstStyle/>
          <a:p>
            <a:r>
              <a:rPr lang="en-US" altLang="zh-TW" smtClean="0">
                <a:ea typeface="新細明體" pitchFamily="18" charset="-120"/>
              </a:rPr>
              <a:t>Product Introduction</a:t>
            </a:r>
            <a:endParaRPr lang="zh-TW" altLang="en-US" smtClean="0">
              <a:ea typeface="新細明體" pitchFamily="18" charset="-120"/>
            </a:endParaRPr>
          </a:p>
        </p:txBody>
      </p:sp>
      <p:pic>
        <p:nvPicPr>
          <p:cNvPr id="25605" name="圖片 3" descr="DFL-1660_Image L(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57813" y="4786313"/>
            <a:ext cx="3538537"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圖片 6" descr="DFL-861_A1_Image_L(Side).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867" t="6464"/>
          <a:stretch>
            <a:fillRect/>
          </a:stretch>
        </p:blipFill>
        <p:spPr bwMode="auto">
          <a:xfrm>
            <a:off x="6372225" y="1989138"/>
            <a:ext cx="2130425"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內容版面配置區 2"/>
          <p:cNvSpPr>
            <a:spLocks noGrp="1"/>
          </p:cNvSpPr>
          <p:nvPr>
            <p:ph idx="1"/>
          </p:nvPr>
        </p:nvSpPr>
        <p:spPr>
          <a:xfrm>
            <a:off x="928688" y="4000500"/>
            <a:ext cx="6958012" cy="2171700"/>
          </a:xfrm>
        </p:spPr>
        <p:txBody>
          <a:bodyPr/>
          <a:lstStyle/>
          <a:p>
            <a:pPr>
              <a:buFont typeface="Wingdings" pitchFamily="2" charset="2"/>
              <a:buNone/>
            </a:pPr>
            <a:r>
              <a:rPr lang="en-US" altLang="zh-TW" b="1" smtClean="0">
                <a:solidFill>
                  <a:srgbClr val="0088EE"/>
                </a:solidFill>
                <a:ea typeface="新細明體" pitchFamily="18" charset="-120"/>
              </a:rPr>
              <a:t>DFL-2560/2560G</a:t>
            </a:r>
            <a:r>
              <a:rPr lang="en-US" altLang="zh-TW" smtClean="0">
                <a:ea typeface="新細明體" pitchFamily="18" charset="-120"/>
              </a:rPr>
              <a:t> (IPS/AV one year subscription bundled)</a:t>
            </a:r>
          </a:p>
          <a:p>
            <a:r>
              <a:rPr lang="en-US" altLang="zh-TW" sz="1400" smtClean="0">
                <a:ea typeface="新細明體" pitchFamily="18" charset="-120"/>
              </a:rPr>
              <a:t>10 x 10/100/1000Mbps configurable ports (DFL-2560)</a:t>
            </a:r>
          </a:p>
          <a:p>
            <a:r>
              <a:rPr lang="en-US" altLang="zh-TW" sz="1400" smtClean="0">
                <a:ea typeface="新細明體" pitchFamily="18" charset="-120"/>
              </a:rPr>
              <a:t>6 x 10/100/1000Mbps + 4 x SFP configurable ports (DFL-2560G)</a:t>
            </a:r>
          </a:p>
          <a:p>
            <a:r>
              <a:rPr lang="en-US" altLang="zh-TW" sz="1400" b="1" smtClean="0">
                <a:ea typeface="新細明體" pitchFamily="18" charset="-120"/>
              </a:rPr>
              <a:t>2Gbps</a:t>
            </a:r>
            <a:r>
              <a:rPr lang="en-US" altLang="zh-TW" sz="1400" smtClean="0">
                <a:ea typeface="新細明體" pitchFamily="18" charset="-120"/>
              </a:rPr>
              <a:t> plaintext firewall throughput</a:t>
            </a:r>
          </a:p>
          <a:p>
            <a:r>
              <a:rPr lang="en-US" altLang="zh-TW" sz="1400" b="1" smtClean="0">
                <a:ea typeface="新細明體" pitchFamily="18" charset="-120"/>
              </a:rPr>
              <a:t>1Gbps Mbps</a:t>
            </a:r>
            <a:r>
              <a:rPr lang="en-US" altLang="zh-TW" sz="1400" smtClean="0">
                <a:ea typeface="新細明體" pitchFamily="18" charset="-120"/>
              </a:rPr>
              <a:t> 3DES/AES VPN throughput</a:t>
            </a:r>
          </a:p>
          <a:p>
            <a:r>
              <a:rPr lang="en-US" altLang="zh-TW" sz="1400" b="1" smtClean="0">
                <a:ea typeface="新細明體" pitchFamily="18" charset="-120"/>
              </a:rPr>
              <a:t>600Mbps</a:t>
            </a:r>
            <a:r>
              <a:rPr lang="en-US" altLang="zh-TW" sz="1400" smtClean="0">
                <a:ea typeface="新細明體" pitchFamily="18" charset="-120"/>
              </a:rPr>
              <a:t> IPS throughput</a:t>
            </a:r>
          </a:p>
          <a:p>
            <a:r>
              <a:rPr lang="en-US" altLang="zh-TW" sz="1400" b="1" smtClean="0">
                <a:ea typeface="新細明體" pitchFamily="18" charset="-120"/>
              </a:rPr>
              <a:t>450Mbps</a:t>
            </a:r>
            <a:r>
              <a:rPr lang="en-US" altLang="zh-TW" sz="1400" smtClean="0">
                <a:ea typeface="新細明體" pitchFamily="18" charset="-120"/>
              </a:rPr>
              <a:t> Anti-Virus throughput</a:t>
            </a:r>
            <a:endParaRPr lang="zh-TW" altLang="en-US" smtClean="0">
              <a:ea typeface="新細明體" pitchFamily="18" charset="-120"/>
            </a:endParaRPr>
          </a:p>
        </p:txBody>
      </p:sp>
      <p:pic>
        <p:nvPicPr>
          <p:cNvPr id="26627" name="圖片 4" descr="DFL-2560_Image L(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5813" y="2571750"/>
            <a:ext cx="3567112"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圖片 5" descr="DFL-2560G_Image L(Sid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428875"/>
            <a:ext cx="3643313"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文字方塊 18"/>
          <p:cNvSpPr txBox="1">
            <a:spLocks noChangeArrowheads="1"/>
          </p:cNvSpPr>
          <p:nvPr/>
        </p:nvSpPr>
        <p:spPr bwMode="auto">
          <a:xfrm>
            <a:off x="688975" y="1500188"/>
            <a:ext cx="6858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eaLnBrk="1" hangingPunct="1">
              <a:spcBef>
                <a:spcPct val="50000"/>
              </a:spcBef>
            </a:pPr>
            <a:r>
              <a:rPr kumimoji="1" lang="en-US" altLang="zh-TW" sz="1600" b="1">
                <a:solidFill>
                  <a:srgbClr val="105D88"/>
                </a:solidFill>
                <a:ea typeface="新細明體" pitchFamily="18" charset="-120"/>
              </a:rPr>
              <a:t>Performance Overview</a:t>
            </a:r>
          </a:p>
        </p:txBody>
      </p:sp>
      <p:sp>
        <p:nvSpPr>
          <p:cNvPr id="26630" name="標題 1"/>
          <p:cNvSpPr>
            <a:spLocks noGrp="1"/>
          </p:cNvSpPr>
          <p:nvPr>
            <p:ph type="title"/>
          </p:nvPr>
        </p:nvSpPr>
        <p:spPr>
          <a:xfrm>
            <a:off x="790575" y="954088"/>
            <a:ext cx="6781800" cy="381000"/>
          </a:xfrm>
        </p:spPr>
        <p:txBody>
          <a:bodyPr/>
          <a:lstStyle/>
          <a:p>
            <a:r>
              <a:rPr lang="en-US" altLang="zh-TW" smtClean="0">
                <a:ea typeface="新細明體" pitchFamily="18" charset="-120"/>
              </a:rPr>
              <a:t>Product Introduction</a:t>
            </a:r>
            <a:endParaRPr lang="zh-TW" altLang="en-US" smtClean="0">
              <a:ea typeface="新細明體" pitchFamily="18" charset="-12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p:cNvSpPr>
            <a:spLocks noGrp="1"/>
          </p:cNvSpPr>
          <p:nvPr>
            <p:ph idx="1"/>
          </p:nvPr>
        </p:nvSpPr>
        <p:spPr>
          <a:xfrm>
            <a:off x="866775" y="1857375"/>
            <a:ext cx="7634288" cy="4000500"/>
          </a:xfrm>
        </p:spPr>
        <p:txBody>
          <a:bodyPr/>
          <a:lstStyle/>
          <a:p>
            <a:pPr>
              <a:spcBef>
                <a:spcPct val="50000"/>
              </a:spcBef>
              <a:buFont typeface="Wingdings" pitchFamily="2" charset="2"/>
              <a:buNone/>
            </a:pPr>
            <a:r>
              <a:rPr lang="en-US" altLang="zh-TW" b="1" smtClean="0">
                <a:ea typeface="新細明體" pitchFamily="18" charset="-120"/>
              </a:rPr>
              <a:t>DFL-160 </a:t>
            </a:r>
          </a:p>
          <a:p>
            <a:pPr marL="715963" lvl="1" indent="-274638">
              <a:spcBef>
                <a:spcPct val="50000"/>
              </a:spcBef>
            </a:pPr>
            <a:r>
              <a:rPr lang="en-US" altLang="zh-TW" smtClean="0">
                <a:ea typeface="新細明體" pitchFamily="18" charset="-120"/>
              </a:rPr>
              <a:t> </a:t>
            </a:r>
            <a:r>
              <a:rPr lang="en-US" altLang="zh-TW" sz="1400" smtClean="0">
                <a:ea typeface="新細明體" pitchFamily="18" charset="-120"/>
              </a:rPr>
              <a:t>Default:</a:t>
            </a:r>
            <a:r>
              <a:rPr lang="en-US" altLang="zh-TW" sz="1400" b="1" smtClean="0">
                <a:solidFill>
                  <a:srgbClr val="C00000"/>
                </a:solidFill>
                <a:ea typeface="新細明體" pitchFamily="18" charset="-120"/>
              </a:rPr>
              <a:t> </a:t>
            </a:r>
            <a:r>
              <a:rPr lang="en-US" altLang="zh-TW" sz="1400" b="1" smtClean="0">
                <a:solidFill>
                  <a:srgbClr val="EA0000"/>
                </a:solidFill>
                <a:ea typeface="新細明體" pitchFamily="18" charset="-120"/>
              </a:rPr>
              <a:t>One-year</a:t>
            </a:r>
            <a:r>
              <a:rPr lang="en-US" altLang="zh-TW" sz="1400" b="1" smtClean="0">
                <a:solidFill>
                  <a:srgbClr val="C00000"/>
                </a:solidFill>
                <a:ea typeface="新細明體" pitchFamily="18" charset="-120"/>
              </a:rPr>
              <a:t> </a:t>
            </a:r>
            <a:r>
              <a:rPr lang="en-US" altLang="zh-TW" sz="1400" smtClean="0">
                <a:ea typeface="新細明體" pitchFamily="18" charset="-120"/>
              </a:rPr>
              <a:t>IPS/AV/WCF subscriptions </a:t>
            </a:r>
          </a:p>
          <a:p>
            <a:pPr marL="715963" lvl="1" indent="-274638">
              <a:spcBef>
                <a:spcPct val="50000"/>
              </a:spcBef>
            </a:pPr>
            <a:r>
              <a:rPr lang="en-US" altLang="zh-TW" sz="1400" b="1" smtClean="0">
                <a:ea typeface="新細明體" pitchFamily="18" charset="-120"/>
              </a:rPr>
              <a:t> </a:t>
            </a:r>
            <a:r>
              <a:rPr lang="en-US" altLang="zh-TW" sz="1400" smtClean="0">
                <a:ea typeface="新細明體" pitchFamily="18" charset="-120"/>
              </a:rPr>
              <a:t>Renewal: ALL-in-ONE (IPS, AV, WCF) subscription sku only</a:t>
            </a:r>
          </a:p>
          <a:p>
            <a:pPr>
              <a:spcBef>
                <a:spcPct val="50000"/>
              </a:spcBef>
              <a:buFont typeface="Wingdings" pitchFamily="2" charset="2"/>
              <a:buNone/>
            </a:pPr>
            <a:r>
              <a:rPr lang="en-US" altLang="zh-TW" b="1" smtClean="0">
                <a:ea typeface="新細明體" pitchFamily="18" charset="-120"/>
              </a:rPr>
              <a:t>DFL-260E/860E/1660/2560 NB (Non-Bundle)</a:t>
            </a:r>
          </a:p>
          <a:p>
            <a:pPr marL="715963" lvl="1" indent="-274638">
              <a:spcBef>
                <a:spcPct val="50000"/>
              </a:spcBef>
            </a:pPr>
            <a:r>
              <a:rPr lang="en-US" altLang="zh-TW" sz="1400" smtClean="0">
                <a:ea typeface="新細明體" pitchFamily="18" charset="-120"/>
              </a:rPr>
              <a:t>UTM firewall appliance only</a:t>
            </a:r>
          </a:p>
          <a:p>
            <a:pPr marL="715963" lvl="1" indent="-274638">
              <a:spcBef>
                <a:spcPct val="50000"/>
              </a:spcBef>
            </a:pPr>
            <a:r>
              <a:rPr lang="en-US" altLang="zh-TW" sz="1400" smtClean="0">
                <a:ea typeface="新細明體" pitchFamily="18" charset="-120"/>
              </a:rPr>
              <a:t> Default : </a:t>
            </a:r>
            <a:r>
              <a:rPr lang="en-US" altLang="zh-TW" sz="1400" b="1" smtClean="0">
                <a:solidFill>
                  <a:srgbClr val="EA0000"/>
                </a:solidFill>
                <a:ea typeface="新細明體" pitchFamily="18" charset="-120"/>
              </a:rPr>
              <a:t>90-day</a:t>
            </a:r>
            <a:r>
              <a:rPr lang="en-US" altLang="zh-TW" sz="1400" smtClean="0">
                <a:ea typeface="新細明體" pitchFamily="18" charset="-120"/>
              </a:rPr>
              <a:t> IPS/AV/WCF trial subscriptions</a:t>
            </a:r>
          </a:p>
          <a:p>
            <a:pPr marL="715963" lvl="1" indent="-274638">
              <a:spcBef>
                <a:spcPct val="50000"/>
              </a:spcBef>
            </a:pPr>
            <a:r>
              <a:rPr lang="en-US" altLang="zh-TW" sz="1400" smtClean="0">
                <a:ea typeface="新細明體" pitchFamily="18" charset="-120"/>
              </a:rPr>
              <a:t>Renewal: Customer can purchase any one of three, or any combination as their needs </a:t>
            </a:r>
          </a:p>
          <a:p>
            <a:pPr>
              <a:spcBef>
                <a:spcPct val="50000"/>
              </a:spcBef>
              <a:buFont typeface="Wingdings" pitchFamily="2" charset="2"/>
              <a:buNone/>
            </a:pPr>
            <a:r>
              <a:rPr lang="en-US" altLang="zh-TW" b="1" smtClean="0">
                <a:ea typeface="新細明體" pitchFamily="18" charset="-120"/>
              </a:rPr>
              <a:t>DFL-260E/860E/1660/2560 IA1(IPS and AV bundled)</a:t>
            </a:r>
          </a:p>
          <a:p>
            <a:pPr marL="715963" lvl="1" indent="-274638">
              <a:lnSpc>
                <a:spcPts val="2500"/>
              </a:lnSpc>
            </a:pPr>
            <a:r>
              <a:rPr lang="en-US" altLang="zh-TW" sz="1400" smtClean="0">
                <a:ea typeface="新細明體" pitchFamily="18" charset="-120"/>
              </a:rPr>
              <a:t>Default: </a:t>
            </a:r>
            <a:r>
              <a:rPr lang="en-US" altLang="zh-TW" sz="1400" b="1" smtClean="0">
                <a:solidFill>
                  <a:srgbClr val="EA0000"/>
                </a:solidFill>
                <a:ea typeface="新細明體" pitchFamily="18" charset="-120"/>
              </a:rPr>
              <a:t>One-year free IPS and AV </a:t>
            </a:r>
            <a:r>
              <a:rPr lang="en-US" altLang="zh-TW" sz="1400" smtClean="0">
                <a:ea typeface="新細明體" pitchFamily="18" charset="-120"/>
              </a:rPr>
              <a:t>subscriptions</a:t>
            </a:r>
          </a:p>
          <a:p>
            <a:pPr marL="715963" lvl="1" indent="-274638">
              <a:lnSpc>
                <a:spcPts val="2500"/>
              </a:lnSpc>
            </a:pPr>
            <a:r>
              <a:rPr lang="en-US" altLang="zh-TW" sz="1400" smtClean="0">
                <a:ea typeface="新細明體" pitchFamily="18" charset="-120"/>
              </a:rPr>
              <a:t>Renewal: Customer can purchase any one of three, or any combination as their needs</a:t>
            </a:r>
            <a:endParaRPr lang="en-US" altLang="zh-TW" sz="1400" b="1" smtClean="0">
              <a:ea typeface="新細明體" pitchFamily="18" charset="-120"/>
            </a:endParaRPr>
          </a:p>
          <a:p>
            <a:endParaRPr lang="zh-TW" altLang="en-US" smtClean="0">
              <a:ea typeface="新細明體" pitchFamily="18" charset="-120"/>
            </a:endParaRPr>
          </a:p>
        </p:txBody>
      </p:sp>
      <p:sp>
        <p:nvSpPr>
          <p:cNvPr id="27651" name="標題 1"/>
          <p:cNvSpPr>
            <a:spLocks noGrp="1"/>
          </p:cNvSpPr>
          <p:nvPr>
            <p:ph type="title"/>
          </p:nvPr>
        </p:nvSpPr>
        <p:spPr>
          <a:xfrm>
            <a:off x="790575" y="954088"/>
            <a:ext cx="6781800" cy="381000"/>
          </a:xfrm>
        </p:spPr>
        <p:txBody>
          <a:bodyPr/>
          <a:lstStyle/>
          <a:p>
            <a:r>
              <a:rPr lang="en-US" altLang="zh-TW" smtClean="0">
                <a:ea typeface="新細明體" pitchFamily="18" charset="-120"/>
              </a:rPr>
              <a:t>Product Introduction</a:t>
            </a:r>
            <a:endParaRPr lang="zh-TW" altLang="en-US" smtClean="0">
              <a:ea typeface="新細明體" pitchFamily="18" charset="-120"/>
            </a:endParaRPr>
          </a:p>
        </p:txBody>
      </p:sp>
      <p:sp>
        <p:nvSpPr>
          <p:cNvPr id="27652" name="文字方塊 18"/>
          <p:cNvSpPr txBox="1">
            <a:spLocks noChangeArrowheads="1"/>
          </p:cNvSpPr>
          <p:nvPr/>
        </p:nvSpPr>
        <p:spPr bwMode="auto">
          <a:xfrm>
            <a:off x="688975" y="1500188"/>
            <a:ext cx="6858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eaLnBrk="1" hangingPunct="1">
              <a:spcBef>
                <a:spcPct val="50000"/>
              </a:spcBef>
            </a:pPr>
            <a:r>
              <a:rPr kumimoji="1" lang="en-US" altLang="zh-TW" sz="1600" b="1">
                <a:solidFill>
                  <a:srgbClr val="105D88"/>
                </a:solidFill>
                <a:ea typeface="新細明體" pitchFamily="18" charset="-120"/>
              </a:rPr>
              <a:t>Subscription Packages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animEffect transition="in" filter="wipe(up)">
                                      <p:cBhvr>
                                        <p:cTn id="11" dur="500"/>
                                        <p:tgtEl>
                                          <p:spTgt spid="4">
                                            <p:txEl>
                                              <p:pRg st="3" end="3"/>
                                            </p:txEl>
                                          </p:spTgt>
                                        </p:tgtEl>
                                      </p:cBhvr>
                                    </p:animEffect>
                                  </p:childTnLst>
                                </p:cTn>
                              </p:par>
                            </p:childTnLst>
                          </p:cTn>
                        </p:par>
                        <p:par>
                          <p:cTn id="12" fill="hold" nodeType="afterGroup">
                            <p:stCondLst>
                              <p:cond delay="1000"/>
                            </p:stCondLst>
                            <p:childTnLst>
                              <p:par>
                                <p:cTn id="13" presetID="22" presetClass="entr" presetSubtype="1" fill="hold" nodeType="after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wipe(up)">
                                      <p:cBhvr>
                                        <p:cTn id="15" dur="500"/>
                                        <p:tgtEl>
                                          <p:spTgt spid="4">
                                            <p:txEl>
                                              <p:pRg st="4" end="4"/>
                                            </p:txEl>
                                          </p:spTgt>
                                        </p:tgtEl>
                                      </p:cBhvr>
                                    </p:animEffect>
                                  </p:childTnLst>
                                </p:cTn>
                              </p:par>
                            </p:childTnLst>
                          </p:cTn>
                        </p:par>
                        <p:par>
                          <p:cTn id="16" fill="hold" nodeType="afterGroup">
                            <p:stCondLst>
                              <p:cond delay="1500"/>
                            </p:stCondLst>
                            <p:childTnLst>
                              <p:par>
                                <p:cTn id="17" presetID="22" presetClass="entr" presetSubtype="1" fill="hold" nodeType="after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animEffect transition="in" filter="wipe(up)">
                                      <p:cBhvr>
                                        <p:cTn id="19" dur="500"/>
                                        <p:tgtEl>
                                          <p:spTgt spid="4">
                                            <p:txEl>
                                              <p:pRg st="7" end="7"/>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1" fill="hold"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up)">
                                      <p:cBhvr>
                                        <p:cTn id="24" dur="500"/>
                                        <p:tgtEl>
                                          <p:spTgt spid="4">
                                            <p:txEl>
                                              <p:pRg st="1" end="1"/>
                                            </p:txEl>
                                          </p:spTgt>
                                        </p:tgtEl>
                                      </p:cBhvr>
                                    </p:animEffect>
                                  </p:childTnLst>
                                </p:cTn>
                              </p:par>
                              <p:par>
                                <p:cTn id="25" presetID="22" presetClass="entr" presetSubtype="1" fill="hold" nodeType="with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wipe(up)">
                                      <p:cBhvr>
                                        <p:cTn id="27" dur="500"/>
                                        <p:tgtEl>
                                          <p:spTgt spid="4">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up)">
                                      <p:cBhvr>
                                        <p:cTn id="32" dur="500"/>
                                        <p:tgtEl>
                                          <p:spTgt spid="4">
                                            <p:txEl>
                                              <p:pRg st="5" end="5"/>
                                            </p:txEl>
                                          </p:spTgt>
                                        </p:tgtEl>
                                      </p:cBhvr>
                                    </p:animEffect>
                                  </p:childTnLst>
                                </p:cTn>
                              </p:par>
                              <p:par>
                                <p:cTn id="33" presetID="22" presetClass="entr" presetSubtype="1" fill="hold" nodeType="with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wipe(up)">
                                      <p:cBhvr>
                                        <p:cTn id="35" dur="500"/>
                                        <p:tgtEl>
                                          <p:spTgt spid="4">
                                            <p:txEl>
                                              <p:pRg st="6" end="6"/>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1" fill="hold" nodeType="clickEffect">
                                  <p:stCondLst>
                                    <p:cond delay="0"/>
                                  </p:stCondLst>
                                  <p:childTnLst>
                                    <p:set>
                                      <p:cBhvr>
                                        <p:cTn id="39" dur="1" fill="hold">
                                          <p:stCondLst>
                                            <p:cond delay="0"/>
                                          </p:stCondLst>
                                        </p:cTn>
                                        <p:tgtEl>
                                          <p:spTgt spid="4">
                                            <p:txEl>
                                              <p:pRg st="8" end="8"/>
                                            </p:txEl>
                                          </p:spTgt>
                                        </p:tgtEl>
                                        <p:attrNameLst>
                                          <p:attrName>style.visibility</p:attrName>
                                        </p:attrNameLst>
                                      </p:cBhvr>
                                      <p:to>
                                        <p:strVal val="visible"/>
                                      </p:to>
                                    </p:set>
                                    <p:animEffect transition="in" filter="wipe(up)">
                                      <p:cBhvr>
                                        <p:cTn id="40" dur="500"/>
                                        <p:tgtEl>
                                          <p:spTgt spid="4">
                                            <p:txEl>
                                              <p:pRg st="8" end="8"/>
                                            </p:txEl>
                                          </p:spTgt>
                                        </p:tgtEl>
                                      </p:cBhvr>
                                    </p:animEffect>
                                  </p:childTnLst>
                                </p:cTn>
                              </p:par>
                              <p:par>
                                <p:cTn id="41" presetID="22" presetClass="entr" presetSubtype="1" fill="hold" nodeType="with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animEffect transition="in" filter="wipe(up)">
                                      <p:cBhvr>
                                        <p:cTn id="43"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文字方塊 58"/>
          <p:cNvSpPr txBox="1">
            <a:spLocks noChangeArrowheads="1"/>
          </p:cNvSpPr>
          <p:nvPr/>
        </p:nvSpPr>
        <p:spPr bwMode="auto">
          <a:xfrm>
            <a:off x="3500438" y="4786313"/>
            <a:ext cx="10715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algn="ctr" eaLnBrk="1" hangingPunct="1"/>
            <a:r>
              <a:rPr lang="en-US" altLang="zh-TW">
                <a:ea typeface="新細明體" pitchFamily="18" charset="-120"/>
              </a:rPr>
              <a:t>IPSec</a:t>
            </a:r>
          </a:p>
          <a:p>
            <a:pPr algn="ctr" eaLnBrk="1" hangingPunct="1"/>
            <a:r>
              <a:rPr lang="en-US" altLang="zh-TW">
                <a:ea typeface="新細明體" pitchFamily="18" charset="-120"/>
              </a:rPr>
              <a:t> VPN</a:t>
            </a:r>
            <a:endParaRPr lang="zh-TW" altLang="en-US">
              <a:ea typeface="新細明體" pitchFamily="18" charset="-120"/>
            </a:endParaRPr>
          </a:p>
        </p:txBody>
      </p:sp>
      <p:cxnSp>
        <p:nvCxnSpPr>
          <p:cNvPr id="62" name="直線接點 61"/>
          <p:cNvCxnSpPr/>
          <p:nvPr/>
        </p:nvCxnSpPr>
        <p:spPr bwMode="auto">
          <a:xfrm rot="5400000" flipH="1" flipV="1">
            <a:off x="7323932" y="3607594"/>
            <a:ext cx="355600" cy="1587"/>
          </a:xfrm>
          <a:prstGeom prst="line">
            <a:avLst/>
          </a:prstGeom>
          <a:solidFill>
            <a:schemeClr val="accent1"/>
          </a:solidFill>
          <a:ln w="28575" cap="flat" cmpd="sng" algn="ctr">
            <a:solidFill>
              <a:schemeClr val="bg2">
                <a:lumMod val="50000"/>
              </a:schemeClr>
            </a:solidFill>
            <a:prstDash val="solid"/>
            <a:round/>
            <a:headEnd type="none" w="med" len="med"/>
            <a:tailEnd type="none" w="med" len="med"/>
          </a:ln>
          <a:effectLst/>
        </p:spPr>
      </p:cxnSp>
      <p:pic>
        <p:nvPicPr>
          <p:cNvPr id="2053" name="圖片 77" descr="DPH-100H.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43750" y="1643063"/>
            <a:ext cx="56673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圖片 76" descr="DPH-100H.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43750" y="3143250"/>
            <a:ext cx="56673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圖片 75" descr="DPH-100H.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29563" y="2428875"/>
            <a:ext cx="566737"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圖片 74" descr="DPH-100H.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57938" y="2428875"/>
            <a:ext cx="566737"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圖片 51" descr="DPH-100H.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1500" y="5357813"/>
            <a:ext cx="56673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圖片 44" descr="DPH-100H.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57313" y="3500438"/>
            <a:ext cx="566737"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6"/>
          <p:cNvPicPr>
            <a:picLocks noChangeAspect="1" noChangeArrowheads="1"/>
          </p:cNvPicPr>
          <p:nvPr/>
        </p:nvPicPr>
        <p:blipFill>
          <a:blip r:embed="rId5">
            <a:clrChange>
              <a:clrFrom>
                <a:srgbClr val="86D9FD"/>
              </a:clrFrom>
              <a:clrTo>
                <a:srgbClr val="86D9FD">
                  <a:alpha val="0"/>
                </a:srgbClr>
              </a:clrTo>
            </a:clrChange>
            <a:extLst>
              <a:ext uri="{28A0092B-C50C-407E-A947-70E740481C1C}">
                <a14:useLocalDpi xmlns:a14="http://schemas.microsoft.com/office/drawing/2010/main" val="0"/>
              </a:ext>
            </a:extLst>
          </a:blip>
          <a:srcRect/>
          <a:stretch>
            <a:fillRect/>
          </a:stretch>
        </p:blipFill>
        <p:spPr bwMode="auto">
          <a:xfrm>
            <a:off x="6858000" y="3714750"/>
            <a:ext cx="944563"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圖片 33" descr="DPH-100H.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14563" y="1928813"/>
            <a:ext cx="566737"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1" name="Oval 2"/>
          <p:cNvSpPr>
            <a:spLocks noChangeArrowheads="1"/>
          </p:cNvSpPr>
          <p:nvPr/>
        </p:nvSpPr>
        <p:spPr bwMode="auto">
          <a:xfrm rot="-1477203">
            <a:off x="1539875" y="1743075"/>
            <a:ext cx="1063625" cy="1108075"/>
          </a:xfrm>
          <a:prstGeom prst="ellipse">
            <a:avLst/>
          </a:prstGeom>
          <a:solidFill>
            <a:schemeClr val="accent1">
              <a:alpha val="20000"/>
            </a:schemeClr>
          </a:solidFill>
          <a:ln w="9525">
            <a:solidFill>
              <a:srgbClr val="6699FF"/>
            </a:solidFill>
            <a:prstDash val="dash"/>
            <a:round/>
            <a:headEnd/>
            <a:tailEnd/>
          </a:ln>
        </p:spPr>
        <p:txBody>
          <a:bodyPr wrap="none" anchor="ctr"/>
          <a:lstStyle/>
          <a:p>
            <a:endParaRPr lang="en-US" altLang="zh-TW">
              <a:solidFill>
                <a:srgbClr val="0000FF"/>
              </a:solidFill>
              <a:ea typeface="新細明體" pitchFamily="18" charset="-120"/>
            </a:endParaRPr>
          </a:p>
        </p:txBody>
      </p:sp>
      <p:sp>
        <p:nvSpPr>
          <p:cNvPr id="2062" name="Oval 2"/>
          <p:cNvSpPr>
            <a:spLocks noChangeArrowheads="1"/>
          </p:cNvSpPr>
          <p:nvPr/>
        </p:nvSpPr>
        <p:spPr bwMode="auto">
          <a:xfrm rot="-1477203">
            <a:off x="6827838" y="5037138"/>
            <a:ext cx="1560512" cy="1566862"/>
          </a:xfrm>
          <a:prstGeom prst="ellipse">
            <a:avLst/>
          </a:prstGeom>
          <a:solidFill>
            <a:schemeClr val="accent1">
              <a:alpha val="20000"/>
            </a:schemeClr>
          </a:solidFill>
          <a:ln w="9525">
            <a:solidFill>
              <a:srgbClr val="6699FF"/>
            </a:solidFill>
            <a:prstDash val="dash"/>
            <a:round/>
            <a:headEnd/>
            <a:tailEnd/>
          </a:ln>
        </p:spPr>
        <p:txBody>
          <a:bodyPr wrap="none" anchor="ctr"/>
          <a:lstStyle/>
          <a:p>
            <a:endParaRPr lang="en-US" altLang="zh-TW">
              <a:solidFill>
                <a:srgbClr val="0000FF"/>
              </a:solidFill>
              <a:ea typeface="新細明體" pitchFamily="18" charset="-120"/>
            </a:endParaRPr>
          </a:p>
        </p:txBody>
      </p:sp>
      <p:pic>
        <p:nvPicPr>
          <p:cNvPr id="2063" name="圖片 22" descr="DFL-1600.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500688" y="4143375"/>
            <a:ext cx="1260475"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4"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9000" y="4000500"/>
            <a:ext cx="1584325"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5" name="標題 1"/>
          <p:cNvSpPr>
            <a:spLocks noGrp="1"/>
          </p:cNvSpPr>
          <p:nvPr>
            <p:ph type="title"/>
          </p:nvPr>
        </p:nvSpPr>
        <p:spPr>
          <a:xfrm>
            <a:off x="790575" y="954088"/>
            <a:ext cx="6781800" cy="381000"/>
          </a:xfrm>
        </p:spPr>
        <p:txBody>
          <a:bodyPr/>
          <a:lstStyle/>
          <a:p>
            <a:r>
              <a:rPr lang="en-US" altLang="zh-TW" smtClean="0">
                <a:ea typeface="新細明體" pitchFamily="18" charset="-120"/>
              </a:rPr>
              <a:t>Deployment Scenario</a:t>
            </a:r>
            <a:endParaRPr lang="zh-TW" altLang="en-US" smtClean="0">
              <a:ea typeface="新細明體" pitchFamily="18" charset="-120"/>
            </a:endParaRPr>
          </a:p>
        </p:txBody>
      </p:sp>
      <p:pic>
        <p:nvPicPr>
          <p:cNvPr id="2066" name="Picture 6"/>
          <p:cNvPicPr>
            <a:picLocks noChangeAspect="1" noChangeArrowheads="1"/>
          </p:cNvPicPr>
          <p:nvPr/>
        </p:nvPicPr>
        <p:blipFill>
          <a:blip r:embed="rId5">
            <a:clrChange>
              <a:clrFrom>
                <a:srgbClr val="86D9FD"/>
              </a:clrFrom>
              <a:clrTo>
                <a:srgbClr val="86D9FD">
                  <a:alpha val="0"/>
                </a:srgbClr>
              </a:clrTo>
            </a:clrChange>
            <a:extLst>
              <a:ext uri="{28A0092B-C50C-407E-A947-70E740481C1C}">
                <a14:useLocalDpi xmlns:a14="http://schemas.microsoft.com/office/drawing/2010/main" val="0"/>
              </a:ext>
            </a:extLst>
          </a:blip>
          <a:srcRect/>
          <a:stretch>
            <a:fillRect/>
          </a:stretch>
        </p:blipFill>
        <p:spPr bwMode="auto">
          <a:xfrm>
            <a:off x="357188" y="3786188"/>
            <a:ext cx="1000125"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7" name="圖片 8" descr="DFL-1600.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428875" y="3357563"/>
            <a:ext cx="110490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 name="Picture 6"/>
          <p:cNvPicPr>
            <a:picLocks noChangeAspect="1" noChangeArrowheads="1"/>
          </p:cNvPicPr>
          <p:nvPr/>
        </p:nvPicPr>
        <p:blipFill>
          <a:blip r:embed="rId5">
            <a:clrChange>
              <a:clrFrom>
                <a:srgbClr val="86D9FD"/>
              </a:clrFrom>
              <a:clrTo>
                <a:srgbClr val="86D9FD">
                  <a:alpha val="0"/>
                </a:srgbClr>
              </a:clrTo>
            </a:clrChange>
            <a:extLst>
              <a:ext uri="{28A0092B-C50C-407E-A947-70E740481C1C}">
                <a14:useLocalDpi xmlns:a14="http://schemas.microsoft.com/office/drawing/2010/main" val="0"/>
              </a:ext>
            </a:extLst>
          </a:blip>
          <a:srcRect/>
          <a:stretch>
            <a:fillRect/>
          </a:stretch>
        </p:blipFill>
        <p:spPr bwMode="auto">
          <a:xfrm>
            <a:off x="1143000" y="5429250"/>
            <a:ext cx="10064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9" name="圖片 13" descr="DFL-1600.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357438" y="5143500"/>
            <a:ext cx="11049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0" name="圖片 14" descr="DFL-1600.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857375" y="4143375"/>
            <a:ext cx="109220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50" name="Object 2"/>
          <p:cNvGraphicFramePr>
            <a:graphicFrameLocks noChangeAspect="1"/>
          </p:cNvGraphicFramePr>
          <p:nvPr/>
        </p:nvGraphicFramePr>
        <p:xfrm>
          <a:off x="1143000" y="2214563"/>
          <a:ext cx="963613" cy="879475"/>
        </p:xfrm>
        <a:graphic>
          <a:graphicData uri="http://schemas.openxmlformats.org/presentationml/2006/ole">
            <mc:AlternateContent xmlns:mc="http://schemas.openxmlformats.org/markup-compatibility/2006">
              <mc:Choice xmlns:v="urn:schemas-microsoft-com:vml" Requires="v">
                <p:oleObj spid="_x0000_s2114" name="Paint Shop Pro Image" r:id="rId10" imgW="1326829" imgH="1736585" progId="PaintShopPro">
                  <p:embed/>
                </p:oleObj>
              </mc:Choice>
              <mc:Fallback>
                <p:oleObj name="Paint Shop Pro Image" r:id="rId10" imgW="1326829" imgH="1736585" progId="PaintShopPro">
                  <p:embed/>
                  <p:pic>
                    <p:nvPicPr>
                      <p:cNvPr id="0" name="Object 2"/>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3000" y="2214563"/>
                        <a:ext cx="963613" cy="87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 name="流程圖: 直接存取儲存裝置 17"/>
          <p:cNvSpPr/>
          <p:nvPr/>
        </p:nvSpPr>
        <p:spPr bwMode="auto">
          <a:xfrm rot="2026259">
            <a:off x="3014663" y="3833813"/>
            <a:ext cx="857250" cy="134937"/>
          </a:xfrm>
          <a:prstGeom prst="flowChartMagneticDrum">
            <a:avLst/>
          </a:prstGeom>
          <a:solidFill>
            <a:srgbClr val="CC3300">
              <a:alpha val="80000"/>
            </a:srgbClr>
          </a:solidFill>
          <a:ln w="9525" cap="flat" cmpd="sng" algn="ctr">
            <a:solidFill>
              <a:schemeClr val="bg2">
                <a:lumMod val="50000"/>
              </a:schemeClr>
            </a:solidFill>
            <a:prstDash val="solid"/>
            <a:round/>
            <a:headEnd type="none" w="med" len="med"/>
            <a:tailEnd type="none" w="med" len="med"/>
          </a:ln>
          <a:effectLst/>
        </p:spPr>
        <p:txBody>
          <a:bodyPr/>
          <a:lstStyle/>
          <a:p>
            <a:endParaRPr lang="zh-TW" altLang="en-US">
              <a:ea typeface="新細明體" pitchFamily="18" charset="-120"/>
            </a:endParaRPr>
          </a:p>
        </p:txBody>
      </p:sp>
      <p:sp>
        <p:nvSpPr>
          <p:cNvPr id="20" name="流程圖: 直接存取儲存裝置 19"/>
          <p:cNvSpPr/>
          <p:nvPr/>
        </p:nvSpPr>
        <p:spPr bwMode="auto">
          <a:xfrm>
            <a:off x="2714625" y="4286250"/>
            <a:ext cx="857250" cy="136525"/>
          </a:xfrm>
          <a:prstGeom prst="flowChartMagneticDrum">
            <a:avLst/>
          </a:prstGeom>
          <a:solidFill>
            <a:srgbClr val="CC3300">
              <a:alpha val="80000"/>
            </a:srgbClr>
          </a:solidFill>
          <a:ln w="9525" cap="flat" cmpd="sng" algn="ctr">
            <a:solidFill>
              <a:schemeClr val="bg2">
                <a:lumMod val="50000"/>
              </a:schemeClr>
            </a:solidFill>
            <a:prstDash val="solid"/>
            <a:round/>
            <a:headEnd type="none" w="med" len="med"/>
            <a:tailEnd type="none" w="med" len="med"/>
          </a:ln>
          <a:effectLst/>
        </p:spPr>
        <p:txBody>
          <a:bodyPr/>
          <a:lstStyle/>
          <a:p>
            <a:endParaRPr lang="zh-TW" altLang="en-US">
              <a:ea typeface="新細明體" pitchFamily="18" charset="-120"/>
            </a:endParaRPr>
          </a:p>
        </p:txBody>
      </p:sp>
      <p:sp>
        <p:nvSpPr>
          <p:cNvPr id="21" name="流程圖: 直接存取儲存裝置 20"/>
          <p:cNvSpPr/>
          <p:nvPr/>
        </p:nvSpPr>
        <p:spPr bwMode="auto">
          <a:xfrm rot="19297044">
            <a:off x="2949575" y="4822825"/>
            <a:ext cx="857250" cy="136525"/>
          </a:xfrm>
          <a:prstGeom prst="flowChartMagneticDrum">
            <a:avLst/>
          </a:prstGeom>
          <a:solidFill>
            <a:srgbClr val="CC3300">
              <a:alpha val="80000"/>
            </a:srgbClr>
          </a:solidFill>
          <a:ln w="9525" cap="flat" cmpd="sng" algn="ctr">
            <a:solidFill>
              <a:schemeClr val="bg2">
                <a:lumMod val="50000"/>
              </a:schemeClr>
            </a:solidFill>
            <a:prstDash val="solid"/>
            <a:round/>
            <a:headEnd type="none" w="med" len="med"/>
            <a:tailEnd type="none" w="med" len="med"/>
          </a:ln>
          <a:effectLst/>
        </p:spPr>
        <p:txBody>
          <a:bodyPr/>
          <a:lstStyle/>
          <a:p>
            <a:endParaRPr lang="zh-TW" altLang="en-US">
              <a:ea typeface="新細明體" pitchFamily="18" charset="-120"/>
            </a:endParaRPr>
          </a:p>
        </p:txBody>
      </p:sp>
      <p:sp>
        <p:nvSpPr>
          <p:cNvPr id="2074" name="流程圖: 直接存取儲存裝置 23"/>
          <p:cNvSpPr>
            <a:spLocks noChangeArrowheads="1"/>
          </p:cNvSpPr>
          <p:nvPr/>
        </p:nvSpPr>
        <p:spPr bwMode="auto">
          <a:xfrm>
            <a:off x="4786313" y="4357688"/>
            <a:ext cx="857250" cy="136525"/>
          </a:xfrm>
          <a:prstGeom prst="flowChartMagneticDrum">
            <a:avLst/>
          </a:prstGeom>
          <a:solidFill>
            <a:srgbClr val="CC3300">
              <a:alpha val="79999"/>
            </a:srgbClr>
          </a:solidFill>
          <a:ln w="9525" algn="ctr">
            <a:solidFill>
              <a:schemeClr val="tx1"/>
            </a:solidFill>
            <a:round/>
            <a:headEnd/>
            <a:tailEnd/>
          </a:ln>
        </p:spPr>
        <p:txBody>
          <a:bodyPr/>
          <a:lstStyle/>
          <a:p>
            <a:endParaRPr lang="zh-TW" altLang="en-US">
              <a:ea typeface="新細明體" pitchFamily="18" charset="-120"/>
            </a:endParaRPr>
          </a:p>
        </p:txBody>
      </p:sp>
      <p:pic>
        <p:nvPicPr>
          <p:cNvPr id="2075" name="Picture 31" descr="j0223568[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572250" y="5500688"/>
            <a:ext cx="427038"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6" name="Picture 13" descr="MCj02327690000[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929188" y="4357688"/>
            <a:ext cx="21272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7" name="Picture 13" descr="MCj02327690000[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429000" y="3643313"/>
            <a:ext cx="21272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8" name="Picture 13" descr="MCj02327690000[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500438" y="4786313"/>
            <a:ext cx="21272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9" name="Picture 13" descr="MCj02327690000[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143250" y="4286250"/>
            <a:ext cx="21272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0" name="Oval 2"/>
          <p:cNvSpPr>
            <a:spLocks noChangeArrowheads="1"/>
          </p:cNvSpPr>
          <p:nvPr/>
        </p:nvSpPr>
        <p:spPr bwMode="auto">
          <a:xfrm rot="-1477203">
            <a:off x="539750" y="3243263"/>
            <a:ext cx="1063625" cy="1108075"/>
          </a:xfrm>
          <a:prstGeom prst="ellipse">
            <a:avLst/>
          </a:prstGeom>
          <a:solidFill>
            <a:schemeClr val="accent1">
              <a:alpha val="20000"/>
            </a:schemeClr>
          </a:solidFill>
          <a:ln w="9525">
            <a:solidFill>
              <a:srgbClr val="6699FF"/>
            </a:solidFill>
            <a:prstDash val="dash"/>
            <a:round/>
            <a:headEnd/>
            <a:tailEnd/>
          </a:ln>
        </p:spPr>
        <p:txBody>
          <a:bodyPr wrap="none" anchor="ctr"/>
          <a:lstStyle/>
          <a:p>
            <a:endParaRPr lang="en-US" altLang="zh-TW">
              <a:solidFill>
                <a:srgbClr val="0000FF"/>
              </a:solidFill>
              <a:ea typeface="新細明體" pitchFamily="18" charset="-120"/>
            </a:endParaRPr>
          </a:p>
        </p:txBody>
      </p:sp>
      <p:sp>
        <p:nvSpPr>
          <p:cNvPr id="2081" name="Oval 2"/>
          <p:cNvSpPr>
            <a:spLocks noChangeArrowheads="1"/>
          </p:cNvSpPr>
          <p:nvPr/>
        </p:nvSpPr>
        <p:spPr bwMode="auto">
          <a:xfrm rot="-1477203">
            <a:off x="825500" y="5314950"/>
            <a:ext cx="1063625" cy="1108075"/>
          </a:xfrm>
          <a:prstGeom prst="ellipse">
            <a:avLst/>
          </a:prstGeom>
          <a:solidFill>
            <a:schemeClr val="accent1">
              <a:alpha val="20000"/>
            </a:schemeClr>
          </a:solidFill>
          <a:ln w="9525">
            <a:solidFill>
              <a:srgbClr val="6699FF"/>
            </a:solidFill>
            <a:prstDash val="dash"/>
            <a:round/>
            <a:headEnd/>
            <a:tailEnd/>
          </a:ln>
        </p:spPr>
        <p:txBody>
          <a:bodyPr wrap="none" anchor="ctr"/>
          <a:lstStyle/>
          <a:p>
            <a:endParaRPr lang="en-US" altLang="zh-TW">
              <a:solidFill>
                <a:srgbClr val="0000FF"/>
              </a:solidFill>
              <a:ea typeface="新細明體" pitchFamily="18" charset="-120"/>
            </a:endParaRPr>
          </a:p>
        </p:txBody>
      </p:sp>
      <p:sp>
        <p:nvSpPr>
          <p:cNvPr id="2082" name="文字方塊 34"/>
          <p:cNvSpPr txBox="1">
            <a:spLocks noChangeArrowheads="1"/>
          </p:cNvSpPr>
          <p:nvPr/>
        </p:nvSpPr>
        <p:spPr bwMode="auto">
          <a:xfrm>
            <a:off x="1928813" y="1643063"/>
            <a:ext cx="9286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algn="ctr" eaLnBrk="1" hangingPunct="1"/>
            <a:r>
              <a:rPr lang="en-US" altLang="zh-TW">
                <a:ea typeface="新細明體" pitchFamily="18" charset="-120"/>
              </a:rPr>
              <a:t>Secured VoIP</a:t>
            </a:r>
            <a:endParaRPr lang="zh-TW" altLang="en-US">
              <a:ea typeface="新細明體" pitchFamily="18" charset="-120"/>
            </a:endParaRPr>
          </a:p>
        </p:txBody>
      </p:sp>
      <p:cxnSp>
        <p:nvCxnSpPr>
          <p:cNvPr id="37" name="直線接點 36"/>
          <p:cNvCxnSpPr/>
          <p:nvPr/>
        </p:nvCxnSpPr>
        <p:spPr bwMode="auto">
          <a:xfrm>
            <a:off x="1928813" y="3000375"/>
            <a:ext cx="714375" cy="428625"/>
          </a:xfrm>
          <a:prstGeom prst="line">
            <a:avLst/>
          </a:prstGeom>
          <a:solidFill>
            <a:schemeClr val="accent1"/>
          </a:solidFill>
          <a:ln w="28575" cap="flat" cmpd="sng" algn="ctr">
            <a:solidFill>
              <a:schemeClr val="bg2">
                <a:lumMod val="50000"/>
              </a:schemeClr>
            </a:solidFill>
            <a:prstDash val="solid"/>
            <a:round/>
            <a:headEnd type="none" w="med" len="med"/>
            <a:tailEnd type="none" w="med" len="med"/>
          </a:ln>
          <a:effectLst/>
        </p:spPr>
      </p:cxnSp>
      <p:cxnSp>
        <p:nvCxnSpPr>
          <p:cNvPr id="38" name="直線接點 37"/>
          <p:cNvCxnSpPr/>
          <p:nvPr/>
        </p:nvCxnSpPr>
        <p:spPr bwMode="auto">
          <a:xfrm>
            <a:off x="1357313" y="4429125"/>
            <a:ext cx="642937" cy="1588"/>
          </a:xfrm>
          <a:prstGeom prst="line">
            <a:avLst/>
          </a:prstGeom>
          <a:solidFill>
            <a:schemeClr val="accent1"/>
          </a:solidFill>
          <a:ln w="28575" cap="flat" cmpd="sng" algn="ctr">
            <a:solidFill>
              <a:schemeClr val="bg2">
                <a:lumMod val="50000"/>
              </a:schemeClr>
            </a:solidFill>
            <a:prstDash val="solid"/>
            <a:round/>
            <a:headEnd type="none" w="med" len="med"/>
            <a:tailEnd type="none" w="med" len="med"/>
          </a:ln>
          <a:effectLst/>
        </p:spPr>
      </p:cxnSp>
      <p:cxnSp>
        <p:nvCxnSpPr>
          <p:cNvPr id="40" name="直線接點 39"/>
          <p:cNvCxnSpPr/>
          <p:nvPr/>
        </p:nvCxnSpPr>
        <p:spPr bwMode="auto">
          <a:xfrm rot="10800000" flipV="1">
            <a:off x="2143125" y="5572125"/>
            <a:ext cx="428625" cy="285750"/>
          </a:xfrm>
          <a:prstGeom prst="line">
            <a:avLst/>
          </a:prstGeom>
          <a:solidFill>
            <a:schemeClr val="accent1"/>
          </a:solidFill>
          <a:ln w="28575" cap="flat" cmpd="sng" algn="ctr">
            <a:solidFill>
              <a:schemeClr val="bg2">
                <a:lumMod val="50000"/>
              </a:schemeClr>
            </a:solidFill>
            <a:prstDash val="solid"/>
            <a:round/>
            <a:headEnd type="none" w="med" len="med"/>
            <a:tailEnd type="none" w="med" len="med"/>
          </a:ln>
          <a:effectLst/>
        </p:spPr>
      </p:cxnSp>
      <p:sp>
        <p:nvSpPr>
          <p:cNvPr id="2086" name="文字方塊 42"/>
          <p:cNvSpPr txBox="1">
            <a:spLocks noChangeArrowheads="1"/>
          </p:cNvSpPr>
          <p:nvPr/>
        </p:nvSpPr>
        <p:spPr bwMode="auto">
          <a:xfrm>
            <a:off x="1000125" y="3286125"/>
            <a:ext cx="9286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algn="ctr" eaLnBrk="1" hangingPunct="1"/>
            <a:r>
              <a:rPr lang="en-US" altLang="zh-TW">
                <a:ea typeface="新細明體" pitchFamily="18" charset="-120"/>
              </a:rPr>
              <a:t>Secured VoIP</a:t>
            </a:r>
            <a:endParaRPr lang="zh-TW" altLang="en-US">
              <a:ea typeface="新細明體" pitchFamily="18" charset="-120"/>
            </a:endParaRPr>
          </a:p>
        </p:txBody>
      </p:sp>
      <p:sp>
        <p:nvSpPr>
          <p:cNvPr id="2087" name="文字方塊 43"/>
          <p:cNvSpPr txBox="1">
            <a:spLocks noChangeArrowheads="1"/>
          </p:cNvSpPr>
          <p:nvPr/>
        </p:nvSpPr>
        <p:spPr bwMode="auto">
          <a:xfrm>
            <a:off x="357188" y="2357438"/>
            <a:ext cx="10715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algn="ctr" eaLnBrk="1" hangingPunct="1"/>
            <a:r>
              <a:rPr lang="en-US" altLang="zh-TW" b="1">
                <a:ea typeface="新細明體" pitchFamily="18" charset="-120"/>
              </a:rPr>
              <a:t>Business Partner</a:t>
            </a:r>
            <a:endParaRPr lang="zh-TW" altLang="en-US" b="1">
              <a:ea typeface="新細明體" pitchFamily="18" charset="-120"/>
            </a:endParaRPr>
          </a:p>
        </p:txBody>
      </p:sp>
      <p:sp>
        <p:nvSpPr>
          <p:cNvPr id="2088" name="文字方塊 46"/>
          <p:cNvSpPr txBox="1">
            <a:spLocks noChangeArrowheads="1"/>
          </p:cNvSpPr>
          <p:nvPr/>
        </p:nvSpPr>
        <p:spPr bwMode="auto">
          <a:xfrm>
            <a:off x="2000250" y="6072188"/>
            <a:ext cx="10715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algn="ctr" eaLnBrk="1" hangingPunct="1"/>
            <a:r>
              <a:rPr lang="en-US" altLang="zh-TW" b="1">
                <a:ea typeface="新細明體" pitchFamily="18" charset="-120"/>
              </a:rPr>
              <a:t>London Office</a:t>
            </a:r>
            <a:endParaRPr lang="zh-TW" altLang="en-US" b="1">
              <a:ea typeface="新細明體" pitchFamily="18" charset="-120"/>
            </a:endParaRPr>
          </a:p>
        </p:txBody>
      </p:sp>
      <p:sp>
        <p:nvSpPr>
          <p:cNvPr id="2089" name="文字方塊 47"/>
          <p:cNvSpPr txBox="1">
            <a:spLocks noChangeArrowheads="1"/>
          </p:cNvSpPr>
          <p:nvPr/>
        </p:nvSpPr>
        <p:spPr bwMode="auto">
          <a:xfrm>
            <a:off x="7858125" y="4214813"/>
            <a:ext cx="1285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algn="ctr" eaLnBrk="1" hangingPunct="1"/>
            <a:r>
              <a:rPr lang="en-US" altLang="zh-TW" b="1">
                <a:ea typeface="新細明體" pitchFamily="18" charset="-120"/>
              </a:rPr>
              <a:t>Taipei Headquarter</a:t>
            </a:r>
            <a:endParaRPr lang="zh-TW" altLang="en-US" b="1">
              <a:ea typeface="新細明體" pitchFamily="18" charset="-120"/>
            </a:endParaRPr>
          </a:p>
        </p:txBody>
      </p:sp>
      <p:sp>
        <p:nvSpPr>
          <p:cNvPr id="2090" name="文字方塊 48"/>
          <p:cNvSpPr txBox="1">
            <a:spLocks noChangeArrowheads="1"/>
          </p:cNvSpPr>
          <p:nvPr/>
        </p:nvSpPr>
        <p:spPr bwMode="auto">
          <a:xfrm>
            <a:off x="0" y="4714875"/>
            <a:ext cx="1071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algn="ctr" eaLnBrk="1" hangingPunct="1"/>
            <a:r>
              <a:rPr lang="en-US" altLang="zh-TW" b="1">
                <a:ea typeface="新細明體" pitchFamily="18" charset="-120"/>
              </a:rPr>
              <a:t>Moscow Office</a:t>
            </a:r>
            <a:endParaRPr lang="zh-TW" altLang="en-US" b="1">
              <a:ea typeface="新細明體" pitchFamily="18" charset="-120"/>
            </a:endParaRPr>
          </a:p>
        </p:txBody>
      </p:sp>
      <p:sp>
        <p:nvSpPr>
          <p:cNvPr id="2091" name="文字方塊 52"/>
          <p:cNvSpPr txBox="1">
            <a:spLocks noChangeArrowheads="1"/>
          </p:cNvSpPr>
          <p:nvPr/>
        </p:nvSpPr>
        <p:spPr bwMode="auto">
          <a:xfrm>
            <a:off x="357188" y="5715000"/>
            <a:ext cx="9286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algn="ctr" eaLnBrk="1" hangingPunct="1"/>
            <a:r>
              <a:rPr lang="en-US" altLang="zh-TW">
                <a:ea typeface="新細明體" pitchFamily="18" charset="-120"/>
              </a:rPr>
              <a:t>Secured VoIP</a:t>
            </a:r>
            <a:endParaRPr lang="zh-TW" altLang="en-US">
              <a:ea typeface="新細明體" pitchFamily="18" charset="-120"/>
            </a:endParaRPr>
          </a:p>
        </p:txBody>
      </p:sp>
      <p:sp>
        <p:nvSpPr>
          <p:cNvPr id="2092" name="文字方塊 53"/>
          <p:cNvSpPr txBox="1">
            <a:spLocks noChangeArrowheads="1"/>
          </p:cNvSpPr>
          <p:nvPr/>
        </p:nvSpPr>
        <p:spPr bwMode="auto">
          <a:xfrm>
            <a:off x="2357438" y="2928938"/>
            <a:ext cx="10715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algn="ctr" eaLnBrk="1" hangingPunct="1"/>
            <a:r>
              <a:rPr lang="en-US" altLang="zh-TW">
                <a:ea typeface="新細明體" pitchFamily="18" charset="-120"/>
              </a:rPr>
              <a:t>UTM</a:t>
            </a:r>
          </a:p>
          <a:p>
            <a:pPr algn="ctr" eaLnBrk="1" hangingPunct="1"/>
            <a:r>
              <a:rPr lang="en-US" altLang="zh-TW">
                <a:ea typeface="新細明體" pitchFamily="18" charset="-120"/>
              </a:rPr>
              <a:t>Firewall</a:t>
            </a:r>
            <a:endParaRPr lang="zh-TW" altLang="en-US">
              <a:ea typeface="新細明體" pitchFamily="18" charset="-120"/>
            </a:endParaRPr>
          </a:p>
        </p:txBody>
      </p:sp>
      <p:sp>
        <p:nvSpPr>
          <p:cNvPr id="2093" name="文字方塊 54"/>
          <p:cNvSpPr txBox="1">
            <a:spLocks noChangeArrowheads="1"/>
          </p:cNvSpPr>
          <p:nvPr/>
        </p:nvSpPr>
        <p:spPr bwMode="auto">
          <a:xfrm>
            <a:off x="5715000" y="3714750"/>
            <a:ext cx="1071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algn="ctr" eaLnBrk="1" hangingPunct="1"/>
            <a:r>
              <a:rPr lang="en-US" altLang="zh-TW">
                <a:ea typeface="新細明體" pitchFamily="18" charset="-120"/>
              </a:rPr>
              <a:t>UTM Firewall</a:t>
            </a:r>
            <a:endParaRPr lang="zh-TW" altLang="en-US">
              <a:ea typeface="新細明體" pitchFamily="18" charset="-120"/>
            </a:endParaRPr>
          </a:p>
        </p:txBody>
      </p:sp>
      <p:sp>
        <p:nvSpPr>
          <p:cNvPr id="2094" name="文字方塊 55"/>
          <p:cNvSpPr txBox="1">
            <a:spLocks noChangeArrowheads="1"/>
          </p:cNvSpPr>
          <p:nvPr/>
        </p:nvSpPr>
        <p:spPr bwMode="auto">
          <a:xfrm>
            <a:off x="2428875" y="5572125"/>
            <a:ext cx="1071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algn="ctr" eaLnBrk="1" hangingPunct="1"/>
            <a:r>
              <a:rPr lang="en-US" altLang="zh-TW">
                <a:ea typeface="新細明體" pitchFamily="18" charset="-120"/>
              </a:rPr>
              <a:t>UTM</a:t>
            </a:r>
          </a:p>
          <a:p>
            <a:pPr algn="ctr" eaLnBrk="1" hangingPunct="1"/>
            <a:r>
              <a:rPr lang="en-US" altLang="zh-TW">
                <a:ea typeface="新細明體" pitchFamily="18" charset="-120"/>
              </a:rPr>
              <a:t>Firewall</a:t>
            </a:r>
            <a:endParaRPr lang="zh-TW" altLang="en-US">
              <a:ea typeface="新細明體" pitchFamily="18" charset="-120"/>
            </a:endParaRPr>
          </a:p>
        </p:txBody>
      </p:sp>
      <p:cxnSp>
        <p:nvCxnSpPr>
          <p:cNvPr id="60" name="直線接點 59"/>
          <p:cNvCxnSpPr/>
          <p:nvPr/>
        </p:nvCxnSpPr>
        <p:spPr bwMode="auto">
          <a:xfrm>
            <a:off x="6357938" y="4429125"/>
            <a:ext cx="642937" cy="1588"/>
          </a:xfrm>
          <a:prstGeom prst="line">
            <a:avLst/>
          </a:prstGeom>
          <a:solidFill>
            <a:schemeClr val="accent1"/>
          </a:solidFill>
          <a:ln w="28575" cap="flat" cmpd="sng" algn="ctr">
            <a:solidFill>
              <a:schemeClr val="bg2">
                <a:lumMod val="50000"/>
              </a:schemeClr>
            </a:solidFill>
            <a:prstDash val="solid"/>
            <a:round/>
            <a:headEnd type="none" w="med" len="med"/>
            <a:tailEnd type="none" w="med" len="med"/>
          </a:ln>
          <a:effectLst/>
        </p:spPr>
      </p:cxnSp>
      <p:sp>
        <p:nvSpPr>
          <p:cNvPr id="2096" name="Oval 2"/>
          <p:cNvSpPr>
            <a:spLocks noChangeArrowheads="1"/>
          </p:cNvSpPr>
          <p:nvPr/>
        </p:nvSpPr>
        <p:spPr bwMode="auto">
          <a:xfrm rot="-1477203">
            <a:off x="6684963" y="1825625"/>
            <a:ext cx="1560512" cy="1566863"/>
          </a:xfrm>
          <a:prstGeom prst="ellipse">
            <a:avLst/>
          </a:prstGeom>
          <a:solidFill>
            <a:schemeClr val="accent1">
              <a:alpha val="20000"/>
            </a:schemeClr>
          </a:solidFill>
          <a:ln w="9525">
            <a:solidFill>
              <a:srgbClr val="6699FF"/>
            </a:solidFill>
            <a:prstDash val="dash"/>
            <a:round/>
            <a:headEnd/>
            <a:tailEnd/>
          </a:ln>
        </p:spPr>
        <p:txBody>
          <a:bodyPr wrap="none" anchor="ctr"/>
          <a:lstStyle/>
          <a:p>
            <a:endParaRPr lang="en-US" altLang="zh-TW">
              <a:solidFill>
                <a:srgbClr val="0000FF"/>
              </a:solidFill>
              <a:ea typeface="新細明體" pitchFamily="18" charset="-120"/>
            </a:endParaRPr>
          </a:p>
        </p:txBody>
      </p:sp>
      <p:cxnSp>
        <p:nvCxnSpPr>
          <p:cNvPr id="64" name="直線接點 63"/>
          <p:cNvCxnSpPr/>
          <p:nvPr/>
        </p:nvCxnSpPr>
        <p:spPr bwMode="auto">
          <a:xfrm rot="5400000">
            <a:off x="7323138" y="4821238"/>
            <a:ext cx="357187" cy="1587"/>
          </a:xfrm>
          <a:prstGeom prst="line">
            <a:avLst/>
          </a:prstGeom>
          <a:solidFill>
            <a:schemeClr val="accent1"/>
          </a:solidFill>
          <a:ln w="28575" cap="flat" cmpd="sng" algn="ctr">
            <a:solidFill>
              <a:schemeClr val="bg2">
                <a:lumMod val="50000"/>
              </a:schemeClr>
            </a:solidFill>
            <a:prstDash val="solid"/>
            <a:round/>
            <a:headEnd type="none" w="med" len="med"/>
            <a:tailEnd type="none" w="med" len="med"/>
          </a:ln>
          <a:effectLst/>
        </p:spPr>
      </p:cxnSp>
      <p:pic>
        <p:nvPicPr>
          <p:cNvPr id="2098" name="Picture 31" descr="j0223568[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143875" y="5500688"/>
            <a:ext cx="427038"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9" name="Picture 31" descr="j0223568[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429500" y="6072188"/>
            <a:ext cx="427038"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0" name="Picture 31" descr="j0223568[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358063" y="4929188"/>
            <a:ext cx="427037"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01" name="文字方塊 69"/>
          <p:cNvSpPr txBox="1">
            <a:spLocks noChangeArrowheads="1"/>
          </p:cNvSpPr>
          <p:nvPr/>
        </p:nvSpPr>
        <p:spPr bwMode="auto">
          <a:xfrm>
            <a:off x="7072313" y="5572125"/>
            <a:ext cx="10715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algn="ctr" eaLnBrk="1" hangingPunct="1"/>
            <a:r>
              <a:rPr lang="en-US" altLang="zh-TW">
                <a:ea typeface="新細明體" pitchFamily="18" charset="-120"/>
              </a:rPr>
              <a:t>Server</a:t>
            </a:r>
          </a:p>
          <a:p>
            <a:pPr algn="ctr" eaLnBrk="1" hangingPunct="1"/>
            <a:r>
              <a:rPr lang="en-US" altLang="zh-TW">
                <a:ea typeface="新細明體" pitchFamily="18" charset="-120"/>
              </a:rPr>
              <a:t> Farm</a:t>
            </a:r>
            <a:endParaRPr lang="zh-TW" altLang="en-US">
              <a:ea typeface="新細明體" pitchFamily="18" charset="-120"/>
            </a:endParaRPr>
          </a:p>
        </p:txBody>
      </p:sp>
      <p:sp>
        <p:nvSpPr>
          <p:cNvPr id="72" name="弧形 71"/>
          <p:cNvSpPr/>
          <p:nvPr/>
        </p:nvSpPr>
        <p:spPr bwMode="auto">
          <a:xfrm rot="12813129">
            <a:off x="4308475" y="1755775"/>
            <a:ext cx="2295525" cy="2840038"/>
          </a:xfrm>
          <a:prstGeom prst="arc">
            <a:avLst>
              <a:gd name="adj1" fmla="val 17191010"/>
              <a:gd name="adj2" fmla="val 21266345"/>
            </a:avLst>
          </a:prstGeom>
          <a:noFill/>
          <a:ln w="28575" cap="flat" cmpd="sng" algn="ctr">
            <a:solidFill>
              <a:srgbClr val="CC3300"/>
            </a:solidFill>
            <a:prstDash val="sysDash"/>
            <a:round/>
            <a:headEnd type="none" w="med" len="med"/>
            <a:tailEnd type="none" w="med" len="med"/>
          </a:ln>
          <a:effectLst/>
        </p:spPr>
        <p:txBody>
          <a:bodyPr/>
          <a:lstStyle/>
          <a:p>
            <a:pPr>
              <a:defRPr/>
            </a:pPr>
            <a:endParaRPr lang="zh-TW" altLang="en-US">
              <a:ea typeface="新細明體" pitchFamily="18" charset="-120"/>
            </a:endParaRPr>
          </a:p>
        </p:txBody>
      </p:sp>
      <p:pic>
        <p:nvPicPr>
          <p:cNvPr id="2103" name="Picture 13" descr="MCj02327690000[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214813" y="3214688"/>
            <a:ext cx="21272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04" name="文字方塊 73"/>
          <p:cNvSpPr txBox="1">
            <a:spLocks noChangeArrowheads="1"/>
          </p:cNvSpPr>
          <p:nvPr/>
        </p:nvSpPr>
        <p:spPr bwMode="auto">
          <a:xfrm>
            <a:off x="4429125" y="2571750"/>
            <a:ext cx="1071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algn="ctr" eaLnBrk="1" hangingPunct="1"/>
            <a:r>
              <a:rPr lang="en-US" altLang="zh-TW">
                <a:ea typeface="新細明體" pitchFamily="18" charset="-120"/>
              </a:rPr>
              <a:t>Roaming</a:t>
            </a:r>
          </a:p>
          <a:p>
            <a:pPr algn="ctr" eaLnBrk="1" hangingPunct="1"/>
            <a:r>
              <a:rPr lang="en-US" altLang="zh-TW">
                <a:ea typeface="新細明體" pitchFamily="18" charset="-120"/>
              </a:rPr>
              <a:t> User</a:t>
            </a:r>
            <a:endParaRPr lang="zh-TW" altLang="en-US">
              <a:ea typeface="新細明體" pitchFamily="18" charset="-120"/>
            </a:endParaRPr>
          </a:p>
        </p:txBody>
      </p:sp>
      <p:sp>
        <p:nvSpPr>
          <p:cNvPr id="2105" name="文字方塊 78"/>
          <p:cNvSpPr txBox="1">
            <a:spLocks noChangeArrowheads="1"/>
          </p:cNvSpPr>
          <p:nvPr/>
        </p:nvSpPr>
        <p:spPr bwMode="auto">
          <a:xfrm>
            <a:off x="7000875" y="2357438"/>
            <a:ext cx="10715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algn="ctr" eaLnBrk="1" hangingPunct="1"/>
            <a:r>
              <a:rPr lang="en-US" altLang="zh-TW">
                <a:ea typeface="新細明體" pitchFamily="18" charset="-120"/>
              </a:rPr>
              <a:t>Secured</a:t>
            </a:r>
          </a:p>
          <a:p>
            <a:pPr algn="ctr" eaLnBrk="1" hangingPunct="1"/>
            <a:r>
              <a:rPr lang="en-US" altLang="zh-TW">
                <a:ea typeface="新細明體" pitchFamily="18" charset="-120"/>
              </a:rPr>
              <a:t> VoIP</a:t>
            </a:r>
            <a:endParaRPr lang="zh-TW" altLang="en-US">
              <a:ea typeface="新細明體" pitchFamily="18" charset="-120"/>
            </a:endParaRPr>
          </a:p>
        </p:txBody>
      </p:sp>
      <p:pic>
        <p:nvPicPr>
          <p:cNvPr id="2106" name="Picture 3" descr="laptop"/>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14813" y="2071688"/>
            <a:ext cx="5556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7" name="圖片 80" descr="Sign of Virus Blocking.pn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5357813" y="3857625"/>
            <a:ext cx="420687"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08" name="文字方塊 57"/>
          <p:cNvSpPr txBox="1">
            <a:spLocks noChangeArrowheads="1"/>
          </p:cNvSpPr>
          <p:nvPr/>
        </p:nvSpPr>
        <p:spPr bwMode="auto">
          <a:xfrm>
            <a:off x="2428875" y="4429125"/>
            <a:ext cx="1071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algn="ctr" eaLnBrk="1" hangingPunct="1"/>
            <a:r>
              <a:rPr lang="en-US" altLang="zh-TW">
                <a:ea typeface="新細明體" pitchFamily="18" charset="-120"/>
              </a:rPr>
              <a:t>IPSec</a:t>
            </a:r>
          </a:p>
          <a:p>
            <a:pPr algn="ctr" eaLnBrk="1" hangingPunct="1"/>
            <a:r>
              <a:rPr lang="en-US" altLang="zh-TW">
                <a:ea typeface="新細明體" pitchFamily="18" charset="-120"/>
              </a:rPr>
              <a:t> VPN</a:t>
            </a:r>
            <a:endParaRPr lang="zh-TW" altLang="en-US">
              <a:ea typeface="新細明體" pitchFamily="18" charset="-120"/>
            </a:endParaRPr>
          </a:p>
        </p:txBody>
      </p:sp>
      <p:pic>
        <p:nvPicPr>
          <p:cNvPr id="2109" name="圖片 82" descr="Sign of Virus Blocking.pn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2286000" y="4572000"/>
            <a:ext cx="420688"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10" name="圖片 81" descr="Sign of Virus Blocking.pn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294063" y="5437188"/>
            <a:ext cx="420687"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11" name="圖片 83" descr="Sign of Virus Blocking.pn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143250" y="2857500"/>
            <a:ext cx="420688"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12" name="文字方塊 84"/>
          <p:cNvSpPr txBox="1">
            <a:spLocks noChangeArrowheads="1"/>
          </p:cNvSpPr>
          <p:nvPr/>
        </p:nvSpPr>
        <p:spPr bwMode="auto">
          <a:xfrm>
            <a:off x="4143375" y="3181350"/>
            <a:ext cx="1071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algn="ctr" eaLnBrk="1" hangingPunct="1"/>
            <a:r>
              <a:rPr lang="en-US" altLang="zh-TW">
                <a:ea typeface="新細明體" pitchFamily="18" charset="-120"/>
              </a:rPr>
              <a:t>IPSec</a:t>
            </a:r>
          </a:p>
          <a:p>
            <a:pPr algn="ctr" eaLnBrk="1" hangingPunct="1"/>
            <a:r>
              <a:rPr lang="en-US" altLang="zh-TW">
                <a:ea typeface="新細明體" pitchFamily="18" charset="-120"/>
              </a:rPr>
              <a:t> VPN</a:t>
            </a:r>
            <a:endParaRPr lang="zh-TW" altLang="en-US">
              <a:ea typeface="新細明體" pitchFamily="18" charset="-120"/>
            </a:endParaRPr>
          </a:p>
        </p:txBody>
      </p:sp>
      <p:sp>
        <p:nvSpPr>
          <p:cNvPr id="2113" name="文字方塊 56"/>
          <p:cNvSpPr txBox="1">
            <a:spLocks noChangeArrowheads="1"/>
          </p:cNvSpPr>
          <p:nvPr/>
        </p:nvSpPr>
        <p:spPr bwMode="auto">
          <a:xfrm>
            <a:off x="4786313" y="4500563"/>
            <a:ext cx="10715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algn="ctr" eaLnBrk="1" hangingPunct="1"/>
            <a:r>
              <a:rPr lang="en-US" altLang="zh-TW">
                <a:ea typeface="新細明體" pitchFamily="18" charset="-120"/>
              </a:rPr>
              <a:t>IPSec</a:t>
            </a:r>
          </a:p>
          <a:p>
            <a:pPr algn="ctr" eaLnBrk="1" hangingPunct="1"/>
            <a:r>
              <a:rPr lang="en-US" altLang="zh-TW">
                <a:ea typeface="新細明體" pitchFamily="18" charset="-120"/>
              </a:rPr>
              <a:t> VPN</a:t>
            </a:r>
            <a:endParaRPr lang="zh-TW" altLang="en-US">
              <a:ea typeface="新細明體" pitchFamily="18" charset="-12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標題 1"/>
          <p:cNvSpPr>
            <a:spLocks noGrp="1"/>
          </p:cNvSpPr>
          <p:nvPr>
            <p:ph type="title"/>
          </p:nvPr>
        </p:nvSpPr>
        <p:spPr>
          <a:xfrm>
            <a:off x="762000" y="1538288"/>
            <a:ext cx="6781800" cy="381000"/>
          </a:xfrm>
        </p:spPr>
        <p:txBody>
          <a:bodyPr/>
          <a:lstStyle/>
          <a:p>
            <a:r>
              <a:rPr lang="en-US" altLang="zh-TW" smtClean="0">
                <a:ea typeface="新細明體" pitchFamily="18" charset="-120"/>
              </a:rPr>
              <a:t>Security Product Strategy</a:t>
            </a:r>
          </a:p>
        </p:txBody>
      </p:sp>
      <p:sp>
        <p:nvSpPr>
          <p:cNvPr id="8195" name="內容版面配置區 28"/>
          <p:cNvSpPr>
            <a:spLocks noGrp="1"/>
          </p:cNvSpPr>
          <p:nvPr>
            <p:ph idx="10"/>
          </p:nvPr>
        </p:nvSpPr>
        <p:spPr>
          <a:xfrm>
            <a:off x="642938" y="928688"/>
            <a:ext cx="8501062" cy="406400"/>
          </a:xfrm>
        </p:spPr>
        <p:txBody>
          <a:bodyPr/>
          <a:lstStyle/>
          <a:p>
            <a:r>
              <a:rPr lang="en-US" altLang="zh-TW" sz="2600" smtClean="0">
                <a:solidFill>
                  <a:schemeClr val="bg1"/>
                </a:solidFill>
                <a:ea typeface="新細明體" pitchFamily="18" charset="-120"/>
              </a:rPr>
              <a:t>NetDefend Firewall Family</a:t>
            </a:r>
            <a:endParaRPr lang="zh-TW" altLang="en-US" sz="2600" smtClean="0">
              <a:solidFill>
                <a:schemeClr val="bg1"/>
              </a:solidFill>
              <a:ea typeface="新細明體" pitchFamily="18" charset="-120"/>
            </a:endParaRPr>
          </a:p>
        </p:txBody>
      </p:sp>
      <p:sp>
        <p:nvSpPr>
          <p:cNvPr id="7178" name="文字方塊 22"/>
          <p:cNvSpPr txBox="1">
            <a:spLocks noChangeArrowheads="1"/>
          </p:cNvSpPr>
          <p:nvPr/>
        </p:nvSpPr>
        <p:spPr bwMode="auto">
          <a:xfrm>
            <a:off x="928688" y="1643063"/>
            <a:ext cx="3357562" cy="369887"/>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eaLnBrk="1" hangingPunct="1"/>
            <a:r>
              <a:rPr lang="en-US" altLang="zh-TW" sz="1800" b="1">
                <a:solidFill>
                  <a:schemeClr val="bg1"/>
                </a:solidFill>
                <a:ea typeface="新細明體" pitchFamily="18" charset="-120"/>
              </a:rPr>
              <a:t>NetDefend UTM Firewall</a:t>
            </a:r>
            <a:endParaRPr lang="zh-TW" altLang="en-US" sz="1800" b="1">
              <a:solidFill>
                <a:schemeClr val="bg1"/>
              </a:solidFill>
              <a:ea typeface="新細明體" pitchFamily="18" charset="-120"/>
            </a:endParaRPr>
          </a:p>
        </p:txBody>
      </p:sp>
      <p:sp>
        <p:nvSpPr>
          <p:cNvPr id="26" name="文字方塊 25"/>
          <p:cNvSpPr txBox="1">
            <a:spLocks noChangeArrowheads="1"/>
          </p:cNvSpPr>
          <p:nvPr/>
        </p:nvSpPr>
        <p:spPr bwMode="auto">
          <a:xfrm>
            <a:off x="928688" y="4429125"/>
            <a:ext cx="3357562" cy="369888"/>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eaLnBrk="1" hangingPunct="1"/>
            <a:r>
              <a:rPr lang="en-US" altLang="zh-TW" sz="1800" b="1">
                <a:solidFill>
                  <a:schemeClr val="bg1"/>
                </a:solidFill>
                <a:ea typeface="新細明體" pitchFamily="18" charset="-120"/>
              </a:rPr>
              <a:t>NetDefend SOHO UTM</a:t>
            </a:r>
            <a:endParaRPr lang="zh-TW" altLang="en-US" sz="1800" b="1">
              <a:solidFill>
                <a:schemeClr val="bg1"/>
              </a:solidFill>
              <a:ea typeface="新細明體" pitchFamily="18" charset="-120"/>
            </a:endParaRPr>
          </a:p>
        </p:txBody>
      </p:sp>
      <p:pic>
        <p:nvPicPr>
          <p:cNvPr id="32" name="Picture 21" descr="DFL-2560G_A1_Image L(Side)"/>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86575" y="1643063"/>
            <a:ext cx="1584325"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21"/>
          <p:cNvSpPr>
            <a:spLocks noChangeArrowheads="1"/>
          </p:cNvSpPr>
          <p:nvPr/>
        </p:nvSpPr>
        <p:spPr bwMode="auto">
          <a:xfrm>
            <a:off x="7100888" y="2303463"/>
            <a:ext cx="1143000" cy="231775"/>
          </a:xfrm>
          <a:prstGeom prst="rect">
            <a:avLst/>
          </a:prstGeom>
          <a:noFill/>
          <a:ln w="9525">
            <a:noFill/>
            <a:miter lim="800000"/>
            <a:headEnd/>
            <a:tailEnd/>
          </a:ln>
        </p:spPr>
        <p:txBody>
          <a:bodyPr wrap="none" anchor="ctr"/>
          <a:lstStyle/>
          <a:p>
            <a:pPr algn="ctr">
              <a:defRPr/>
            </a:pPr>
            <a:r>
              <a:rPr lang="en-US" altLang="zh-TW" b="1" dirty="0">
                <a:latin typeface="+mn-lt"/>
                <a:ea typeface="ＭＳ Ｐゴシック" pitchFamily="34" charset="-128"/>
              </a:rPr>
              <a:t>DFL-2560/2560G</a:t>
            </a:r>
          </a:p>
        </p:txBody>
      </p:sp>
      <p:sp>
        <p:nvSpPr>
          <p:cNvPr id="34" name="Rectangle 21"/>
          <p:cNvSpPr>
            <a:spLocks noChangeArrowheads="1"/>
          </p:cNvSpPr>
          <p:nvPr/>
        </p:nvSpPr>
        <p:spPr bwMode="auto">
          <a:xfrm>
            <a:off x="5357813" y="2786063"/>
            <a:ext cx="785812" cy="285750"/>
          </a:xfrm>
          <a:prstGeom prst="rect">
            <a:avLst/>
          </a:prstGeom>
          <a:noFill/>
          <a:ln w="9525">
            <a:noFill/>
            <a:miter lim="800000"/>
            <a:headEnd/>
            <a:tailEnd/>
          </a:ln>
        </p:spPr>
        <p:txBody>
          <a:bodyPr wrap="none" anchor="ctr"/>
          <a:lstStyle/>
          <a:p>
            <a:pPr algn="ctr">
              <a:defRPr/>
            </a:pPr>
            <a:r>
              <a:rPr lang="en-US" altLang="zh-TW" b="1" dirty="0">
                <a:latin typeface="+mn-lt"/>
                <a:ea typeface="ＭＳ Ｐゴシック" pitchFamily="34" charset="-128"/>
              </a:rPr>
              <a:t>DFL-1660</a:t>
            </a:r>
          </a:p>
        </p:txBody>
      </p:sp>
      <p:pic>
        <p:nvPicPr>
          <p:cNvPr id="35" name="Picture 22" descr="DFL-1660_A1_Image L(Side)"/>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14888" y="2244725"/>
            <a:ext cx="15128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Rectangle 19"/>
          <p:cNvSpPr>
            <a:spLocks noChangeArrowheads="1"/>
          </p:cNvSpPr>
          <p:nvPr/>
        </p:nvSpPr>
        <p:spPr bwMode="auto">
          <a:xfrm>
            <a:off x="1287463" y="5667375"/>
            <a:ext cx="647700" cy="288925"/>
          </a:xfrm>
          <a:prstGeom prst="rect">
            <a:avLst/>
          </a:prstGeom>
          <a:noFill/>
          <a:ln w="9525">
            <a:noFill/>
            <a:miter lim="800000"/>
            <a:headEnd/>
            <a:tailEnd/>
          </a:ln>
        </p:spPr>
        <p:txBody>
          <a:bodyPr wrap="none" anchor="ctr"/>
          <a:lstStyle/>
          <a:p>
            <a:pPr algn="ctr">
              <a:defRPr/>
            </a:pPr>
            <a:r>
              <a:rPr lang="zh-TW" altLang="en-US" sz="1400" b="1" dirty="0">
                <a:ea typeface="ＭＳ Ｐゴシック" pitchFamily="34" charset="-128"/>
              </a:rPr>
              <a:t> </a:t>
            </a:r>
            <a:r>
              <a:rPr lang="en-US" altLang="zh-TW" b="1" dirty="0">
                <a:latin typeface="+mn-lt"/>
                <a:ea typeface="ＭＳ Ｐゴシック" pitchFamily="34" charset="-128"/>
              </a:rPr>
              <a:t>DFL-160</a:t>
            </a:r>
          </a:p>
        </p:txBody>
      </p:sp>
      <p:pic>
        <p:nvPicPr>
          <p:cNvPr id="8203" name="Picture 2" descr="D:\Security Router\DFL-160\package\Image\DFL-160_A1_Image L(Side_OOBE).jpg"/>
          <p:cNvPicPr>
            <a:picLocks noChangeAspect="1" noChangeArrowheads="1"/>
          </p:cNvPicPr>
          <p:nvPr/>
        </p:nvPicPr>
        <p:blipFill>
          <a:blip r:embed="rId5">
            <a:extLst>
              <a:ext uri="{28A0092B-C50C-407E-A947-70E740481C1C}">
                <a14:useLocalDpi xmlns:a14="http://schemas.microsoft.com/office/drawing/2010/main" val="0"/>
              </a:ext>
            </a:extLst>
          </a:blip>
          <a:srcRect l="3258" t="4532"/>
          <a:stretch>
            <a:fillRect/>
          </a:stretch>
        </p:blipFill>
        <p:spPr bwMode="auto">
          <a:xfrm>
            <a:off x="1143000" y="5084763"/>
            <a:ext cx="10001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4" name="圖片 36" descr="DFL-261_A1_Image_H(Side).tif"/>
          <p:cNvPicPr>
            <a:picLocks noChangeAspect="1"/>
          </p:cNvPicPr>
          <p:nvPr/>
        </p:nvPicPr>
        <p:blipFill>
          <a:blip r:embed="rId6">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928688" y="3286125"/>
            <a:ext cx="1265237"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Rectangle 21"/>
          <p:cNvSpPr>
            <a:spLocks noChangeArrowheads="1"/>
          </p:cNvSpPr>
          <p:nvPr/>
        </p:nvSpPr>
        <p:spPr bwMode="auto">
          <a:xfrm>
            <a:off x="1214438" y="3857625"/>
            <a:ext cx="785812" cy="285750"/>
          </a:xfrm>
          <a:prstGeom prst="rect">
            <a:avLst/>
          </a:prstGeom>
          <a:noFill/>
          <a:ln w="9525">
            <a:noFill/>
            <a:miter lim="800000"/>
            <a:headEnd/>
            <a:tailEnd/>
          </a:ln>
        </p:spPr>
        <p:txBody>
          <a:bodyPr wrap="none" anchor="ctr"/>
          <a:lstStyle/>
          <a:p>
            <a:pPr algn="ctr">
              <a:defRPr/>
            </a:pPr>
            <a:r>
              <a:rPr lang="en-US" altLang="zh-TW" b="1" dirty="0">
                <a:latin typeface="+mn-lt"/>
                <a:ea typeface="ＭＳ Ｐゴシック" pitchFamily="34" charset="-128"/>
              </a:rPr>
              <a:t>DFL-260E</a:t>
            </a:r>
          </a:p>
        </p:txBody>
      </p:sp>
      <p:pic>
        <p:nvPicPr>
          <p:cNvPr id="8206" name="圖片 41" descr="DFL-861_A1_Image_L(Side).jpg"/>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3886" t="10728"/>
          <a:stretch>
            <a:fillRect/>
          </a:stretch>
        </p:blipFill>
        <p:spPr bwMode="auto">
          <a:xfrm>
            <a:off x="2916238" y="2924175"/>
            <a:ext cx="144145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Rectangle 21"/>
          <p:cNvSpPr>
            <a:spLocks noChangeArrowheads="1"/>
          </p:cNvSpPr>
          <p:nvPr/>
        </p:nvSpPr>
        <p:spPr bwMode="auto">
          <a:xfrm>
            <a:off x="3286125" y="3571875"/>
            <a:ext cx="785813" cy="285750"/>
          </a:xfrm>
          <a:prstGeom prst="rect">
            <a:avLst/>
          </a:prstGeom>
          <a:noFill/>
          <a:ln w="9525">
            <a:noFill/>
            <a:miter lim="800000"/>
            <a:headEnd/>
            <a:tailEnd/>
          </a:ln>
        </p:spPr>
        <p:txBody>
          <a:bodyPr wrap="none" anchor="ctr"/>
          <a:lstStyle/>
          <a:p>
            <a:pPr algn="ctr">
              <a:defRPr/>
            </a:pPr>
            <a:r>
              <a:rPr lang="en-US" altLang="zh-TW" b="1" dirty="0">
                <a:latin typeface="+mn-lt"/>
                <a:ea typeface="ＭＳ Ｐゴシック" pitchFamily="34" charset="-128"/>
              </a:rPr>
              <a:t>DFL-860E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1000" fill="hold"/>
                                        <p:tgtEl>
                                          <p:spTgt spid="35"/>
                                        </p:tgtEl>
                                        <p:attrNameLst>
                                          <p:attrName>ppt_w</p:attrName>
                                        </p:attrNameLst>
                                      </p:cBhvr>
                                      <p:tavLst>
                                        <p:tav tm="0">
                                          <p:val>
                                            <p:strVal val="#ppt_w*0.70"/>
                                          </p:val>
                                        </p:tav>
                                        <p:tav tm="100000">
                                          <p:val>
                                            <p:strVal val="#ppt_w"/>
                                          </p:val>
                                        </p:tav>
                                      </p:tavLst>
                                    </p:anim>
                                    <p:anim calcmode="lin" valueType="num">
                                      <p:cBhvr>
                                        <p:cTn id="8" dur="1000" fill="hold"/>
                                        <p:tgtEl>
                                          <p:spTgt spid="35"/>
                                        </p:tgtEl>
                                        <p:attrNameLst>
                                          <p:attrName>ppt_h</p:attrName>
                                        </p:attrNameLst>
                                      </p:cBhvr>
                                      <p:tavLst>
                                        <p:tav tm="0">
                                          <p:val>
                                            <p:strVal val="#ppt_h"/>
                                          </p:val>
                                        </p:tav>
                                        <p:tav tm="100000">
                                          <p:val>
                                            <p:strVal val="#ppt_h"/>
                                          </p:val>
                                        </p:tav>
                                      </p:tavLst>
                                    </p:anim>
                                    <p:animEffect transition="in" filter="fade">
                                      <p:cBhvr>
                                        <p:cTn id="9" dur="1000"/>
                                        <p:tgtEl>
                                          <p:spTgt spid="35"/>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1000" fill="hold"/>
                                        <p:tgtEl>
                                          <p:spTgt spid="34"/>
                                        </p:tgtEl>
                                        <p:attrNameLst>
                                          <p:attrName>ppt_w</p:attrName>
                                        </p:attrNameLst>
                                      </p:cBhvr>
                                      <p:tavLst>
                                        <p:tav tm="0">
                                          <p:val>
                                            <p:strVal val="#ppt_w*0.70"/>
                                          </p:val>
                                        </p:tav>
                                        <p:tav tm="100000">
                                          <p:val>
                                            <p:strVal val="#ppt_w"/>
                                          </p:val>
                                        </p:tav>
                                      </p:tavLst>
                                    </p:anim>
                                    <p:anim calcmode="lin" valueType="num">
                                      <p:cBhvr>
                                        <p:cTn id="13" dur="1000" fill="hold"/>
                                        <p:tgtEl>
                                          <p:spTgt spid="34"/>
                                        </p:tgtEl>
                                        <p:attrNameLst>
                                          <p:attrName>ppt_h</p:attrName>
                                        </p:attrNameLst>
                                      </p:cBhvr>
                                      <p:tavLst>
                                        <p:tav tm="0">
                                          <p:val>
                                            <p:strVal val="#ppt_h"/>
                                          </p:val>
                                        </p:tav>
                                        <p:tav tm="100000">
                                          <p:val>
                                            <p:strVal val="#ppt_h"/>
                                          </p:val>
                                        </p:tav>
                                      </p:tavLst>
                                    </p:anim>
                                    <p:animEffect transition="in" filter="fade">
                                      <p:cBhvr>
                                        <p:cTn id="14" dur="1000"/>
                                        <p:tgtEl>
                                          <p:spTgt spid="34"/>
                                        </p:tgtEl>
                                      </p:cBhvr>
                                    </p:animEffect>
                                  </p:childTnLst>
                                </p:cTn>
                              </p:par>
                              <p:par>
                                <p:cTn id="15" presetID="55"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1000" fill="hold"/>
                                        <p:tgtEl>
                                          <p:spTgt spid="32"/>
                                        </p:tgtEl>
                                        <p:attrNameLst>
                                          <p:attrName>ppt_w</p:attrName>
                                        </p:attrNameLst>
                                      </p:cBhvr>
                                      <p:tavLst>
                                        <p:tav tm="0">
                                          <p:val>
                                            <p:strVal val="#ppt_w*0.70"/>
                                          </p:val>
                                        </p:tav>
                                        <p:tav tm="100000">
                                          <p:val>
                                            <p:strVal val="#ppt_w"/>
                                          </p:val>
                                        </p:tav>
                                      </p:tavLst>
                                    </p:anim>
                                    <p:anim calcmode="lin" valueType="num">
                                      <p:cBhvr>
                                        <p:cTn id="18" dur="1000" fill="hold"/>
                                        <p:tgtEl>
                                          <p:spTgt spid="32"/>
                                        </p:tgtEl>
                                        <p:attrNameLst>
                                          <p:attrName>ppt_h</p:attrName>
                                        </p:attrNameLst>
                                      </p:cBhvr>
                                      <p:tavLst>
                                        <p:tav tm="0">
                                          <p:val>
                                            <p:strVal val="#ppt_h"/>
                                          </p:val>
                                        </p:tav>
                                        <p:tav tm="100000">
                                          <p:val>
                                            <p:strVal val="#ppt_h"/>
                                          </p:val>
                                        </p:tav>
                                      </p:tavLst>
                                    </p:anim>
                                    <p:animEffect transition="in" filter="fade">
                                      <p:cBhvr>
                                        <p:cTn id="19" dur="1000"/>
                                        <p:tgtEl>
                                          <p:spTgt spid="32"/>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p:cTn id="22" dur="1000" fill="hold"/>
                                        <p:tgtEl>
                                          <p:spTgt spid="33"/>
                                        </p:tgtEl>
                                        <p:attrNameLst>
                                          <p:attrName>ppt_w</p:attrName>
                                        </p:attrNameLst>
                                      </p:cBhvr>
                                      <p:tavLst>
                                        <p:tav tm="0">
                                          <p:val>
                                            <p:strVal val="#ppt_w*0.70"/>
                                          </p:val>
                                        </p:tav>
                                        <p:tav tm="100000">
                                          <p:val>
                                            <p:strVal val="#ppt_w"/>
                                          </p:val>
                                        </p:tav>
                                      </p:tavLst>
                                    </p:anim>
                                    <p:anim calcmode="lin" valueType="num">
                                      <p:cBhvr>
                                        <p:cTn id="23" dur="1000" fill="hold"/>
                                        <p:tgtEl>
                                          <p:spTgt spid="33"/>
                                        </p:tgtEl>
                                        <p:attrNameLst>
                                          <p:attrName>ppt_h</p:attrName>
                                        </p:attrNameLst>
                                      </p:cBhvr>
                                      <p:tavLst>
                                        <p:tav tm="0">
                                          <p:val>
                                            <p:strVal val="#ppt_h"/>
                                          </p:val>
                                        </p:tav>
                                        <p:tav tm="100000">
                                          <p:val>
                                            <p:strVal val="#ppt_h"/>
                                          </p:val>
                                        </p:tav>
                                      </p:tavLst>
                                    </p:anim>
                                    <p:animEffect transition="in" filter="fade">
                                      <p:cBhvr>
                                        <p:cTn id="24" dur="1000"/>
                                        <p:tgtEl>
                                          <p:spTgt spid="33"/>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p:cTn id="27" dur="1000" fill="hold"/>
                                        <p:tgtEl>
                                          <p:spTgt spid="38"/>
                                        </p:tgtEl>
                                        <p:attrNameLst>
                                          <p:attrName>ppt_w</p:attrName>
                                        </p:attrNameLst>
                                      </p:cBhvr>
                                      <p:tavLst>
                                        <p:tav tm="0">
                                          <p:val>
                                            <p:strVal val="#ppt_w*0.70"/>
                                          </p:val>
                                        </p:tav>
                                        <p:tav tm="100000">
                                          <p:val>
                                            <p:strVal val="#ppt_w"/>
                                          </p:val>
                                        </p:tav>
                                      </p:tavLst>
                                    </p:anim>
                                    <p:anim calcmode="lin" valueType="num">
                                      <p:cBhvr>
                                        <p:cTn id="28" dur="1000" fill="hold"/>
                                        <p:tgtEl>
                                          <p:spTgt spid="38"/>
                                        </p:tgtEl>
                                        <p:attrNameLst>
                                          <p:attrName>ppt_h</p:attrName>
                                        </p:attrNameLst>
                                      </p:cBhvr>
                                      <p:tavLst>
                                        <p:tav tm="0">
                                          <p:val>
                                            <p:strVal val="#ppt_h"/>
                                          </p:val>
                                        </p:tav>
                                        <p:tav tm="100000">
                                          <p:val>
                                            <p:strVal val="#ppt_h"/>
                                          </p:val>
                                        </p:tav>
                                      </p:tavLst>
                                    </p:anim>
                                    <p:animEffect transition="in" filter="fade">
                                      <p:cBhvr>
                                        <p:cTn id="29" dur="1000"/>
                                        <p:tgtEl>
                                          <p:spTgt spid="38"/>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p:cTn id="32" dur="1000" fill="hold"/>
                                        <p:tgtEl>
                                          <p:spTgt spid="43"/>
                                        </p:tgtEl>
                                        <p:attrNameLst>
                                          <p:attrName>ppt_w</p:attrName>
                                        </p:attrNameLst>
                                      </p:cBhvr>
                                      <p:tavLst>
                                        <p:tav tm="0">
                                          <p:val>
                                            <p:strVal val="#ppt_w*0.70"/>
                                          </p:val>
                                        </p:tav>
                                        <p:tav tm="100000">
                                          <p:val>
                                            <p:strVal val="#ppt_w"/>
                                          </p:val>
                                        </p:tav>
                                      </p:tavLst>
                                    </p:anim>
                                    <p:anim calcmode="lin" valueType="num">
                                      <p:cBhvr>
                                        <p:cTn id="33" dur="1000" fill="hold"/>
                                        <p:tgtEl>
                                          <p:spTgt spid="43"/>
                                        </p:tgtEl>
                                        <p:attrNameLst>
                                          <p:attrName>ppt_h</p:attrName>
                                        </p:attrNameLst>
                                      </p:cBhvr>
                                      <p:tavLst>
                                        <p:tav tm="0">
                                          <p:val>
                                            <p:strVal val="#ppt_h"/>
                                          </p:val>
                                        </p:tav>
                                        <p:tav tm="100000">
                                          <p:val>
                                            <p:strVal val="#ppt_h"/>
                                          </p:val>
                                        </p:tav>
                                      </p:tavLst>
                                    </p:anim>
                                    <p:animEffect transition="in" filter="fade">
                                      <p:cBhvr>
                                        <p:cTn id="34"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8"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標題 1"/>
          <p:cNvSpPr>
            <a:spLocks noGrp="1"/>
          </p:cNvSpPr>
          <p:nvPr>
            <p:ph type="title"/>
          </p:nvPr>
        </p:nvSpPr>
        <p:spPr>
          <a:xfrm>
            <a:off x="790575" y="928688"/>
            <a:ext cx="7353300" cy="381000"/>
          </a:xfrm>
        </p:spPr>
        <p:txBody>
          <a:bodyPr/>
          <a:lstStyle/>
          <a:p>
            <a:r>
              <a:rPr lang="en-US" altLang="zh-TW" smtClean="0">
                <a:ea typeface="新細明體" pitchFamily="18" charset="-120"/>
              </a:rPr>
              <a:t>Contents</a:t>
            </a:r>
            <a:endParaRPr lang="zh-TW" altLang="en-US" smtClean="0">
              <a:ea typeface="新細明體" pitchFamily="18" charset="-120"/>
            </a:endParaRPr>
          </a:p>
        </p:txBody>
      </p:sp>
      <p:sp>
        <p:nvSpPr>
          <p:cNvPr id="9219" name="內容版面配置區 2"/>
          <p:cNvSpPr>
            <a:spLocks noGrp="1"/>
          </p:cNvSpPr>
          <p:nvPr>
            <p:ph idx="1"/>
          </p:nvPr>
        </p:nvSpPr>
        <p:spPr>
          <a:xfrm>
            <a:off x="685800" y="1643063"/>
            <a:ext cx="7543800" cy="4114800"/>
          </a:xfrm>
        </p:spPr>
        <p:txBody>
          <a:bodyPr/>
          <a:lstStyle/>
          <a:p>
            <a:pPr>
              <a:buClr>
                <a:srgbClr val="92D050"/>
              </a:buClr>
              <a:buFont typeface="Wingdings" pitchFamily="2" charset="2"/>
              <a:buNone/>
            </a:pPr>
            <a:r>
              <a:rPr lang="en-US" altLang="zh-TW" b="1" smtClean="0">
                <a:ea typeface="新細明體" pitchFamily="18" charset="-120"/>
              </a:rPr>
              <a:t>NetDefend Firewall Family</a:t>
            </a:r>
          </a:p>
          <a:p>
            <a:pPr>
              <a:buClr>
                <a:srgbClr val="92D050"/>
              </a:buClr>
            </a:pPr>
            <a:endParaRPr lang="en-US" altLang="zh-TW" b="1" smtClean="0">
              <a:ea typeface="新細明體" pitchFamily="18" charset="-120"/>
            </a:endParaRPr>
          </a:p>
          <a:p>
            <a:pPr>
              <a:buClr>
                <a:srgbClr val="92D050"/>
              </a:buClr>
              <a:buFont typeface="Wingdings" pitchFamily="2" charset="2"/>
              <a:buNone/>
            </a:pPr>
            <a:r>
              <a:rPr lang="en-US" altLang="zh-TW" b="1" smtClean="0">
                <a:ea typeface="新細明體" pitchFamily="18" charset="-120"/>
              </a:rPr>
              <a:t>Security Trend on NetDefend Firewall </a:t>
            </a:r>
          </a:p>
          <a:p>
            <a:pPr lvl="1">
              <a:lnSpc>
                <a:spcPct val="150000"/>
              </a:lnSpc>
              <a:buClr>
                <a:srgbClr val="92D050"/>
              </a:buClr>
            </a:pPr>
            <a:r>
              <a:rPr lang="en-GB" altLang="zh-TW" sz="1400" smtClean="0">
                <a:ea typeface="新細明體" pitchFamily="18" charset="-120"/>
              </a:rPr>
              <a:t>Single View vs. Holistic View</a:t>
            </a:r>
          </a:p>
          <a:p>
            <a:pPr lvl="1">
              <a:lnSpc>
                <a:spcPct val="150000"/>
              </a:lnSpc>
              <a:buClr>
                <a:srgbClr val="92D050"/>
              </a:buClr>
            </a:pPr>
            <a:r>
              <a:rPr lang="en-GB" altLang="zh-TW" sz="1400" smtClean="0">
                <a:ea typeface="新細明體" pitchFamily="18" charset="-120"/>
              </a:rPr>
              <a:t>UTM Functionality Highlight</a:t>
            </a:r>
          </a:p>
          <a:p>
            <a:pPr lvl="1">
              <a:lnSpc>
                <a:spcPct val="150000"/>
              </a:lnSpc>
              <a:buClr>
                <a:srgbClr val="92D050"/>
              </a:buClr>
            </a:pPr>
            <a:r>
              <a:rPr lang="en-GB" altLang="zh-TW" sz="1400" smtClean="0">
                <a:ea typeface="新細明體" pitchFamily="18" charset="-120"/>
              </a:rPr>
              <a:t>UTM Subscription Services </a:t>
            </a:r>
            <a:endParaRPr lang="en-US" altLang="zh-TW" sz="1400" smtClean="0">
              <a:ea typeface="新細明體" pitchFamily="18" charset="-120"/>
            </a:endParaRPr>
          </a:p>
          <a:p>
            <a:pPr>
              <a:buClr>
                <a:srgbClr val="92D050"/>
              </a:buClr>
              <a:buFont typeface="Wingdings" pitchFamily="2" charset="2"/>
              <a:buNone/>
            </a:pPr>
            <a:r>
              <a:rPr lang="en-US" altLang="zh-TW" b="1" smtClean="0">
                <a:ea typeface="新細明體" pitchFamily="18" charset="-120"/>
              </a:rPr>
              <a:t>NetDefend UTM Firewall Introduction</a:t>
            </a:r>
          </a:p>
          <a:p>
            <a:pPr lvl="1">
              <a:lnSpc>
                <a:spcPct val="150000"/>
              </a:lnSpc>
              <a:buClr>
                <a:srgbClr val="92D050"/>
              </a:buClr>
            </a:pPr>
            <a:r>
              <a:rPr lang="en-GB" altLang="zh-TW" sz="1400" smtClean="0">
                <a:ea typeface="新細明體" pitchFamily="18" charset="-120"/>
              </a:rPr>
              <a:t>Product Position and Target Market</a:t>
            </a:r>
          </a:p>
          <a:p>
            <a:pPr lvl="1">
              <a:lnSpc>
                <a:spcPct val="150000"/>
              </a:lnSpc>
              <a:buClr>
                <a:srgbClr val="92D050"/>
              </a:buClr>
            </a:pPr>
            <a:r>
              <a:rPr lang="en-GB" altLang="zh-TW" sz="1400" smtClean="0">
                <a:ea typeface="新細明體" pitchFamily="18" charset="-120"/>
              </a:rPr>
              <a:t>Functionality and Technology</a:t>
            </a:r>
          </a:p>
          <a:p>
            <a:pPr lvl="1">
              <a:lnSpc>
                <a:spcPct val="150000"/>
              </a:lnSpc>
              <a:buClr>
                <a:srgbClr val="92D050"/>
              </a:buClr>
            </a:pPr>
            <a:r>
              <a:rPr lang="en-GB" altLang="zh-TW" sz="1400" smtClean="0">
                <a:ea typeface="新細明體" pitchFamily="18" charset="-120"/>
              </a:rPr>
              <a:t>Product introduction</a:t>
            </a:r>
          </a:p>
          <a:p>
            <a:pPr lvl="1">
              <a:lnSpc>
                <a:spcPct val="150000"/>
              </a:lnSpc>
              <a:buClr>
                <a:srgbClr val="92D050"/>
              </a:buClr>
            </a:pPr>
            <a:r>
              <a:rPr lang="en-GB" altLang="zh-TW" sz="1400" smtClean="0">
                <a:ea typeface="新細明體" pitchFamily="18" charset="-120"/>
              </a:rPr>
              <a:t>Deployment Scenario</a:t>
            </a:r>
          </a:p>
          <a:p>
            <a:pPr>
              <a:buClr>
                <a:srgbClr val="92D050"/>
              </a:buClr>
              <a:buFont typeface="Wingdings" pitchFamily="2" charset="2"/>
              <a:buNone/>
            </a:pPr>
            <a:r>
              <a:rPr lang="en-US" altLang="zh-TW" b="1" smtClean="0">
                <a:ea typeface="新細明體" pitchFamily="18" charset="-120"/>
              </a:rPr>
              <a:t>Competitive Landscape</a:t>
            </a:r>
          </a:p>
          <a:p>
            <a:endParaRPr lang="zh-TW" altLang="en-US" smtClean="0">
              <a:ea typeface="新細明體" pitchFamily="18" charset="-120"/>
            </a:endParaRPr>
          </a:p>
        </p:txBody>
      </p:sp>
      <p:sp>
        <p:nvSpPr>
          <p:cNvPr id="8" name="圓角矩形 7"/>
          <p:cNvSpPr>
            <a:spLocks noChangeArrowheads="1"/>
          </p:cNvSpPr>
          <p:nvPr/>
        </p:nvSpPr>
        <p:spPr bwMode="auto">
          <a:xfrm>
            <a:off x="428625" y="2214563"/>
            <a:ext cx="6072188" cy="428625"/>
          </a:xfrm>
          <a:prstGeom prst="roundRect">
            <a:avLst>
              <a:gd name="adj" fmla="val 16667"/>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ea typeface="新細明體" pitchFamily="18"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圖片 48" descr="DGS-3526.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86375" y="4357688"/>
            <a:ext cx="1087438"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圖片 42" descr="DEV-3618.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57750" y="4000500"/>
            <a:ext cx="1042988"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圖片 41" descr="DEV-3618.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57688" y="3643313"/>
            <a:ext cx="1042987"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圖片 40" descr="DEV-3618.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57625" y="3286125"/>
            <a:ext cx="1042988"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圖片 37" descr="DEV-3618.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57438" y="2214563"/>
            <a:ext cx="1042987"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圖片 38" descr="DEV-3618.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57500" y="2571750"/>
            <a:ext cx="1042988"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圖片 39" descr="DEV-3618.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57563" y="2928938"/>
            <a:ext cx="1042987"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9" name="標題 1"/>
          <p:cNvSpPr>
            <a:spLocks noGrp="1"/>
          </p:cNvSpPr>
          <p:nvPr>
            <p:ph type="title"/>
          </p:nvPr>
        </p:nvSpPr>
        <p:spPr>
          <a:xfrm>
            <a:off x="500063" y="954088"/>
            <a:ext cx="8358187" cy="381000"/>
          </a:xfrm>
        </p:spPr>
        <p:txBody>
          <a:bodyPr/>
          <a:lstStyle/>
          <a:p>
            <a:r>
              <a:rPr lang="en-US" altLang="zh-TW" smtClean="0">
                <a:ea typeface="新細明體" pitchFamily="18" charset="-120"/>
              </a:rPr>
              <a:t>Security Trend: Single View vs. Holistic View</a:t>
            </a:r>
            <a:endParaRPr lang="zh-TW" altLang="en-US" smtClean="0">
              <a:ea typeface="新細明體" pitchFamily="18" charset="-120"/>
            </a:endParaRPr>
          </a:p>
        </p:txBody>
      </p:sp>
      <p:sp>
        <p:nvSpPr>
          <p:cNvPr id="10250" name="文字方塊 18"/>
          <p:cNvSpPr txBox="1">
            <a:spLocks noChangeArrowheads="1"/>
          </p:cNvSpPr>
          <p:nvPr/>
        </p:nvSpPr>
        <p:spPr bwMode="auto">
          <a:xfrm>
            <a:off x="285750" y="1500188"/>
            <a:ext cx="85010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eaLnBrk="1" hangingPunct="1">
              <a:spcBef>
                <a:spcPct val="50000"/>
              </a:spcBef>
            </a:pPr>
            <a:r>
              <a:rPr kumimoji="1" lang="en-US" altLang="zh-TW" sz="1600" b="1">
                <a:solidFill>
                  <a:srgbClr val="105D88"/>
                </a:solidFill>
                <a:ea typeface="新細明體" pitchFamily="18" charset="-120"/>
              </a:rPr>
              <a:t>Single View: Traditional Multiple Point Solutions in Network</a:t>
            </a:r>
          </a:p>
        </p:txBody>
      </p:sp>
      <p:sp>
        <p:nvSpPr>
          <p:cNvPr id="10251" name="文字方塊 53"/>
          <p:cNvSpPr txBox="1">
            <a:spLocks noChangeArrowheads="1"/>
          </p:cNvSpPr>
          <p:nvPr/>
        </p:nvSpPr>
        <p:spPr bwMode="auto">
          <a:xfrm>
            <a:off x="4214813" y="3143250"/>
            <a:ext cx="1357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algn="ctr" eaLnBrk="1" hangingPunct="1"/>
            <a:r>
              <a:rPr lang="en-US" altLang="zh-TW">
                <a:ea typeface="新細明體" pitchFamily="18" charset="-120"/>
              </a:rPr>
              <a:t>Firewall/VPN</a:t>
            </a:r>
            <a:endParaRPr lang="zh-TW" altLang="en-US">
              <a:ea typeface="新細明體" pitchFamily="18" charset="-120"/>
            </a:endParaRPr>
          </a:p>
        </p:txBody>
      </p:sp>
      <p:sp>
        <p:nvSpPr>
          <p:cNvPr id="10252" name="文字方塊 53"/>
          <p:cNvSpPr txBox="1">
            <a:spLocks noChangeArrowheads="1"/>
          </p:cNvSpPr>
          <p:nvPr/>
        </p:nvSpPr>
        <p:spPr bwMode="auto">
          <a:xfrm>
            <a:off x="4643438" y="3500438"/>
            <a:ext cx="1357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algn="ctr" eaLnBrk="1" hangingPunct="1"/>
            <a:r>
              <a:rPr lang="en-US" altLang="zh-TW">
                <a:ea typeface="新細明體" pitchFamily="18" charset="-120"/>
              </a:rPr>
              <a:t>Anti-Virus</a:t>
            </a:r>
            <a:endParaRPr lang="zh-TW" altLang="en-US">
              <a:ea typeface="新細明體" pitchFamily="18" charset="-120"/>
            </a:endParaRPr>
          </a:p>
        </p:txBody>
      </p:sp>
      <p:sp>
        <p:nvSpPr>
          <p:cNvPr id="10253" name="文字方塊 53"/>
          <p:cNvSpPr txBox="1">
            <a:spLocks noChangeArrowheads="1"/>
          </p:cNvSpPr>
          <p:nvPr/>
        </p:nvSpPr>
        <p:spPr bwMode="auto">
          <a:xfrm>
            <a:off x="5214938" y="3857625"/>
            <a:ext cx="1357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algn="ctr" eaLnBrk="1" hangingPunct="1"/>
            <a:r>
              <a:rPr lang="en-US" altLang="zh-TW">
                <a:ea typeface="新細明體" pitchFamily="18" charset="-120"/>
              </a:rPr>
              <a:t>Anti-Spam</a:t>
            </a:r>
            <a:endParaRPr lang="zh-TW" altLang="en-US">
              <a:ea typeface="新細明體" pitchFamily="18" charset="-120"/>
            </a:endParaRPr>
          </a:p>
        </p:txBody>
      </p:sp>
      <p:sp>
        <p:nvSpPr>
          <p:cNvPr id="10254" name="文字方塊 53"/>
          <p:cNvSpPr txBox="1">
            <a:spLocks noChangeArrowheads="1"/>
          </p:cNvSpPr>
          <p:nvPr/>
        </p:nvSpPr>
        <p:spPr bwMode="auto">
          <a:xfrm>
            <a:off x="5786438" y="4214813"/>
            <a:ext cx="15716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algn="ctr" eaLnBrk="1" hangingPunct="1"/>
            <a:r>
              <a:rPr lang="en-US" altLang="zh-TW">
                <a:ea typeface="新細明體" pitchFamily="18" charset="-120"/>
              </a:rPr>
              <a:t>Web URL filtering</a:t>
            </a:r>
            <a:endParaRPr lang="zh-TW" altLang="en-US">
              <a:ea typeface="新細明體" pitchFamily="18" charset="-120"/>
            </a:endParaRPr>
          </a:p>
        </p:txBody>
      </p:sp>
      <p:sp>
        <p:nvSpPr>
          <p:cNvPr id="10255" name="文字方塊 53"/>
          <p:cNvSpPr txBox="1">
            <a:spLocks noChangeArrowheads="1"/>
          </p:cNvSpPr>
          <p:nvPr/>
        </p:nvSpPr>
        <p:spPr bwMode="auto">
          <a:xfrm>
            <a:off x="3286125" y="2428875"/>
            <a:ext cx="13573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algn="ctr" eaLnBrk="1" hangingPunct="1"/>
            <a:r>
              <a:rPr lang="en-US" altLang="zh-TW">
                <a:ea typeface="新細明體" pitchFamily="18" charset="-120"/>
              </a:rPr>
              <a:t>Load Balancing</a:t>
            </a:r>
            <a:endParaRPr lang="zh-TW" altLang="en-US">
              <a:ea typeface="新細明體" pitchFamily="18" charset="-120"/>
            </a:endParaRPr>
          </a:p>
        </p:txBody>
      </p:sp>
      <p:pic>
        <p:nvPicPr>
          <p:cNvPr id="10256"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313" y="1785938"/>
            <a:ext cx="1584325"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7" name="文字方塊 53"/>
          <p:cNvSpPr txBox="1">
            <a:spLocks noChangeArrowheads="1"/>
          </p:cNvSpPr>
          <p:nvPr/>
        </p:nvSpPr>
        <p:spPr bwMode="auto">
          <a:xfrm>
            <a:off x="3786188" y="2786063"/>
            <a:ext cx="1714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algn="ctr" eaLnBrk="1" hangingPunct="1"/>
            <a:r>
              <a:rPr lang="en-US" altLang="zh-TW">
                <a:ea typeface="新細明體" pitchFamily="18" charset="-120"/>
              </a:rPr>
              <a:t>IPS/IDP Appliance</a:t>
            </a:r>
            <a:endParaRPr lang="zh-TW" altLang="en-US">
              <a:ea typeface="新細明體" pitchFamily="18" charset="-120"/>
            </a:endParaRPr>
          </a:p>
        </p:txBody>
      </p:sp>
      <p:pic>
        <p:nvPicPr>
          <p:cNvPr id="10258" name="Picture 31" descr="j0223568[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9188" y="6107113"/>
            <a:ext cx="427037"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9" name="Picture 31" descr="j0223568[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9250" y="5786438"/>
            <a:ext cx="427038"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0" name="Picture 31" descr="j0223568[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3438" y="5643563"/>
            <a:ext cx="427037"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1" name="文字方塊 69"/>
          <p:cNvSpPr txBox="1">
            <a:spLocks noChangeArrowheads="1"/>
          </p:cNvSpPr>
          <p:nvPr/>
        </p:nvSpPr>
        <p:spPr bwMode="auto">
          <a:xfrm>
            <a:off x="5643563" y="6072188"/>
            <a:ext cx="10715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algn="ctr" eaLnBrk="1" hangingPunct="1"/>
            <a:r>
              <a:rPr lang="en-US" altLang="zh-TW">
                <a:ea typeface="新細明體" pitchFamily="18" charset="-120"/>
              </a:rPr>
              <a:t>Server</a:t>
            </a:r>
          </a:p>
          <a:p>
            <a:pPr algn="ctr" eaLnBrk="1" hangingPunct="1"/>
            <a:r>
              <a:rPr lang="en-US" altLang="zh-TW">
                <a:ea typeface="新細明體" pitchFamily="18" charset="-120"/>
              </a:rPr>
              <a:t> Farm</a:t>
            </a:r>
            <a:endParaRPr lang="zh-TW" altLang="en-US">
              <a:ea typeface="新細明體" pitchFamily="18" charset="-120"/>
            </a:endParaRPr>
          </a:p>
        </p:txBody>
      </p:sp>
      <p:pic>
        <p:nvPicPr>
          <p:cNvPr id="10262" name="圖片 28" descr="Desktop - Fortinet.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143875" y="4786313"/>
            <a:ext cx="668338"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3" name="圖片 29" descr="Desktop - Fortinet.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00938" y="5143500"/>
            <a:ext cx="668337"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4"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313" y="3071813"/>
            <a:ext cx="1584325"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3" name="直線接點 32"/>
          <p:cNvCxnSpPr/>
          <p:nvPr/>
        </p:nvCxnSpPr>
        <p:spPr bwMode="auto">
          <a:xfrm>
            <a:off x="3000375" y="2786063"/>
            <a:ext cx="214313" cy="142875"/>
          </a:xfrm>
          <a:prstGeom prst="line">
            <a:avLst/>
          </a:prstGeom>
          <a:solidFill>
            <a:schemeClr val="accent1"/>
          </a:solidFill>
          <a:ln w="34925" cap="flat" cmpd="sng" algn="ctr">
            <a:solidFill>
              <a:schemeClr val="tx1">
                <a:lumMod val="75000"/>
                <a:lumOff val="25000"/>
                <a:alpha val="80000"/>
              </a:schemeClr>
            </a:solidFill>
            <a:prstDash val="solid"/>
            <a:round/>
            <a:headEnd type="none" w="med" len="med"/>
            <a:tailEnd type="none" w="med" len="med"/>
          </a:ln>
          <a:effectLst/>
        </p:spPr>
      </p:cxnSp>
      <p:cxnSp>
        <p:nvCxnSpPr>
          <p:cNvPr id="35" name="直線接點 34"/>
          <p:cNvCxnSpPr/>
          <p:nvPr/>
        </p:nvCxnSpPr>
        <p:spPr bwMode="auto">
          <a:xfrm>
            <a:off x="3500438" y="3143250"/>
            <a:ext cx="214312" cy="142875"/>
          </a:xfrm>
          <a:prstGeom prst="line">
            <a:avLst/>
          </a:prstGeom>
          <a:solidFill>
            <a:schemeClr val="accent1"/>
          </a:solidFill>
          <a:ln w="34925" cap="flat" cmpd="sng" algn="ctr">
            <a:solidFill>
              <a:schemeClr val="tx1">
                <a:lumMod val="75000"/>
                <a:lumOff val="25000"/>
                <a:alpha val="80000"/>
              </a:schemeClr>
            </a:solidFill>
            <a:prstDash val="solid"/>
            <a:round/>
            <a:headEnd type="none" w="med" len="med"/>
            <a:tailEnd type="none" w="med" len="med"/>
          </a:ln>
          <a:effectLst/>
        </p:spPr>
      </p:cxnSp>
      <p:cxnSp>
        <p:nvCxnSpPr>
          <p:cNvPr id="36" name="直線接點 35"/>
          <p:cNvCxnSpPr/>
          <p:nvPr/>
        </p:nvCxnSpPr>
        <p:spPr bwMode="auto">
          <a:xfrm>
            <a:off x="4000500" y="3500438"/>
            <a:ext cx="214313" cy="142875"/>
          </a:xfrm>
          <a:prstGeom prst="line">
            <a:avLst/>
          </a:prstGeom>
          <a:solidFill>
            <a:schemeClr val="accent1"/>
          </a:solidFill>
          <a:ln w="34925" cap="flat" cmpd="sng" algn="ctr">
            <a:solidFill>
              <a:schemeClr val="tx1">
                <a:lumMod val="75000"/>
                <a:lumOff val="25000"/>
                <a:alpha val="80000"/>
              </a:schemeClr>
            </a:solidFill>
            <a:prstDash val="solid"/>
            <a:round/>
            <a:headEnd type="none" w="med" len="med"/>
            <a:tailEnd type="none" w="med" len="med"/>
          </a:ln>
          <a:effectLst/>
        </p:spPr>
      </p:cxnSp>
      <p:cxnSp>
        <p:nvCxnSpPr>
          <p:cNvPr id="37" name="直線接點 36"/>
          <p:cNvCxnSpPr/>
          <p:nvPr/>
        </p:nvCxnSpPr>
        <p:spPr bwMode="auto">
          <a:xfrm>
            <a:off x="4500563" y="3857625"/>
            <a:ext cx="214312" cy="142875"/>
          </a:xfrm>
          <a:prstGeom prst="line">
            <a:avLst/>
          </a:prstGeom>
          <a:solidFill>
            <a:schemeClr val="accent1"/>
          </a:solidFill>
          <a:ln w="34925" cap="flat" cmpd="sng" algn="ctr">
            <a:solidFill>
              <a:schemeClr val="tx1">
                <a:lumMod val="75000"/>
                <a:lumOff val="25000"/>
                <a:alpha val="80000"/>
              </a:schemeClr>
            </a:solidFill>
            <a:prstDash val="solid"/>
            <a:round/>
            <a:headEnd type="none" w="med" len="med"/>
            <a:tailEnd type="none" w="med" len="med"/>
          </a:ln>
          <a:effectLst/>
        </p:spPr>
      </p:cxnSp>
      <p:cxnSp>
        <p:nvCxnSpPr>
          <p:cNvPr id="44" name="直線接點 43"/>
          <p:cNvCxnSpPr/>
          <p:nvPr/>
        </p:nvCxnSpPr>
        <p:spPr bwMode="auto">
          <a:xfrm>
            <a:off x="5000625" y="4214813"/>
            <a:ext cx="214313" cy="142875"/>
          </a:xfrm>
          <a:prstGeom prst="line">
            <a:avLst/>
          </a:prstGeom>
          <a:solidFill>
            <a:schemeClr val="accent1"/>
          </a:solidFill>
          <a:ln w="34925" cap="flat" cmpd="sng" algn="ctr">
            <a:solidFill>
              <a:schemeClr val="tx1">
                <a:lumMod val="75000"/>
                <a:lumOff val="25000"/>
                <a:alpha val="80000"/>
              </a:schemeClr>
            </a:solidFill>
            <a:prstDash val="solid"/>
            <a:round/>
            <a:headEnd type="none" w="med" len="med"/>
            <a:tailEnd type="none" w="med" len="med"/>
          </a:ln>
          <a:effectLst/>
        </p:spPr>
      </p:cxnSp>
      <p:sp>
        <p:nvSpPr>
          <p:cNvPr id="10270" name="文字方塊 53"/>
          <p:cNvSpPr txBox="1">
            <a:spLocks noChangeArrowheads="1"/>
          </p:cNvSpPr>
          <p:nvPr/>
        </p:nvSpPr>
        <p:spPr bwMode="auto">
          <a:xfrm>
            <a:off x="285750" y="2500313"/>
            <a:ext cx="13573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algn="ctr" eaLnBrk="1" hangingPunct="1"/>
            <a:r>
              <a:rPr lang="en-US" altLang="zh-TW">
                <a:ea typeface="新細明體" pitchFamily="18" charset="-120"/>
              </a:rPr>
              <a:t>ISP1</a:t>
            </a:r>
            <a:endParaRPr lang="zh-TW" altLang="en-US">
              <a:ea typeface="新細明體" pitchFamily="18" charset="-120"/>
            </a:endParaRPr>
          </a:p>
        </p:txBody>
      </p:sp>
      <p:sp>
        <p:nvSpPr>
          <p:cNvPr id="10271" name="文字方塊 53"/>
          <p:cNvSpPr txBox="1">
            <a:spLocks noChangeArrowheads="1"/>
          </p:cNvSpPr>
          <p:nvPr/>
        </p:nvSpPr>
        <p:spPr bwMode="auto">
          <a:xfrm>
            <a:off x="285750" y="3786188"/>
            <a:ext cx="13573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algn="ctr" eaLnBrk="1" hangingPunct="1"/>
            <a:r>
              <a:rPr lang="en-US" altLang="zh-TW">
                <a:ea typeface="新細明體" pitchFamily="18" charset="-120"/>
              </a:rPr>
              <a:t>ISP2</a:t>
            </a:r>
            <a:endParaRPr lang="zh-TW" altLang="en-US">
              <a:ea typeface="新細明體" pitchFamily="18" charset="-120"/>
            </a:endParaRPr>
          </a:p>
        </p:txBody>
      </p:sp>
      <p:cxnSp>
        <p:nvCxnSpPr>
          <p:cNvPr id="50" name="直線接點 49"/>
          <p:cNvCxnSpPr/>
          <p:nvPr/>
        </p:nvCxnSpPr>
        <p:spPr bwMode="auto">
          <a:xfrm>
            <a:off x="5500688" y="4572000"/>
            <a:ext cx="285750" cy="214313"/>
          </a:xfrm>
          <a:prstGeom prst="line">
            <a:avLst/>
          </a:prstGeom>
          <a:solidFill>
            <a:schemeClr val="accent1"/>
          </a:solidFill>
          <a:ln w="34925" cap="flat" cmpd="sng" algn="ctr">
            <a:solidFill>
              <a:schemeClr val="tx1">
                <a:lumMod val="75000"/>
                <a:lumOff val="25000"/>
                <a:alpha val="80000"/>
              </a:schemeClr>
            </a:solidFill>
            <a:prstDash val="solid"/>
            <a:round/>
            <a:headEnd type="none" w="med" len="med"/>
            <a:tailEnd type="none" w="med" len="med"/>
          </a:ln>
          <a:effectLst/>
        </p:spPr>
      </p:cxnSp>
      <p:cxnSp>
        <p:nvCxnSpPr>
          <p:cNvPr id="54" name="直線單箭頭接點 53"/>
          <p:cNvCxnSpPr/>
          <p:nvPr/>
        </p:nvCxnSpPr>
        <p:spPr bwMode="auto">
          <a:xfrm>
            <a:off x="6500813" y="4857750"/>
            <a:ext cx="1143000" cy="214313"/>
          </a:xfrm>
          <a:prstGeom prst="straightConnector1">
            <a:avLst/>
          </a:prstGeom>
          <a:solidFill>
            <a:schemeClr val="accent1"/>
          </a:solidFill>
          <a:ln w="19050" cap="flat" cmpd="sng" algn="ctr">
            <a:solidFill>
              <a:schemeClr val="tx1">
                <a:lumMod val="85000"/>
                <a:lumOff val="15000"/>
              </a:schemeClr>
            </a:solidFill>
            <a:prstDash val="solid"/>
            <a:round/>
            <a:headEnd type="triangle"/>
            <a:tailEnd type="triangle"/>
          </a:ln>
          <a:effectLst/>
        </p:spPr>
      </p:cxnSp>
      <p:cxnSp>
        <p:nvCxnSpPr>
          <p:cNvPr id="59" name="直線接點 58"/>
          <p:cNvCxnSpPr/>
          <p:nvPr/>
        </p:nvCxnSpPr>
        <p:spPr bwMode="auto">
          <a:xfrm>
            <a:off x="1500188" y="2214563"/>
            <a:ext cx="1143000" cy="357187"/>
          </a:xfrm>
          <a:prstGeom prst="line">
            <a:avLst/>
          </a:prstGeom>
          <a:solidFill>
            <a:schemeClr val="accent1"/>
          </a:solidFill>
          <a:ln w="34925" cap="flat" cmpd="sng" algn="ctr">
            <a:solidFill>
              <a:schemeClr val="tx1">
                <a:lumMod val="75000"/>
                <a:lumOff val="25000"/>
                <a:alpha val="80000"/>
              </a:schemeClr>
            </a:solidFill>
            <a:prstDash val="solid"/>
            <a:round/>
            <a:headEnd type="none" w="med" len="med"/>
            <a:tailEnd type="none" w="med" len="med"/>
          </a:ln>
          <a:effectLst/>
        </p:spPr>
      </p:cxnSp>
      <p:cxnSp>
        <p:nvCxnSpPr>
          <p:cNvPr id="61" name="直線接點 60"/>
          <p:cNvCxnSpPr/>
          <p:nvPr/>
        </p:nvCxnSpPr>
        <p:spPr bwMode="auto">
          <a:xfrm flipV="1">
            <a:off x="1214438" y="2857500"/>
            <a:ext cx="1285875" cy="285750"/>
          </a:xfrm>
          <a:prstGeom prst="line">
            <a:avLst/>
          </a:prstGeom>
          <a:solidFill>
            <a:schemeClr val="accent1"/>
          </a:solidFill>
          <a:ln w="34925" cap="flat" cmpd="sng" algn="ctr">
            <a:solidFill>
              <a:schemeClr val="tx1">
                <a:lumMod val="75000"/>
                <a:lumOff val="25000"/>
                <a:alpha val="80000"/>
              </a:schemeClr>
            </a:solidFill>
            <a:prstDash val="solid"/>
            <a:round/>
            <a:headEnd type="none" w="med" len="med"/>
            <a:tailEnd type="none" w="med" len="med"/>
          </a:ln>
          <a:effectLst/>
        </p:spPr>
      </p:cxnSp>
      <p:cxnSp>
        <p:nvCxnSpPr>
          <p:cNvPr id="68" name="直線單箭頭接點 67"/>
          <p:cNvCxnSpPr/>
          <p:nvPr/>
        </p:nvCxnSpPr>
        <p:spPr bwMode="auto">
          <a:xfrm>
            <a:off x="6357938" y="4929188"/>
            <a:ext cx="1143000" cy="214312"/>
          </a:xfrm>
          <a:prstGeom prst="straightConnector1">
            <a:avLst/>
          </a:prstGeom>
          <a:solidFill>
            <a:schemeClr val="accent1"/>
          </a:solidFill>
          <a:ln w="19050" cap="flat" cmpd="sng" algn="ctr">
            <a:solidFill>
              <a:schemeClr val="tx1">
                <a:lumMod val="85000"/>
                <a:lumOff val="15000"/>
              </a:schemeClr>
            </a:solidFill>
            <a:prstDash val="solid"/>
            <a:round/>
            <a:headEnd type="triangle"/>
            <a:tailEnd type="triangle"/>
          </a:ln>
          <a:effectLst/>
        </p:spPr>
      </p:cxnSp>
      <p:cxnSp>
        <p:nvCxnSpPr>
          <p:cNvPr id="69" name="直線單箭頭接點 68"/>
          <p:cNvCxnSpPr/>
          <p:nvPr/>
        </p:nvCxnSpPr>
        <p:spPr bwMode="auto">
          <a:xfrm>
            <a:off x="6215063" y="5000625"/>
            <a:ext cx="1143000" cy="214313"/>
          </a:xfrm>
          <a:prstGeom prst="straightConnector1">
            <a:avLst/>
          </a:prstGeom>
          <a:solidFill>
            <a:schemeClr val="accent1"/>
          </a:solidFill>
          <a:ln w="19050" cap="flat" cmpd="sng" algn="ctr">
            <a:solidFill>
              <a:schemeClr val="tx1">
                <a:lumMod val="85000"/>
                <a:lumOff val="15000"/>
              </a:schemeClr>
            </a:solidFill>
            <a:prstDash val="solid"/>
            <a:round/>
            <a:headEnd type="triangle"/>
            <a:tailEnd type="triangle"/>
          </a:ln>
          <a:effectLst/>
        </p:spPr>
      </p:cxnSp>
      <p:sp>
        <p:nvSpPr>
          <p:cNvPr id="10278" name="文字方塊 69"/>
          <p:cNvSpPr txBox="1">
            <a:spLocks noChangeArrowheads="1"/>
          </p:cNvSpPr>
          <p:nvPr/>
        </p:nvSpPr>
        <p:spPr bwMode="auto">
          <a:xfrm>
            <a:off x="7858125" y="5715000"/>
            <a:ext cx="10715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algn="ctr" eaLnBrk="1" hangingPunct="1"/>
            <a:r>
              <a:rPr lang="en-US" altLang="zh-TW">
                <a:ea typeface="新細明體" pitchFamily="18" charset="-120"/>
              </a:rPr>
              <a:t>Users</a:t>
            </a:r>
          </a:p>
        </p:txBody>
      </p:sp>
      <p:sp>
        <p:nvSpPr>
          <p:cNvPr id="81" name="Rectangle 3"/>
          <p:cNvSpPr txBox="1">
            <a:spLocks/>
          </p:cNvSpPr>
          <p:nvPr/>
        </p:nvSpPr>
        <p:spPr bwMode="auto">
          <a:xfrm>
            <a:off x="428625" y="4500563"/>
            <a:ext cx="3857625" cy="1857375"/>
          </a:xfrm>
          <a:prstGeom prst="rect">
            <a:avLst/>
          </a:prstGeom>
          <a:noFill/>
          <a:ln w="9525">
            <a:noFill/>
            <a:miter lim="800000"/>
            <a:headEnd/>
            <a:tailEnd/>
          </a:ln>
        </p:spPr>
        <p:txBody>
          <a:bodyPr/>
          <a:lstStyle/>
          <a:p>
            <a:pPr marL="342900" indent="-342900" eaLnBrk="0" hangingPunct="0">
              <a:spcBef>
                <a:spcPct val="20000"/>
              </a:spcBef>
              <a:buClr>
                <a:schemeClr val="accent2"/>
              </a:buClr>
              <a:defRPr/>
            </a:pPr>
            <a:r>
              <a:rPr lang="en-US" altLang="zh-TW" sz="1400" dirty="0">
                <a:ea typeface="新細明體" pitchFamily="18" charset="-120"/>
              </a:rPr>
              <a:t>Disadvantage:</a:t>
            </a:r>
          </a:p>
          <a:p>
            <a:pPr marL="177800" indent="-177800" eaLnBrk="0" hangingPunct="0">
              <a:spcBef>
                <a:spcPct val="20000"/>
              </a:spcBef>
              <a:buClr>
                <a:srgbClr val="92D050"/>
              </a:buClr>
              <a:buFont typeface="Wingdings" pitchFamily="2" charset="2"/>
              <a:buChar char="§"/>
              <a:defRPr/>
            </a:pPr>
            <a:r>
              <a:rPr lang="en-US" altLang="zh-TW" sz="1400" dirty="0">
                <a:ea typeface="新細明體" pitchFamily="18" charset="-120"/>
              </a:rPr>
              <a:t>Complex network architecture.</a:t>
            </a:r>
          </a:p>
          <a:p>
            <a:pPr marL="177800" indent="-177800" eaLnBrk="0" hangingPunct="0">
              <a:spcBef>
                <a:spcPct val="20000"/>
              </a:spcBef>
              <a:buClr>
                <a:srgbClr val="92D050"/>
              </a:buClr>
              <a:buFont typeface="Wingdings" pitchFamily="2" charset="2"/>
              <a:buChar char="§"/>
              <a:defRPr/>
            </a:pPr>
            <a:r>
              <a:rPr lang="en-US" altLang="zh-TW" sz="1400" dirty="0">
                <a:ea typeface="新細明體" pitchFamily="18" charset="-120"/>
              </a:rPr>
              <a:t>Multiple vendors &amp; appliances.</a:t>
            </a:r>
          </a:p>
          <a:p>
            <a:pPr marL="177800" indent="-177800" eaLnBrk="0" hangingPunct="0">
              <a:spcBef>
                <a:spcPct val="20000"/>
              </a:spcBef>
              <a:buClr>
                <a:srgbClr val="92D050"/>
              </a:buClr>
              <a:buFont typeface="Wingdings" pitchFamily="2" charset="2"/>
              <a:buChar char="§"/>
              <a:defRPr/>
            </a:pPr>
            <a:r>
              <a:rPr lang="en-US" altLang="zh-TW" sz="1400" dirty="0">
                <a:ea typeface="新細明體" pitchFamily="18" charset="-120"/>
              </a:rPr>
              <a:t>Higher appliance operation and maintenance cost.</a:t>
            </a:r>
          </a:p>
          <a:p>
            <a:pPr marL="177800" indent="-177800" eaLnBrk="0" hangingPunct="0">
              <a:spcBef>
                <a:spcPct val="20000"/>
              </a:spcBef>
              <a:buClr>
                <a:srgbClr val="92D050"/>
              </a:buClr>
              <a:buFont typeface="Wingdings" pitchFamily="2" charset="2"/>
              <a:buChar char="§"/>
              <a:defRPr/>
            </a:pPr>
            <a:r>
              <a:rPr lang="en-US" altLang="zh-TW" sz="1400" dirty="0">
                <a:ea typeface="新細明體" pitchFamily="18" charset="-120"/>
              </a:rPr>
              <a:t>Increases management effort.</a:t>
            </a:r>
          </a:p>
        </p:txBody>
      </p:sp>
      <p:pic>
        <p:nvPicPr>
          <p:cNvPr id="10280" name="圖片 88" descr="DGS-3526.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86375" y="4357688"/>
            <a:ext cx="1087438"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1"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313" y="1785938"/>
            <a:ext cx="1584325"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2" name="Picture 31" descr="j0223568[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9188" y="6107113"/>
            <a:ext cx="427037"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3" name="Picture 31" descr="j0223568[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2275" y="5786438"/>
            <a:ext cx="427038"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4" name="Picture 31" descr="j0223568[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3438" y="5643563"/>
            <a:ext cx="427037"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5" name="圖片 94" descr="Desktop - Fortinet.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643813" y="4357688"/>
            <a:ext cx="668337"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6" name="圖片 95" descr="Desktop - Fortinet.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143875" y="4786313"/>
            <a:ext cx="668338"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7" name="圖片 96" descr="Desktop - Fortinet.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00938" y="5143500"/>
            <a:ext cx="668337"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8"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313" y="3071813"/>
            <a:ext cx="1584325"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9" name="直線接點 98"/>
          <p:cNvCxnSpPr/>
          <p:nvPr/>
        </p:nvCxnSpPr>
        <p:spPr bwMode="auto">
          <a:xfrm>
            <a:off x="1500188" y="2214563"/>
            <a:ext cx="1143000" cy="357187"/>
          </a:xfrm>
          <a:prstGeom prst="line">
            <a:avLst/>
          </a:prstGeom>
          <a:solidFill>
            <a:schemeClr val="accent1"/>
          </a:solidFill>
          <a:ln w="34925" cap="flat" cmpd="sng" algn="ctr">
            <a:solidFill>
              <a:schemeClr val="tx1">
                <a:lumMod val="75000"/>
                <a:lumOff val="25000"/>
                <a:alpha val="80000"/>
              </a:schemeClr>
            </a:solidFill>
            <a:prstDash val="solid"/>
            <a:round/>
            <a:headEnd type="none" w="med" len="med"/>
            <a:tailEnd type="none" w="med" len="med"/>
          </a:ln>
          <a:effectLst/>
        </p:spPr>
      </p:cxnSp>
      <p:cxnSp>
        <p:nvCxnSpPr>
          <p:cNvPr id="100" name="直線接點 99"/>
          <p:cNvCxnSpPr/>
          <p:nvPr/>
        </p:nvCxnSpPr>
        <p:spPr bwMode="auto">
          <a:xfrm flipV="1">
            <a:off x="1214438" y="2857500"/>
            <a:ext cx="1285875" cy="285750"/>
          </a:xfrm>
          <a:prstGeom prst="line">
            <a:avLst/>
          </a:prstGeom>
          <a:solidFill>
            <a:schemeClr val="accent1"/>
          </a:solidFill>
          <a:ln w="34925" cap="flat" cmpd="sng" algn="ctr">
            <a:solidFill>
              <a:schemeClr val="tx1">
                <a:lumMod val="75000"/>
                <a:lumOff val="25000"/>
                <a:alpha val="80000"/>
              </a:schemeClr>
            </a:solidFill>
            <a:prstDash val="solid"/>
            <a:round/>
            <a:headEnd type="none" w="med" len="med"/>
            <a:tailEnd type="none" w="med" len="med"/>
          </a:ln>
          <a:effectLst/>
        </p:spPr>
      </p:cxnSp>
      <p:sp>
        <p:nvSpPr>
          <p:cNvPr id="10291" name="文字方塊 69"/>
          <p:cNvSpPr txBox="1">
            <a:spLocks noChangeArrowheads="1"/>
          </p:cNvSpPr>
          <p:nvPr/>
        </p:nvSpPr>
        <p:spPr bwMode="auto">
          <a:xfrm>
            <a:off x="5572125" y="5000625"/>
            <a:ext cx="10715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algn="ctr" eaLnBrk="1" hangingPunct="1"/>
            <a:r>
              <a:rPr lang="en-US" altLang="zh-TW">
                <a:ea typeface="新細明體" pitchFamily="18" charset="-120"/>
              </a:rPr>
              <a:t>Switch</a:t>
            </a:r>
          </a:p>
        </p:txBody>
      </p:sp>
      <p:cxnSp>
        <p:nvCxnSpPr>
          <p:cNvPr id="103" name="直線單箭頭接點 102"/>
          <p:cNvCxnSpPr/>
          <p:nvPr/>
        </p:nvCxnSpPr>
        <p:spPr bwMode="auto">
          <a:xfrm rot="5400000">
            <a:off x="4893469" y="5464969"/>
            <a:ext cx="785812" cy="285750"/>
          </a:xfrm>
          <a:prstGeom prst="straightConnector1">
            <a:avLst/>
          </a:prstGeom>
          <a:solidFill>
            <a:schemeClr val="accent1"/>
          </a:solidFill>
          <a:ln w="19050" cap="flat" cmpd="sng" algn="ctr">
            <a:solidFill>
              <a:schemeClr val="tx1">
                <a:lumMod val="85000"/>
                <a:lumOff val="15000"/>
              </a:schemeClr>
            </a:solidFill>
            <a:prstDash val="solid"/>
            <a:round/>
            <a:headEnd type="triangle"/>
            <a:tailEnd type="triangle"/>
          </a:ln>
          <a:effectLst/>
        </p:spPr>
      </p:cxnSp>
      <p:cxnSp>
        <p:nvCxnSpPr>
          <p:cNvPr id="104" name="直線單箭頭接點 103"/>
          <p:cNvCxnSpPr/>
          <p:nvPr/>
        </p:nvCxnSpPr>
        <p:spPr bwMode="auto">
          <a:xfrm rot="5400000">
            <a:off x="5036343" y="5393532"/>
            <a:ext cx="785813" cy="285750"/>
          </a:xfrm>
          <a:prstGeom prst="straightConnector1">
            <a:avLst/>
          </a:prstGeom>
          <a:solidFill>
            <a:schemeClr val="accent1"/>
          </a:solidFill>
          <a:ln w="19050" cap="flat" cmpd="sng" algn="ctr">
            <a:solidFill>
              <a:schemeClr val="tx1">
                <a:lumMod val="85000"/>
                <a:lumOff val="15000"/>
              </a:schemeClr>
            </a:solidFill>
            <a:prstDash val="solid"/>
            <a:round/>
            <a:headEnd type="triangle"/>
            <a:tailEnd type="triangle"/>
          </a:ln>
          <a:effectLst/>
        </p:spPr>
      </p:cxnSp>
      <p:cxnSp>
        <p:nvCxnSpPr>
          <p:cNvPr id="105" name="直線單箭頭接點 104"/>
          <p:cNvCxnSpPr/>
          <p:nvPr/>
        </p:nvCxnSpPr>
        <p:spPr bwMode="auto">
          <a:xfrm rot="5400000">
            <a:off x="5179219" y="5322094"/>
            <a:ext cx="785812" cy="285750"/>
          </a:xfrm>
          <a:prstGeom prst="straightConnector1">
            <a:avLst/>
          </a:prstGeom>
          <a:solidFill>
            <a:schemeClr val="accent1"/>
          </a:solidFill>
          <a:ln w="19050" cap="flat" cmpd="sng" algn="ctr">
            <a:solidFill>
              <a:schemeClr val="tx1">
                <a:lumMod val="85000"/>
                <a:lumOff val="15000"/>
              </a:schemeClr>
            </a:solidFill>
            <a:prstDash val="solid"/>
            <a:round/>
            <a:headEnd type="triangle"/>
            <a:tailEnd type="triangle"/>
          </a:ln>
          <a:effec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wipe(up)">
                                      <p:cBhvr>
                                        <p:cTn id="7" dur="20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標題 1"/>
          <p:cNvSpPr>
            <a:spLocks noGrp="1"/>
          </p:cNvSpPr>
          <p:nvPr>
            <p:ph type="title"/>
          </p:nvPr>
        </p:nvSpPr>
        <p:spPr>
          <a:xfrm>
            <a:off x="500063" y="954088"/>
            <a:ext cx="6781800" cy="381000"/>
          </a:xfrm>
        </p:spPr>
        <p:txBody>
          <a:bodyPr/>
          <a:lstStyle/>
          <a:p>
            <a:r>
              <a:rPr lang="en-US" altLang="zh-TW" smtClean="0">
                <a:ea typeface="新細明體" pitchFamily="18" charset="-120"/>
              </a:rPr>
              <a:t>Single View vs. Holistic View</a:t>
            </a:r>
            <a:endParaRPr lang="zh-TW" altLang="en-US" smtClean="0">
              <a:ea typeface="新細明體" pitchFamily="18" charset="-120"/>
            </a:endParaRPr>
          </a:p>
        </p:txBody>
      </p:sp>
      <p:sp>
        <p:nvSpPr>
          <p:cNvPr id="11267" name="文字方塊 18"/>
          <p:cNvSpPr txBox="1">
            <a:spLocks noChangeArrowheads="1"/>
          </p:cNvSpPr>
          <p:nvPr/>
        </p:nvSpPr>
        <p:spPr bwMode="auto">
          <a:xfrm>
            <a:off x="285750" y="1500188"/>
            <a:ext cx="85010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eaLnBrk="1" hangingPunct="1">
              <a:spcBef>
                <a:spcPct val="50000"/>
              </a:spcBef>
            </a:pPr>
            <a:r>
              <a:rPr kumimoji="1" lang="en-US" altLang="zh-TW" sz="1600" b="1">
                <a:solidFill>
                  <a:srgbClr val="105D88"/>
                </a:solidFill>
                <a:ea typeface="新細明體" pitchFamily="18" charset="-120"/>
              </a:rPr>
              <a:t>Single View: NetDefend Multi-Layered Security Solutions in Network</a:t>
            </a:r>
          </a:p>
        </p:txBody>
      </p:sp>
      <p:sp>
        <p:nvSpPr>
          <p:cNvPr id="6" name="圓角矩形 5"/>
          <p:cNvSpPr/>
          <p:nvPr/>
        </p:nvSpPr>
        <p:spPr bwMode="auto">
          <a:xfrm>
            <a:off x="714348" y="4357694"/>
            <a:ext cx="1928826" cy="214314"/>
          </a:xfrm>
          <a:prstGeom prst="roundRect">
            <a:avLst/>
          </a:prstGeom>
          <a:solidFill>
            <a:schemeClr val="accent2">
              <a:lumMod val="75000"/>
              <a:alpha val="80000"/>
            </a:schemeClr>
          </a:solidFill>
          <a:ln w="9525" cap="flat" cmpd="sng" algn="ctr">
            <a:noFill/>
            <a:prstDash val="solid"/>
            <a:round/>
            <a:headEnd type="none" w="med" len="med"/>
            <a:tailEnd type="none" w="med" len="med"/>
          </a:ln>
          <a:effectLst>
            <a:outerShdw blurRad="50800" dist="38100" dir="13500000" algn="br" rotWithShape="0">
              <a:prstClr val="black">
                <a:alpha val="40000"/>
              </a:prstClr>
            </a:outerShdw>
          </a:effectLst>
          <a:scene3d>
            <a:camera prst="orthographicFront"/>
            <a:lightRig rig="threePt" dir="t"/>
          </a:scene3d>
          <a:sp3d>
            <a:bevelT w="0" h="0"/>
          </a:sp3d>
        </p:spPr>
        <p:txBody>
          <a:bodyPr anchor="ct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algn="ctr" eaLnBrk="1" hangingPunct="1"/>
            <a:r>
              <a:rPr lang="en-US" altLang="zh-TW">
                <a:solidFill>
                  <a:schemeClr val="bg1"/>
                </a:solidFill>
                <a:ea typeface="新細明體" pitchFamily="18" charset="-120"/>
              </a:rPr>
              <a:t>Traffic Shaping</a:t>
            </a:r>
            <a:endParaRPr lang="zh-TW" altLang="en-US">
              <a:solidFill>
                <a:schemeClr val="bg1"/>
              </a:solidFill>
              <a:ea typeface="新細明體" pitchFamily="18" charset="-120"/>
            </a:endParaRPr>
          </a:p>
        </p:txBody>
      </p:sp>
      <p:pic>
        <p:nvPicPr>
          <p:cNvPr id="11271" name="圖片 22" descr="DFL-160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57500" y="3500438"/>
            <a:ext cx="1260475"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直線單箭頭接點 7"/>
          <p:cNvCxnSpPr/>
          <p:nvPr/>
        </p:nvCxnSpPr>
        <p:spPr bwMode="auto">
          <a:xfrm>
            <a:off x="5072063" y="4429125"/>
            <a:ext cx="1143000" cy="214313"/>
          </a:xfrm>
          <a:prstGeom prst="straightConnector1">
            <a:avLst/>
          </a:prstGeom>
          <a:solidFill>
            <a:schemeClr val="accent1"/>
          </a:solidFill>
          <a:ln w="19050" cap="flat" cmpd="sng" algn="ctr">
            <a:solidFill>
              <a:schemeClr val="tx1">
                <a:lumMod val="85000"/>
                <a:lumOff val="15000"/>
              </a:schemeClr>
            </a:solidFill>
            <a:prstDash val="solid"/>
            <a:round/>
            <a:headEnd type="triangle"/>
            <a:tailEnd type="triangle"/>
          </a:ln>
          <a:effectLst/>
        </p:spPr>
      </p:cxnSp>
      <p:cxnSp>
        <p:nvCxnSpPr>
          <p:cNvPr id="9" name="直線單箭頭接點 8"/>
          <p:cNvCxnSpPr/>
          <p:nvPr/>
        </p:nvCxnSpPr>
        <p:spPr bwMode="auto">
          <a:xfrm rot="5400000">
            <a:off x="3536157" y="5036344"/>
            <a:ext cx="785812" cy="285750"/>
          </a:xfrm>
          <a:prstGeom prst="straightConnector1">
            <a:avLst/>
          </a:prstGeom>
          <a:solidFill>
            <a:schemeClr val="accent1"/>
          </a:solidFill>
          <a:ln w="19050" cap="flat" cmpd="sng" algn="ctr">
            <a:solidFill>
              <a:schemeClr val="tx1">
                <a:lumMod val="85000"/>
                <a:lumOff val="15000"/>
              </a:schemeClr>
            </a:solidFill>
            <a:prstDash val="solid"/>
            <a:round/>
            <a:headEnd type="triangle"/>
            <a:tailEnd type="triangle"/>
          </a:ln>
          <a:effectLst/>
        </p:spPr>
      </p:cxnSp>
      <p:cxnSp>
        <p:nvCxnSpPr>
          <p:cNvPr id="10" name="直線單箭頭接點 9"/>
          <p:cNvCxnSpPr/>
          <p:nvPr/>
        </p:nvCxnSpPr>
        <p:spPr bwMode="auto">
          <a:xfrm>
            <a:off x="4929188" y="4500563"/>
            <a:ext cx="1143000" cy="214312"/>
          </a:xfrm>
          <a:prstGeom prst="straightConnector1">
            <a:avLst/>
          </a:prstGeom>
          <a:solidFill>
            <a:schemeClr val="accent1"/>
          </a:solidFill>
          <a:ln w="19050" cap="flat" cmpd="sng" algn="ctr">
            <a:solidFill>
              <a:schemeClr val="tx1">
                <a:lumMod val="85000"/>
                <a:lumOff val="15000"/>
              </a:schemeClr>
            </a:solidFill>
            <a:prstDash val="solid"/>
            <a:round/>
            <a:headEnd type="triangle"/>
            <a:tailEnd type="triangle"/>
          </a:ln>
          <a:effectLst/>
        </p:spPr>
      </p:cxnSp>
      <p:cxnSp>
        <p:nvCxnSpPr>
          <p:cNvPr id="11" name="直線單箭頭接點 10"/>
          <p:cNvCxnSpPr/>
          <p:nvPr/>
        </p:nvCxnSpPr>
        <p:spPr bwMode="auto">
          <a:xfrm>
            <a:off x="4786313" y="4572000"/>
            <a:ext cx="1143000" cy="214313"/>
          </a:xfrm>
          <a:prstGeom prst="straightConnector1">
            <a:avLst/>
          </a:prstGeom>
          <a:solidFill>
            <a:schemeClr val="accent1"/>
          </a:solidFill>
          <a:ln w="19050" cap="flat" cmpd="sng" algn="ctr">
            <a:solidFill>
              <a:schemeClr val="tx1">
                <a:lumMod val="85000"/>
                <a:lumOff val="15000"/>
              </a:schemeClr>
            </a:solidFill>
            <a:prstDash val="solid"/>
            <a:round/>
            <a:headEnd type="triangle"/>
            <a:tailEnd type="triangle"/>
          </a:ln>
          <a:effectLst/>
        </p:spPr>
      </p:cxnSp>
      <p:cxnSp>
        <p:nvCxnSpPr>
          <p:cNvPr id="12" name="直線單箭頭接點 11"/>
          <p:cNvCxnSpPr/>
          <p:nvPr/>
        </p:nvCxnSpPr>
        <p:spPr bwMode="auto">
          <a:xfrm rot="5400000">
            <a:off x="3679031" y="4964907"/>
            <a:ext cx="785813" cy="285750"/>
          </a:xfrm>
          <a:prstGeom prst="straightConnector1">
            <a:avLst/>
          </a:prstGeom>
          <a:solidFill>
            <a:schemeClr val="accent1"/>
          </a:solidFill>
          <a:ln w="19050" cap="flat" cmpd="sng" algn="ctr">
            <a:solidFill>
              <a:schemeClr val="tx1">
                <a:lumMod val="85000"/>
                <a:lumOff val="15000"/>
              </a:schemeClr>
            </a:solidFill>
            <a:prstDash val="solid"/>
            <a:round/>
            <a:headEnd type="triangle"/>
            <a:tailEnd type="triangle"/>
          </a:ln>
          <a:effectLst/>
        </p:spPr>
      </p:cxnSp>
      <p:pic>
        <p:nvPicPr>
          <p:cNvPr id="11277" name="圖片 12" descr="DGS-352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57625" y="3929063"/>
            <a:ext cx="1087438" cy="108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8"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00" y="2357438"/>
            <a:ext cx="1584325"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9" name="Picture 31" descr="j0223568[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0438" y="5678488"/>
            <a:ext cx="427037"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0" name="Picture 31" descr="j0223568[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3375" y="5429250"/>
            <a:ext cx="427038"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1" name="Picture 31" descr="j0223568[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4688" y="5214938"/>
            <a:ext cx="427037"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2" name="文字方塊 69"/>
          <p:cNvSpPr txBox="1">
            <a:spLocks noChangeArrowheads="1"/>
          </p:cNvSpPr>
          <p:nvPr/>
        </p:nvSpPr>
        <p:spPr bwMode="auto">
          <a:xfrm>
            <a:off x="4000500" y="5929313"/>
            <a:ext cx="10715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algn="ctr" eaLnBrk="1" hangingPunct="1"/>
            <a:r>
              <a:rPr lang="en-US" altLang="zh-TW">
                <a:ea typeface="新細明體" pitchFamily="18" charset="-120"/>
              </a:rPr>
              <a:t>Server</a:t>
            </a:r>
          </a:p>
          <a:p>
            <a:pPr algn="ctr" eaLnBrk="1" hangingPunct="1"/>
            <a:r>
              <a:rPr lang="en-US" altLang="zh-TW">
                <a:ea typeface="新細明體" pitchFamily="18" charset="-120"/>
              </a:rPr>
              <a:t> Farm</a:t>
            </a:r>
            <a:endParaRPr lang="zh-TW" altLang="en-US">
              <a:ea typeface="新細明體" pitchFamily="18" charset="-120"/>
            </a:endParaRPr>
          </a:p>
        </p:txBody>
      </p:sp>
      <p:pic>
        <p:nvPicPr>
          <p:cNvPr id="11283" name="圖片 19" descr="Desktop - Fortinet.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715125" y="4357688"/>
            <a:ext cx="668338"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4" name="圖片 20" descr="Desktop - Fortinet.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72188" y="4714875"/>
            <a:ext cx="668337"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5"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571750"/>
            <a:ext cx="1584325"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3" name="直線接點 22"/>
          <p:cNvCxnSpPr/>
          <p:nvPr/>
        </p:nvCxnSpPr>
        <p:spPr bwMode="auto">
          <a:xfrm rot="5400000">
            <a:off x="3250407" y="3178968"/>
            <a:ext cx="571500" cy="214313"/>
          </a:xfrm>
          <a:prstGeom prst="line">
            <a:avLst/>
          </a:prstGeom>
          <a:solidFill>
            <a:schemeClr val="accent1"/>
          </a:solidFill>
          <a:ln w="34925" cap="flat" cmpd="sng" algn="ctr">
            <a:solidFill>
              <a:schemeClr val="tx1">
                <a:lumMod val="75000"/>
                <a:lumOff val="25000"/>
                <a:alpha val="80000"/>
              </a:schemeClr>
            </a:solidFill>
            <a:prstDash val="solid"/>
            <a:round/>
            <a:headEnd type="none" w="med" len="med"/>
            <a:tailEnd type="none" w="med" len="med"/>
          </a:ln>
          <a:effectLst/>
        </p:spPr>
      </p:cxnSp>
      <p:cxnSp>
        <p:nvCxnSpPr>
          <p:cNvPr id="24" name="直線接點 23"/>
          <p:cNvCxnSpPr/>
          <p:nvPr/>
        </p:nvCxnSpPr>
        <p:spPr bwMode="auto">
          <a:xfrm>
            <a:off x="2143125" y="3143250"/>
            <a:ext cx="1087438" cy="466725"/>
          </a:xfrm>
          <a:prstGeom prst="line">
            <a:avLst/>
          </a:prstGeom>
          <a:solidFill>
            <a:schemeClr val="accent1"/>
          </a:solidFill>
          <a:ln w="34925" cap="flat" cmpd="sng" algn="ctr">
            <a:solidFill>
              <a:schemeClr val="tx1">
                <a:lumMod val="75000"/>
                <a:lumOff val="25000"/>
                <a:alpha val="80000"/>
              </a:schemeClr>
            </a:solidFill>
            <a:prstDash val="solid"/>
            <a:round/>
            <a:headEnd type="none" w="med" len="med"/>
            <a:tailEnd type="none" w="med" len="med"/>
          </a:ln>
          <a:effectLst/>
        </p:spPr>
      </p:cxnSp>
      <p:cxnSp>
        <p:nvCxnSpPr>
          <p:cNvPr id="25" name="直線單箭頭接點 24"/>
          <p:cNvCxnSpPr/>
          <p:nvPr/>
        </p:nvCxnSpPr>
        <p:spPr bwMode="auto">
          <a:xfrm rot="5400000">
            <a:off x="3821907" y="4893469"/>
            <a:ext cx="785812" cy="285750"/>
          </a:xfrm>
          <a:prstGeom prst="straightConnector1">
            <a:avLst/>
          </a:prstGeom>
          <a:solidFill>
            <a:schemeClr val="accent1"/>
          </a:solidFill>
          <a:ln w="19050" cap="flat" cmpd="sng" algn="ctr">
            <a:solidFill>
              <a:schemeClr val="tx1">
                <a:lumMod val="85000"/>
                <a:lumOff val="15000"/>
              </a:schemeClr>
            </a:solidFill>
            <a:prstDash val="solid"/>
            <a:round/>
            <a:headEnd type="triangle"/>
            <a:tailEnd type="triangle"/>
          </a:ln>
          <a:effectLst/>
        </p:spPr>
      </p:cxnSp>
      <p:cxnSp>
        <p:nvCxnSpPr>
          <p:cNvPr id="37" name="直線接點 36"/>
          <p:cNvCxnSpPr/>
          <p:nvPr/>
        </p:nvCxnSpPr>
        <p:spPr bwMode="auto">
          <a:xfrm>
            <a:off x="3571875" y="3857625"/>
            <a:ext cx="714375" cy="500063"/>
          </a:xfrm>
          <a:prstGeom prst="line">
            <a:avLst/>
          </a:prstGeom>
          <a:solidFill>
            <a:schemeClr val="accent1"/>
          </a:solidFill>
          <a:ln w="34925" cap="flat" cmpd="sng" algn="ctr">
            <a:solidFill>
              <a:schemeClr val="tx1">
                <a:lumMod val="75000"/>
                <a:lumOff val="25000"/>
                <a:alpha val="80000"/>
              </a:schemeClr>
            </a:solidFill>
            <a:prstDash val="solid"/>
            <a:round/>
            <a:headEnd type="none" w="med" len="med"/>
            <a:tailEnd type="none" w="med" len="med"/>
          </a:ln>
          <a:effectLst/>
        </p:spPr>
      </p:cxnSp>
      <p:pic>
        <p:nvPicPr>
          <p:cNvPr id="11290" name="圖片 18" descr="Desktop - Fortinet.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43625" y="3929063"/>
            <a:ext cx="668338"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91" name="文字方塊 69"/>
          <p:cNvSpPr txBox="1">
            <a:spLocks noChangeArrowheads="1"/>
          </p:cNvSpPr>
          <p:nvPr/>
        </p:nvSpPr>
        <p:spPr bwMode="auto">
          <a:xfrm>
            <a:off x="6500813" y="5072063"/>
            <a:ext cx="10715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algn="ctr" eaLnBrk="1" hangingPunct="1"/>
            <a:r>
              <a:rPr lang="en-US" altLang="zh-TW">
                <a:ea typeface="新細明體" pitchFamily="18" charset="-120"/>
              </a:rPr>
              <a:t>Users</a:t>
            </a:r>
          </a:p>
        </p:txBody>
      </p:sp>
      <p:sp>
        <p:nvSpPr>
          <p:cNvPr id="11292" name="文字方塊 69"/>
          <p:cNvSpPr txBox="1">
            <a:spLocks noChangeArrowheads="1"/>
          </p:cNvSpPr>
          <p:nvPr/>
        </p:nvSpPr>
        <p:spPr bwMode="auto">
          <a:xfrm>
            <a:off x="4143375" y="4572000"/>
            <a:ext cx="10715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algn="ctr" eaLnBrk="1" hangingPunct="1"/>
            <a:r>
              <a:rPr lang="en-US" altLang="zh-TW">
                <a:ea typeface="新細明體" pitchFamily="18" charset="-120"/>
              </a:rPr>
              <a:t>Switch</a:t>
            </a:r>
          </a:p>
        </p:txBody>
      </p:sp>
      <p:sp>
        <p:nvSpPr>
          <p:cNvPr id="42" name="圓角矩形 41"/>
          <p:cNvSpPr/>
          <p:nvPr/>
        </p:nvSpPr>
        <p:spPr bwMode="auto">
          <a:xfrm>
            <a:off x="714348" y="4643446"/>
            <a:ext cx="1928826" cy="214314"/>
          </a:xfrm>
          <a:prstGeom prst="roundRect">
            <a:avLst/>
          </a:prstGeom>
          <a:solidFill>
            <a:schemeClr val="accent2">
              <a:lumMod val="75000"/>
              <a:alpha val="80000"/>
            </a:schemeClr>
          </a:solidFill>
          <a:ln w="9525" cap="flat" cmpd="sng" algn="ctr">
            <a:noFill/>
            <a:prstDash val="solid"/>
            <a:round/>
            <a:headEnd type="none" w="med" len="med"/>
            <a:tailEnd type="none" w="med" len="med"/>
          </a:ln>
          <a:effectLst>
            <a:outerShdw blurRad="50800" dist="38100" dir="13500000" algn="br" rotWithShape="0">
              <a:prstClr val="black">
                <a:alpha val="40000"/>
              </a:prstClr>
            </a:outerShdw>
          </a:effectLst>
          <a:scene3d>
            <a:camera prst="orthographicFront"/>
            <a:lightRig rig="threePt" dir="t"/>
          </a:scene3d>
          <a:sp3d>
            <a:bevelT w="0" h="0"/>
          </a:sp3d>
        </p:spPr>
        <p:txBody>
          <a:bodyPr anchor="ct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algn="ctr" eaLnBrk="1" hangingPunct="1"/>
            <a:r>
              <a:rPr lang="en-US" altLang="zh-TW">
                <a:solidFill>
                  <a:schemeClr val="bg1"/>
                </a:solidFill>
                <a:ea typeface="新細明體" pitchFamily="18" charset="-120"/>
              </a:rPr>
              <a:t>IPS/IDP</a:t>
            </a:r>
            <a:endParaRPr lang="zh-TW" altLang="en-US">
              <a:solidFill>
                <a:schemeClr val="bg1"/>
              </a:solidFill>
              <a:ea typeface="新細明體" pitchFamily="18" charset="-120"/>
            </a:endParaRPr>
          </a:p>
        </p:txBody>
      </p:sp>
      <p:sp>
        <p:nvSpPr>
          <p:cNvPr id="43" name="圓角矩形 42"/>
          <p:cNvSpPr/>
          <p:nvPr/>
        </p:nvSpPr>
        <p:spPr bwMode="auto">
          <a:xfrm>
            <a:off x="714348" y="4929198"/>
            <a:ext cx="1928826" cy="214314"/>
          </a:xfrm>
          <a:prstGeom prst="roundRect">
            <a:avLst/>
          </a:prstGeom>
          <a:solidFill>
            <a:schemeClr val="accent2">
              <a:lumMod val="75000"/>
              <a:alpha val="80000"/>
            </a:schemeClr>
          </a:solidFill>
          <a:ln w="9525" cap="flat" cmpd="sng" algn="ctr">
            <a:noFill/>
            <a:prstDash val="solid"/>
            <a:round/>
            <a:headEnd type="none" w="med" len="med"/>
            <a:tailEnd type="none" w="med" len="med"/>
          </a:ln>
          <a:effectLst>
            <a:outerShdw blurRad="50800" dist="38100" dir="13500000" algn="br" rotWithShape="0">
              <a:prstClr val="black">
                <a:alpha val="40000"/>
              </a:prstClr>
            </a:outerShdw>
          </a:effectLst>
          <a:scene3d>
            <a:camera prst="orthographicFront"/>
            <a:lightRig rig="threePt" dir="t"/>
          </a:scene3d>
          <a:sp3d>
            <a:bevelT w="0" h="0"/>
          </a:sp3d>
        </p:spPr>
        <p:txBody>
          <a:bodyPr anchor="ct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algn="ctr" eaLnBrk="1" hangingPunct="1"/>
            <a:r>
              <a:rPr lang="en-US" altLang="zh-TW">
                <a:solidFill>
                  <a:schemeClr val="bg1"/>
                </a:solidFill>
                <a:ea typeface="新細明體" pitchFamily="18" charset="-120"/>
              </a:rPr>
              <a:t>Anti-Virus</a:t>
            </a:r>
            <a:endParaRPr lang="zh-TW" altLang="en-US">
              <a:solidFill>
                <a:schemeClr val="bg1"/>
              </a:solidFill>
              <a:ea typeface="新細明體" pitchFamily="18" charset="-120"/>
            </a:endParaRPr>
          </a:p>
        </p:txBody>
      </p:sp>
      <p:sp>
        <p:nvSpPr>
          <p:cNvPr id="44" name="圓角矩形 43"/>
          <p:cNvSpPr/>
          <p:nvPr/>
        </p:nvSpPr>
        <p:spPr bwMode="auto">
          <a:xfrm>
            <a:off x="714348" y="5214950"/>
            <a:ext cx="1928826" cy="214314"/>
          </a:xfrm>
          <a:prstGeom prst="roundRect">
            <a:avLst/>
          </a:prstGeom>
          <a:solidFill>
            <a:schemeClr val="accent2">
              <a:lumMod val="75000"/>
              <a:alpha val="80000"/>
            </a:schemeClr>
          </a:solidFill>
          <a:ln w="9525" cap="flat" cmpd="sng" algn="ctr">
            <a:noFill/>
            <a:prstDash val="solid"/>
            <a:round/>
            <a:headEnd type="none" w="med" len="med"/>
            <a:tailEnd type="none" w="med" len="med"/>
          </a:ln>
          <a:effectLst>
            <a:outerShdw blurRad="50800" dist="38100" dir="13500000" algn="br" rotWithShape="0">
              <a:prstClr val="black">
                <a:alpha val="40000"/>
              </a:prstClr>
            </a:outerShdw>
          </a:effectLst>
          <a:scene3d>
            <a:camera prst="orthographicFront"/>
            <a:lightRig rig="threePt" dir="t"/>
          </a:scene3d>
          <a:sp3d>
            <a:bevelT w="0" h="0"/>
          </a:sp3d>
        </p:spPr>
        <p:txBody>
          <a:bodyPr anchor="ct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algn="ctr" eaLnBrk="1" hangingPunct="1"/>
            <a:r>
              <a:rPr lang="en-US" altLang="zh-TW">
                <a:solidFill>
                  <a:schemeClr val="bg1"/>
                </a:solidFill>
                <a:ea typeface="新細明體" pitchFamily="18" charset="-120"/>
              </a:rPr>
              <a:t>Web Content Filtering</a:t>
            </a:r>
            <a:endParaRPr lang="zh-TW" altLang="en-US">
              <a:solidFill>
                <a:schemeClr val="bg1"/>
              </a:solidFill>
              <a:ea typeface="新細明體" pitchFamily="18" charset="-120"/>
            </a:endParaRPr>
          </a:p>
        </p:txBody>
      </p:sp>
      <p:sp>
        <p:nvSpPr>
          <p:cNvPr id="45" name="圓角矩形 44"/>
          <p:cNvSpPr/>
          <p:nvPr/>
        </p:nvSpPr>
        <p:spPr bwMode="auto">
          <a:xfrm>
            <a:off x="714348" y="5500702"/>
            <a:ext cx="1928826" cy="214314"/>
          </a:xfrm>
          <a:prstGeom prst="roundRect">
            <a:avLst/>
          </a:prstGeom>
          <a:solidFill>
            <a:schemeClr val="accent2">
              <a:lumMod val="75000"/>
              <a:alpha val="80000"/>
            </a:schemeClr>
          </a:solidFill>
          <a:ln w="9525" cap="flat" cmpd="sng" algn="ctr">
            <a:noFill/>
            <a:prstDash val="solid"/>
            <a:round/>
            <a:headEnd type="none" w="med" len="med"/>
            <a:tailEnd type="none" w="med" len="med"/>
          </a:ln>
          <a:effectLst>
            <a:outerShdw blurRad="50800" dist="38100" dir="13500000" algn="br" rotWithShape="0">
              <a:prstClr val="black">
                <a:alpha val="40000"/>
              </a:prstClr>
            </a:outerShdw>
          </a:effectLst>
          <a:scene3d>
            <a:camera prst="orthographicFront"/>
            <a:lightRig rig="threePt" dir="t"/>
          </a:scene3d>
          <a:sp3d>
            <a:bevelT w="0" h="0"/>
          </a:sp3d>
        </p:spPr>
        <p:txBody>
          <a:bodyPr anchor="ct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algn="ctr" eaLnBrk="1" hangingPunct="1"/>
            <a:r>
              <a:rPr lang="en-US" altLang="zh-TW">
                <a:solidFill>
                  <a:schemeClr val="bg1"/>
                </a:solidFill>
                <a:ea typeface="新細明體" pitchFamily="18" charset="-120"/>
              </a:rPr>
              <a:t>Anti-Spam</a:t>
            </a:r>
            <a:endParaRPr lang="zh-TW" altLang="en-US">
              <a:solidFill>
                <a:schemeClr val="bg1"/>
              </a:solidFill>
              <a:ea typeface="新細明體" pitchFamily="18" charset="-120"/>
            </a:endParaRPr>
          </a:p>
        </p:txBody>
      </p:sp>
      <p:sp>
        <p:nvSpPr>
          <p:cNvPr id="46" name="圓角矩形 45"/>
          <p:cNvSpPr/>
          <p:nvPr/>
        </p:nvSpPr>
        <p:spPr bwMode="auto">
          <a:xfrm>
            <a:off x="714348" y="5786454"/>
            <a:ext cx="1928826" cy="214314"/>
          </a:xfrm>
          <a:prstGeom prst="roundRect">
            <a:avLst/>
          </a:prstGeom>
          <a:solidFill>
            <a:schemeClr val="accent2">
              <a:lumMod val="75000"/>
              <a:alpha val="80000"/>
            </a:schemeClr>
          </a:solidFill>
          <a:ln w="9525" cap="flat" cmpd="sng" algn="ctr">
            <a:noFill/>
            <a:prstDash val="solid"/>
            <a:round/>
            <a:headEnd type="none" w="med" len="med"/>
            <a:tailEnd type="none" w="med" len="med"/>
          </a:ln>
          <a:effectLst>
            <a:outerShdw blurRad="50800" dist="38100" dir="13500000" algn="br" rotWithShape="0">
              <a:prstClr val="black">
                <a:alpha val="40000"/>
              </a:prstClr>
            </a:outerShdw>
          </a:effectLst>
          <a:scene3d>
            <a:camera prst="orthographicFront"/>
            <a:lightRig rig="threePt" dir="t"/>
          </a:scene3d>
          <a:sp3d>
            <a:bevelT w="0" h="0"/>
          </a:sp3d>
        </p:spPr>
        <p:txBody>
          <a:bodyPr anchor="ct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algn="ctr" eaLnBrk="1" hangingPunct="1"/>
            <a:r>
              <a:rPr lang="en-US" altLang="zh-TW">
                <a:solidFill>
                  <a:schemeClr val="bg1"/>
                </a:solidFill>
                <a:ea typeface="新細明體" pitchFamily="18" charset="-120"/>
              </a:rPr>
              <a:t>Firewall</a:t>
            </a:r>
            <a:endParaRPr lang="zh-TW" altLang="en-US">
              <a:solidFill>
                <a:schemeClr val="bg1"/>
              </a:solidFill>
              <a:ea typeface="新細明體" pitchFamily="18" charset="-120"/>
            </a:endParaRPr>
          </a:p>
        </p:txBody>
      </p:sp>
      <p:sp>
        <p:nvSpPr>
          <p:cNvPr id="47" name="圓角矩形 46"/>
          <p:cNvSpPr/>
          <p:nvPr/>
        </p:nvSpPr>
        <p:spPr bwMode="auto">
          <a:xfrm>
            <a:off x="714348" y="6072206"/>
            <a:ext cx="1928826" cy="214314"/>
          </a:xfrm>
          <a:prstGeom prst="roundRect">
            <a:avLst/>
          </a:prstGeom>
          <a:solidFill>
            <a:schemeClr val="accent2">
              <a:lumMod val="75000"/>
              <a:alpha val="80000"/>
            </a:schemeClr>
          </a:solidFill>
          <a:ln w="9525" cap="flat" cmpd="sng" algn="ctr">
            <a:noFill/>
            <a:prstDash val="solid"/>
            <a:round/>
            <a:headEnd type="none" w="med" len="med"/>
            <a:tailEnd type="none" w="med" len="med"/>
          </a:ln>
          <a:effectLst>
            <a:outerShdw blurRad="50800" dist="38100" dir="13500000" algn="br" rotWithShape="0">
              <a:prstClr val="black">
                <a:alpha val="40000"/>
              </a:prstClr>
            </a:outerShdw>
          </a:effectLst>
          <a:scene3d>
            <a:camera prst="orthographicFront"/>
            <a:lightRig rig="threePt" dir="t"/>
          </a:scene3d>
          <a:sp3d>
            <a:bevelT w="0" h="0"/>
          </a:sp3d>
        </p:spPr>
        <p:txBody>
          <a:bodyPr anchor="ct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algn="ctr" eaLnBrk="1" hangingPunct="1"/>
            <a:r>
              <a:rPr lang="en-US" altLang="zh-TW">
                <a:solidFill>
                  <a:schemeClr val="bg1"/>
                </a:solidFill>
                <a:ea typeface="新細明體" pitchFamily="18" charset="-120"/>
              </a:rPr>
              <a:t>IPSec/PPTP/L2TP</a:t>
            </a:r>
            <a:endParaRPr lang="zh-TW" altLang="en-US">
              <a:solidFill>
                <a:schemeClr val="bg1"/>
              </a:solidFill>
              <a:ea typeface="新細明體" pitchFamily="18" charset="-120"/>
            </a:endParaRPr>
          </a:p>
        </p:txBody>
      </p:sp>
      <p:sp>
        <p:nvSpPr>
          <p:cNvPr id="48" name="圓角矩形 47"/>
          <p:cNvSpPr/>
          <p:nvPr/>
        </p:nvSpPr>
        <p:spPr bwMode="auto">
          <a:xfrm>
            <a:off x="714348" y="4071942"/>
            <a:ext cx="1928826" cy="214314"/>
          </a:xfrm>
          <a:prstGeom prst="roundRect">
            <a:avLst/>
          </a:prstGeom>
          <a:solidFill>
            <a:schemeClr val="accent2">
              <a:lumMod val="75000"/>
              <a:alpha val="80000"/>
            </a:schemeClr>
          </a:solidFill>
          <a:ln w="9525" cap="flat" cmpd="sng" algn="ctr">
            <a:noFill/>
            <a:prstDash val="solid"/>
            <a:round/>
            <a:headEnd type="none" w="med" len="med"/>
            <a:tailEnd type="none" w="med" len="med"/>
          </a:ln>
          <a:effectLst>
            <a:outerShdw blurRad="50800" dist="38100" dir="13500000" algn="br" rotWithShape="0">
              <a:prstClr val="black">
                <a:alpha val="40000"/>
              </a:prstClr>
            </a:outerShdw>
          </a:effectLst>
          <a:scene3d>
            <a:camera prst="orthographicFront"/>
            <a:lightRig rig="threePt" dir="t"/>
          </a:scene3d>
          <a:sp3d>
            <a:bevelT w="0" h="0"/>
          </a:sp3d>
        </p:spPr>
        <p:txBody>
          <a:bodyPr anchor="ct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algn="ctr" eaLnBrk="1" hangingPunct="1"/>
            <a:r>
              <a:rPr lang="en-US" altLang="zh-TW">
                <a:solidFill>
                  <a:schemeClr val="bg1"/>
                </a:solidFill>
                <a:ea typeface="新細明體" pitchFamily="18" charset="-120"/>
              </a:rPr>
              <a:t>Load Balancing</a:t>
            </a:r>
            <a:endParaRPr lang="zh-TW" altLang="en-US">
              <a:solidFill>
                <a:schemeClr val="bg1"/>
              </a:solidFill>
              <a:ea typeface="新細明體" pitchFamily="18" charset="-120"/>
            </a:endParaRPr>
          </a:p>
        </p:txBody>
      </p:sp>
      <p:cxnSp>
        <p:nvCxnSpPr>
          <p:cNvPr id="51" name="直線單箭頭接點 50"/>
          <p:cNvCxnSpPr/>
          <p:nvPr/>
        </p:nvCxnSpPr>
        <p:spPr bwMode="auto">
          <a:xfrm>
            <a:off x="571500" y="6357938"/>
            <a:ext cx="2357438" cy="1587"/>
          </a:xfrm>
          <a:prstGeom prst="straightConnector1">
            <a:avLst/>
          </a:prstGeom>
          <a:solidFill>
            <a:schemeClr val="accent1"/>
          </a:solidFill>
          <a:ln w="38100" cap="flat" cmpd="sng" algn="ctr">
            <a:solidFill>
              <a:schemeClr val="tx1">
                <a:lumMod val="50000"/>
                <a:lumOff val="50000"/>
              </a:schemeClr>
            </a:solidFill>
            <a:prstDash val="solid"/>
            <a:round/>
            <a:headEnd type="none" w="med" len="med"/>
            <a:tailEnd type="triangle"/>
          </a:ln>
          <a:effectLst/>
        </p:spPr>
      </p:cxnSp>
      <p:cxnSp>
        <p:nvCxnSpPr>
          <p:cNvPr id="53" name="直線單箭頭接點 52"/>
          <p:cNvCxnSpPr/>
          <p:nvPr/>
        </p:nvCxnSpPr>
        <p:spPr bwMode="auto">
          <a:xfrm rot="5400000" flipH="1" flipV="1">
            <a:off x="-713581" y="5071269"/>
            <a:ext cx="2571750" cy="1588"/>
          </a:xfrm>
          <a:prstGeom prst="straightConnector1">
            <a:avLst/>
          </a:prstGeom>
          <a:solidFill>
            <a:schemeClr val="accent1"/>
          </a:solidFill>
          <a:ln w="31750" cap="flat" cmpd="sng" algn="ctr">
            <a:solidFill>
              <a:schemeClr val="tx1">
                <a:lumMod val="50000"/>
                <a:lumOff val="50000"/>
              </a:schemeClr>
            </a:solidFill>
            <a:prstDash val="solid"/>
            <a:round/>
            <a:headEnd type="none" w="med" len="med"/>
            <a:tailEnd type="triangle"/>
          </a:ln>
          <a:effectLst/>
        </p:spPr>
      </p:cxnSp>
      <p:sp>
        <p:nvSpPr>
          <p:cNvPr id="11316" name="文字方塊 54"/>
          <p:cNvSpPr txBox="1">
            <a:spLocks noChangeArrowheads="1"/>
          </p:cNvSpPr>
          <p:nvPr/>
        </p:nvSpPr>
        <p:spPr bwMode="auto">
          <a:xfrm rot="10800000">
            <a:off x="214313" y="3500438"/>
            <a:ext cx="40005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eaLnBrk="1" hangingPunct="1"/>
            <a:r>
              <a:rPr lang="en-US" altLang="zh-TW" sz="1400" b="1" i="1">
                <a:solidFill>
                  <a:srgbClr val="404040"/>
                </a:solidFill>
                <a:latin typeface="Calibri" pitchFamily="34" charset="0"/>
                <a:ea typeface="新細明體" pitchFamily="18" charset="-120"/>
              </a:rPr>
              <a:t>Multi-Layered Security</a:t>
            </a:r>
            <a:endParaRPr lang="zh-TW" altLang="en-US" sz="1400" b="1" i="1">
              <a:solidFill>
                <a:srgbClr val="404040"/>
              </a:solidFill>
              <a:latin typeface="Calibri" pitchFamily="34" charset="0"/>
              <a:ea typeface="新細明體" pitchFamily="18" charset="-120"/>
            </a:endParaRPr>
          </a:p>
        </p:txBody>
      </p:sp>
      <p:sp>
        <p:nvSpPr>
          <p:cNvPr id="11317" name="文字方塊 56"/>
          <p:cNvSpPr txBox="1">
            <a:spLocks noChangeArrowheads="1"/>
          </p:cNvSpPr>
          <p:nvPr/>
        </p:nvSpPr>
        <p:spPr bwMode="auto">
          <a:xfrm>
            <a:off x="571500" y="6357938"/>
            <a:ext cx="25003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eaLnBrk="1" hangingPunct="1"/>
            <a:r>
              <a:rPr lang="en-US" altLang="zh-TW" sz="1400" b="1" i="1">
                <a:solidFill>
                  <a:srgbClr val="404040"/>
                </a:solidFill>
                <a:latin typeface="Calibri" pitchFamily="34" charset="0"/>
                <a:ea typeface="新細明體" pitchFamily="18" charset="-120"/>
              </a:rPr>
              <a:t>Network/Content Processing</a:t>
            </a:r>
            <a:endParaRPr lang="zh-TW" altLang="en-US" sz="1400" b="1" i="1">
              <a:solidFill>
                <a:srgbClr val="404040"/>
              </a:solidFill>
              <a:latin typeface="Calibri" pitchFamily="34" charset="0"/>
              <a:ea typeface="新細明體" pitchFamily="18" charset="-120"/>
            </a:endParaRPr>
          </a:p>
        </p:txBody>
      </p:sp>
      <p:sp>
        <p:nvSpPr>
          <p:cNvPr id="58" name="Rectangle 3"/>
          <p:cNvSpPr txBox="1">
            <a:spLocks/>
          </p:cNvSpPr>
          <p:nvPr/>
        </p:nvSpPr>
        <p:spPr bwMode="auto">
          <a:xfrm>
            <a:off x="4500563" y="1928813"/>
            <a:ext cx="4643437"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7800" indent="-177800"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a:spcBef>
                <a:spcPct val="20000"/>
              </a:spcBef>
              <a:buClr>
                <a:srgbClr val="92D050"/>
              </a:buClr>
            </a:pPr>
            <a:r>
              <a:rPr lang="en-US" altLang="zh-TW" sz="1400">
                <a:ea typeface="新細明體" pitchFamily="18" charset="-120"/>
              </a:rPr>
              <a:t>Advantage:</a:t>
            </a:r>
          </a:p>
          <a:p>
            <a:pPr>
              <a:spcBef>
                <a:spcPct val="20000"/>
              </a:spcBef>
              <a:buClr>
                <a:srgbClr val="92D050"/>
              </a:buClr>
              <a:buFont typeface="Wingdings" pitchFamily="2" charset="2"/>
              <a:buChar char="§"/>
            </a:pPr>
            <a:r>
              <a:rPr lang="en-US" altLang="zh-TW" sz="1400">
                <a:ea typeface="新細明體" pitchFamily="18" charset="-120"/>
              </a:rPr>
              <a:t>Provide comprehensive security approach.</a:t>
            </a:r>
          </a:p>
          <a:p>
            <a:pPr>
              <a:spcBef>
                <a:spcPct val="20000"/>
              </a:spcBef>
              <a:buClr>
                <a:srgbClr val="92D050"/>
              </a:buClr>
              <a:buFont typeface="Wingdings" pitchFamily="2" charset="2"/>
              <a:buChar char="§"/>
            </a:pPr>
            <a:r>
              <a:rPr lang="en-US" altLang="zh-TW" sz="1400">
                <a:ea typeface="新細明體" pitchFamily="18" charset="-120"/>
              </a:rPr>
              <a:t>Minimizes down time from individual threats.</a:t>
            </a:r>
          </a:p>
          <a:p>
            <a:pPr>
              <a:spcBef>
                <a:spcPct val="20000"/>
              </a:spcBef>
              <a:buClr>
                <a:srgbClr val="92D050"/>
              </a:buClr>
              <a:buFont typeface="Wingdings" pitchFamily="2" charset="2"/>
              <a:buChar char="§"/>
            </a:pPr>
            <a:r>
              <a:rPr lang="en-US" altLang="zh-TW" sz="1400">
                <a:ea typeface="新細明體" pitchFamily="18" charset="-120"/>
              </a:rPr>
              <a:t>Reduces number of vendors and appliances.</a:t>
            </a:r>
          </a:p>
          <a:p>
            <a:pPr>
              <a:spcBef>
                <a:spcPct val="20000"/>
              </a:spcBef>
              <a:buClr>
                <a:srgbClr val="92D050"/>
              </a:buClr>
              <a:buFont typeface="Wingdings" pitchFamily="2" charset="2"/>
              <a:buChar char="§"/>
            </a:pPr>
            <a:r>
              <a:rPr lang="en-US" altLang="zh-TW" sz="1400">
                <a:ea typeface="新細明體" pitchFamily="18" charset="-120"/>
              </a:rPr>
              <a:t>Simplifies security management.</a:t>
            </a:r>
          </a:p>
          <a:p>
            <a:pPr>
              <a:spcBef>
                <a:spcPct val="20000"/>
              </a:spcBef>
              <a:buClr>
                <a:srgbClr val="92D050"/>
              </a:buClr>
              <a:buFont typeface="Wingdings" pitchFamily="2" charset="2"/>
              <a:buChar char="§"/>
            </a:pPr>
            <a:r>
              <a:rPr lang="en-US" altLang="zh-TW" sz="1400">
                <a:ea typeface="新細明體" pitchFamily="18" charset="-120"/>
              </a:rPr>
              <a:t>Improves detection capabilities.</a:t>
            </a:r>
          </a:p>
        </p:txBody>
      </p:sp>
      <p:sp>
        <p:nvSpPr>
          <p:cNvPr id="11319" name="文字方塊 53"/>
          <p:cNvSpPr txBox="1">
            <a:spLocks noChangeArrowheads="1"/>
          </p:cNvSpPr>
          <p:nvPr/>
        </p:nvSpPr>
        <p:spPr bwMode="auto">
          <a:xfrm>
            <a:off x="2928938" y="2214563"/>
            <a:ext cx="1357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algn="ctr" eaLnBrk="1" hangingPunct="1"/>
            <a:r>
              <a:rPr lang="en-US" altLang="zh-TW">
                <a:ea typeface="新細明體" pitchFamily="18" charset="-120"/>
              </a:rPr>
              <a:t>ISP1</a:t>
            </a:r>
            <a:endParaRPr lang="zh-TW" altLang="en-US">
              <a:ea typeface="新細明體" pitchFamily="18" charset="-120"/>
            </a:endParaRPr>
          </a:p>
        </p:txBody>
      </p:sp>
      <p:sp>
        <p:nvSpPr>
          <p:cNvPr id="11320" name="文字方塊 53"/>
          <p:cNvSpPr txBox="1">
            <a:spLocks noChangeArrowheads="1"/>
          </p:cNvSpPr>
          <p:nvPr/>
        </p:nvSpPr>
        <p:spPr bwMode="auto">
          <a:xfrm>
            <a:off x="1214438" y="2428875"/>
            <a:ext cx="1357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algn="ctr" eaLnBrk="1" hangingPunct="1"/>
            <a:r>
              <a:rPr lang="en-US" altLang="zh-TW">
                <a:ea typeface="新細明體" pitchFamily="18" charset="-120"/>
              </a:rPr>
              <a:t>ISP2</a:t>
            </a:r>
            <a:endParaRPr lang="zh-TW" altLang="en-US">
              <a:ea typeface="新細明體" pitchFamily="18" charset="-120"/>
            </a:endParaRPr>
          </a:p>
        </p:txBody>
      </p:sp>
      <p:sp>
        <p:nvSpPr>
          <p:cNvPr id="11321" name="文字方塊 69"/>
          <p:cNvSpPr txBox="1">
            <a:spLocks noChangeArrowheads="1"/>
          </p:cNvSpPr>
          <p:nvPr/>
        </p:nvSpPr>
        <p:spPr bwMode="auto">
          <a:xfrm>
            <a:off x="3857625" y="3643313"/>
            <a:ext cx="12144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algn="ctr" eaLnBrk="1" hangingPunct="1"/>
            <a:r>
              <a:rPr lang="en-US" altLang="zh-TW">
                <a:ea typeface="新細明體" pitchFamily="18" charset="-120"/>
              </a:rPr>
              <a:t>NetDefend</a:t>
            </a:r>
          </a:p>
          <a:p>
            <a:pPr algn="ctr" eaLnBrk="1" hangingPunct="1"/>
            <a:r>
              <a:rPr lang="en-US" altLang="zh-TW">
                <a:ea typeface="新細明體" pitchFamily="18" charset="-120"/>
              </a:rPr>
              <a:t>UTM Firewall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up)">
                                      <p:cBhvr>
                                        <p:cTn id="7" dur="2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p:cNvSpPr>
            <a:spLocks noGrp="1"/>
          </p:cNvSpPr>
          <p:nvPr>
            <p:ph type="title"/>
          </p:nvPr>
        </p:nvSpPr>
        <p:spPr>
          <a:xfrm>
            <a:off x="500063" y="954088"/>
            <a:ext cx="6781800" cy="381000"/>
          </a:xfrm>
        </p:spPr>
        <p:txBody>
          <a:bodyPr/>
          <a:lstStyle/>
          <a:p>
            <a:r>
              <a:rPr lang="en-US" altLang="zh-TW" smtClean="0">
                <a:ea typeface="新細明體" pitchFamily="18" charset="-120"/>
              </a:rPr>
              <a:t>Security Trend: Single View vs. Holistic View</a:t>
            </a:r>
            <a:endParaRPr lang="zh-TW" altLang="en-US" smtClean="0">
              <a:ea typeface="新細明體" pitchFamily="18" charset="-120"/>
            </a:endParaRPr>
          </a:p>
        </p:txBody>
      </p:sp>
      <p:sp>
        <p:nvSpPr>
          <p:cNvPr id="12291" name="文字方塊 18"/>
          <p:cNvSpPr txBox="1">
            <a:spLocks noChangeArrowheads="1"/>
          </p:cNvSpPr>
          <p:nvPr/>
        </p:nvSpPr>
        <p:spPr bwMode="auto">
          <a:xfrm>
            <a:off x="285750" y="1500188"/>
            <a:ext cx="86439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eaLnBrk="1" hangingPunct="1">
              <a:spcBef>
                <a:spcPct val="50000"/>
              </a:spcBef>
            </a:pPr>
            <a:r>
              <a:rPr kumimoji="1" lang="en-US" altLang="zh-TW" sz="1600" b="1">
                <a:solidFill>
                  <a:srgbClr val="105D88"/>
                </a:solidFill>
                <a:ea typeface="新細明體" pitchFamily="18" charset="-120"/>
              </a:rPr>
              <a:t> Holistic View: Integrate NetDefend and xStack for Multi-Layered Security   </a:t>
            </a:r>
          </a:p>
        </p:txBody>
      </p:sp>
      <p:sp>
        <p:nvSpPr>
          <p:cNvPr id="555" name="Freeform 2"/>
          <p:cNvSpPr>
            <a:spLocks/>
          </p:cNvSpPr>
          <p:nvPr/>
        </p:nvSpPr>
        <p:spPr bwMode="auto">
          <a:xfrm>
            <a:off x="4344988" y="4281488"/>
            <a:ext cx="3155950" cy="1638300"/>
          </a:xfrm>
          <a:custGeom>
            <a:avLst/>
            <a:gdLst/>
            <a:ahLst/>
            <a:cxnLst>
              <a:cxn ang="0">
                <a:pos x="0" y="843"/>
              </a:cxn>
              <a:cxn ang="0">
                <a:pos x="727" y="1225"/>
              </a:cxn>
              <a:cxn ang="0">
                <a:pos x="2323" y="361"/>
              </a:cxn>
              <a:cxn ang="0">
                <a:pos x="1565" y="0"/>
              </a:cxn>
              <a:cxn ang="0">
                <a:pos x="0" y="843"/>
              </a:cxn>
            </a:cxnLst>
            <a:rect l="0" t="0" r="r" b="b"/>
            <a:pathLst>
              <a:path w="2323" h="1225">
                <a:moveTo>
                  <a:pt x="0" y="843"/>
                </a:moveTo>
                <a:lnTo>
                  <a:pt x="727" y="1225"/>
                </a:lnTo>
                <a:lnTo>
                  <a:pt x="2323" y="361"/>
                </a:lnTo>
                <a:lnTo>
                  <a:pt x="1565" y="0"/>
                </a:lnTo>
                <a:lnTo>
                  <a:pt x="0" y="843"/>
                </a:lnTo>
                <a:close/>
              </a:path>
            </a:pathLst>
          </a:custGeom>
          <a:gradFill rotWithShape="1">
            <a:gsLst>
              <a:gs pos="0">
                <a:schemeClr val="accent1"/>
              </a:gs>
              <a:gs pos="100000">
                <a:schemeClr val="accent1">
                  <a:gamma/>
                  <a:tint val="0"/>
                  <a:invGamma/>
                </a:schemeClr>
              </a:gs>
            </a:gsLst>
            <a:lin ang="2700000" scaled="1"/>
          </a:gradFill>
          <a:ln w="9525">
            <a:noFill/>
            <a:round/>
            <a:headEnd/>
            <a:tailEnd/>
          </a:ln>
          <a:effectLst/>
        </p:spPr>
        <p:txBody>
          <a:bodyPr/>
          <a:lstStyle/>
          <a:p>
            <a:pPr>
              <a:buFont typeface="Arial" charset="0"/>
              <a:buNone/>
              <a:defRPr/>
            </a:pPr>
            <a:endParaRPr kumimoji="1" lang="zh-TW" altLang="en-US" sz="1400">
              <a:solidFill>
                <a:srgbClr val="000000"/>
              </a:solidFill>
              <a:latin typeface="Arial" charset="0"/>
              <a:ea typeface="新細明體" pitchFamily="18" charset="-120"/>
            </a:endParaRPr>
          </a:p>
        </p:txBody>
      </p:sp>
      <p:grpSp>
        <p:nvGrpSpPr>
          <p:cNvPr id="12293" name="Group 3"/>
          <p:cNvGrpSpPr>
            <a:grpSpLocks/>
          </p:cNvGrpSpPr>
          <p:nvPr/>
        </p:nvGrpSpPr>
        <p:grpSpPr bwMode="auto">
          <a:xfrm>
            <a:off x="1452563" y="2465388"/>
            <a:ext cx="5129212" cy="2843212"/>
            <a:chOff x="568" y="1080"/>
            <a:chExt cx="3231" cy="1791"/>
          </a:xfrm>
        </p:grpSpPr>
        <p:sp>
          <p:nvSpPr>
            <p:cNvPr id="12818" name="Line 4"/>
            <p:cNvSpPr>
              <a:spLocks noChangeShapeType="1"/>
            </p:cNvSpPr>
            <p:nvPr/>
          </p:nvSpPr>
          <p:spPr bwMode="auto">
            <a:xfrm>
              <a:off x="1583" y="1161"/>
              <a:ext cx="190" cy="9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819" name="Line 5"/>
            <p:cNvSpPr>
              <a:spLocks noChangeShapeType="1"/>
            </p:cNvSpPr>
            <p:nvPr/>
          </p:nvSpPr>
          <p:spPr bwMode="auto">
            <a:xfrm>
              <a:off x="2561" y="1890"/>
              <a:ext cx="723" cy="36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820" name="Line 6"/>
            <p:cNvSpPr>
              <a:spLocks noChangeShapeType="1"/>
            </p:cNvSpPr>
            <p:nvPr/>
          </p:nvSpPr>
          <p:spPr bwMode="auto">
            <a:xfrm>
              <a:off x="786" y="1579"/>
              <a:ext cx="193" cy="9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821" name="Line 7"/>
            <p:cNvSpPr>
              <a:spLocks noChangeShapeType="1"/>
            </p:cNvSpPr>
            <p:nvPr/>
          </p:nvSpPr>
          <p:spPr bwMode="auto">
            <a:xfrm>
              <a:off x="2195" y="2082"/>
              <a:ext cx="726" cy="37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822" name="Line 8"/>
            <p:cNvSpPr>
              <a:spLocks noChangeShapeType="1"/>
            </p:cNvSpPr>
            <p:nvPr/>
          </p:nvSpPr>
          <p:spPr bwMode="auto">
            <a:xfrm flipV="1">
              <a:off x="1499" y="1414"/>
              <a:ext cx="1102" cy="58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823" name="Line 9"/>
            <p:cNvSpPr>
              <a:spLocks noChangeShapeType="1"/>
            </p:cNvSpPr>
            <p:nvPr/>
          </p:nvSpPr>
          <p:spPr bwMode="auto">
            <a:xfrm flipV="1">
              <a:off x="972" y="1251"/>
              <a:ext cx="799" cy="42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824" name="Line 10"/>
            <p:cNvSpPr>
              <a:spLocks noChangeShapeType="1"/>
            </p:cNvSpPr>
            <p:nvPr/>
          </p:nvSpPr>
          <p:spPr bwMode="auto">
            <a:xfrm>
              <a:off x="1211" y="1342"/>
              <a:ext cx="1223" cy="61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825" name="Line 11"/>
            <p:cNvSpPr>
              <a:spLocks noChangeShapeType="1"/>
            </p:cNvSpPr>
            <p:nvPr/>
          </p:nvSpPr>
          <p:spPr bwMode="auto">
            <a:xfrm>
              <a:off x="1086" y="1828"/>
              <a:ext cx="936" cy="47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826" name="Line 12"/>
            <p:cNvSpPr>
              <a:spLocks noChangeShapeType="1"/>
            </p:cNvSpPr>
            <p:nvPr/>
          </p:nvSpPr>
          <p:spPr bwMode="auto">
            <a:xfrm flipV="1">
              <a:off x="568" y="1828"/>
              <a:ext cx="524" cy="27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827" name="Line 13"/>
            <p:cNvSpPr>
              <a:spLocks noChangeShapeType="1"/>
            </p:cNvSpPr>
            <p:nvPr/>
          </p:nvSpPr>
          <p:spPr bwMode="auto">
            <a:xfrm flipV="1">
              <a:off x="1506" y="2300"/>
              <a:ext cx="523" cy="27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828" name="Line 14"/>
            <p:cNvSpPr>
              <a:spLocks noChangeShapeType="1"/>
            </p:cNvSpPr>
            <p:nvPr/>
          </p:nvSpPr>
          <p:spPr bwMode="auto">
            <a:xfrm flipV="1">
              <a:off x="855" y="1961"/>
              <a:ext cx="523" cy="27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829" name="Line 15"/>
            <p:cNvSpPr>
              <a:spLocks noChangeShapeType="1"/>
            </p:cNvSpPr>
            <p:nvPr/>
          </p:nvSpPr>
          <p:spPr bwMode="auto">
            <a:xfrm flipV="1">
              <a:off x="1192" y="2140"/>
              <a:ext cx="523" cy="27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830" name="Line 16"/>
            <p:cNvSpPr>
              <a:spLocks noChangeShapeType="1"/>
            </p:cNvSpPr>
            <p:nvPr/>
          </p:nvSpPr>
          <p:spPr bwMode="auto">
            <a:xfrm flipV="1">
              <a:off x="2193" y="1888"/>
              <a:ext cx="376" cy="19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831" name="Line 17"/>
            <p:cNvSpPr>
              <a:spLocks noChangeShapeType="1"/>
            </p:cNvSpPr>
            <p:nvPr/>
          </p:nvSpPr>
          <p:spPr bwMode="auto">
            <a:xfrm>
              <a:off x="1990" y="1080"/>
              <a:ext cx="22" cy="63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832" name="Line 18"/>
            <p:cNvSpPr>
              <a:spLocks noChangeShapeType="1"/>
            </p:cNvSpPr>
            <p:nvPr/>
          </p:nvSpPr>
          <p:spPr bwMode="auto">
            <a:xfrm>
              <a:off x="2144" y="1371"/>
              <a:ext cx="916" cy="459"/>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833" name="Line 19"/>
            <p:cNvSpPr>
              <a:spLocks noChangeShapeType="1"/>
            </p:cNvSpPr>
            <p:nvPr/>
          </p:nvSpPr>
          <p:spPr bwMode="auto">
            <a:xfrm flipV="1">
              <a:off x="2142" y="1264"/>
              <a:ext cx="213" cy="11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834" name="Line 20"/>
            <p:cNvSpPr>
              <a:spLocks noChangeShapeType="1"/>
            </p:cNvSpPr>
            <p:nvPr/>
          </p:nvSpPr>
          <p:spPr bwMode="auto">
            <a:xfrm flipV="1">
              <a:off x="2759" y="1565"/>
              <a:ext cx="212" cy="11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835" name="Line 21"/>
            <p:cNvSpPr>
              <a:spLocks noChangeShapeType="1"/>
            </p:cNvSpPr>
            <p:nvPr/>
          </p:nvSpPr>
          <p:spPr bwMode="auto">
            <a:xfrm flipV="1">
              <a:off x="3054" y="1722"/>
              <a:ext cx="210" cy="109"/>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836" name="Line 22"/>
            <p:cNvSpPr>
              <a:spLocks noChangeShapeType="1"/>
            </p:cNvSpPr>
            <p:nvPr/>
          </p:nvSpPr>
          <p:spPr bwMode="auto">
            <a:xfrm flipV="1">
              <a:off x="2463" y="2199"/>
              <a:ext cx="939" cy="49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837" name="Line 23"/>
            <p:cNvSpPr>
              <a:spLocks noChangeShapeType="1"/>
            </p:cNvSpPr>
            <p:nvPr/>
          </p:nvSpPr>
          <p:spPr bwMode="auto">
            <a:xfrm>
              <a:off x="2462" y="2687"/>
              <a:ext cx="365" cy="18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838" name="Line 24"/>
            <p:cNvSpPr>
              <a:spLocks noChangeShapeType="1"/>
            </p:cNvSpPr>
            <p:nvPr/>
          </p:nvSpPr>
          <p:spPr bwMode="auto">
            <a:xfrm>
              <a:off x="2727" y="2554"/>
              <a:ext cx="404" cy="20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839" name="Line 25"/>
            <p:cNvSpPr>
              <a:spLocks noChangeShapeType="1"/>
            </p:cNvSpPr>
            <p:nvPr/>
          </p:nvSpPr>
          <p:spPr bwMode="auto">
            <a:xfrm>
              <a:off x="3100" y="2357"/>
              <a:ext cx="403" cy="20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840" name="Line 26"/>
            <p:cNvSpPr>
              <a:spLocks noChangeShapeType="1"/>
            </p:cNvSpPr>
            <p:nvPr/>
          </p:nvSpPr>
          <p:spPr bwMode="auto">
            <a:xfrm>
              <a:off x="3396" y="2198"/>
              <a:ext cx="403" cy="20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 name="Group 27"/>
          <p:cNvGrpSpPr>
            <a:grpSpLocks/>
          </p:cNvGrpSpPr>
          <p:nvPr/>
        </p:nvGrpSpPr>
        <p:grpSpPr bwMode="auto">
          <a:xfrm>
            <a:off x="1454150" y="2462213"/>
            <a:ext cx="4311650" cy="2374900"/>
            <a:chOff x="916" y="1409"/>
            <a:chExt cx="2716" cy="1496"/>
          </a:xfrm>
        </p:grpSpPr>
        <p:sp>
          <p:nvSpPr>
            <p:cNvPr id="12798" name="Line 28"/>
            <p:cNvSpPr>
              <a:spLocks noChangeShapeType="1"/>
            </p:cNvSpPr>
            <p:nvPr/>
          </p:nvSpPr>
          <p:spPr bwMode="auto">
            <a:xfrm>
              <a:off x="1931" y="1490"/>
              <a:ext cx="190" cy="96"/>
            </a:xfrm>
            <a:prstGeom prst="line">
              <a:avLst/>
            </a:prstGeom>
            <a:noFill/>
            <a:ln w="28575">
              <a:solidFill>
                <a:srgbClr val="66FF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799" name="Line 29"/>
            <p:cNvSpPr>
              <a:spLocks noChangeShapeType="1"/>
            </p:cNvSpPr>
            <p:nvPr/>
          </p:nvSpPr>
          <p:spPr bwMode="auto">
            <a:xfrm>
              <a:off x="2909" y="2219"/>
              <a:ext cx="723" cy="365"/>
            </a:xfrm>
            <a:prstGeom prst="line">
              <a:avLst/>
            </a:prstGeom>
            <a:noFill/>
            <a:ln w="28575">
              <a:solidFill>
                <a:srgbClr val="66FF66"/>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2800" name="Group 30"/>
            <p:cNvGrpSpPr>
              <a:grpSpLocks/>
            </p:cNvGrpSpPr>
            <p:nvPr/>
          </p:nvGrpSpPr>
          <p:grpSpPr bwMode="auto">
            <a:xfrm>
              <a:off x="916" y="1409"/>
              <a:ext cx="2696" cy="1496"/>
              <a:chOff x="916" y="1409"/>
              <a:chExt cx="2696" cy="1496"/>
            </a:xfrm>
          </p:grpSpPr>
          <p:sp>
            <p:nvSpPr>
              <p:cNvPr id="12801" name="Line 31"/>
              <p:cNvSpPr>
                <a:spLocks noChangeShapeType="1"/>
              </p:cNvSpPr>
              <p:nvPr/>
            </p:nvSpPr>
            <p:spPr bwMode="auto">
              <a:xfrm>
                <a:off x="1134" y="1908"/>
                <a:ext cx="193" cy="98"/>
              </a:xfrm>
              <a:prstGeom prst="line">
                <a:avLst/>
              </a:prstGeom>
              <a:noFill/>
              <a:ln w="28575">
                <a:solidFill>
                  <a:srgbClr val="66FF66"/>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2802" name="Group 32"/>
              <p:cNvGrpSpPr>
                <a:grpSpLocks/>
              </p:cNvGrpSpPr>
              <p:nvPr/>
            </p:nvGrpSpPr>
            <p:grpSpPr bwMode="auto">
              <a:xfrm>
                <a:off x="916" y="1409"/>
                <a:ext cx="2696" cy="1496"/>
                <a:chOff x="917" y="1412"/>
                <a:chExt cx="2696" cy="1496"/>
              </a:xfrm>
            </p:grpSpPr>
            <p:sp>
              <p:nvSpPr>
                <p:cNvPr id="12803" name="Line 33"/>
                <p:cNvSpPr>
                  <a:spLocks noChangeShapeType="1"/>
                </p:cNvSpPr>
                <p:nvPr/>
              </p:nvSpPr>
              <p:spPr bwMode="auto">
                <a:xfrm>
                  <a:off x="2544" y="2414"/>
                  <a:ext cx="726" cy="372"/>
                </a:xfrm>
                <a:prstGeom prst="line">
                  <a:avLst/>
                </a:prstGeom>
                <a:noFill/>
                <a:ln w="28575">
                  <a:solidFill>
                    <a:srgbClr val="66FF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804" name="Line 34"/>
                <p:cNvSpPr>
                  <a:spLocks noChangeShapeType="1"/>
                </p:cNvSpPr>
                <p:nvPr/>
              </p:nvSpPr>
              <p:spPr bwMode="auto">
                <a:xfrm flipV="1">
                  <a:off x="1848" y="1746"/>
                  <a:ext cx="1102" cy="583"/>
                </a:xfrm>
                <a:prstGeom prst="line">
                  <a:avLst/>
                </a:prstGeom>
                <a:noFill/>
                <a:ln w="28575">
                  <a:solidFill>
                    <a:srgbClr val="66FF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805" name="Line 35"/>
                <p:cNvSpPr>
                  <a:spLocks noChangeShapeType="1"/>
                </p:cNvSpPr>
                <p:nvPr/>
              </p:nvSpPr>
              <p:spPr bwMode="auto">
                <a:xfrm flipV="1">
                  <a:off x="1321" y="1583"/>
                  <a:ext cx="799" cy="422"/>
                </a:xfrm>
                <a:prstGeom prst="line">
                  <a:avLst/>
                </a:prstGeom>
                <a:noFill/>
                <a:ln w="28575">
                  <a:solidFill>
                    <a:srgbClr val="66FF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806" name="Line 36"/>
                <p:cNvSpPr>
                  <a:spLocks noChangeShapeType="1"/>
                </p:cNvSpPr>
                <p:nvPr/>
              </p:nvSpPr>
              <p:spPr bwMode="auto">
                <a:xfrm>
                  <a:off x="1560" y="1674"/>
                  <a:ext cx="1223" cy="616"/>
                </a:xfrm>
                <a:prstGeom prst="line">
                  <a:avLst/>
                </a:prstGeom>
                <a:noFill/>
                <a:ln w="28575">
                  <a:solidFill>
                    <a:srgbClr val="66FF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807" name="Line 37"/>
                <p:cNvSpPr>
                  <a:spLocks noChangeShapeType="1"/>
                </p:cNvSpPr>
                <p:nvPr/>
              </p:nvSpPr>
              <p:spPr bwMode="auto">
                <a:xfrm>
                  <a:off x="1435" y="2160"/>
                  <a:ext cx="936" cy="473"/>
                </a:xfrm>
                <a:prstGeom prst="line">
                  <a:avLst/>
                </a:prstGeom>
                <a:noFill/>
                <a:ln w="28575">
                  <a:solidFill>
                    <a:srgbClr val="66FF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808" name="Line 38"/>
                <p:cNvSpPr>
                  <a:spLocks noChangeShapeType="1"/>
                </p:cNvSpPr>
                <p:nvPr/>
              </p:nvSpPr>
              <p:spPr bwMode="auto">
                <a:xfrm flipV="1">
                  <a:off x="917" y="2160"/>
                  <a:ext cx="524" cy="275"/>
                </a:xfrm>
                <a:prstGeom prst="line">
                  <a:avLst/>
                </a:prstGeom>
                <a:noFill/>
                <a:ln w="28575">
                  <a:solidFill>
                    <a:srgbClr val="66FF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809" name="Line 39"/>
                <p:cNvSpPr>
                  <a:spLocks noChangeShapeType="1"/>
                </p:cNvSpPr>
                <p:nvPr/>
              </p:nvSpPr>
              <p:spPr bwMode="auto">
                <a:xfrm flipV="1">
                  <a:off x="1855" y="2632"/>
                  <a:ext cx="523" cy="276"/>
                </a:xfrm>
                <a:prstGeom prst="line">
                  <a:avLst/>
                </a:prstGeom>
                <a:noFill/>
                <a:ln w="28575">
                  <a:solidFill>
                    <a:srgbClr val="66FF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810" name="Line 40"/>
                <p:cNvSpPr>
                  <a:spLocks noChangeShapeType="1"/>
                </p:cNvSpPr>
                <p:nvPr/>
              </p:nvSpPr>
              <p:spPr bwMode="auto">
                <a:xfrm flipV="1">
                  <a:off x="1204" y="2293"/>
                  <a:ext cx="523" cy="276"/>
                </a:xfrm>
                <a:prstGeom prst="line">
                  <a:avLst/>
                </a:prstGeom>
                <a:noFill/>
                <a:ln w="28575">
                  <a:solidFill>
                    <a:srgbClr val="66FF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811" name="Line 41"/>
                <p:cNvSpPr>
                  <a:spLocks noChangeShapeType="1"/>
                </p:cNvSpPr>
                <p:nvPr/>
              </p:nvSpPr>
              <p:spPr bwMode="auto">
                <a:xfrm flipV="1">
                  <a:off x="1541" y="2472"/>
                  <a:ext cx="523" cy="276"/>
                </a:xfrm>
                <a:prstGeom prst="line">
                  <a:avLst/>
                </a:prstGeom>
                <a:noFill/>
                <a:ln w="28575">
                  <a:solidFill>
                    <a:srgbClr val="66FF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812" name="Line 42"/>
                <p:cNvSpPr>
                  <a:spLocks noChangeShapeType="1"/>
                </p:cNvSpPr>
                <p:nvPr/>
              </p:nvSpPr>
              <p:spPr bwMode="auto">
                <a:xfrm flipV="1">
                  <a:off x="2542" y="2220"/>
                  <a:ext cx="376" cy="197"/>
                </a:xfrm>
                <a:prstGeom prst="line">
                  <a:avLst/>
                </a:prstGeom>
                <a:noFill/>
                <a:ln w="28575">
                  <a:solidFill>
                    <a:srgbClr val="66FF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813" name="Line 43"/>
                <p:cNvSpPr>
                  <a:spLocks noChangeShapeType="1"/>
                </p:cNvSpPr>
                <p:nvPr/>
              </p:nvSpPr>
              <p:spPr bwMode="auto">
                <a:xfrm>
                  <a:off x="2339" y="1412"/>
                  <a:ext cx="22" cy="630"/>
                </a:xfrm>
                <a:prstGeom prst="line">
                  <a:avLst/>
                </a:prstGeom>
                <a:noFill/>
                <a:ln w="28575">
                  <a:solidFill>
                    <a:srgbClr val="66FF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814" name="Line 44"/>
                <p:cNvSpPr>
                  <a:spLocks noChangeShapeType="1"/>
                </p:cNvSpPr>
                <p:nvPr/>
              </p:nvSpPr>
              <p:spPr bwMode="auto">
                <a:xfrm>
                  <a:off x="2493" y="1703"/>
                  <a:ext cx="916" cy="459"/>
                </a:xfrm>
                <a:prstGeom prst="line">
                  <a:avLst/>
                </a:prstGeom>
                <a:noFill/>
                <a:ln w="28575">
                  <a:solidFill>
                    <a:srgbClr val="66FF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815" name="Line 45"/>
                <p:cNvSpPr>
                  <a:spLocks noChangeShapeType="1"/>
                </p:cNvSpPr>
                <p:nvPr/>
              </p:nvSpPr>
              <p:spPr bwMode="auto">
                <a:xfrm flipV="1">
                  <a:off x="2491" y="1596"/>
                  <a:ext cx="213" cy="112"/>
                </a:xfrm>
                <a:prstGeom prst="line">
                  <a:avLst/>
                </a:prstGeom>
                <a:noFill/>
                <a:ln w="28575">
                  <a:solidFill>
                    <a:srgbClr val="66FF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816" name="Line 46"/>
                <p:cNvSpPr>
                  <a:spLocks noChangeShapeType="1"/>
                </p:cNvSpPr>
                <p:nvPr/>
              </p:nvSpPr>
              <p:spPr bwMode="auto">
                <a:xfrm flipV="1">
                  <a:off x="3108" y="1897"/>
                  <a:ext cx="212" cy="112"/>
                </a:xfrm>
                <a:prstGeom prst="line">
                  <a:avLst/>
                </a:prstGeom>
                <a:noFill/>
                <a:ln w="28575">
                  <a:solidFill>
                    <a:srgbClr val="66FF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817" name="Line 47"/>
                <p:cNvSpPr>
                  <a:spLocks noChangeShapeType="1"/>
                </p:cNvSpPr>
                <p:nvPr/>
              </p:nvSpPr>
              <p:spPr bwMode="auto">
                <a:xfrm flipV="1">
                  <a:off x="3403" y="2054"/>
                  <a:ext cx="210" cy="109"/>
                </a:xfrm>
                <a:prstGeom prst="line">
                  <a:avLst/>
                </a:prstGeom>
                <a:noFill/>
                <a:ln w="28575">
                  <a:solidFill>
                    <a:srgbClr val="66FF66"/>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grpSp>
        <p:nvGrpSpPr>
          <p:cNvPr id="6" name="Group 48"/>
          <p:cNvGrpSpPr>
            <a:grpSpLocks/>
          </p:cNvGrpSpPr>
          <p:nvPr/>
        </p:nvGrpSpPr>
        <p:grpSpPr bwMode="auto">
          <a:xfrm>
            <a:off x="1909763" y="2760663"/>
            <a:ext cx="2773362" cy="1544637"/>
            <a:chOff x="1202" y="1595"/>
            <a:chExt cx="1747" cy="973"/>
          </a:xfrm>
        </p:grpSpPr>
        <p:sp>
          <p:nvSpPr>
            <p:cNvPr id="12791" name="Line 49"/>
            <p:cNvSpPr>
              <a:spLocks noChangeShapeType="1"/>
            </p:cNvSpPr>
            <p:nvPr/>
          </p:nvSpPr>
          <p:spPr bwMode="auto">
            <a:xfrm flipV="1">
              <a:off x="1846" y="1745"/>
              <a:ext cx="1103" cy="583"/>
            </a:xfrm>
            <a:prstGeom prst="line">
              <a:avLst/>
            </a:prstGeom>
            <a:noFill/>
            <a:ln w="38100">
              <a:solidFill>
                <a:srgbClr val="66FF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792" name="Line 50"/>
            <p:cNvSpPr>
              <a:spLocks noChangeShapeType="1"/>
            </p:cNvSpPr>
            <p:nvPr/>
          </p:nvSpPr>
          <p:spPr bwMode="auto">
            <a:xfrm>
              <a:off x="1558" y="1673"/>
              <a:ext cx="773" cy="380"/>
            </a:xfrm>
            <a:prstGeom prst="line">
              <a:avLst/>
            </a:prstGeom>
            <a:noFill/>
            <a:ln w="38100">
              <a:solidFill>
                <a:srgbClr val="66FF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793" name="Line 51"/>
            <p:cNvSpPr>
              <a:spLocks noChangeShapeType="1"/>
            </p:cNvSpPr>
            <p:nvPr/>
          </p:nvSpPr>
          <p:spPr bwMode="auto">
            <a:xfrm>
              <a:off x="1710" y="2299"/>
              <a:ext cx="109" cy="55"/>
            </a:xfrm>
            <a:prstGeom prst="line">
              <a:avLst/>
            </a:prstGeom>
            <a:noFill/>
            <a:ln w="38100">
              <a:solidFill>
                <a:srgbClr val="66FF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794" name="Line 52"/>
            <p:cNvSpPr>
              <a:spLocks noChangeShapeType="1"/>
            </p:cNvSpPr>
            <p:nvPr/>
          </p:nvSpPr>
          <p:spPr bwMode="auto">
            <a:xfrm flipV="1">
              <a:off x="1202" y="2292"/>
              <a:ext cx="523" cy="276"/>
            </a:xfrm>
            <a:prstGeom prst="line">
              <a:avLst/>
            </a:prstGeom>
            <a:noFill/>
            <a:ln w="38100">
              <a:solidFill>
                <a:srgbClr val="66FF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795" name="Line 53"/>
            <p:cNvSpPr>
              <a:spLocks noChangeShapeType="1"/>
            </p:cNvSpPr>
            <p:nvPr/>
          </p:nvSpPr>
          <p:spPr bwMode="auto">
            <a:xfrm>
              <a:off x="2491" y="1702"/>
              <a:ext cx="273" cy="137"/>
            </a:xfrm>
            <a:prstGeom prst="line">
              <a:avLst/>
            </a:prstGeom>
            <a:noFill/>
            <a:ln w="38100">
              <a:solidFill>
                <a:srgbClr val="66FF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796" name="Line 54"/>
            <p:cNvSpPr>
              <a:spLocks noChangeShapeType="1"/>
            </p:cNvSpPr>
            <p:nvPr/>
          </p:nvSpPr>
          <p:spPr bwMode="auto">
            <a:xfrm flipV="1">
              <a:off x="2489" y="1595"/>
              <a:ext cx="213" cy="112"/>
            </a:xfrm>
            <a:prstGeom prst="line">
              <a:avLst/>
            </a:prstGeom>
            <a:noFill/>
            <a:ln w="38100">
              <a:solidFill>
                <a:srgbClr val="66FF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797" name="Line 55"/>
            <p:cNvSpPr>
              <a:spLocks noChangeShapeType="1"/>
            </p:cNvSpPr>
            <p:nvPr/>
          </p:nvSpPr>
          <p:spPr bwMode="auto">
            <a:xfrm>
              <a:off x="2323" y="2049"/>
              <a:ext cx="30" cy="4"/>
            </a:xfrm>
            <a:prstGeom prst="line">
              <a:avLst/>
            </a:prstGeom>
            <a:noFill/>
            <a:ln w="38100">
              <a:solidFill>
                <a:srgbClr val="66FF66"/>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 name="Group 56"/>
          <p:cNvGrpSpPr>
            <a:grpSpLocks/>
          </p:cNvGrpSpPr>
          <p:nvPr/>
        </p:nvGrpSpPr>
        <p:grpSpPr bwMode="auto">
          <a:xfrm>
            <a:off x="1905000" y="2592388"/>
            <a:ext cx="3856038" cy="2052637"/>
            <a:chOff x="1626" y="1833"/>
            <a:chExt cx="2429" cy="1293"/>
          </a:xfrm>
        </p:grpSpPr>
        <p:sp>
          <p:nvSpPr>
            <p:cNvPr id="12780" name="Line 57"/>
            <p:cNvSpPr>
              <a:spLocks noChangeShapeType="1"/>
            </p:cNvSpPr>
            <p:nvPr/>
          </p:nvSpPr>
          <p:spPr bwMode="auto">
            <a:xfrm>
              <a:off x="2354" y="1833"/>
              <a:ext cx="190" cy="96"/>
            </a:xfrm>
            <a:prstGeom prst="line">
              <a:avLst/>
            </a:prstGeom>
            <a:noFill/>
            <a:ln w="28575">
              <a:solidFill>
                <a:srgbClr val="66FF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781" name="Line 58"/>
            <p:cNvSpPr>
              <a:spLocks noChangeShapeType="1"/>
            </p:cNvSpPr>
            <p:nvPr/>
          </p:nvSpPr>
          <p:spPr bwMode="auto">
            <a:xfrm>
              <a:off x="3332" y="2562"/>
              <a:ext cx="723" cy="365"/>
            </a:xfrm>
            <a:prstGeom prst="line">
              <a:avLst/>
            </a:prstGeom>
            <a:noFill/>
            <a:ln w="28575">
              <a:solidFill>
                <a:srgbClr val="66FF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782" name="Line 59"/>
            <p:cNvSpPr>
              <a:spLocks noChangeShapeType="1"/>
            </p:cNvSpPr>
            <p:nvPr/>
          </p:nvSpPr>
          <p:spPr bwMode="auto">
            <a:xfrm>
              <a:off x="2966" y="2754"/>
              <a:ext cx="726" cy="372"/>
            </a:xfrm>
            <a:prstGeom prst="line">
              <a:avLst/>
            </a:prstGeom>
            <a:noFill/>
            <a:ln w="28575">
              <a:solidFill>
                <a:srgbClr val="66FF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783" name="Line 60"/>
            <p:cNvSpPr>
              <a:spLocks noChangeShapeType="1"/>
            </p:cNvSpPr>
            <p:nvPr/>
          </p:nvSpPr>
          <p:spPr bwMode="auto">
            <a:xfrm flipV="1">
              <a:off x="2270" y="2086"/>
              <a:ext cx="1102" cy="583"/>
            </a:xfrm>
            <a:prstGeom prst="line">
              <a:avLst/>
            </a:prstGeom>
            <a:noFill/>
            <a:ln w="28575">
              <a:solidFill>
                <a:srgbClr val="66FF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784" name="Line 61"/>
            <p:cNvSpPr>
              <a:spLocks noChangeShapeType="1"/>
            </p:cNvSpPr>
            <p:nvPr/>
          </p:nvSpPr>
          <p:spPr bwMode="auto">
            <a:xfrm flipV="1">
              <a:off x="2185" y="1923"/>
              <a:ext cx="357" cy="188"/>
            </a:xfrm>
            <a:prstGeom prst="line">
              <a:avLst/>
            </a:prstGeom>
            <a:noFill/>
            <a:ln w="28575">
              <a:solidFill>
                <a:srgbClr val="66FF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785" name="Line 62"/>
            <p:cNvSpPr>
              <a:spLocks noChangeShapeType="1"/>
            </p:cNvSpPr>
            <p:nvPr/>
          </p:nvSpPr>
          <p:spPr bwMode="auto">
            <a:xfrm>
              <a:off x="2172" y="2110"/>
              <a:ext cx="1033" cy="520"/>
            </a:xfrm>
            <a:prstGeom prst="line">
              <a:avLst/>
            </a:prstGeom>
            <a:noFill/>
            <a:ln w="28575">
              <a:solidFill>
                <a:srgbClr val="66FF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786" name="Line 63"/>
            <p:cNvSpPr>
              <a:spLocks noChangeShapeType="1"/>
            </p:cNvSpPr>
            <p:nvPr/>
          </p:nvSpPr>
          <p:spPr bwMode="auto">
            <a:xfrm>
              <a:off x="2131" y="2638"/>
              <a:ext cx="116" cy="59"/>
            </a:xfrm>
            <a:prstGeom prst="line">
              <a:avLst/>
            </a:prstGeom>
            <a:noFill/>
            <a:ln w="28575">
              <a:solidFill>
                <a:srgbClr val="66FF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787" name="Line 64"/>
            <p:cNvSpPr>
              <a:spLocks noChangeShapeType="1"/>
            </p:cNvSpPr>
            <p:nvPr/>
          </p:nvSpPr>
          <p:spPr bwMode="auto">
            <a:xfrm flipV="1">
              <a:off x="1626" y="2633"/>
              <a:ext cx="523" cy="276"/>
            </a:xfrm>
            <a:prstGeom prst="line">
              <a:avLst/>
            </a:prstGeom>
            <a:noFill/>
            <a:ln w="28575">
              <a:solidFill>
                <a:srgbClr val="66FF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788" name="Line 65"/>
            <p:cNvSpPr>
              <a:spLocks noChangeShapeType="1"/>
            </p:cNvSpPr>
            <p:nvPr/>
          </p:nvSpPr>
          <p:spPr bwMode="auto">
            <a:xfrm flipV="1">
              <a:off x="2964" y="2560"/>
              <a:ext cx="376" cy="197"/>
            </a:xfrm>
            <a:prstGeom prst="line">
              <a:avLst/>
            </a:prstGeom>
            <a:noFill/>
            <a:ln w="28575">
              <a:solidFill>
                <a:srgbClr val="66FF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789" name="Line 66"/>
            <p:cNvSpPr>
              <a:spLocks noChangeShapeType="1"/>
            </p:cNvSpPr>
            <p:nvPr/>
          </p:nvSpPr>
          <p:spPr bwMode="auto">
            <a:xfrm>
              <a:off x="2915" y="2043"/>
              <a:ext cx="278" cy="139"/>
            </a:xfrm>
            <a:prstGeom prst="line">
              <a:avLst/>
            </a:prstGeom>
            <a:noFill/>
            <a:ln w="28575">
              <a:solidFill>
                <a:srgbClr val="66FF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790" name="Line 67"/>
            <p:cNvSpPr>
              <a:spLocks noChangeShapeType="1"/>
            </p:cNvSpPr>
            <p:nvPr/>
          </p:nvSpPr>
          <p:spPr bwMode="auto">
            <a:xfrm flipV="1">
              <a:off x="2913" y="1936"/>
              <a:ext cx="213" cy="112"/>
            </a:xfrm>
            <a:prstGeom prst="line">
              <a:avLst/>
            </a:prstGeom>
            <a:noFill/>
            <a:ln w="28575">
              <a:solidFill>
                <a:srgbClr val="66FF66"/>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297" name="Group 68"/>
          <p:cNvGrpSpPr>
            <a:grpSpLocks/>
          </p:cNvGrpSpPr>
          <p:nvPr/>
        </p:nvGrpSpPr>
        <p:grpSpPr bwMode="auto">
          <a:xfrm flipH="1">
            <a:off x="3924300" y="4043363"/>
            <a:ext cx="738188" cy="461962"/>
            <a:chOff x="3216" y="1809"/>
            <a:chExt cx="886" cy="567"/>
          </a:xfrm>
        </p:grpSpPr>
        <p:sp>
          <p:nvSpPr>
            <p:cNvPr id="12762" name="AutoShape 69"/>
            <p:cNvSpPr>
              <a:spLocks noChangeAspect="1" noChangeArrowheads="1" noTextEdit="1"/>
            </p:cNvSpPr>
            <p:nvPr/>
          </p:nvSpPr>
          <p:spPr bwMode="auto">
            <a:xfrm>
              <a:off x="3216" y="1809"/>
              <a:ext cx="886"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763" name="Freeform 70"/>
            <p:cNvSpPr>
              <a:spLocks/>
            </p:cNvSpPr>
            <p:nvPr/>
          </p:nvSpPr>
          <p:spPr bwMode="auto">
            <a:xfrm>
              <a:off x="3221" y="1814"/>
              <a:ext cx="874" cy="557"/>
            </a:xfrm>
            <a:custGeom>
              <a:avLst/>
              <a:gdLst>
                <a:gd name="T0" fmla="*/ 2147483647 w 370"/>
                <a:gd name="T1" fmla="*/ 2147483647 h 236"/>
                <a:gd name="T2" fmla="*/ 2147483647 w 370"/>
                <a:gd name="T3" fmla="*/ 2147483647 h 236"/>
                <a:gd name="T4" fmla="*/ 2147483647 w 370"/>
                <a:gd name="T5" fmla="*/ 2147483647 h 236"/>
                <a:gd name="T6" fmla="*/ 2147483647 w 370"/>
                <a:gd name="T7" fmla="*/ 2147483647 h 236"/>
                <a:gd name="T8" fmla="*/ 2147483647 w 370"/>
                <a:gd name="T9" fmla="*/ 2147483647 h 236"/>
                <a:gd name="T10" fmla="*/ 2147483647 w 370"/>
                <a:gd name="T11" fmla="*/ 0 h 236"/>
                <a:gd name="T12" fmla="*/ 2147483647 w 370"/>
                <a:gd name="T13" fmla="*/ 2147483647 h 236"/>
                <a:gd name="T14" fmla="*/ 2147483647 w 370"/>
                <a:gd name="T15" fmla="*/ 2147483647 h 236"/>
                <a:gd name="T16" fmla="*/ 0 w 370"/>
                <a:gd name="T17" fmla="*/ 2147483647 h 236"/>
                <a:gd name="T18" fmla="*/ 0 w 370"/>
                <a:gd name="T19" fmla="*/ 2147483647 h 236"/>
                <a:gd name="T20" fmla="*/ 2147483647 w 370"/>
                <a:gd name="T21" fmla="*/ 2147483647 h 236"/>
                <a:gd name="T22" fmla="*/ 2147483647 w 370"/>
                <a:gd name="T23" fmla="*/ 2147483647 h 2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70"/>
                <a:gd name="T37" fmla="*/ 0 h 236"/>
                <a:gd name="T38" fmla="*/ 370 w 370"/>
                <a:gd name="T39" fmla="*/ 236 h 2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70" h="236">
                  <a:moveTo>
                    <a:pt x="243" y="233"/>
                  </a:moveTo>
                  <a:cubicBezTo>
                    <a:pt x="243" y="213"/>
                    <a:pt x="243" y="213"/>
                    <a:pt x="243" y="213"/>
                  </a:cubicBezTo>
                  <a:cubicBezTo>
                    <a:pt x="362" y="145"/>
                    <a:pt x="362" y="145"/>
                    <a:pt x="362" y="145"/>
                  </a:cubicBezTo>
                  <a:cubicBezTo>
                    <a:pt x="368" y="142"/>
                    <a:pt x="368" y="130"/>
                    <a:pt x="368" y="130"/>
                  </a:cubicBezTo>
                  <a:cubicBezTo>
                    <a:pt x="369" y="128"/>
                    <a:pt x="370" y="115"/>
                    <a:pt x="370" y="114"/>
                  </a:cubicBezTo>
                  <a:cubicBezTo>
                    <a:pt x="171" y="0"/>
                    <a:pt x="171" y="0"/>
                    <a:pt x="171" y="0"/>
                  </a:cubicBezTo>
                  <a:cubicBezTo>
                    <a:pt x="26" y="82"/>
                    <a:pt x="26" y="82"/>
                    <a:pt x="26" y="82"/>
                  </a:cubicBezTo>
                  <a:cubicBezTo>
                    <a:pt x="21" y="79"/>
                    <a:pt x="6" y="70"/>
                    <a:pt x="6" y="70"/>
                  </a:cubicBezTo>
                  <a:cubicBezTo>
                    <a:pt x="0" y="72"/>
                    <a:pt x="0" y="72"/>
                    <a:pt x="0" y="72"/>
                  </a:cubicBezTo>
                  <a:cubicBezTo>
                    <a:pt x="0" y="99"/>
                    <a:pt x="0" y="99"/>
                    <a:pt x="0" y="99"/>
                  </a:cubicBezTo>
                  <a:cubicBezTo>
                    <a:pt x="238" y="236"/>
                    <a:pt x="238" y="236"/>
                    <a:pt x="238" y="236"/>
                  </a:cubicBezTo>
                  <a:lnTo>
                    <a:pt x="243" y="233"/>
                  </a:lnTo>
                  <a:close/>
                </a:path>
              </a:pathLst>
            </a:custGeom>
            <a:noFill/>
            <a:ln w="22225">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764" name="Freeform 71"/>
            <p:cNvSpPr>
              <a:spLocks/>
            </p:cNvSpPr>
            <p:nvPr/>
          </p:nvSpPr>
          <p:spPr bwMode="auto">
            <a:xfrm>
              <a:off x="3268" y="1996"/>
              <a:ext cx="827" cy="342"/>
            </a:xfrm>
            <a:custGeom>
              <a:avLst/>
              <a:gdLst>
                <a:gd name="T0" fmla="*/ 2147483647 w 350"/>
                <a:gd name="T1" fmla="*/ 2147483647 h 145"/>
                <a:gd name="T2" fmla="*/ 2147483647 w 350"/>
                <a:gd name="T3" fmla="*/ 2147483647 h 145"/>
                <a:gd name="T4" fmla="*/ 2147483647 w 350"/>
                <a:gd name="T5" fmla="*/ 2147483647 h 145"/>
                <a:gd name="T6" fmla="*/ 2147483647 w 350"/>
                <a:gd name="T7" fmla="*/ 2147483647 h 145"/>
                <a:gd name="T8" fmla="*/ 2147483647 w 350"/>
                <a:gd name="T9" fmla="*/ 2147483647 h 145"/>
                <a:gd name="T10" fmla="*/ 2147483647 w 350"/>
                <a:gd name="T11" fmla="*/ 2147483647 h 145"/>
                <a:gd name="T12" fmla="*/ 2147483647 w 350"/>
                <a:gd name="T13" fmla="*/ 2147483647 h 145"/>
                <a:gd name="T14" fmla="*/ 2147483647 w 350"/>
                <a:gd name="T15" fmla="*/ 2147483647 h 145"/>
                <a:gd name="T16" fmla="*/ 2147483647 w 350"/>
                <a:gd name="T17" fmla="*/ 2147483647 h 145"/>
                <a:gd name="T18" fmla="*/ 2147483647 w 350"/>
                <a:gd name="T19" fmla="*/ 2147483647 h 145"/>
                <a:gd name="T20" fmla="*/ 2147483647 w 350"/>
                <a:gd name="T21" fmla="*/ 2147483647 h 145"/>
                <a:gd name="T22" fmla="*/ 2147483647 w 350"/>
                <a:gd name="T23" fmla="*/ 2147483647 h 145"/>
                <a:gd name="T24" fmla="*/ 2147483647 w 350"/>
                <a:gd name="T25" fmla="*/ 2147483647 h 1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0"/>
                <a:gd name="T40" fmla="*/ 0 h 145"/>
                <a:gd name="T41" fmla="*/ 350 w 350"/>
                <a:gd name="T42" fmla="*/ 145 h 1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0" h="145">
                  <a:moveTo>
                    <a:pt x="192" y="118"/>
                  </a:moveTo>
                  <a:cubicBezTo>
                    <a:pt x="197" y="120"/>
                    <a:pt x="205" y="120"/>
                    <a:pt x="210" y="118"/>
                  </a:cubicBezTo>
                  <a:cubicBezTo>
                    <a:pt x="350" y="37"/>
                    <a:pt x="350" y="37"/>
                    <a:pt x="350" y="37"/>
                  </a:cubicBezTo>
                  <a:cubicBezTo>
                    <a:pt x="350" y="37"/>
                    <a:pt x="350" y="63"/>
                    <a:pt x="342" y="68"/>
                  </a:cubicBezTo>
                  <a:cubicBezTo>
                    <a:pt x="215" y="141"/>
                    <a:pt x="215" y="141"/>
                    <a:pt x="215" y="141"/>
                  </a:cubicBezTo>
                  <a:cubicBezTo>
                    <a:pt x="215" y="141"/>
                    <a:pt x="215" y="141"/>
                    <a:pt x="215" y="141"/>
                  </a:cubicBezTo>
                  <a:cubicBezTo>
                    <a:pt x="215" y="141"/>
                    <a:pt x="209" y="145"/>
                    <a:pt x="201" y="145"/>
                  </a:cubicBezTo>
                  <a:cubicBezTo>
                    <a:pt x="197" y="145"/>
                    <a:pt x="192" y="144"/>
                    <a:pt x="188" y="141"/>
                  </a:cubicBezTo>
                  <a:cubicBezTo>
                    <a:pt x="188" y="141"/>
                    <a:pt x="188" y="141"/>
                    <a:pt x="188" y="141"/>
                  </a:cubicBezTo>
                  <a:cubicBezTo>
                    <a:pt x="46" y="59"/>
                    <a:pt x="46" y="59"/>
                    <a:pt x="46" y="59"/>
                  </a:cubicBezTo>
                  <a:cubicBezTo>
                    <a:pt x="46" y="59"/>
                    <a:pt x="10" y="39"/>
                    <a:pt x="10" y="39"/>
                  </a:cubicBezTo>
                  <a:cubicBezTo>
                    <a:pt x="0" y="33"/>
                    <a:pt x="2" y="0"/>
                    <a:pt x="1" y="8"/>
                  </a:cubicBezTo>
                  <a:lnTo>
                    <a:pt x="192" y="118"/>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65" name="Freeform 72"/>
            <p:cNvSpPr>
              <a:spLocks/>
            </p:cNvSpPr>
            <p:nvPr/>
          </p:nvSpPr>
          <p:spPr bwMode="auto">
            <a:xfrm>
              <a:off x="3270" y="1814"/>
              <a:ext cx="825" cy="465"/>
            </a:xfrm>
            <a:custGeom>
              <a:avLst/>
              <a:gdLst>
                <a:gd name="T0" fmla="*/ 0 w 349"/>
                <a:gd name="T1" fmla="*/ 2147483647 h 197"/>
                <a:gd name="T2" fmla="*/ 2147483647 w 349"/>
                <a:gd name="T3" fmla="*/ 0 h 197"/>
                <a:gd name="T4" fmla="*/ 2147483647 w 349"/>
                <a:gd name="T5" fmla="*/ 2147483647 h 197"/>
                <a:gd name="T6" fmla="*/ 2147483647 w 349"/>
                <a:gd name="T7" fmla="*/ 2147483647 h 197"/>
                <a:gd name="T8" fmla="*/ 2147483647 w 349"/>
                <a:gd name="T9" fmla="*/ 2147483647 h 197"/>
                <a:gd name="T10" fmla="*/ 2147483647 w 349"/>
                <a:gd name="T11" fmla="*/ 2147483647 h 197"/>
                <a:gd name="T12" fmla="*/ 0 w 349"/>
                <a:gd name="T13" fmla="*/ 2147483647 h 197"/>
                <a:gd name="T14" fmla="*/ 0 60000 65536"/>
                <a:gd name="T15" fmla="*/ 0 60000 65536"/>
                <a:gd name="T16" fmla="*/ 0 60000 65536"/>
                <a:gd name="T17" fmla="*/ 0 60000 65536"/>
                <a:gd name="T18" fmla="*/ 0 60000 65536"/>
                <a:gd name="T19" fmla="*/ 0 60000 65536"/>
                <a:gd name="T20" fmla="*/ 0 60000 65536"/>
                <a:gd name="T21" fmla="*/ 0 w 349"/>
                <a:gd name="T22" fmla="*/ 0 h 197"/>
                <a:gd name="T23" fmla="*/ 349 w 349"/>
                <a:gd name="T24" fmla="*/ 197 h 1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9" h="197">
                  <a:moveTo>
                    <a:pt x="0" y="84"/>
                  </a:moveTo>
                  <a:cubicBezTo>
                    <a:pt x="150" y="0"/>
                    <a:pt x="150" y="0"/>
                    <a:pt x="150" y="0"/>
                  </a:cubicBezTo>
                  <a:cubicBezTo>
                    <a:pt x="349" y="114"/>
                    <a:pt x="349" y="114"/>
                    <a:pt x="349" y="114"/>
                  </a:cubicBezTo>
                  <a:cubicBezTo>
                    <a:pt x="209" y="195"/>
                    <a:pt x="209" y="195"/>
                    <a:pt x="209" y="195"/>
                  </a:cubicBezTo>
                  <a:cubicBezTo>
                    <a:pt x="209" y="195"/>
                    <a:pt x="209" y="195"/>
                    <a:pt x="209" y="195"/>
                  </a:cubicBezTo>
                  <a:cubicBezTo>
                    <a:pt x="204" y="197"/>
                    <a:pt x="196" y="197"/>
                    <a:pt x="191" y="195"/>
                  </a:cubicBezTo>
                  <a:lnTo>
                    <a:pt x="0" y="84"/>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66" name="Freeform 73"/>
            <p:cNvSpPr>
              <a:spLocks/>
            </p:cNvSpPr>
            <p:nvPr/>
          </p:nvSpPr>
          <p:spPr bwMode="auto">
            <a:xfrm>
              <a:off x="3221" y="1984"/>
              <a:ext cx="562" cy="387"/>
            </a:xfrm>
            <a:custGeom>
              <a:avLst/>
              <a:gdLst>
                <a:gd name="T0" fmla="*/ 0 w 562"/>
                <a:gd name="T1" fmla="*/ 0 h 387"/>
                <a:gd name="T2" fmla="*/ 0 w 562"/>
                <a:gd name="T3" fmla="*/ 64 h 387"/>
                <a:gd name="T4" fmla="*/ 562 w 562"/>
                <a:gd name="T5" fmla="*/ 387 h 387"/>
                <a:gd name="T6" fmla="*/ 562 w 562"/>
                <a:gd name="T7" fmla="*/ 323 h 387"/>
                <a:gd name="T8" fmla="*/ 0 w 562"/>
                <a:gd name="T9" fmla="*/ 0 h 387"/>
                <a:gd name="T10" fmla="*/ 0 60000 65536"/>
                <a:gd name="T11" fmla="*/ 0 60000 65536"/>
                <a:gd name="T12" fmla="*/ 0 60000 65536"/>
                <a:gd name="T13" fmla="*/ 0 60000 65536"/>
                <a:gd name="T14" fmla="*/ 0 60000 65536"/>
                <a:gd name="T15" fmla="*/ 0 w 562"/>
                <a:gd name="T16" fmla="*/ 0 h 387"/>
                <a:gd name="T17" fmla="*/ 562 w 562"/>
                <a:gd name="T18" fmla="*/ 387 h 387"/>
              </a:gdLst>
              <a:ahLst/>
              <a:cxnLst>
                <a:cxn ang="T10">
                  <a:pos x="T0" y="T1"/>
                </a:cxn>
                <a:cxn ang="T11">
                  <a:pos x="T2" y="T3"/>
                </a:cxn>
                <a:cxn ang="T12">
                  <a:pos x="T4" y="T5"/>
                </a:cxn>
                <a:cxn ang="T13">
                  <a:pos x="T6" y="T7"/>
                </a:cxn>
                <a:cxn ang="T14">
                  <a:pos x="T8" y="T9"/>
                </a:cxn>
              </a:cxnLst>
              <a:rect l="T15" t="T16" r="T17" b="T18"/>
              <a:pathLst>
                <a:path w="562" h="387">
                  <a:moveTo>
                    <a:pt x="0" y="0"/>
                  </a:moveTo>
                  <a:lnTo>
                    <a:pt x="0" y="64"/>
                  </a:lnTo>
                  <a:lnTo>
                    <a:pt x="562" y="387"/>
                  </a:lnTo>
                  <a:lnTo>
                    <a:pt x="562" y="323"/>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67" name="Freeform 74"/>
            <p:cNvSpPr>
              <a:spLocks/>
            </p:cNvSpPr>
            <p:nvPr/>
          </p:nvSpPr>
          <p:spPr bwMode="auto">
            <a:xfrm>
              <a:off x="3221" y="1979"/>
              <a:ext cx="574" cy="328"/>
            </a:xfrm>
            <a:custGeom>
              <a:avLst/>
              <a:gdLst>
                <a:gd name="T0" fmla="*/ 0 w 574"/>
                <a:gd name="T1" fmla="*/ 5 h 328"/>
                <a:gd name="T2" fmla="*/ 562 w 574"/>
                <a:gd name="T3" fmla="*/ 328 h 328"/>
                <a:gd name="T4" fmla="*/ 574 w 574"/>
                <a:gd name="T5" fmla="*/ 319 h 328"/>
                <a:gd name="T6" fmla="*/ 14 w 574"/>
                <a:gd name="T7" fmla="*/ 0 h 328"/>
                <a:gd name="T8" fmla="*/ 0 w 574"/>
                <a:gd name="T9" fmla="*/ 5 h 328"/>
                <a:gd name="T10" fmla="*/ 0 60000 65536"/>
                <a:gd name="T11" fmla="*/ 0 60000 65536"/>
                <a:gd name="T12" fmla="*/ 0 60000 65536"/>
                <a:gd name="T13" fmla="*/ 0 60000 65536"/>
                <a:gd name="T14" fmla="*/ 0 60000 65536"/>
                <a:gd name="T15" fmla="*/ 0 w 574"/>
                <a:gd name="T16" fmla="*/ 0 h 328"/>
                <a:gd name="T17" fmla="*/ 574 w 574"/>
                <a:gd name="T18" fmla="*/ 328 h 328"/>
              </a:gdLst>
              <a:ahLst/>
              <a:cxnLst>
                <a:cxn ang="T10">
                  <a:pos x="T0" y="T1"/>
                </a:cxn>
                <a:cxn ang="T11">
                  <a:pos x="T2" y="T3"/>
                </a:cxn>
                <a:cxn ang="T12">
                  <a:pos x="T4" y="T5"/>
                </a:cxn>
                <a:cxn ang="T13">
                  <a:pos x="T6" y="T7"/>
                </a:cxn>
                <a:cxn ang="T14">
                  <a:pos x="T8" y="T9"/>
                </a:cxn>
              </a:cxnLst>
              <a:rect l="T15" t="T16" r="T17" b="T18"/>
              <a:pathLst>
                <a:path w="574" h="328">
                  <a:moveTo>
                    <a:pt x="0" y="5"/>
                  </a:moveTo>
                  <a:lnTo>
                    <a:pt x="562" y="328"/>
                  </a:lnTo>
                  <a:lnTo>
                    <a:pt x="574" y="319"/>
                  </a:lnTo>
                  <a:lnTo>
                    <a:pt x="14" y="0"/>
                  </a:lnTo>
                  <a:lnTo>
                    <a:pt x="0" y="5"/>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68" name="Freeform 75"/>
            <p:cNvSpPr>
              <a:spLocks/>
            </p:cNvSpPr>
            <p:nvPr/>
          </p:nvSpPr>
          <p:spPr bwMode="auto">
            <a:xfrm>
              <a:off x="3783" y="2298"/>
              <a:ext cx="12" cy="73"/>
            </a:xfrm>
            <a:custGeom>
              <a:avLst/>
              <a:gdLst>
                <a:gd name="T0" fmla="*/ 12 w 12"/>
                <a:gd name="T1" fmla="*/ 0 h 73"/>
                <a:gd name="T2" fmla="*/ 0 w 12"/>
                <a:gd name="T3" fmla="*/ 9 h 73"/>
                <a:gd name="T4" fmla="*/ 0 w 12"/>
                <a:gd name="T5" fmla="*/ 73 h 73"/>
                <a:gd name="T6" fmla="*/ 12 w 12"/>
                <a:gd name="T7" fmla="*/ 66 h 73"/>
                <a:gd name="T8" fmla="*/ 12 w 12"/>
                <a:gd name="T9" fmla="*/ 0 h 73"/>
                <a:gd name="T10" fmla="*/ 0 60000 65536"/>
                <a:gd name="T11" fmla="*/ 0 60000 65536"/>
                <a:gd name="T12" fmla="*/ 0 60000 65536"/>
                <a:gd name="T13" fmla="*/ 0 60000 65536"/>
                <a:gd name="T14" fmla="*/ 0 60000 65536"/>
                <a:gd name="T15" fmla="*/ 0 w 12"/>
                <a:gd name="T16" fmla="*/ 0 h 73"/>
                <a:gd name="T17" fmla="*/ 12 w 12"/>
                <a:gd name="T18" fmla="*/ 73 h 73"/>
              </a:gdLst>
              <a:ahLst/>
              <a:cxnLst>
                <a:cxn ang="T10">
                  <a:pos x="T0" y="T1"/>
                </a:cxn>
                <a:cxn ang="T11">
                  <a:pos x="T2" y="T3"/>
                </a:cxn>
                <a:cxn ang="T12">
                  <a:pos x="T4" y="T5"/>
                </a:cxn>
                <a:cxn ang="T13">
                  <a:pos x="T6" y="T7"/>
                </a:cxn>
                <a:cxn ang="T14">
                  <a:pos x="T8" y="T9"/>
                </a:cxn>
              </a:cxnLst>
              <a:rect l="T15" t="T16" r="T17" b="T18"/>
              <a:pathLst>
                <a:path w="12" h="73">
                  <a:moveTo>
                    <a:pt x="12" y="0"/>
                  </a:moveTo>
                  <a:lnTo>
                    <a:pt x="0" y="9"/>
                  </a:lnTo>
                  <a:lnTo>
                    <a:pt x="0" y="73"/>
                  </a:lnTo>
                  <a:lnTo>
                    <a:pt x="12" y="66"/>
                  </a:lnTo>
                  <a:lnTo>
                    <a:pt x="12" y="0"/>
                  </a:lnTo>
                  <a:close/>
                </a:path>
              </a:pathLst>
            </a:custGeom>
            <a:solidFill>
              <a:srgbClr val="8A8A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69" name="Line 76"/>
            <p:cNvSpPr>
              <a:spLocks noChangeShapeType="1"/>
            </p:cNvSpPr>
            <p:nvPr/>
          </p:nvSpPr>
          <p:spPr bwMode="auto">
            <a:xfrm>
              <a:off x="3288" y="2062"/>
              <a:ext cx="93" cy="55"/>
            </a:xfrm>
            <a:prstGeom prst="line">
              <a:avLst/>
            </a:prstGeom>
            <a:noFill/>
            <a:ln w="111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770" name="Line 77"/>
            <p:cNvSpPr>
              <a:spLocks noChangeShapeType="1"/>
            </p:cNvSpPr>
            <p:nvPr/>
          </p:nvSpPr>
          <p:spPr bwMode="auto">
            <a:xfrm>
              <a:off x="3439" y="2146"/>
              <a:ext cx="91" cy="53"/>
            </a:xfrm>
            <a:prstGeom prst="line">
              <a:avLst/>
            </a:prstGeom>
            <a:noFill/>
            <a:ln w="111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771" name="Freeform 78"/>
            <p:cNvSpPr>
              <a:spLocks/>
            </p:cNvSpPr>
            <p:nvPr/>
          </p:nvSpPr>
          <p:spPr bwMode="auto">
            <a:xfrm>
              <a:off x="3270" y="2007"/>
              <a:ext cx="12" cy="67"/>
            </a:xfrm>
            <a:custGeom>
              <a:avLst/>
              <a:gdLst>
                <a:gd name="T0" fmla="*/ 0 w 12"/>
                <a:gd name="T1" fmla="*/ 67 h 67"/>
                <a:gd name="T2" fmla="*/ 0 w 12"/>
                <a:gd name="T3" fmla="*/ 5 h 67"/>
                <a:gd name="T4" fmla="*/ 12 w 12"/>
                <a:gd name="T5" fmla="*/ 0 h 67"/>
                <a:gd name="T6" fmla="*/ 0 60000 65536"/>
                <a:gd name="T7" fmla="*/ 0 60000 65536"/>
                <a:gd name="T8" fmla="*/ 0 60000 65536"/>
                <a:gd name="T9" fmla="*/ 0 w 12"/>
                <a:gd name="T10" fmla="*/ 0 h 67"/>
                <a:gd name="T11" fmla="*/ 12 w 12"/>
                <a:gd name="T12" fmla="*/ 67 h 67"/>
              </a:gdLst>
              <a:ahLst/>
              <a:cxnLst>
                <a:cxn ang="T6">
                  <a:pos x="T0" y="T1"/>
                </a:cxn>
                <a:cxn ang="T7">
                  <a:pos x="T2" y="T3"/>
                </a:cxn>
                <a:cxn ang="T8">
                  <a:pos x="T4" y="T5"/>
                </a:cxn>
              </a:cxnLst>
              <a:rect l="T9" t="T10" r="T11" b="T12"/>
              <a:pathLst>
                <a:path w="12" h="67">
                  <a:moveTo>
                    <a:pt x="0" y="67"/>
                  </a:moveTo>
                  <a:lnTo>
                    <a:pt x="0" y="5"/>
                  </a:lnTo>
                  <a:lnTo>
                    <a:pt x="12" y="0"/>
                  </a:lnTo>
                </a:path>
              </a:pathLst>
            </a:cu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772" name="Freeform 79"/>
            <p:cNvSpPr>
              <a:spLocks/>
            </p:cNvSpPr>
            <p:nvPr/>
          </p:nvSpPr>
          <p:spPr bwMode="auto">
            <a:xfrm>
              <a:off x="3743" y="2277"/>
              <a:ext cx="12" cy="71"/>
            </a:xfrm>
            <a:custGeom>
              <a:avLst/>
              <a:gdLst>
                <a:gd name="T0" fmla="*/ 0 w 12"/>
                <a:gd name="T1" fmla="*/ 71 h 71"/>
                <a:gd name="T2" fmla="*/ 0 w 12"/>
                <a:gd name="T3" fmla="*/ 7 h 71"/>
                <a:gd name="T4" fmla="*/ 12 w 12"/>
                <a:gd name="T5" fmla="*/ 0 h 71"/>
                <a:gd name="T6" fmla="*/ 0 60000 65536"/>
                <a:gd name="T7" fmla="*/ 0 60000 65536"/>
                <a:gd name="T8" fmla="*/ 0 60000 65536"/>
                <a:gd name="T9" fmla="*/ 0 w 12"/>
                <a:gd name="T10" fmla="*/ 0 h 71"/>
                <a:gd name="T11" fmla="*/ 12 w 12"/>
                <a:gd name="T12" fmla="*/ 71 h 71"/>
              </a:gdLst>
              <a:ahLst/>
              <a:cxnLst>
                <a:cxn ang="T6">
                  <a:pos x="T0" y="T1"/>
                </a:cxn>
                <a:cxn ang="T7">
                  <a:pos x="T2" y="T3"/>
                </a:cxn>
                <a:cxn ang="T8">
                  <a:pos x="T4" y="T5"/>
                </a:cxn>
              </a:cxnLst>
              <a:rect l="T9" t="T10" r="T11" b="T12"/>
              <a:pathLst>
                <a:path w="12" h="71">
                  <a:moveTo>
                    <a:pt x="0" y="71"/>
                  </a:moveTo>
                  <a:lnTo>
                    <a:pt x="0" y="7"/>
                  </a:lnTo>
                  <a:lnTo>
                    <a:pt x="12" y="0"/>
                  </a:lnTo>
                </a:path>
              </a:pathLst>
            </a:cu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773" name="Freeform 80"/>
            <p:cNvSpPr>
              <a:spLocks/>
            </p:cNvSpPr>
            <p:nvPr/>
          </p:nvSpPr>
          <p:spPr bwMode="auto">
            <a:xfrm>
              <a:off x="3412" y="2090"/>
              <a:ext cx="12" cy="66"/>
            </a:xfrm>
            <a:custGeom>
              <a:avLst/>
              <a:gdLst>
                <a:gd name="T0" fmla="*/ 0 w 12"/>
                <a:gd name="T1" fmla="*/ 66 h 66"/>
                <a:gd name="T2" fmla="*/ 0 w 12"/>
                <a:gd name="T3" fmla="*/ 5 h 66"/>
                <a:gd name="T4" fmla="*/ 12 w 12"/>
                <a:gd name="T5" fmla="*/ 0 h 66"/>
                <a:gd name="T6" fmla="*/ 0 60000 65536"/>
                <a:gd name="T7" fmla="*/ 0 60000 65536"/>
                <a:gd name="T8" fmla="*/ 0 60000 65536"/>
                <a:gd name="T9" fmla="*/ 0 w 12"/>
                <a:gd name="T10" fmla="*/ 0 h 66"/>
                <a:gd name="T11" fmla="*/ 12 w 12"/>
                <a:gd name="T12" fmla="*/ 66 h 66"/>
              </a:gdLst>
              <a:ahLst/>
              <a:cxnLst>
                <a:cxn ang="T6">
                  <a:pos x="T0" y="T1"/>
                </a:cxn>
                <a:cxn ang="T7">
                  <a:pos x="T2" y="T3"/>
                </a:cxn>
                <a:cxn ang="T8">
                  <a:pos x="T4" y="T5"/>
                </a:cxn>
              </a:cxnLst>
              <a:rect l="T9" t="T10" r="T11" b="T12"/>
              <a:pathLst>
                <a:path w="12" h="66">
                  <a:moveTo>
                    <a:pt x="0" y="66"/>
                  </a:moveTo>
                  <a:lnTo>
                    <a:pt x="0" y="5"/>
                  </a:lnTo>
                  <a:lnTo>
                    <a:pt x="12" y="0"/>
                  </a:lnTo>
                </a:path>
              </a:pathLst>
            </a:cu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774" name="Freeform 81"/>
            <p:cNvSpPr>
              <a:spLocks/>
            </p:cNvSpPr>
            <p:nvPr/>
          </p:nvSpPr>
          <p:spPr bwMode="auto">
            <a:xfrm>
              <a:off x="3575" y="2185"/>
              <a:ext cx="14" cy="66"/>
            </a:xfrm>
            <a:custGeom>
              <a:avLst/>
              <a:gdLst>
                <a:gd name="T0" fmla="*/ 0 w 14"/>
                <a:gd name="T1" fmla="*/ 66 h 66"/>
                <a:gd name="T2" fmla="*/ 0 w 14"/>
                <a:gd name="T3" fmla="*/ 4 h 66"/>
                <a:gd name="T4" fmla="*/ 14 w 14"/>
                <a:gd name="T5" fmla="*/ 0 h 66"/>
                <a:gd name="T6" fmla="*/ 0 60000 65536"/>
                <a:gd name="T7" fmla="*/ 0 60000 65536"/>
                <a:gd name="T8" fmla="*/ 0 60000 65536"/>
                <a:gd name="T9" fmla="*/ 0 w 14"/>
                <a:gd name="T10" fmla="*/ 0 h 66"/>
                <a:gd name="T11" fmla="*/ 14 w 14"/>
                <a:gd name="T12" fmla="*/ 66 h 66"/>
              </a:gdLst>
              <a:ahLst/>
              <a:cxnLst>
                <a:cxn ang="T6">
                  <a:pos x="T0" y="T1"/>
                </a:cxn>
                <a:cxn ang="T7">
                  <a:pos x="T2" y="T3"/>
                </a:cxn>
                <a:cxn ang="T8">
                  <a:pos x="T4" y="T5"/>
                </a:cxn>
              </a:cxnLst>
              <a:rect l="T9" t="T10" r="T11" b="T12"/>
              <a:pathLst>
                <a:path w="14" h="66">
                  <a:moveTo>
                    <a:pt x="0" y="66"/>
                  </a:moveTo>
                  <a:lnTo>
                    <a:pt x="0" y="4"/>
                  </a:lnTo>
                  <a:lnTo>
                    <a:pt x="14" y="0"/>
                  </a:lnTo>
                </a:path>
              </a:pathLst>
            </a:cu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775" name="Line 82"/>
            <p:cNvSpPr>
              <a:spLocks noChangeShapeType="1"/>
            </p:cNvSpPr>
            <p:nvPr/>
          </p:nvSpPr>
          <p:spPr bwMode="auto">
            <a:xfrm>
              <a:off x="3610" y="2245"/>
              <a:ext cx="93" cy="55"/>
            </a:xfrm>
            <a:prstGeom prst="line">
              <a:avLst/>
            </a:prstGeom>
            <a:noFill/>
            <a:ln w="111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776" name="Freeform 83"/>
            <p:cNvSpPr>
              <a:spLocks/>
            </p:cNvSpPr>
            <p:nvPr/>
          </p:nvSpPr>
          <p:spPr bwMode="auto">
            <a:xfrm>
              <a:off x="3235" y="2005"/>
              <a:ext cx="9" cy="12"/>
            </a:xfrm>
            <a:custGeom>
              <a:avLst/>
              <a:gdLst>
                <a:gd name="T0" fmla="*/ 2147483647 w 4"/>
                <a:gd name="T1" fmla="*/ 2147483647 h 5"/>
                <a:gd name="T2" fmla="*/ 2147483647 w 4"/>
                <a:gd name="T3" fmla="*/ 2147483647 h 5"/>
                <a:gd name="T4" fmla="*/ 0 w 4"/>
                <a:gd name="T5" fmla="*/ 2147483647 h 5"/>
                <a:gd name="T6" fmla="*/ 2147483647 w 4"/>
                <a:gd name="T7" fmla="*/ 2147483647 h 5"/>
                <a:gd name="T8" fmla="*/ 2147483647 w 4"/>
                <a:gd name="T9" fmla="*/ 2147483647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4" y="4"/>
                  </a:moveTo>
                  <a:cubicBezTo>
                    <a:pt x="4" y="5"/>
                    <a:pt x="3" y="5"/>
                    <a:pt x="2" y="5"/>
                  </a:cubicBezTo>
                  <a:cubicBezTo>
                    <a:pt x="1" y="4"/>
                    <a:pt x="0" y="3"/>
                    <a:pt x="0" y="2"/>
                  </a:cubicBezTo>
                  <a:cubicBezTo>
                    <a:pt x="0" y="1"/>
                    <a:pt x="1" y="0"/>
                    <a:pt x="2" y="1"/>
                  </a:cubicBezTo>
                  <a:cubicBezTo>
                    <a:pt x="3" y="1"/>
                    <a:pt x="4" y="3"/>
                    <a:pt x="4" y="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77" name="Freeform 84"/>
            <p:cNvSpPr>
              <a:spLocks/>
            </p:cNvSpPr>
            <p:nvPr/>
          </p:nvSpPr>
          <p:spPr bwMode="auto">
            <a:xfrm>
              <a:off x="3235" y="2036"/>
              <a:ext cx="9" cy="12"/>
            </a:xfrm>
            <a:custGeom>
              <a:avLst/>
              <a:gdLst>
                <a:gd name="T0" fmla="*/ 2147483647 w 4"/>
                <a:gd name="T1" fmla="*/ 2147483647 h 5"/>
                <a:gd name="T2" fmla="*/ 2147483647 w 4"/>
                <a:gd name="T3" fmla="*/ 2147483647 h 5"/>
                <a:gd name="T4" fmla="*/ 0 w 4"/>
                <a:gd name="T5" fmla="*/ 2147483647 h 5"/>
                <a:gd name="T6" fmla="*/ 2147483647 w 4"/>
                <a:gd name="T7" fmla="*/ 2147483647 h 5"/>
                <a:gd name="T8" fmla="*/ 2147483647 w 4"/>
                <a:gd name="T9" fmla="*/ 2147483647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4" y="4"/>
                  </a:moveTo>
                  <a:cubicBezTo>
                    <a:pt x="4" y="5"/>
                    <a:pt x="3" y="5"/>
                    <a:pt x="2" y="5"/>
                  </a:cubicBezTo>
                  <a:cubicBezTo>
                    <a:pt x="1" y="4"/>
                    <a:pt x="0" y="3"/>
                    <a:pt x="0" y="2"/>
                  </a:cubicBezTo>
                  <a:cubicBezTo>
                    <a:pt x="0" y="1"/>
                    <a:pt x="1" y="0"/>
                    <a:pt x="2" y="1"/>
                  </a:cubicBezTo>
                  <a:cubicBezTo>
                    <a:pt x="3" y="1"/>
                    <a:pt x="4" y="3"/>
                    <a:pt x="4" y="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78" name="Freeform 85"/>
            <p:cNvSpPr>
              <a:spLocks/>
            </p:cNvSpPr>
            <p:nvPr/>
          </p:nvSpPr>
          <p:spPr bwMode="auto">
            <a:xfrm>
              <a:off x="3764" y="2310"/>
              <a:ext cx="7" cy="12"/>
            </a:xfrm>
            <a:custGeom>
              <a:avLst/>
              <a:gdLst>
                <a:gd name="T0" fmla="*/ 2147483647 w 3"/>
                <a:gd name="T1" fmla="*/ 2147483647 h 5"/>
                <a:gd name="T2" fmla="*/ 2147483647 w 3"/>
                <a:gd name="T3" fmla="*/ 2147483647 h 5"/>
                <a:gd name="T4" fmla="*/ 0 w 3"/>
                <a:gd name="T5" fmla="*/ 2147483647 h 5"/>
                <a:gd name="T6" fmla="*/ 2147483647 w 3"/>
                <a:gd name="T7" fmla="*/ 0 h 5"/>
                <a:gd name="T8" fmla="*/ 2147483647 w 3"/>
                <a:gd name="T9" fmla="*/ 2147483647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3" y="3"/>
                  </a:moveTo>
                  <a:cubicBezTo>
                    <a:pt x="3" y="5"/>
                    <a:pt x="2" y="5"/>
                    <a:pt x="1" y="5"/>
                  </a:cubicBezTo>
                  <a:cubicBezTo>
                    <a:pt x="0" y="4"/>
                    <a:pt x="0" y="3"/>
                    <a:pt x="0" y="1"/>
                  </a:cubicBezTo>
                  <a:cubicBezTo>
                    <a:pt x="0" y="0"/>
                    <a:pt x="0" y="0"/>
                    <a:pt x="1" y="0"/>
                  </a:cubicBezTo>
                  <a:cubicBezTo>
                    <a:pt x="2" y="1"/>
                    <a:pt x="3" y="2"/>
                    <a:pt x="3"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79" name="Freeform 86"/>
            <p:cNvSpPr>
              <a:spLocks/>
            </p:cNvSpPr>
            <p:nvPr/>
          </p:nvSpPr>
          <p:spPr bwMode="auto">
            <a:xfrm>
              <a:off x="3764" y="2340"/>
              <a:ext cx="7" cy="12"/>
            </a:xfrm>
            <a:custGeom>
              <a:avLst/>
              <a:gdLst>
                <a:gd name="T0" fmla="*/ 2147483647 w 3"/>
                <a:gd name="T1" fmla="*/ 2147483647 h 5"/>
                <a:gd name="T2" fmla="*/ 2147483647 w 3"/>
                <a:gd name="T3" fmla="*/ 2147483647 h 5"/>
                <a:gd name="T4" fmla="*/ 0 w 3"/>
                <a:gd name="T5" fmla="*/ 2147483647 h 5"/>
                <a:gd name="T6" fmla="*/ 2147483647 w 3"/>
                <a:gd name="T7" fmla="*/ 0 h 5"/>
                <a:gd name="T8" fmla="*/ 2147483647 w 3"/>
                <a:gd name="T9" fmla="*/ 2147483647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3" y="3"/>
                  </a:moveTo>
                  <a:cubicBezTo>
                    <a:pt x="3" y="5"/>
                    <a:pt x="2" y="5"/>
                    <a:pt x="1" y="4"/>
                  </a:cubicBezTo>
                  <a:cubicBezTo>
                    <a:pt x="0" y="4"/>
                    <a:pt x="0" y="3"/>
                    <a:pt x="0" y="1"/>
                  </a:cubicBezTo>
                  <a:cubicBezTo>
                    <a:pt x="0" y="0"/>
                    <a:pt x="0" y="0"/>
                    <a:pt x="1" y="0"/>
                  </a:cubicBezTo>
                  <a:cubicBezTo>
                    <a:pt x="2" y="1"/>
                    <a:pt x="3" y="2"/>
                    <a:pt x="3"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2298" name="Group 87"/>
          <p:cNvGrpSpPr>
            <a:grpSpLocks noChangeAspect="1"/>
          </p:cNvGrpSpPr>
          <p:nvPr/>
        </p:nvGrpSpPr>
        <p:grpSpPr bwMode="auto">
          <a:xfrm flipH="1">
            <a:off x="1535113" y="2735263"/>
            <a:ext cx="620712" cy="588962"/>
            <a:chOff x="4344" y="1613"/>
            <a:chExt cx="985" cy="950"/>
          </a:xfrm>
        </p:grpSpPr>
        <p:sp>
          <p:nvSpPr>
            <p:cNvPr id="12738" name="AutoShape 88"/>
            <p:cNvSpPr>
              <a:spLocks noChangeAspect="1" noChangeArrowheads="1" noTextEdit="1"/>
            </p:cNvSpPr>
            <p:nvPr/>
          </p:nvSpPr>
          <p:spPr bwMode="auto">
            <a:xfrm>
              <a:off x="4344" y="1613"/>
              <a:ext cx="985" cy="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739" name="Freeform 89"/>
            <p:cNvSpPr>
              <a:spLocks/>
            </p:cNvSpPr>
            <p:nvPr/>
          </p:nvSpPr>
          <p:spPr bwMode="auto">
            <a:xfrm>
              <a:off x="4471" y="2166"/>
              <a:ext cx="256" cy="172"/>
            </a:xfrm>
            <a:custGeom>
              <a:avLst/>
              <a:gdLst>
                <a:gd name="T0" fmla="*/ 2147483647 w 108"/>
                <a:gd name="T1" fmla="*/ 2147483647 h 73"/>
                <a:gd name="T2" fmla="*/ 2147483647 w 108"/>
                <a:gd name="T3" fmla="*/ 2147483647 h 73"/>
                <a:gd name="T4" fmla="*/ 2147483647 w 108"/>
                <a:gd name="T5" fmla="*/ 2147483647 h 73"/>
                <a:gd name="T6" fmla="*/ 2147483647 w 108"/>
                <a:gd name="T7" fmla="*/ 2147483647 h 73"/>
                <a:gd name="T8" fmla="*/ 0 w 108"/>
                <a:gd name="T9" fmla="*/ 2147483647 h 73"/>
                <a:gd name="T10" fmla="*/ 0 w 108"/>
                <a:gd name="T11" fmla="*/ 2147483647 h 73"/>
                <a:gd name="T12" fmla="*/ 0 w 108"/>
                <a:gd name="T13" fmla="*/ 2147483647 h 73"/>
                <a:gd name="T14" fmla="*/ 0 w 108"/>
                <a:gd name="T15" fmla="*/ 2147483647 h 73"/>
                <a:gd name="T16" fmla="*/ 0 w 108"/>
                <a:gd name="T17" fmla="*/ 2147483647 h 73"/>
                <a:gd name="T18" fmla="*/ 2147483647 w 108"/>
                <a:gd name="T19" fmla="*/ 2147483647 h 73"/>
                <a:gd name="T20" fmla="*/ 2147483647 w 108"/>
                <a:gd name="T21" fmla="*/ 2147483647 h 73"/>
                <a:gd name="T22" fmla="*/ 2147483647 w 108"/>
                <a:gd name="T23" fmla="*/ 2147483647 h 73"/>
                <a:gd name="T24" fmla="*/ 2147483647 w 108"/>
                <a:gd name="T25" fmla="*/ 2147483647 h 73"/>
                <a:gd name="T26" fmla="*/ 2147483647 w 108"/>
                <a:gd name="T27" fmla="*/ 2147483647 h 73"/>
                <a:gd name="T28" fmla="*/ 2147483647 w 108"/>
                <a:gd name="T29" fmla="*/ 2147483647 h 73"/>
                <a:gd name="T30" fmla="*/ 2147483647 w 108"/>
                <a:gd name="T31" fmla="*/ 2147483647 h 73"/>
                <a:gd name="T32" fmla="*/ 2147483647 w 108"/>
                <a:gd name="T33" fmla="*/ 2147483647 h 73"/>
                <a:gd name="T34" fmla="*/ 2147483647 w 108"/>
                <a:gd name="T35" fmla="*/ 2147483647 h 73"/>
                <a:gd name="T36" fmla="*/ 2147483647 w 108"/>
                <a:gd name="T37" fmla="*/ 2147483647 h 7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8"/>
                <a:gd name="T58" fmla="*/ 0 h 73"/>
                <a:gd name="T59" fmla="*/ 108 w 108"/>
                <a:gd name="T60" fmla="*/ 73 h 7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8" h="73">
                  <a:moveTo>
                    <a:pt x="101" y="30"/>
                  </a:moveTo>
                  <a:cubicBezTo>
                    <a:pt x="58" y="6"/>
                    <a:pt x="58" y="6"/>
                    <a:pt x="58" y="6"/>
                  </a:cubicBezTo>
                  <a:cubicBezTo>
                    <a:pt x="49" y="0"/>
                    <a:pt x="34" y="0"/>
                    <a:pt x="25" y="6"/>
                  </a:cubicBezTo>
                  <a:cubicBezTo>
                    <a:pt x="7" y="16"/>
                    <a:pt x="7" y="16"/>
                    <a:pt x="7" y="16"/>
                  </a:cubicBezTo>
                  <a:cubicBezTo>
                    <a:pt x="3" y="18"/>
                    <a:pt x="1" y="21"/>
                    <a:pt x="0" y="24"/>
                  </a:cubicBezTo>
                  <a:cubicBezTo>
                    <a:pt x="0" y="24"/>
                    <a:pt x="0" y="24"/>
                    <a:pt x="0" y="24"/>
                  </a:cubicBezTo>
                  <a:cubicBezTo>
                    <a:pt x="0" y="24"/>
                    <a:pt x="0" y="25"/>
                    <a:pt x="0" y="26"/>
                  </a:cubicBezTo>
                  <a:cubicBezTo>
                    <a:pt x="0" y="33"/>
                    <a:pt x="0" y="33"/>
                    <a:pt x="0" y="33"/>
                  </a:cubicBezTo>
                  <a:cubicBezTo>
                    <a:pt x="0" y="33"/>
                    <a:pt x="0" y="33"/>
                    <a:pt x="0" y="33"/>
                  </a:cubicBezTo>
                  <a:cubicBezTo>
                    <a:pt x="0" y="37"/>
                    <a:pt x="2" y="40"/>
                    <a:pt x="7" y="43"/>
                  </a:cubicBezTo>
                  <a:cubicBezTo>
                    <a:pt x="38" y="61"/>
                    <a:pt x="38" y="61"/>
                    <a:pt x="38" y="61"/>
                  </a:cubicBezTo>
                  <a:cubicBezTo>
                    <a:pt x="49" y="67"/>
                    <a:pt x="49" y="67"/>
                    <a:pt x="49" y="67"/>
                  </a:cubicBezTo>
                  <a:cubicBezTo>
                    <a:pt x="58" y="72"/>
                    <a:pt x="71" y="73"/>
                    <a:pt x="80" y="69"/>
                  </a:cubicBezTo>
                  <a:cubicBezTo>
                    <a:pt x="81" y="68"/>
                    <a:pt x="82" y="68"/>
                    <a:pt x="83" y="67"/>
                  </a:cubicBezTo>
                  <a:cubicBezTo>
                    <a:pt x="101" y="57"/>
                    <a:pt x="101" y="57"/>
                    <a:pt x="101" y="57"/>
                  </a:cubicBezTo>
                  <a:cubicBezTo>
                    <a:pt x="105" y="54"/>
                    <a:pt x="108" y="51"/>
                    <a:pt x="108" y="47"/>
                  </a:cubicBezTo>
                  <a:cubicBezTo>
                    <a:pt x="108" y="47"/>
                    <a:pt x="108" y="47"/>
                    <a:pt x="108" y="47"/>
                  </a:cubicBezTo>
                  <a:cubicBezTo>
                    <a:pt x="108" y="40"/>
                    <a:pt x="108" y="40"/>
                    <a:pt x="108" y="40"/>
                  </a:cubicBezTo>
                  <a:cubicBezTo>
                    <a:pt x="108" y="36"/>
                    <a:pt x="105" y="33"/>
                    <a:pt x="101" y="30"/>
                  </a:cubicBezTo>
                  <a:close/>
                </a:path>
              </a:pathLst>
            </a:custGeom>
            <a:noFill/>
            <a:ln w="23813">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740" name="Freeform 90"/>
            <p:cNvSpPr>
              <a:spLocks/>
            </p:cNvSpPr>
            <p:nvPr/>
          </p:nvSpPr>
          <p:spPr bwMode="auto">
            <a:xfrm>
              <a:off x="4471" y="2227"/>
              <a:ext cx="256" cy="111"/>
            </a:xfrm>
            <a:custGeom>
              <a:avLst/>
              <a:gdLst>
                <a:gd name="T0" fmla="*/ 2147483647 w 108"/>
                <a:gd name="T1" fmla="*/ 2147483647 h 47"/>
                <a:gd name="T2" fmla="*/ 2147483647 w 108"/>
                <a:gd name="T3" fmla="*/ 2147483647 h 47"/>
                <a:gd name="T4" fmla="*/ 2147483647 w 108"/>
                <a:gd name="T5" fmla="*/ 2147483647 h 47"/>
                <a:gd name="T6" fmla="*/ 2147483647 w 108"/>
                <a:gd name="T7" fmla="*/ 2147483647 h 47"/>
                <a:gd name="T8" fmla="*/ 2147483647 w 108"/>
                <a:gd name="T9" fmla="*/ 2147483647 h 47"/>
                <a:gd name="T10" fmla="*/ 2147483647 w 108"/>
                <a:gd name="T11" fmla="*/ 2147483647 h 47"/>
                <a:gd name="T12" fmla="*/ 2147483647 w 108"/>
                <a:gd name="T13" fmla="*/ 2147483647 h 47"/>
                <a:gd name="T14" fmla="*/ 2147483647 w 108"/>
                <a:gd name="T15" fmla="*/ 2147483647 h 47"/>
                <a:gd name="T16" fmla="*/ 0 w 108"/>
                <a:gd name="T17" fmla="*/ 0 h 47"/>
                <a:gd name="T18" fmla="*/ 0 w 108"/>
                <a:gd name="T19" fmla="*/ 2147483647 h 47"/>
                <a:gd name="T20" fmla="*/ 0 w 108"/>
                <a:gd name="T21" fmla="*/ 2147483647 h 47"/>
                <a:gd name="T22" fmla="*/ 2147483647 w 108"/>
                <a:gd name="T23" fmla="*/ 2147483647 h 47"/>
                <a:gd name="T24" fmla="*/ 2147483647 w 108"/>
                <a:gd name="T25" fmla="*/ 2147483647 h 47"/>
                <a:gd name="T26" fmla="*/ 2147483647 w 108"/>
                <a:gd name="T27" fmla="*/ 2147483647 h 47"/>
                <a:gd name="T28" fmla="*/ 2147483647 w 108"/>
                <a:gd name="T29" fmla="*/ 2147483647 h 47"/>
                <a:gd name="T30" fmla="*/ 2147483647 w 108"/>
                <a:gd name="T31" fmla="*/ 2147483647 h 47"/>
                <a:gd name="T32" fmla="*/ 2147483647 w 108"/>
                <a:gd name="T33" fmla="*/ 2147483647 h 47"/>
                <a:gd name="T34" fmla="*/ 2147483647 w 108"/>
                <a:gd name="T35" fmla="*/ 2147483647 h 47"/>
                <a:gd name="T36" fmla="*/ 2147483647 w 108"/>
                <a:gd name="T37" fmla="*/ 2147483647 h 47"/>
                <a:gd name="T38" fmla="*/ 2147483647 w 108"/>
                <a:gd name="T39" fmla="*/ 2147483647 h 47"/>
                <a:gd name="T40" fmla="*/ 2147483647 w 108"/>
                <a:gd name="T41" fmla="*/ 2147483647 h 4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8"/>
                <a:gd name="T64" fmla="*/ 0 h 47"/>
                <a:gd name="T65" fmla="*/ 108 w 108"/>
                <a:gd name="T66" fmla="*/ 47 h 4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8" h="47">
                  <a:moveTo>
                    <a:pt x="105" y="20"/>
                  </a:moveTo>
                  <a:cubicBezTo>
                    <a:pt x="104" y="21"/>
                    <a:pt x="103" y="22"/>
                    <a:pt x="101" y="23"/>
                  </a:cubicBezTo>
                  <a:cubicBezTo>
                    <a:pt x="83" y="34"/>
                    <a:pt x="83" y="34"/>
                    <a:pt x="83" y="34"/>
                  </a:cubicBezTo>
                  <a:cubicBezTo>
                    <a:pt x="82" y="34"/>
                    <a:pt x="81" y="35"/>
                    <a:pt x="80" y="35"/>
                  </a:cubicBezTo>
                  <a:cubicBezTo>
                    <a:pt x="71" y="39"/>
                    <a:pt x="58" y="39"/>
                    <a:pt x="49" y="34"/>
                  </a:cubicBezTo>
                  <a:cubicBezTo>
                    <a:pt x="38" y="27"/>
                    <a:pt x="38" y="27"/>
                    <a:pt x="38" y="27"/>
                  </a:cubicBezTo>
                  <a:cubicBezTo>
                    <a:pt x="7" y="9"/>
                    <a:pt x="7" y="9"/>
                    <a:pt x="7" y="9"/>
                  </a:cubicBezTo>
                  <a:cubicBezTo>
                    <a:pt x="5" y="8"/>
                    <a:pt x="3" y="7"/>
                    <a:pt x="2" y="5"/>
                  </a:cubicBezTo>
                  <a:cubicBezTo>
                    <a:pt x="1" y="4"/>
                    <a:pt x="0" y="2"/>
                    <a:pt x="0" y="0"/>
                  </a:cubicBezTo>
                  <a:cubicBezTo>
                    <a:pt x="0" y="7"/>
                    <a:pt x="0" y="7"/>
                    <a:pt x="0" y="7"/>
                  </a:cubicBezTo>
                  <a:cubicBezTo>
                    <a:pt x="0" y="7"/>
                    <a:pt x="0" y="7"/>
                    <a:pt x="0" y="7"/>
                  </a:cubicBezTo>
                  <a:cubicBezTo>
                    <a:pt x="0" y="11"/>
                    <a:pt x="2" y="14"/>
                    <a:pt x="7" y="17"/>
                  </a:cubicBezTo>
                  <a:cubicBezTo>
                    <a:pt x="38" y="35"/>
                    <a:pt x="38" y="35"/>
                    <a:pt x="38" y="35"/>
                  </a:cubicBezTo>
                  <a:cubicBezTo>
                    <a:pt x="49" y="41"/>
                    <a:pt x="49" y="41"/>
                    <a:pt x="49" y="41"/>
                  </a:cubicBezTo>
                  <a:cubicBezTo>
                    <a:pt x="58" y="46"/>
                    <a:pt x="71" y="47"/>
                    <a:pt x="80" y="43"/>
                  </a:cubicBezTo>
                  <a:cubicBezTo>
                    <a:pt x="81" y="42"/>
                    <a:pt x="82" y="42"/>
                    <a:pt x="83" y="41"/>
                  </a:cubicBezTo>
                  <a:cubicBezTo>
                    <a:pt x="101" y="31"/>
                    <a:pt x="101" y="31"/>
                    <a:pt x="101" y="31"/>
                  </a:cubicBezTo>
                  <a:cubicBezTo>
                    <a:pt x="105" y="28"/>
                    <a:pt x="108" y="25"/>
                    <a:pt x="108" y="21"/>
                  </a:cubicBezTo>
                  <a:cubicBezTo>
                    <a:pt x="108" y="21"/>
                    <a:pt x="108" y="21"/>
                    <a:pt x="108" y="21"/>
                  </a:cubicBezTo>
                  <a:cubicBezTo>
                    <a:pt x="108" y="14"/>
                    <a:pt x="108" y="14"/>
                    <a:pt x="108" y="14"/>
                  </a:cubicBezTo>
                  <a:cubicBezTo>
                    <a:pt x="108" y="16"/>
                    <a:pt x="107" y="18"/>
                    <a:pt x="105" y="20"/>
                  </a:cubicBez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41" name="Freeform 91"/>
            <p:cNvSpPr>
              <a:spLocks/>
            </p:cNvSpPr>
            <p:nvPr/>
          </p:nvSpPr>
          <p:spPr bwMode="auto">
            <a:xfrm>
              <a:off x="4467" y="2166"/>
              <a:ext cx="264" cy="154"/>
            </a:xfrm>
            <a:custGeom>
              <a:avLst/>
              <a:gdLst>
                <a:gd name="T0" fmla="*/ 2147483647 w 112"/>
                <a:gd name="T1" fmla="*/ 2147483647 h 65"/>
                <a:gd name="T2" fmla="*/ 2147483647 w 112"/>
                <a:gd name="T3" fmla="*/ 2147483647 h 65"/>
                <a:gd name="T4" fmla="*/ 2147483647 w 112"/>
                <a:gd name="T5" fmla="*/ 2147483647 h 65"/>
                <a:gd name="T6" fmla="*/ 2147483647 w 112"/>
                <a:gd name="T7" fmla="*/ 2147483647 h 65"/>
                <a:gd name="T8" fmla="*/ 2147483647 w 112"/>
                <a:gd name="T9" fmla="*/ 2147483647 h 65"/>
                <a:gd name="T10" fmla="*/ 2147483647 w 112"/>
                <a:gd name="T11" fmla="*/ 2147483647 h 65"/>
                <a:gd name="T12" fmla="*/ 2147483647 w 112"/>
                <a:gd name="T13" fmla="*/ 2147483647 h 65"/>
                <a:gd name="T14" fmla="*/ 2147483647 w 112"/>
                <a:gd name="T15" fmla="*/ 2147483647 h 65"/>
                <a:gd name="T16" fmla="*/ 2147483647 w 112"/>
                <a:gd name="T17" fmla="*/ 2147483647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2"/>
                <a:gd name="T28" fmla="*/ 0 h 65"/>
                <a:gd name="T29" fmla="*/ 112 w 112"/>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2" h="65">
                  <a:moveTo>
                    <a:pt x="103" y="49"/>
                  </a:moveTo>
                  <a:cubicBezTo>
                    <a:pt x="112" y="44"/>
                    <a:pt x="112" y="35"/>
                    <a:pt x="103" y="30"/>
                  </a:cubicBezTo>
                  <a:cubicBezTo>
                    <a:pt x="60" y="6"/>
                    <a:pt x="60" y="6"/>
                    <a:pt x="60" y="6"/>
                  </a:cubicBezTo>
                  <a:cubicBezTo>
                    <a:pt x="51" y="0"/>
                    <a:pt x="36" y="0"/>
                    <a:pt x="27" y="6"/>
                  </a:cubicBezTo>
                  <a:cubicBezTo>
                    <a:pt x="9" y="16"/>
                    <a:pt x="9" y="16"/>
                    <a:pt x="9" y="16"/>
                  </a:cubicBezTo>
                  <a:cubicBezTo>
                    <a:pt x="0" y="21"/>
                    <a:pt x="0" y="30"/>
                    <a:pt x="9" y="35"/>
                  </a:cubicBezTo>
                  <a:cubicBezTo>
                    <a:pt x="51" y="60"/>
                    <a:pt x="51" y="60"/>
                    <a:pt x="51" y="60"/>
                  </a:cubicBezTo>
                  <a:cubicBezTo>
                    <a:pt x="61" y="65"/>
                    <a:pt x="76" y="65"/>
                    <a:pt x="85" y="60"/>
                  </a:cubicBezTo>
                  <a:lnTo>
                    <a:pt x="103" y="49"/>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42" name="Freeform 92"/>
            <p:cNvSpPr>
              <a:spLocks/>
            </p:cNvSpPr>
            <p:nvPr/>
          </p:nvSpPr>
          <p:spPr bwMode="auto">
            <a:xfrm>
              <a:off x="4509" y="2017"/>
              <a:ext cx="208" cy="272"/>
            </a:xfrm>
            <a:custGeom>
              <a:avLst/>
              <a:gdLst>
                <a:gd name="T0" fmla="*/ 0 w 88"/>
                <a:gd name="T1" fmla="*/ 2147483647 h 115"/>
                <a:gd name="T2" fmla="*/ 2147483647 w 88"/>
                <a:gd name="T3" fmla="*/ 2147483647 h 115"/>
                <a:gd name="T4" fmla="*/ 2147483647 w 88"/>
                <a:gd name="T5" fmla="*/ 2147483647 h 115"/>
                <a:gd name="T6" fmla="*/ 2147483647 w 88"/>
                <a:gd name="T7" fmla="*/ 0 h 115"/>
                <a:gd name="T8" fmla="*/ 0 w 88"/>
                <a:gd name="T9" fmla="*/ 2147483647 h 115"/>
                <a:gd name="T10" fmla="*/ 0 60000 65536"/>
                <a:gd name="T11" fmla="*/ 0 60000 65536"/>
                <a:gd name="T12" fmla="*/ 0 60000 65536"/>
                <a:gd name="T13" fmla="*/ 0 60000 65536"/>
                <a:gd name="T14" fmla="*/ 0 60000 65536"/>
                <a:gd name="T15" fmla="*/ 0 w 88"/>
                <a:gd name="T16" fmla="*/ 0 h 115"/>
                <a:gd name="T17" fmla="*/ 88 w 88"/>
                <a:gd name="T18" fmla="*/ 115 h 115"/>
              </a:gdLst>
              <a:ahLst/>
              <a:cxnLst>
                <a:cxn ang="T10">
                  <a:pos x="T0" y="T1"/>
                </a:cxn>
                <a:cxn ang="T11">
                  <a:pos x="T2" y="T3"/>
                </a:cxn>
                <a:cxn ang="T12">
                  <a:pos x="T4" y="T5"/>
                </a:cxn>
                <a:cxn ang="T13">
                  <a:pos x="T6" y="T7"/>
                </a:cxn>
                <a:cxn ang="T14">
                  <a:pos x="T8" y="T9"/>
                </a:cxn>
              </a:cxnLst>
              <a:rect l="T15" t="T16" r="T17" b="T18"/>
              <a:pathLst>
                <a:path w="88" h="115">
                  <a:moveTo>
                    <a:pt x="0" y="87"/>
                  </a:moveTo>
                  <a:cubicBezTo>
                    <a:pt x="49" y="115"/>
                    <a:pt x="49" y="115"/>
                    <a:pt x="49" y="115"/>
                  </a:cubicBezTo>
                  <a:cubicBezTo>
                    <a:pt x="49" y="115"/>
                    <a:pt x="88" y="89"/>
                    <a:pt x="84" y="33"/>
                  </a:cubicBezTo>
                  <a:cubicBezTo>
                    <a:pt x="26" y="0"/>
                    <a:pt x="26" y="0"/>
                    <a:pt x="26" y="0"/>
                  </a:cubicBezTo>
                  <a:cubicBezTo>
                    <a:pt x="26" y="0"/>
                    <a:pt x="44" y="43"/>
                    <a:pt x="0" y="87"/>
                  </a:cubicBez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43" name="Freeform 93"/>
            <p:cNvSpPr>
              <a:spLocks/>
            </p:cNvSpPr>
            <p:nvPr/>
          </p:nvSpPr>
          <p:spPr bwMode="auto">
            <a:xfrm>
              <a:off x="4625" y="2088"/>
              <a:ext cx="106" cy="201"/>
            </a:xfrm>
            <a:custGeom>
              <a:avLst/>
              <a:gdLst>
                <a:gd name="T0" fmla="*/ 2147483647 w 45"/>
                <a:gd name="T1" fmla="*/ 0 h 85"/>
                <a:gd name="T2" fmla="*/ 2147483647 w 45"/>
                <a:gd name="T3" fmla="*/ 2147483647 h 85"/>
                <a:gd name="T4" fmla="*/ 2147483647 w 45"/>
                <a:gd name="T5" fmla="*/ 2147483647 h 85"/>
                <a:gd name="T6" fmla="*/ 0 w 45"/>
                <a:gd name="T7" fmla="*/ 2147483647 h 85"/>
                <a:gd name="T8" fmla="*/ 2147483647 w 45"/>
                <a:gd name="T9" fmla="*/ 2147483647 h 85"/>
                <a:gd name="T10" fmla="*/ 2147483647 w 45"/>
                <a:gd name="T11" fmla="*/ 0 h 85"/>
                <a:gd name="T12" fmla="*/ 0 60000 65536"/>
                <a:gd name="T13" fmla="*/ 0 60000 65536"/>
                <a:gd name="T14" fmla="*/ 0 60000 65536"/>
                <a:gd name="T15" fmla="*/ 0 60000 65536"/>
                <a:gd name="T16" fmla="*/ 0 60000 65536"/>
                <a:gd name="T17" fmla="*/ 0 60000 65536"/>
                <a:gd name="T18" fmla="*/ 0 w 45"/>
                <a:gd name="T19" fmla="*/ 0 h 85"/>
                <a:gd name="T20" fmla="*/ 45 w 45"/>
                <a:gd name="T21" fmla="*/ 85 h 85"/>
              </a:gdLst>
              <a:ahLst/>
              <a:cxnLst>
                <a:cxn ang="T12">
                  <a:pos x="T0" y="T1"/>
                </a:cxn>
                <a:cxn ang="T13">
                  <a:pos x="T2" y="T3"/>
                </a:cxn>
                <a:cxn ang="T14">
                  <a:pos x="T4" y="T5"/>
                </a:cxn>
                <a:cxn ang="T15">
                  <a:pos x="T6" y="T7"/>
                </a:cxn>
                <a:cxn ang="T16">
                  <a:pos x="T8" y="T9"/>
                </a:cxn>
                <a:cxn ang="T17">
                  <a:pos x="T10" y="T11"/>
                </a:cxn>
              </a:cxnLst>
              <a:rect l="T18" t="T19" r="T20" b="T21"/>
              <a:pathLst>
                <a:path w="45" h="85">
                  <a:moveTo>
                    <a:pt x="40" y="0"/>
                  </a:moveTo>
                  <a:cubicBezTo>
                    <a:pt x="35" y="3"/>
                    <a:pt x="35" y="3"/>
                    <a:pt x="35" y="3"/>
                  </a:cubicBezTo>
                  <a:cubicBezTo>
                    <a:pt x="38" y="38"/>
                    <a:pt x="23" y="62"/>
                    <a:pt x="12" y="74"/>
                  </a:cubicBezTo>
                  <a:cubicBezTo>
                    <a:pt x="6" y="81"/>
                    <a:pt x="0" y="85"/>
                    <a:pt x="0" y="85"/>
                  </a:cubicBezTo>
                  <a:cubicBezTo>
                    <a:pt x="16" y="76"/>
                    <a:pt x="16" y="76"/>
                    <a:pt x="16" y="76"/>
                  </a:cubicBezTo>
                  <a:cubicBezTo>
                    <a:pt x="16" y="76"/>
                    <a:pt x="45" y="56"/>
                    <a:pt x="40" y="0"/>
                  </a:cubicBez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44" name="Freeform 94"/>
            <p:cNvSpPr>
              <a:spLocks/>
            </p:cNvSpPr>
            <p:nvPr/>
          </p:nvSpPr>
          <p:spPr bwMode="auto">
            <a:xfrm>
              <a:off x="4684" y="2296"/>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45" name="Freeform 95"/>
            <p:cNvSpPr>
              <a:spLocks/>
            </p:cNvSpPr>
            <p:nvPr/>
          </p:nvSpPr>
          <p:spPr bwMode="auto">
            <a:xfrm>
              <a:off x="4684" y="2322"/>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46" name="Freeform 96"/>
            <p:cNvSpPr>
              <a:spLocks/>
            </p:cNvSpPr>
            <p:nvPr/>
          </p:nvSpPr>
          <p:spPr bwMode="auto">
            <a:xfrm>
              <a:off x="4351" y="1613"/>
              <a:ext cx="437" cy="669"/>
            </a:xfrm>
            <a:custGeom>
              <a:avLst/>
              <a:gdLst>
                <a:gd name="T0" fmla="*/ 0 w 185"/>
                <a:gd name="T1" fmla="*/ 2147483647 h 283"/>
                <a:gd name="T2" fmla="*/ 0 w 185"/>
                <a:gd name="T3" fmla="*/ 2147483647 h 283"/>
                <a:gd name="T4" fmla="*/ 2147483647 w 185"/>
                <a:gd name="T5" fmla="*/ 2147483647 h 283"/>
                <a:gd name="T6" fmla="*/ 2147483647 w 185"/>
                <a:gd name="T7" fmla="*/ 2147483647 h 283"/>
                <a:gd name="T8" fmla="*/ 2147483647 w 185"/>
                <a:gd name="T9" fmla="*/ 2147483647 h 283"/>
                <a:gd name="T10" fmla="*/ 2147483647 w 185"/>
                <a:gd name="T11" fmla="*/ 2147483647 h 283"/>
                <a:gd name="T12" fmla="*/ 0 w 185"/>
                <a:gd name="T13" fmla="*/ 2147483647 h 283"/>
                <a:gd name="T14" fmla="*/ 0 60000 65536"/>
                <a:gd name="T15" fmla="*/ 0 60000 65536"/>
                <a:gd name="T16" fmla="*/ 0 60000 65536"/>
                <a:gd name="T17" fmla="*/ 0 60000 65536"/>
                <a:gd name="T18" fmla="*/ 0 60000 65536"/>
                <a:gd name="T19" fmla="*/ 0 60000 65536"/>
                <a:gd name="T20" fmla="*/ 0 60000 65536"/>
                <a:gd name="T21" fmla="*/ 0 w 185"/>
                <a:gd name="T22" fmla="*/ 0 h 283"/>
                <a:gd name="T23" fmla="*/ 185 w 185"/>
                <a:gd name="T24" fmla="*/ 283 h 2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5" h="283">
                  <a:moveTo>
                    <a:pt x="0" y="183"/>
                  </a:moveTo>
                  <a:cubicBezTo>
                    <a:pt x="0" y="7"/>
                    <a:pt x="0" y="7"/>
                    <a:pt x="0" y="7"/>
                  </a:cubicBezTo>
                  <a:cubicBezTo>
                    <a:pt x="0" y="7"/>
                    <a:pt x="12" y="0"/>
                    <a:pt x="17" y="3"/>
                  </a:cubicBezTo>
                  <a:cubicBezTo>
                    <a:pt x="185" y="100"/>
                    <a:pt x="185" y="100"/>
                    <a:pt x="185" y="100"/>
                  </a:cubicBezTo>
                  <a:cubicBezTo>
                    <a:pt x="185" y="268"/>
                    <a:pt x="185" y="268"/>
                    <a:pt x="185" y="268"/>
                  </a:cubicBezTo>
                  <a:cubicBezTo>
                    <a:pt x="185" y="269"/>
                    <a:pt x="179" y="279"/>
                    <a:pt x="173" y="283"/>
                  </a:cubicBezTo>
                  <a:lnTo>
                    <a:pt x="0" y="183"/>
                  </a:lnTo>
                  <a:close/>
                </a:path>
              </a:pathLst>
            </a:custGeom>
            <a:noFill/>
            <a:ln w="23813">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747" name="Freeform 97"/>
            <p:cNvSpPr>
              <a:spLocks/>
            </p:cNvSpPr>
            <p:nvPr/>
          </p:nvSpPr>
          <p:spPr bwMode="auto">
            <a:xfrm>
              <a:off x="4351" y="1627"/>
              <a:ext cx="409" cy="652"/>
            </a:xfrm>
            <a:custGeom>
              <a:avLst/>
              <a:gdLst>
                <a:gd name="T0" fmla="*/ 0 w 409"/>
                <a:gd name="T1" fmla="*/ 0 h 652"/>
                <a:gd name="T2" fmla="*/ 409 w 409"/>
                <a:gd name="T3" fmla="*/ 237 h 652"/>
                <a:gd name="T4" fmla="*/ 409 w 409"/>
                <a:gd name="T5" fmla="*/ 652 h 652"/>
                <a:gd name="T6" fmla="*/ 0 w 409"/>
                <a:gd name="T7" fmla="*/ 416 h 652"/>
                <a:gd name="T8" fmla="*/ 0 w 409"/>
                <a:gd name="T9" fmla="*/ 0 h 652"/>
                <a:gd name="T10" fmla="*/ 0 60000 65536"/>
                <a:gd name="T11" fmla="*/ 0 60000 65536"/>
                <a:gd name="T12" fmla="*/ 0 60000 65536"/>
                <a:gd name="T13" fmla="*/ 0 60000 65536"/>
                <a:gd name="T14" fmla="*/ 0 60000 65536"/>
                <a:gd name="T15" fmla="*/ 0 w 409"/>
                <a:gd name="T16" fmla="*/ 0 h 652"/>
                <a:gd name="T17" fmla="*/ 409 w 409"/>
                <a:gd name="T18" fmla="*/ 652 h 652"/>
              </a:gdLst>
              <a:ahLst/>
              <a:cxnLst>
                <a:cxn ang="T10">
                  <a:pos x="T0" y="T1"/>
                </a:cxn>
                <a:cxn ang="T11">
                  <a:pos x="T2" y="T3"/>
                </a:cxn>
                <a:cxn ang="T12">
                  <a:pos x="T4" y="T5"/>
                </a:cxn>
                <a:cxn ang="T13">
                  <a:pos x="T6" y="T7"/>
                </a:cxn>
                <a:cxn ang="T14">
                  <a:pos x="T8" y="T9"/>
                </a:cxn>
              </a:cxnLst>
              <a:rect l="T15" t="T16" r="T17" b="T18"/>
              <a:pathLst>
                <a:path w="409" h="652">
                  <a:moveTo>
                    <a:pt x="0" y="0"/>
                  </a:moveTo>
                  <a:lnTo>
                    <a:pt x="409" y="237"/>
                  </a:lnTo>
                  <a:lnTo>
                    <a:pt x="409" y="652"/>
                  </a:lnTo>
                  <a:lnTo>
                    <a:pt x="0" y="416"/>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48" name="Freeform 98"/>
            <p:cNvSpPr>
              <a:spLocks/>
            </p:cNvSpPr>
            <p:nvPr/>
          </p:nvSpPr>
          <p:spPr bwMode="auto">
            <a:xfrm>
              <a:off x="4377" y="1677"/>
              <a:ext cx="357" cy="560"/>
            </a:xfrm>
            <a:custGeom>
              <a:avLst/>
              <a:gdLst>
                <a:gd name="T0" fmla="*/ 0 w 357"/>
                <a:gd name="T1" fmla="*/ 0 h 560"/>
                <a:gd name="T2" fmla="*/ 357 w 357"/>
                <a:gd name="T3" fmla="*/ 205 h 560"/>
                <a:gd name="T4" fmla="*/ 357 w 357"/>
                <a:gd name="T5" fmla="*/ 560 h 560"/>
                <a:gd name="T6" fmla="*/ 0 w 357"/>
                <a:gd name="T7" fmla="*/ 352 h 560"/>
                <a:gd name="T8" fmla="*/ 0 w 357"/>
                <a:gd name="T9" fmla="*/ 0 h 560"/>
                <a:gd name="T10" fmla="*/ 0 60000 65536"/>
                <a:gd name="T11" fmla="*/ 0 60000 65536"/>
                <a:gd name="T12" fmla="*/ 0 60000 65536"/>
                <a:gd name="T13" fmla="*/ 0 60000 65536"/>
                <a:gd name="T14" fmla="*/ 0 60000 65536"/>
                <a:gd name="T15" fmla="*/ 0 w 357"/>
                <a:gd name="T16" fmla="*/ 0 h 560"/>
                <a:gd name="T17" fmla="*/ 357 w 357"/>
                <a:gd name="T18" fmla="*/ 560 h 560"/>
              </a:gdLst>
              <a:ahLst/>
              <a:cxnLst>
                <a:cxn ang="T10">
                  <a:pos x="T0" y="T1"/>
                </a:cxn>
                <a:cxn ang="T11">
                  <a:pos x="T2" y="T3"/>
                </a:cxn>
                <a:cxn ang="T12">
                  <a:pos x="T4" y="T5"/>
                </a:cxn>
                <a:cxn ang="T13">
                  <a:pos x="T6" y="T7"/>
                </a:cxn>
                <a:cxn ang="T14">
                  <a:pos x="T8" y="T9"/>
                </a:cxn>
              </a:cxnLst>
              <a:rect l="T15" t="T16" r="T17" b="T18"/>
              <a:pathLst>
                <a:path w="357" h="560">
                  <a:moveTo>
                    <a:pt x="0" y="0"/>
                  </a:moveTo>
                  <a:lnTo>
                    <a:pt x="357" y="205"/>
                  </a:lnTo>
                  <a:lnTo>
                    <a:pt x="357" y="560"/>
                  </a:lnTo>
                  <a:lnTo>
                    <a:pt x="0" y="352"/>
                  </a:lnTo>
                  <a:lnTo>
                    <a:pt x="0" y="0"/>
                  </a:lnTo>
                  <a:close/>
                </a:path>
              </a:pathLst>
            </a:custGeom>
            <a:solidFill>
              <a:srgbClr val="81B1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49" name="Freeform 99"/>
            <p:cNvSpPr>
              <a:spLocks/>
            </p:cNvSpPr>
            <p:nvPr/>
          </p:nvSpPr>
          <p:spPr bwMode="auto">
            <a:xfrm>
              <a:off x="4377" y="1677"/>
              <a:ext cx="357" cy="560"/>
            </a:xfrm>
            <a:custGeom>
              <a:avLst/>
              <a:gdLst>
                <a:gd name="T0" fmla="*/ 5 w 357"/>
                <a:gd name="T1" fmla="*/ 2 h 560"/>
                <a:gd name="T2" fmla="*/ 5 w 357"/>
                <a:gd name="T3" fmla="*/ 347 h 560"/>
                <a:gd name="T4" fmla="*/ 357 w 357"/>
                <a:gd name="T5" fmla="*/ 550 h 560"/>
                <a:gd name="T6" fmla="*/ 357 w 357"/>
                <a:gd name="T7" fmla="*/ 560 h 560"/>
                <a:gd name="T8" fmla="*/ 0 w 357"/>
                <a:gd name="T9" fmla="*/ 352 h 560"/>
                <a:gd name="T10" fmla="*/ 0 w 357"/>
                <a:gd name="T11" fmla="*/ 0 h 560"/>
                <a:gd name="T12" fmla="*/ 5 w 357"/>
                <a:gd name="T13" fmla="*/ 2 h 560"/>
                <a:gd name="T14" fmla="*/ 0 60000 65536"/>
                <a:gd name="T15" fmla="*/ 0 60000 65536"/>
                <a:gd name="T16" fmla="*/ 0 60000 65536"/>
                <a:gd name="T17" fmla="*/ 0 60000 65536"/>
                <a:gd name="T18" fmla="*/ 0 60000 65536"/>
                <a:gd name="T19" fmla="*/ 0 60000 65536"/>
                <a:gd name="T20" fmla="*/ 0 60000 65536"/>
                <a:gd name="T21" fmla="*/ 0 w 357"/>
                <a:gd name="T22" fmla="*/ 0 h 560"/>
                <a:gd name="T23" fmla="*/ 357 w 357"/>
                <a:gd name="T24" fmla="*/ 560 h 5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7" h="560">
                  <a:moveTo>
                    <a:pt x="5" y="2"/>
                  </a:moveTo>
                  <a:lnTo>
                    <a:pt x="5" y="347"/>
                  </a:lnTo>
                  <a:lnTo>
                    <a:pt x="357" y="550"/>
                  </a:lnTo>
                  <a:lnTo>
                    <a:pt x="357" y="560"/>
                  </a:lnTo>
                  <a:lnTo>
                    <a:pt x="0" y="352"/>
                  </a:lnTo>
                  <a:lnTo>
                    <a:pt x="0" y="0"/>
                  </a:lnTo>
                  <a:lnTo>
                    <a:pt x="5"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50" name="Freeform 100"/>
            <p:cNvSpPr>
              <a:spLocks/>
            </p:cNvSpPr>
            <p:nvPr/>
          </p:nvSpPr>
          <p:spPr bwMode="auto">
            <a:xfrm>
              <a:off x="4351" y="1611"/>
              <a:ext cx="437" cy="253"/>
            </a:xfrm>
            <a:custGeom>
              <a:avLst/>
              <a:gdLst>
                <a:gd name="T0" fmla="*/ 2147483647 w 185"/>
                <a:gd name="T1" fmla="*/ 2147483647 h 107"/>
                <a:gd name="T2" fmla="*/ 2147483647 w 185"/>
                <a:gd name="T3" fmla="*/ 2147483647 h 107"/>
                <a:gd name="T4" fmla="*/ 2147483647 w 185"/>
                <a:gd name="T5" fmla="*/ 2147483647 h 107"/>
                <a:gd name="T6" fmla="*/ 0 w 185"/>
                <a:gd name="T7" fmla="*/ 2147483647 h 107"/>
                <a:gd name="T8" fmla="*/ 2147483647 w 185"/>
                <a:gd name="T9" fmla="*/ 2147483647 h 107"/>
                <a:gd name="T10" fmla="*/ 0 60000 65536"/>
                <a:gd name="T11" fmla="*/ 0 60000 65536"/>
                <a:gd name="T12" fmla="*/ 0 60000 65536"/>
                <a:gd name="T13" fmla="*/ 0 60000 65536"/>
                <a:gd name="T14" fmla="*/ 0 60000 65536"/>
                <a:gd name="T15" fmla="*/ 0 w 185"/>
                <a:gd name="T16" fmla="*/ 0 h 107"/>
                <a:gd name="T17" fmla="*/ 185 w 185"/>
                <a:gd name="T18" fmla="*/ 107 h 107"/>
              </a:gdLst>
              <a:ahLst/>
              <a:cxnLst>
                <a:cxn ang="T10">
                  <a:pos x="T0" y="T1"/>
                </a:cxn>
                <a:cxn ang="T11">
                  <a:pos x="T2" y="T3"/>
                </a:cxn>
                <a:cxn ang="T12">
                  <a:pos x="T4" y="T5"/>
                </a:cxn>
                <a:cxn ang="T13">
                  <a:pos x="T6" y="T7"/>
                </a:cxn>
                <a:cxn ang="T14">
                  <a:pos x="T8" y="T9"/>
                </a:cxn>
              </a:cxnLst>
              <a:rect l="T15" t="T16" r="T17" b="T18"/>
              <a:pathLst>
                <a:path w="185" h="107">
                  <a:moveTo>
                    <a:pt x="17" y="3"/>
                  </a:moveTo>
                  <a:cubicBezTo>
                    <a:pt x="185" y="100"/>
                    <a:pt x="185" y="100"/>
                    <a:pt x="185" y="100"/>
                  </a:cubicBezTo>
                  <a:cubicBezTo>
                    <a:pt x="173" y="107"/>
                    <a:pt x="173" y="107"/>
                    <a:pt x="173" y="107"/>
                  </a:cubicBezTo>
                  <a:cubicBezTo>
                    <a:pt x="0" y="7"/>
                    <a:pt x="0" y="7"/>
                    <a:pt x="0" y="7"/>
                  </a:cubicBezTo>
                  <a:cubicBezTo>
                    <a:pt x="0" y="7"/>
                    <a:pt x="12" y="0"/>
                    <a:pt x="17" y="3"/>
                  </a:cubicBez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51" name="Freeform 101"/>
            <p:cNvSpPr>
              <a:spLocks/>
            </p:cNvSpPr>
            <p:nvPr/>
          </p:nvSpPr>
          <p:spPr bwMode="auto">
            <a:xfrm>
              <a:off x="4760" y="1847"/>
              <a:ext cx="28" cy="432"/>
            </a:xfrm>
            <a:custGeom>
              <a:avLst/>
              <a:gdLst>
                <a:gd name="T0" fmla="*/ 0 w 12"/>
                <a:gd name="T1" fmla="*/ 2147483647 h 183"/>
                <a:gd name="T2" fmla="*/ 0 w 12"/>
                <a:gd name="T3" fmla="*/ 2147483647 h 183"/>
                <a:gd name="T4" fmla="*/ 2147483647 w 12"/>
                <a:gd name="T5" fmla="*/ 0 h 183"/>
                <a:gd name="T6" fmla="*/ 2147483647 w 12"/>
                <a:gd name="T7" fmla="*/ 2147483647 h 183"/>
                <a:gd name="T8" fmla="*/ 2147483647 w 12"/>
                <a:gd name="T9" fmla="*/ 2147483647 h 183"/>
                <a:gd name="T10" fmla="*/ 0 w 12"/>
                <a:gd name="T11" fmla="*/ 2147483647 h 183"/>
                <a:gd name="T12" fmla="*/ 0 60000 65536"/>
                <a:gd name="T13" fmla="*/ 0 60000 65536"/>
                <a:gd name="T14" fmla="*/ 0 60000 65536"/>
                <a:gd name="T15" fmla="*/ 0 60000 65536"/>
                <a:gd name="T16" fmla="*/ 0 60000 65536"/>
                <a:gd name="T17" fmla="*/ 0 60000 65536"/>
                <a:gd name="T18" fmla="*/ 0 w 12"/>
                <a:gd name="T19" fmla="*/ 0 h 183"/>
                <a:gd name="T20" fmla="*/ 12 w 12"/>
                <a:gd name="T21" fmla="*/ 183 h 183"/>
              </a:gdLst>
              <a:ahLst/>
              <a:cxnLst>
                <a:cxn ang="T12">
                  <a:pos x="T0" y="T1"/>
                </a:cxn>
                <a:cxn ang="T13">
                  <a:pos x="T2" y="T3"/>
                </a:cxn>
                <a:cxn ang="T14">
                  <a:pos x="T4" y="T5"/>
                </a:cxn>
                <a:cxn ang="T15">
                  <a:pos x="T6" y="T7"/>
                </a:cxn>
                <a:cxn ang="T16">
                  <a:pos x="T8" y="T9"/>
                </a:cxn>
                <a:cxn ang="T17">
                  <a:pos x="T10" y="T11"/>
                </a:cxn>
              </a:cxnLst>
              <a:rect l="T18" t="T19" r="T20" b="T21"/>
              <a:pathLst>
                <a:path w="12" h="183">
                  <a:moveTo>
                    <a:pt x="0" y="183"/>
                  </a:moveTo>
                  <a:cubicBezTo>
                    <a:pt x="0" y="7"/>
                    <a:pt x="0" y="7"/>
                    <a:pt x="0" y="7"/>
                  </a:cubicBezTo>
                  <a:cubicBezTo>
                    <a:pt x="12" y="0"/>
                    <a:pt x="12" y="0"/>
                    <a:pt x="12" y="0"/>
                  </a:cubicBezTo>
                  <a:cubicBezTo>
                    <a:pt x="12" y="169"/>
                    <a:pt x="12" y="169"/>
                    <a:pt x="12" y="169"/>
                  </a:cubicBezTo>
                  <a:cubicBezTo>
                    <a:pt x="12" y="169"/>
                    <a:pt x="12" y="169"/>
                    <a:pt x="12" y="169"/>
                  </a:cubicBezTo>
                  <a:cubicBezTo>
                    <a:pt x="12" y="170"/>
                    <a:pt x="6" y="180"/>
                    <a:pt x="0" y="183"/>
                  </a:cubicBez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52" name="Freeform 102"/>
            <p:cNvSpPr>
              <a:spLocks/>
            </p:cNvSpPr>
            <p:nvPr/>
          </p:nvSpPr>
          <p:spPr bwMode="auto">
            <a:xfrm>
              <a:off x="4819" y="1835"/>
              <a:ext cx="505" cy="721"/>
            </a:xfrm>
            <a:custGeom>
              <a:avLst/>
              <a:gdLst>
                <a:gd name="T0" fmla="*/ 2147483647 w 214"/>
                <a:gd name="T1" fmla="*/ 2147483647 h 305"/>
                <a:gd name="T2" fmla="*/ 2147483647 w 214"/>
                <a:gd name="T3" fmla="*/ 2147483647 h 305"/>
                <a:gd name="T4" fmla="*/ 2147483647 w 214"/>
                <a:gd name="T5" fmla="*/ 2147483647 h 305"/>
                <a:gd name="T6" fmla="*/ 2147483647 w 214"/>
                <a:gd name="T7" fmla="*/ 2147483647 h 305"/>
                <a:gd name="T8" fmla="*/ 2147483647 w 214"/>
                <a:gd name="T9" fmla="*/ 2147483647 h 305"/>
                <a:gd name="T10" fmla="*/ 2147483647 w 214"/>
                <a:gd name="T11" fmla="*/ 2147483647 h 305"/>
                <a:gd name="T12" fmla="*/ 0 w 214"/>
                <a:gd name="T13" fmla="*/ 2147483647 h 305"/>
                <a:gd name="T14" fmla="*/ 0 w 214"/>
                <a:gd name="T15" fmla="*/ 2147483647 h 305"/>
                <a:gd name="T16" fmla="*/ 2147483647 w 214"/>
                <a:gd name="T17" fmla="*/ 2147483647 h 305"/>
                <a:gd name="T18" fmla="*/ 2147483647 w 214"/>
                <a:gd name="T19" fmla="*/ 2147483647 h 305"/>
                <a:gd name="T20" fmla="*/ 2147483647 w 214"/>
                <a:gd name="T21" fmla="*/ 2147483647 h 305"/>
                <a:gd name="T22" fmla="*/ 2147483647 w 214"/>
                <a:gd name="T23" fmla="*/ 2147483647 h 305"/>
                <a:gd name="T24" fmla="*/ 2147483647 w 214"/>
                <a:gd name="T25" fmla="*/ 2147483647 h 305"/>
                <a:gd name="T26" fmla="*/ 2147483647 w 214"/>
                <a:gd name="T27" fmla="*/ 2147483647 h 305"/>
                <a:gd name="T28" fmla="*/ 2147483647 w 214"/>
                <a:gd name="T29" fmla="*/ 2147483647 h 305"/>
                <a:gd name="T30" fmla="*/ 2147483647 w 214"/>
                <a:gd name="T31" fmla="*/ 2147483647 h 30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4"/>
                <a:gd name="T49" fmla="*/ 0 h 305"/>
                <a:gd name="T50" fmla="*/ 214 w 214"/>
                <a:gd name="T51" fmla="*/ 305 h 30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4" h="305">
                  <a:moveTo>
                    <a:pt x="212" y="42"/>
                  </a:moveTo>
                  <a:cubicBezTo>
                    <a:pt x="211" y="41"/>
                    <a:pt x="210" y="39"/>
                    <a:pt x="209" y="39"/>
                  </a:cubicBezTo>
                  <a:cubicBezTo>
                    <a:pt x="145" y="2"/>
                    <a:pt x="145" y="2"/>
                    <a:pt x="145" y="2"/>
                  </a:cubicBezTo>
                  <a:cubicBezTo>
                    <a:pt x="142" y="0"/>
                    <a:pt x="138" y="0"/>
                    <a:pt x="135" y="2"/>
                  </a:cubicBezTo>
                  <a:cubicBezTo>
                    <a:pt x="5" y="77"/>
                    <a:pt x="5" y="77"/>
                    <a:pt x="5" y="77"/>
                  </a:cubicBezTo>
                  <a:cubicBezTo>
                    <a:pt x="3" y="78"/>
                    <a:pt x="2" y="79"/>
                    <a:pt x="1" y="81"/>
                  </a:cubicBezTo>
                  <a:cubicBezTo>
                    <a:pt x="0" y="82"/>
                    <a:pt x="0" y="84"/>
                    <a:pt x="0" y="85"/>
                  </a:cubicBezTo>
                  <a:cubicBezTo>
                    <a:pt x="0" y="258"/>
                    <a:pt x="0" y="258"/>
                    <a:pt x="0" y="258"/>
                  </a:cubicBezTo>
                  <a:cubicBezTo>
                    <a:pt x="0" y="261"/>
                    <a:pt x="2" y="265"/>
                    <a:pt x="5" y="266"/>
                  </a:cubicBezTo>
                  <a:cubicBezTo>
                    <a:pt x="69" y="303"/>
                    <a:pt x="69" y="303"/>
                    <a:pt x="69" y="303"/>
                  </a:cubicBezTo>
                  <a:cubicBezTo>
                    <a:pt x="70" y="304"/>
                    <a:pt x="72" y="305"/>
                    <a:pt x="73" y="305"/>
                  </a:cubicBezTo>
                  <a:cubicBezTo>
                    <a:pt x="75" y="305"/>
                    <a:pt x="77" y="304"/>
                    <a:pt x="78" y="303"/>
                  </a:cubicBezTo>
                  <a:cubicBezTo>
                    <a:pt x="209" y="228"/>
                    <a:pt x="209" y="228"/>
                    <a:pt x="209" y="228"/>
                  </a:cubicBezTo>
                  <a:cubicBezTo>
                    <a:pt x="211" y="227"/>
                    <a:pt x="214" y="223"/>
                    <a:pt x="214" y="220"/>
                  </a:cubicBezTo>
                  <a:cubicBezTo>
                    <a:pt x="214" y="47"/>
                    <a:pt x="214" y="47"/>
                    <a:pt x="214" y="47"/>
                  </a:cubicBezTo>
                  <a:cubicBezTo>
                    <a:pt x="214" y="46"/>
                    <a:pt x="213" y="44"/>
                    <a:pt x="212" y="42"/>
                  </a:cubicBezTo>
                  <a:close/>
                </a:path>
              </a:pathLst>
            </a:custGeom>
            <a:noFill/>
            <a:ln w="23813">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753" name="Freeform 103"/>
            <p:cNvSpPr>
              <a:spLocks/>
            </p:cNvSpPr>
            <p:nvPr/>
          </p:nvSpPr>
          <p:spPr bwMode="auto">
            <a:xfrm>
              <a:off x="4819" y="2027"/>
              <a:ext cx="172" cy="529"/>
            </a:xfrm>
            <a:custGeom>
              <a:avLst/>
              <a:gdLst>
                <a:gd name="T0" fmla="*/ 2147483647 w 73"/>
                <a:gd name="T1" fmla="*/ 2147483647 h 224"/>
                <a:gd name="T2" fmla="*/ 2147483647 w 73"/>
                <a:gd name="T3" fmla="*/ 2147483647 h 224"/>
                <a:gd name="T4" fmla="*/ 2147483647 w 73"/>
                <a:gd name="T5" fmla="*/ 0 h 224"/>
                <a:gd name="T6" fmla="*/ 0 w 73"/>
                <a:gd name="T7" fmla="*/ 2147483647 h 224"/>
                <a:gd name="T8" fmla="*/ 0 w 73"/>
                <a:gd name="T9" fmla="*/ 2147483647 h 224"/>
                <a:gd name="T10" fmla="*/ 2147483647 w 73"/>
                <a:gd name="T11" fmla="*/ 2147483647 h 224"/>
                <a:gd name="T12" fmla="*/ 2147483647 w 73"/>
                <a:gd name="T13" fmla="*/ 2147483647 h 224"/>
                <a:gd name="T14" fmla="*/ 2147483647 w 73"/>
                <a:gd name="T15" fmla="*/ 2147483647 h 224"/>
                <a:gd name="T16" fmla="*/ 0 60000 65536"/>
                <a:gd name="T17" fmla="*/ 0 60000 65536"/>
                <a:gd name="T18" fmla="*/ 0 60000 65536"/>
                <a:gd name="T19" fmla="*/ 0 60000 65536"/>
                <a:gd name="T20" fmla="*/ 0 60000 65536"/>
                <a:gd name="T21" fmla="*/ 0 60000 65536"/>
                <a:gd name="T22" fmla="*/ 0 60000 65536"/>
                <a:gd name="T23" fmla="*/ 0 60000 65536"/>
                <a:gd name="T24" fmla="*/ 0 w 73"/>
                <a:gd name="T25" fmla="*/ 0 h 224"/>
                <a:gd name="T26" fmla="*/ 73 w 73"/>
                <a:gd name="T27" fmla="*/ 224 h 2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 h="224">
                  <a:moveTo>
                    <a:pt x="73" y="224"/>
                  </a:moveTo>
                  <a:cubicBezTo>
                    <a:pt x="73" y="42"/>
                    <a:pt x="73" y="42"/>
                    <a:pt x="73" y="42"/>
                  </a:cubicBezTo>
                  <a:cubicBezTo>
                    <a:pt x="1" y="0"/>
                    <a:pt x="1" y="0"/>
                    <a:pt x="1" y="0"/>
                  </a:cubicBezTo>
                  <a:cubicBezTo>
                    <a:pt x="0" y="1"/>
                    <a:pt x="0" y="3"/>
                    <a:pt x="0" y="4"/>
                  </a:cubicBezTo>
                  <a:cubicBezTo>
                    <a:pt x="0" y="177"/>
                    <a:pt x="0" y="177"/>
                    <a:pt x="0" y="177"/>
                  </a:cubicBezTo>
                  <a:cubicBezTo>
                    <a:pt x="0" y="180"/>
                    <a:pt x="2" y="184"/>
                    <a:pt x="5" y="185"/>
                  </a:cubicBezTo>
                  <a:cubicBezTo>
                    <a:pt x="69" y="222"/>
                    <a:pt x="69" y="222"/>
                    <a:pt x="69" y="222"/>
                  </a:cubicBezTo>
                  <a:cubicBezTo>
                    <a:pt x="70" y="223"/>
                    <a:pt x="72" y="224"/>
                    <a:pt x="73" y="224"/>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54" name="Freeform 104"/>
            <p:cNvSpPr>
              <a:spLocks/>
            </p:cNvSpPr>
            <p:nvPr/>
          </p:nvSpPr>
          <p:spPr bwMode="auto">
            <a:xfrm>
              <a:off x="4830" y="2071"/>
              <a:ext cx="145" cy="244"/>
            </a:xfrm>
            <a:custGeom>
              <a:avLst/>
              <a:gdLst>
                <a:gd name="T0" fmla="*/ 0 w 145"/>
                <a:gd name="T1" fmla="*/ 0 h 244"/>
                <a:gd name="T2" fmla="*/ 145 w 145"/>
                <a:gd name="T3" fmla="*/ 86 h 244"/>
                <a:gd name="T4" fmla="*/ 145 w 145"/>
                <a:gd name="T5" fmla="*/ 244 h 244"/>
                <a:gd name="T6" fmla="*/ 0 w 145"/>
                <a:gd name="T7" fmla="*/ 161 h 244"/>
                <a:gd name="T8" fmla="*/ 0 w 145"/>
                <a:gd name="T9" fmla="*/ 0 h 244"/>
                <a:gd name="T10" fmla="*/ 0 60000 65536"/>
                <a:gd name="T11" fmla="*/ 0 60000 65536"/>
                <a:gd name="T12" fmla="*/ 0 60000 65536"/>
                <a:gd name="T13" fmla="*/ 0 60000 65536"/>
                <a:gd name="T14" fmla="*/ 0 60000 65536"/>
                <a:gd name="T15" fmla="*/ 0 w 145"/>
                <a:gd name="T16" fmla="*/ 0 h 244"/>
                <a:gd name="T17" fmla="*/ 145 w 145"/>
                <a:gd name="T18" fmla="*/ 244 h 244"/>
              </a:gdLst>
              <a:ahLst/>
              <a:cxnLst>
                <a:cxn ang="T10">
                  <a:pos x="T0" y="T1"/>
                </a:cxn>
                <a:cxn ang="T11">
                  <a:pos x="T2" y="T3"/>
                </a:cxn>
                <a:cxn ang="T12">
                  <a:pos x="T4" y="T5"/>
                </a:cxn>
                <a:cxn ang="T13">
                  <a:pos x="T6" y="T7"/>
                </a:cxn>
                <a:cxn ang="T14">
                  <a:pos x="T8" y="T9"/>
                </a:cxn>
              </a:cxnLst>
              <a:rect l="T15" t="T16" r="T17" b="T18"/>
              <a:pathLst>
                <a:path w="145" h="244">
                  <a:moveTo>
                    <a:pt x="0" y="0"/>
                  </a:moveTo>
                  <a:lnTo>
                    <a:pt x="145" y="86"/>
                  </a:lnTo>
                  <a:lnTo>
                    <a:pt x="145" y="244"/>
                  </a:lnTo>
                  <a:lnTo>
                    <a:pt x="0" y="161"/>
                  </a:lnTo>
                  <a:lnTo>
                    <a:pt x="0"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55" name="Freeform 105"/>
            <p:cNvSpPr>
              <a:spLocks/>
            </p:cNvSpPr>
            <p:nvPr/>
          </p:nvSpPr>
          <p:spPr bwMode="auto">
            <a:xfrm>
              <a:off x="4830" y="2071"/>
              <a:ext cx="145" cy="244"/>
            </a:xfrm>
            <a:custGeom>
              <a:avLst/>
              <a:gdLst>
                <a:gd name="T0" fmla="*/ 5 w 145"/>
                <a:gd name="T1" fmla="*/ 5 h 244"/>
                <a:gd name="T2" fmla="*/ 5 w 145"/>
                <a:gd name="T3" fmla="*/ 154 h 244"/>
                <a:gd name="T4" fmla="*/ 145 w 145"/>
                <a:gd name="T5" fmla="*/ 237 h 244"/>
                <a:gd name="T6" fmla="*/ 145 w 145"/>
                <a:gd name="T7" fmla="*/ 244 h 244"/>
                <a:gd name="T8" fmla="*/ 0 w 145"/>
                <a:gd name="T9" fmla="*/ 161 h 244"/>
                <a:gd name="T10" fmla="*/ 0 w 145"/>
                <a:gd name="T11" fmla="*/ 0 h 244"/>
                <a:gd name="T12" fmla="*/ 5 w 145"/>
                <a:gd name="T13" fmla="*/ 5 h 244"/>
                <a:gd name="T14" fmla="*/ 0 60000 65536"/>
                <a:gd name="T15" fmla="*/ 0 60000 65536"/>
                <a:gd name="T16" fmla="*/ 0 60000 65536"/>
                <a:gd name="T17" fmla="*/ 0 60000 65536"/>
                <a:gd name="T18" fmla="*/ 0 60000 65536"/>
                <a:gd name="T19" fmla="*/ 0 60000 65536"/>
                <a:gd name="T20" fmla="*/ 0 60000 65536"/>
                <a:gd name="T21" fmla="*/ 0 w 145"/>
                <a:gd name="T22" fmla="*/ 0 h 244"/>
                <a:gd name="T23" fmla="*/ 145 w 145"/>
                <a:gd name="T24" fmla="*/ 244 h 2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5" h="244">
                  <a:moveTo>
                    <a:pt x="5" y="5"/>
                  </a:moveTo>
                  <a:lnTo>
                    <a:pt x="5" y="154"/>
                  </a:lnTo>
                  <a:lnTo>
                    <a:pt x="145" y="237"/>
                  </a:lnTo>
                  <a:lnTo>
                    <a:pt x="145" y="244"/>
                  </a:lnTo>
                  <a:lnTo>
                    <a:pt x="0" y="161"/>
                  </a:lnTo>
                  <a:lnTo>
                    <a:pt x="0" y="0"/>
                  </a:lnTo>
                  <a:lnTo>
                    <a:pt x="5"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56" name="Line 106"/>
            <p:cNvSpPr>
              <a:spLocks noChangeShapeType="1"/>
            </p:cNvSpPr>
            <p:nvPr/>
          </p:nvSpPr>
          <p:spPr bwMode="auto">
            <a:xfrm>
              <a:off x="4853" y="2120"/>
              <a:ext cx="106" cy="54"/>
            </a:xfrm>
            <a:prstGeom prst="line">
              <a:avLst/>
            </a:prstGeom>
            <a:noFill/>
            <a:ln w="11113" cap="rnd">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2757" name="Line 107"/>
            <p:cNvSpPr>
              <a:spLocks noChangeShapeType="1"/>
            </p:cNvSpPr>
            <p:nvPr/>
          </p:nvSpPr>
          <p:spPr bwMode="auto">
            <a:xfrm>
              <a:off x="4853" y="2158"/>
              <a:ext cx="106" cy="59"/>
            </a:xfrm>
            <a:prstGeom prst="line">
              <a:avLst/>
            </a:prstGeom>
            <a:noFill/>
            <a:ln w="11113" cap="rnd">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2758" name="Freeform 108"/>
            <p:cNvSpPr>
              <a:spLocks/>
            </p:cNvSpPr>
            <p:nvPr/>
          </p:nvSpPr>
          <p:spPr bwMode="auto">
            <a:xfrm>
              <a:off x="4880" y="2294"/>
              <a:ext cx="36" cy="54"/>
            </a:xfrm>
            <a:custGeom>
              <a:avLst/>
              <a:gdLst>
                <a:gd name="T0" fmla="*/ 2147483647 w 15"/>
                <a:gd name="T1" fmla="*/ 2147483647 h 23"/>
                <a:gd name="T2" fmla="*/ 2147483647 w 15"/>
                <a:gd name="T3" fmla="*/ 2147483647 h 23"/>
                <a:gd name="T4" fmla="*/ 0 w 15"/>
                <a:gd name="T5" fmla="*/ 2147483647 h 23"/>
                <a:gd name="T6" fmla="*/ 2147483647 w 15"/>
                <a:gd name="T7" fmla="*/ 2147483647 h 23"/>
                <a:gd name="T8" fmla="*/ 2147483647 w 15"/>
                <a:gd name="T9" fmla="*/ 2147483647 h 23"/>
                <a:gd name="T10" fmla="*/ 0 60000 65536"/>
                <a:gd name="T11" fmla="*/ 0 60000 65536"/>
                <a:gd name="T12" fmla="*/ 0 60000 65536"/>
                <a:gd name="T13" fmla="*/ 0 60000 65536"/>
                <a:gd name="T14" fmla="*/ 0 60000 65536"/>
                <a:gd name="T15" fmla="*/ 0 w 15"/>
                <a:gd name="T16" fmla="*/ 0 h 23"/>
                <a:gd name="T17" fmla="*/ 15 w 15"/>
                <a:gd name="T18" fmla="*/ 23 h 23"/>
              </a:gdLst>
              <a:ahLst/>
              <a:cxnLst>
                <a:cxn ang="T10">
                  <a:pos x="T0" y="T1"/>
                </a:cxn>
                <a:cxn ang="T11">
                  <a:pos x="T2" y="T3"/>
                </a:cxn>
                <a:cxn ang="T12">
                  <a:pos x="T4" y="T5"/>
                </a:cxn>
                <a:cxn ang="T13">
                  <a:pos x="T6" y="T7"/>
                </a:cxn>
                <a:cxn ang="T14">
                  <a:pos x="T8" y="T9"/>
                </a:cxn>
              </a:cxnLst>
              <a:rect l="T15" t="T16" r="T17" b="T18"/>
              <a:pathLst>
                <a:path w="15" h="23">
                  <a:moveTo>
                    <a:pt x="15" y="16"/>
                  </a:moveTo>
                  <a:cubicBezTo>
                    <a:pt x="15" y="21"/>
                    <a:pt x="12" y="23"/>
                    <a:pt x="8" y="21"/>
                  </a:cubicBezTo>
                  <a:cubicBezTo>
                    <a:pt x="3" y="18"/>
                    <a:pt x="0" y="12"/>
                    <a:pt x="0" y="7"/>
                  </a:cubicBezTo>
                  <a:cubicBezTo>
                    <a:pt x="0" y="2"/>
                    <a:pt x="3" y="0"/>
                    <a:pt x="8" y="2"/>
                  </a:cubicBezTo>
                  <a:cubicBezTo>
                    <a:pt x="12" y="5"/>
                    <a:pt x="15" y="11"/>
                    <a:pt x="15" y="1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59" name="Freeform 109"/>
            <p:cNvSpPr>
              <a:spLocks/>
            </p:cNvSpPr>
            <p:nvPr/>
          </p:nvSpPr>
          <p:spPr bwMode="auto">
            <a:xfrm>
              <a:off x="4845" y="2424"/>
              <a:ext cx="118" cy="85"/>
            </a:xfrm>
            <a:custGeom>
              <a:avLst/>
              <a:gdLst>
                <a:gd name="T0" fmla="*/ 2147483647 w 50"/>
                <a:gd name="T1" fmla="*/ 2147483647 h 36"/>
                <a:gd name="T2" fmla="*/ 0 w 50"/>
                <a:gd name="T3" fmla="*/ 2147483647 h 36"/>
                <a:gd name="T4" fmla="*/ 2147483647 w 50"/>
                <a:gd name="T5" fmla="*/ 2147483647 h 36"/>
                <a:gd name="T6" fmla="*/ 2147483647 w 50"/>
                <a:gd name="T7" fmla="*/ 2147483647 h 36"/>
                <a:gd name="T8" fmla="*/ 2147483647 w 50"/>
                <a:gd name="T9" fmla="*/ 2147483647 h 36"/>
                <a:gd name="T10" fmla="*/ 2147483647 w 50"/>
                <a:gd name="T11" fmla="*/ 2147483647 h 36"/>
                <a:gd name="T12" fmla="*/ 2147483647 w 50"/>
                <a:gd name="T13" fmla="*/ 2147483647 h 36"/>
                <a:gd name="T14" fmla="*/ 0 60000 65536"/>
                <a:gd name="T15" fmla="*/ 0 60000 65536"/>
                <a:gd name="T16" fmla="*/ 0 60000 65536"/>
                <a:gd name="T17" fmla="*/ 0 60000 65536"/>
                <a:gd name="T18" fmla="*/ 0 60000 65536"/>
                <a:gd name="T19" fmla="*/ 0 60000 65536"/>
                <a:gd name="T20" fmla="*/ 0 60000 65536"/>
                <a:gd name="T21" fmla="*/ 0 w 50"/>
                <a:gd name="T22" fmla="*/ 0 h 36"/>
                <a:gd name="T23" fmla="*/ 50 w 50"/>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 h="36">
                  <a:moveTo>
                    <a:pt x="5" y="1"/>
                  </a:moveTo>
                  <a:cubicBezTo>
                    <a:pt x="2" y="0"/>
                    <a:pt x="0" y="1"/>
                    <a:pt x="0" y="4"/>
                  </a:cubicBezTo>
                  <a:cubicBezTo>
                    <a:pt x="0" y="7"/>
                    <a:pt x="2" y="10"/>
                    <a:pt x="5" y="11"/>
                  </a:cubicBezTo>
                  <a:cubicBezTo>
                    <a:pt x="45" y="35"/>
                    <a:pt x="45" y="35"/>
                    <a:pt x="45" y="35"/>
                  </a:cubicBezTo>
                  <a:cubicBezTo>
                    <a:pt x="48" y="36"/>
                    <a:pt x="50" y="35"/>
                    <a:pt x="50" y="32"/>
                  </a:cubicBezTo>
                  <a:cubicBezTo>
                    <a:pt x="50" y="30"/>
                    <a:pt x="48" y="26"/>
                    <a:pt x="45" y="25"/>
                  </a:cubicBezTo>
                  <a:lnTo>
                    <a:pt x="5" y="1"/>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60" name="Freeform 110"/>
            <p:cNvSpPr>
              <a:spLocks/>
            </p:cNvSpPr>
            <p:nvPr/>
          </p:nvSpPr>
          <p:spPr bwMode="auto">
            <a:xfrm>
              <a:off x="4821" y="1835"/>
              <a:ext cx="498" cy="291"/>
            </a:xfrm>
            <a:custGeom>
              <a:avLst/>
              <a:gdLst>
                <a:gd name="T0" fmla="*/ 2147483647 w 211"/>
                <a:gd name="T1" fmla="*/ 2147483647 h 123"/>
                <a:gd name="T2" fmla="*/ 2147483647 w 211"/>
                <a:gd name="T3" fmla="*/ 2147483647 h 123"/>
                <a:gd name="T4" fmla="*/ 2147483647 w 211"/>
                <a:gd name="T5" fmla="*/ 2147483647 h 123"/>
                <a:gd name="T6" fmla="*/ 2147483647 w 211"/>
                <a:gd name="T7" fmla="*/ 2147483647 h 123"/>
                <a:gd name="T8" fmla="*/ 2147483647 w 211"/>
                <a:gd name="T9" fmla="*/ 2147483647 h 123"/>
                <a:gd name="T10" fmla="*/ 2147483647 w 211"/>
                <a:gd name="T11" fmla="*/ 2147483647 h 123"/>
                <a:gd name="T12" fmla="*/ 0 w 211"/>
                <a:gd name="T13" fmla="*/ 2147483647 h 123"/>
                <a:gd name="T14" fmla="*/ 2147483647 w 211"/>
                <a:gd name="T15" fmla="*/ 2147483647 h 123"/>
                <a:gd name="T16" fmla="*/ 2147483647 w 211"/>
                <a:gd name="T17" fmla="*/ 2147483647 h 123"/>
                <a:gd name="T18" fmla="*/ 2147483647 w 21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1"/>
                <a:gd name="T31" fmla="*/ 0 h 123"/>
                <a:gd name="T32" fmla="*/ 211 w 21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1" h="123">
                  <a:moveTo>
                    <a:pt x="208" y="39"/>
                  </a:moveTo>
                  <a:cubicBezTo>
                    <a:pt x="144" y="2"/>
                    <a:pt x="144" y="2"/>
                    <a:pt x="144" y="2"/>
                  </a:cubicBezTo>
                  <a:cubicBezTo>
                    <a:pt x="144" y="2"/>
                    <a:pt x="144" y="2"/>
                    <a:pt x="144" y="2"/>
                  </a:cubicBezTo>
                  <a:cubicBezTo>
                    <a:pt x="141" y="0"/>
                    <a:pt x="137" y="0"/>
                    <a:pt x="134" y="2"/>
                  </a:cubicBezTo>
                  <a:cubicBezTo>
                    <a:pt x="134" y="2"/>
                    <a:pt x="134" y="2"/>
                    <a:pt x="134" y="2"/>
                  </a:cubicBezTo>
                  <a:cubicBezTo>
                    <a:pt x="4" y="77"/>
                    <a:pt x="4" y="77"/>
                    <a:pt x="4" y="77"/>
                  </a:cubicBezTo>
                  <a:cubicBezTo>
                    <a:pt x="2" y="78"/>
                    <a:pt x="1" y="79"/>
                    <a:pt x="0" y="81"/>
                  </a:cubicBezTo>
                  <a:cubicBezTo>
                    <a:pt x="72" y="123"/>
                    <a:pt x="72" y="123"/>
                    <a:pt x="72" y="123"/>
                  </a:cubicBezTo>
                  <a:cubicBezTo>
                    <a:pt x="211" y="42"/>
                    <a:pt x="211" y="42"/>
                    <a:pt x="211" y="42"/>
                  </a:cubicBezTo>
                  <a:cubicBezTo>
                    <a:pt x="210" y="41"/>
                    <a:pt x="209" y="39"/>
                    <a:pt x="208" y="39"/>
                  </a:cubicBez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61" name="Freeform 111"/>
            <p:cNvSpPr>
              <a:spLocks/>
            </p:cNvSpPr>
            <p:nvPr/>
          </p:nvSpPr>
          <p:spPr bwMode="auto">
            <a:xfrm>
              <a:off x="4991" y="1934"/>
              <a:ext cx="333" cy="622"/>
            </a:xfrm>
            <a:custGeom>
              <a:avLst/>
              <a:gdLst>
                <a:gd name="T0" fmla="*/ 0 w 141"/>
                <a:gd name="T1" fmla="*/ 2147483647 h 263"/>
                <a:gd name="T2" fmla="*/ 0 w 141"/>
                <a:gd name="T3" fmla="*/ 2147483647 h 263"/>
                <a:gd name="T4" fmla="*/ 2147483647 w 141"/>
                <a:gd name="T5" fmla="*/ 2147483647 h 263"/>
                <a:gd name="T6" fmla="*/ 2147483647 w 141"/>
                <a:gd name="T7" fmla="*/ 2147483647 h 263"/>
                <a:gd name="T8" fmla="*/ 2147483647 w 141"/>
                <a:gd name="T9" fmla="*/ 2147483647 h 263"/>
                <a:gd name="T10" fmla="*/ 2147483647 w 141"/>
                <a:gd name="T11" fmla="*/ 2147483647 h 263"/>
                <a:gd name="T12" fmla="*/ 2147483647 w 141"/>
                <a:gd name="T13" fmla="*/ 0 h 263"/>
                <a:gd name="T14" fmla="*/ 0 w 141"/>
                <a:gd name="T15" fmla="*/ 2147483647 h 263"/>
                <a:gd name="T16" fmla="*/ 0 60000 65536"/>
                <a:gd name="T17" fmla="*/ 0 60000 65536"/>
                <a:gd name="T18" fmla="*/ 0 60000 65536"/>
                <a:gd name="T19" fmla="*/ 0 60000 65536"/>
                <a:gd name="T20" fmla="*/ 0 60000 65536"/>
                <a:gd name="T21" fmla="*/ 0 60000 65536"/>
                <a:gd name="T22" fmla="*/ 0 60000 65536"/>
                <a:gd name="T23" fmla="*/ 0 60000 65536"/>
                <a:gd name="T24" fmla="*/ 0 w 141"/>
                <a:gd name="T25" fmla="*/ 0 h 263"/>
                <a:gd name="T26" fmla="*/ 141 w 141"/>
                <a:gd name="T27" fmla="*/ 263 h 2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1" h="263">
                  <a:moveTo>
                    <a:pt x="0" y="81"/>
                  </a:moveTo>
                  <a:cubicBezTo>
                    <a:pt x="0" y="263"/>
                    <a:pt x="0" y="263"/>
                    <a:pt x="0" y="263"/>
                  </a:cubicBezTo>
                  <a:cubicBezTo>
                    <a:pt x="2" y="263"/>
                    <a:pt x="4" y="262"/>
                    <a:pt x="5" y="261"/>
                  </a:cubicBezTo>
                  <a:cubicBezTo>
                    <a:pt x="136" y="186"/>
                    <a:pt x="136" y="186"/>
                    <a:pt x="136" y="186"/>
                  </a:cubicBezTo>
                  <a:cubicBezTo>
                    <a:pt x="138" y="185"/>
                    <a:pt x="141" y="181"/>
                    <a:pt x="141" y="178"/>
                  </a:cubicBezTo>
                  <a:cubicBezTo>
                    <a:pt x="141" y="5"/>
                    <a:pt x="141" y="5"/>
                    <a:pt x="141" y="5"/>
                  </a:cubicBezTo>
                  <a:cubicBezTo>
                    <a:pt x="141" y="4"/>
                    <a:pt x="140" y="2"/>
                    <a:pt x="139" y="0"/>
                  </a:cubicBezTo>
                  <a:lnTo>
                    <a:pt x="0" y="81"/>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2299" name="Group 112"/>
          <p:cNvGrpSpPr>
            <a:grpSpLocks/>
          </p:cNvGrpSpPr>
          <p:nvPr/>
        </p:nvGrpSpPr>
        <p:grpSpPr bwMode="auto">
          <a:xfrm>
            <a:off x="2359025" y="2486025"/>
            <a:ext cx="274638" cy="452438"/>
            <a:chOff x="5358" y="1914"/>
            <a:chExt cx="203" cy="338"/>
          </a:xfrm>
        </p:grpSpPr>
        <p:sp>
          <p:nvSpPr>
            <p:cNvPr id="12725" name="Freeform 113"/>
            <p:cNvSpPr>
              <a:spLocks/>
            </p:cNvSpPr>
            <p:nvPr/>
          </p:nvSpPr>
          <p:spPr bwMode="auto">
            <a:xfrm flipH="1">
              <a:off x="5386" y="2172"/>
              <a:ext cx="119" cy="80"/>
            </a:xfrm>
            <a:custGeom>
              <a:avLst/>
              <a:gdLst>
                <a:gd name="T0" fmla="*/ 3634 w 108"/>
                <a:gd name="T1" fmla="*/ 884 h 73"/>
                <a:gd name="T2" fmla="*/ 2130 w 108"/>
                <a:gd name="T3" fmla="*/ 195 h 73"/>
                <a:gd name="T4" fmla="*/ 915 w 108"/>
                <a:gd name="T5" fmla="*/ 195 h 73"/>
                <a:gd name="T6" fmla="*/ 260 w 108"/>
                <a:gd name="T7" fmla="*/ 491 h 73"/>
                <a:gd name="T8" fmla="*/ 0 w 108"/>
                <a:gd name="T9" fmla="*/ 709 h 73"/>
                <a:gd name="T10" fmla="*/ 0 w 108"/>
                <a:gd name="T11" fmla="*/ 709 h 73"/>
                <a:gd name="T12" fmla="*/ 0 w 108"/>
                <a:gd name="T13" fmla="*/ 777 h 73"/>
                <a:gd name="T14" fmla="*/ 0 w 108"/>
                <a:gd name="T15" fmla="*/ 969 h 73"/>
                <a:gd name="T16" fmla="*/ 0 w 108"/>
                <a:gd name="T17" fmla="*/ 969 h 73"/>
                <a:gd name="T18" fmla="*/ 260 w 108"/>
                <a:gd name="T19" fmla="*/ 1276 h 73"/>
                <a:gd name="T20" fmla="*/ 1373 w 108"/>
                <a:gd name="T21" fmla="*/ 1781 h 73"/>
                <a:gd name="T22" fmla="*/ 1796 w 108"/>
                <a:gd name="T23" fmla="*/ 1952 h 73"/>
                <a:gd name="T24" fmla="*/ 2918 w 108"/>
                <a:gd name="T25" fmla="*/ 2064 h 73"/>
                <a:gd name="T26" fmla="*/ 2983 w 108"/>
                <a:gd name="T27" fmla="*/ 1952 h 73"/>
                <a:gd name="T28" fmla="*/ 3634 w 108"/>
                <a:gd name="T29" fmla="*/ 1679 h 73"/>
                <a:gd name="T30" fmla="*/ 3905 w 108"/>
                <a:gd name="T31" fmla="*/ 1398 h 73"/>
                <a:gd name="T32" fmla="*/ 3905 w 108"/>
                <a:gd name="T33" fmla="*/ 1398 h 73"/>
                <a:gd name="T34" fmla="*/ 3905 w 108"/>
                <a:gd name="T35" fmla="*/ 1203 h 73"/>
                <a:gd name="T36" fmla="*/ 3634 w 108"/>
                <a:gd name="T37" fmla="*/ 884 h 7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8"/>
                <a:gd name="T58" fmla="*/ 0 h 73"/>
                <a:gd name="T59" fmla="*/ 108 w 108"/>
                <a:gd name="T60" fmla="*/ 73 h 7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8" h="73">
                  <a:moveTo>
                    <a:pt x="101" y="30"/>
                  </a:moveTo>
                  <a:cubicBezTo>
                    <a:pt x="58" y="6"/>
                    <a:pt x="58" y="6"/>
                    <a:pt x="58" y="6"/>
                  </a:cubicBezTo>
                  <a:cubicBezTo>
                    <a:pt x="49" y="0"/>
                    <a:pt x="34" y="0"/>
                    <a:pt x="25" y="6"/>
                  </a:cubicBezTo>
                  <a:cubicBezTo>
                    <a:pt x="7" y="16"/>
                    <a:pt x="7" y="16"/>
                    <a:pt x="7" y="16"/>
                  </a:cubicBezTo>
                  <a:cubicBezTo>
                    <a:pt x="3" y="18"/>
                    <a:pt x="1" y="21"/>
                    <a:pt x="0" y="24"/>
                  </a:cubicBezTo>
                  <a:cubicBezTo>
                    <a:pt x="0" y="24"/>
                    <a:pt x="0" y="24"/>
                    <a:pt x="0" y="24"/>
                  </a:cubicBezTo>
                  <a:cubicBezTo>
                    <a:pt x="0" y="24"/>
                    <a:pt x="0" y="25"/>
                    <a:pt x="0" y="26"/>
                  </a:cubicBezTo>
                  <a:cubicBezTo>
                    <a:pt x="0" y="33"/>
                    <a:pt x="0" y="33"/>
                    <a:pt x="0" y="33"/>
                  </a:cubicBezTo>
                  <a:cubicBezTo>
                    <a:pt x="0" y="33"/>
                    <a:pt x="0" y="33"/>
                    <a:pt x="0" y="33"/>
                  </a:cubicBezTo>
                  <a:cubicBezTo>
                    <a:pt x="0" y="37"/>
                    <a:pt x="2" y="40"/>
                    <a:pt x="7" y="43"/>
                  </a:cubicBezTo>
                  <a:cubicBezTo>
                    <a:pt x="38" y="61"/>
                    <a:pt x="38" y="61"/>
                    <a:pt x="38" y="61"/>
                  </a:cubicBezTo>
                  <a:cubicBezTo>
                    <a:pt x="49" y="67"/>
                    <a:pt x="49" y="67"/>
                    <a:pt x="49" y="67"/>
                  </a:cubicBezTo>
                  <a:cubicBezTo>
                    <a:pt x="58" y="72"/>
                    <a:pt x="71" y="73"/>
                    <a:pt x="80" y="69"/>
                  </a:cubicBezTo>
                  <a:cubicBezTo>
                    <a:pt x="81" y="68"/>
                    <a:pt x="82" y="68"/>
                    <a:pt x="83" y="67"/>
                  </a:cubicBezTo>
                  <a:cubicBezTo>
                    <a:pt x="101" y="57"/>
                    <a:pt x="101" y="57"/>
                    <a:pt x="101" y="57"/>
                  </a:cubicBezTo>
                  <a:cubicBezTo>
                    <a:pt x="105" y="54"/>
                    <a:pt x="108" y="51"/>
                    <a:pt x="108" y="47"/>
                  </a:cubicBezTo>
                  <a:cubicBezTo>
                    <a:pt x="108" y="47"/>
                    <a:pt x="108" y="47"/>
                    <a:pt x="108" y="47"/>
                  </a:cubicBezTo>
                  <a:cubicBezTo>
                    <a:pt x="108" y="40"/>
                    <a:pt x="108" y="40"/>
                    <a:pt x="108" y="40"/>
                  </a:cubicBezTo>
                  <a:cubicBezTo>
                    <a:pt x="108" y="36"/>
                    <a:pt x="105" y="33"/>
                    <a:pt x="101" y="30"/>
                  </a:cubicBezTo>
                  <a:close/>
                </a:path>
              </a:pathLst>
            </a:custGeom>
            <a:noFill/>
            <a:ln w="23813">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726" name="Freeform 114"/>
            <p:cNvSpPr>
              <a:spLocks/>
            </p:cNvSpPr>
            <p:nvPr/>
          </p:nvSpPr>
          <p:spPr bwMode="auto">
            <a:xfrm flipH="1">
              <a:off x="5386" y="2200"/>
              <a:ext cx="119" cy="52"/>
            </a:xfrm>
            <a:custGeom>
              <a:avLst/>
              <a:gdLst>
                <a:gd name="T0" fmla="*/ 3811 w 108"/>
                <a:gd name="T1" fmla="*/ 846 h 47"/>
                <a:gd name="T2" fmla="*/ 3634 w 108"/>
                <a:gd name="T3" fmla="*/ 947 h 47"/>
                <a:gd name="T4" fmla="*/ 2983 w 108"/>
                <a:gd name="T5" fmla="*/ 1418 h 47"/>
                <a:gd name="T6" fmla="*/ 2918 w 108"/>
                <a:gd name="T7" fmla="*/ 1498 h 47"/>
                <a:gd name="T8" fmla="*/ 1796 w 108"/>
                <a:gd name="T9" fmla="*/ 1418 h 47"/>
                <a:gd name="T10" fmla="*/ 1373 w 108"/>
                <a:gd name="T11" fmla="*/ 1146 h 47"/>
                <a:gd name="T12" fmla="*/ 260 w 108"/>
                <a:gd name="T13" fmla="*/ 344 h 47"/>
                <a:gd name="T14" fmla="*/ 2 w 108"/>
                <a:gd name="T15" fmla="*/ 230 h 47"/>
                <a:gd name="T16" fmla="*/ 0 w 108"/>
                <a:gd name="T17" fmla="*/ 0 h 47"/>
                <a:gd name="T18" fmla="*/ 0 w 108"/>
                <a:gd name="T19" fmla="*/ 281 h 47"/>
                <a:gd name="T20" fmla="*/ 0 w 108"/>
                <a:gd name="T21" fmla="*/ 281 h 47"/>
                <a:gd name="T22" fmla="*/ 260 w 108"/>
                <a:gd name="T23" fmla="*/ 700 h 47"/>
                <a:gd name="T24" fmla="*/ 1373 w 108"/>
                <a:gd name="T25" fmla="*/ 1498 h 47"/>
                <a:gd name="T26" fmla="*/ 1796 w 108"/>
                <a:gd name="T27" fmla="*/ 1717 h 47"/>
                <a:gd name="T28" fmla="*/ 2918 w 108"/>
                <a:gd name="T29" fmla="*/ 1833 h 47"/>
                <a:gd name="T30" fmla="*/ 2983 w 108"/>
                <a:gd name="T31" fmla="*/ 1717 h 47"/>
                <a:gd name="T32" fmla="*/ 3634 w 108"/>
                <a:gd name="T33" fmla="*/ 1282 h 47"/>
                <a:gd name="T34" fmla="*/ 3905 w 108"/>
                <a:gd name="T35" fmla="*/ 856 h 47"/>
                <a:gd name="T36" fmla="*/ 3905 w 108"/>
                <a:gd name="T37" fmla="*/ 856 h 47"/>
                <a:gd name="T38" fmla="*/ 3905 w 108"/>
                <a:gd name="T39" fmla="*/ 572 h 47"/>
                <a:gd name="T40" fmla="*/ 3811 w 108"/>
                <a:gd name="T41" fmla="*/ 846 h 4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8"/>
                <a:gd name="T64" fmla="*/ 0 h 47"/>
                <a:gd name="T65" fmla="*/ 108 w 108"/>
                <a:gd name="T66" fmla="*/ 47 h 4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8" h="47">
                  <a:moveTo>
                    <a:pt x="105" y="20"/>
                  </a:moveTo>
                  <a:cubicBezTo>
                    <a:pt x="104" y="21"/>
                    <a:pt x="103" y="22"/>
                    <a:pt x="101" y="23"/>
                  </a:cubicBezTo>
                  <a:cubicBezTo>
                    <a:pt x="83" y="34"/>
                    <a:pt x="83" y="34"/>
                    <a:pt x="83" y="34"/>
                  </a:cubicBezTo>
                  <a:cubicBezTo>
                    <a:pt x="82" y="34"/>
                    <a:pt x="81" y="35"/>
                    <a:pt x="80" y="35"/>
                  </a:cubicBezTo>
                  <a:cubicBezTo>
                    <a:pt x="71" y="39"/>
                    <a:pt x="58" y="39"/>
                    <a:pt x="49" y="34"/>
                  </a:cubicBezTo>
                  <a:cubicBezTo>
                    <a:pt x="38" y="27"/>
                    <a:pt x="38" y="27"/>
                    <a:pt x="38" y="27"/>
                  </a:cubicBezTo>
                  <a:cubicBezTo>
                    <a:pt x="7" y="9"/>
                    <a:pt x="7" y="9"/>
                    <a:pt x="7" y="9"/>
                  </a:cubicBezTo>
                  <a:cubicBezTo>
                    <a:pt x="5" y="8"/>
                    <a:pt x="3" y="7"/>
                    <a:pt x="2" y="5"/>
                  </a:cubicBezTo>
                  <a:cubicBezTo>
                    <a:pt x="1" y="4"/>
                    <a:pt x="0" y="2"/>
                    <a:pt x="0" y="0"/>
                  </a:cubicBezTo>
                  <a:cubicBezTo>
                    <a:pt x="0" y="7"/>
                    <a:pt x="0" y="7"/>
                    <a:pt x="0" y="7"/>
                  </a:cubicBezTo>
                  <a:cubicBezTo>
                    <a:pt x="0" y="7"/>
                    <a:pt x="0" y="7"/>
                    <a:pt x="0" y="7"/>
                  </a:cubicBezTo>
                  <a:cubicBezTo>
                    <a:pt x="0" y="11"/>
                    <a:pt x="2" y="14"/>
                    <a:pt x="7" y="17"/>
                  </a:cubicBezTo>
                  <a:cubicBezTo>
                    <a:pt x="38" y="35"/>
                    <a:pt x="38" y="35"/>
                    <a:pt x="38" y="35"/>
                  </a:cubicBezTo>
                  <a:cubicBezTo>
                    <a:pt x="49" y="41"/>
                    <a:pt x="49" y="41"/>
                    <a:pt x="49" y="41"/>
                  </a:cubicBezTo>
                  <a:cubicBezTo>
                    <a:pt x="58" y="46"/>
                    <a:pt x="71" y="47"/>
                    <a:pt x="80" y="43"/>
                  </a:cubicBezTo>
                  <a:cubicBezTo>
                    <a:pt x="81" y="42"/>
                    <a:pt x="82" y="42"/>
                    <a:pt x="83" y="41"/>
                  </a:cubicBezTo>
                  <a:cubicBezTo>
                    <a:pt x="101" y="31"/>
                    <a:pt x="101" y="31"/>
                    <a:pt x="101" y="31"/>
                  </a:cubicBezTo>
                  <a:cubicBezTo>
                    <a:pt x="105" y="28"/>
                    <a:pt x="108" y="25"/>
                    <a:pt x="108" y="21"/>
                  </a:cubicBezTo>
                  <a:cubicBezTo>
                    <a:pt x="108" y="21"/>
                    <a:pt x="108" y="21"/>
                    <a:pt x="108" y="21"/>
                  </a:cubicBezTo>
                  <a:cubicBezTo>
                    <a:pt x="108" y="14"/>
                    <a:pt x="108" y="14"/>
                    <a:pt x="108" y="14"/>
                  </a:cubicBezTo>
                  <a:cubicBezTo>
                    <a:pt x="108" y="16"/>
                    <a:pt x="107" y="18"/>
                    <a:pt x="105" y="20"/>
                  </a:cubicBez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27" name="Freeform 115"/>
            <p:cNvSpPr>
              <a:spLocks/>
            </p:cNvSpPr>
            <p:nvPr/>
          </p:nvSpPr>
          <p:spPr bwMode="auto">
            <a:xfrm flipH="1">
              <a:off x="5384" y="2172"/>
              <a:ext cx="123" cy="71"/>
            </a:xfrm>
            <a:custGeom>
              <a:avLst/>
              <a:gdLst>
                <a:gd name="T0" fmla="*/ 3275 w 112"/>
                <a:gd name="T1" fmla="*/ 1280 h 65"/>
                <a:gd name="T2" fmla="*/ 3275 w 112"/>
                <a:gd name="T3" fmla="*/ 807 h 65"/>
                <a:gd name="T4" fmla="*/ 1915 w 112"/>
                <a:gd name="T5" fmla="*/ 174 h 65"/>
                <a:gd name="T6" fmla="*/ 880 w 112"/>
                <a:gd name="T7" fmla="*/ 174 h 65"/>
                <a:gd name="T8" fmla="*/ 280 w 112"/>
                <a:gd name="T9" fmla="*/ 422 h 65"/>
                <a:gd name="T10" fmla="*/ 280 w 112"/>
                <a:gd name="T11" fmla="*/ 936 h 65"/>
                <a:gd name="T12" fmla="*/ 1659 w 112"/>
                <a:gd name="T13" fmla="*/ 1589 h 65"/>
                <a:gd name="T14" fmla="*/ 2707 w 112"/>
                <a:gd name="T15" fmla="*/ 1589 h 65"/>
                <a:gd name="T16" fmla="*/ 3275 w 112"/>
                <a:gd name="T17" fmla="*/ 1280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2"/>
                <a:gd name="T28" fmla="*/ 0 h 65"/>
                <a:gd name="T29" fmla="*/ 112 w 112"/>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2" h="65">
                  <a:moveTo>
                    <a:pt x="103" y="49"/>
                  </a:moveTo>
                  <a:cubicBezTo>
                    <a:pt x="112" y="44"/>
                    <a:pt x="112" y="35"/>
                    <a:pt x="103" y="30"/>
                  </a:cubicBezTo>
                  <a:cubicBezTo>
                    <a:pt x="60" y="6"/>
                    <a:pt x="60" y="6"/>
                    <a:pt x="60" y="6"/>
                  </a:cubicBezTo>
                  <a:cubicBezTo>
                    <a:pt x="51" y="0"/>
                    <a:pt x="36" y="0"/>
                    <a:pt x="27" y="6"/>
                  </a:cubicBezTo>
                  <a:cubicBezTo>
                    <a:pt x="9" y="16"/>
                    <a:pt x="9" y="16"/>
                    <a:pt x="9" y="16"/>
                  </a:cubicBezTo>
                  <a:cubicBezTo>
                    <a:pt x="0" y="21"/>
                    <a:pt x="0" y="30"/>
                    <a:pt x="9" y="35"/>
                  </a:cubicBezTo>
                  <a:cubicBezTo>
                    <a:pt x="51" y="60"/>
                    <a:pt x="51" y="60"/>
                    <a:pt x="51" y="60"/>
                  </a:cubicBezTo>
                  <a:cubicBezTo>
                    <a:pt x="61" y="65"/>
                    <a:pt x="76" y="65"/>
                    <a:pt x="85" y="60"/>
                  </a:cubicBezTo>
                  <a:lnTo>
                    <a:pt x="103" y="49"/>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28" name="Freeform 116"/>
            <p:cNvSpPr>
              <a:spLocks/>
            </p:cNvSpPr>
            <p:nvPr/>
          </p:nvSpPr>
          <p:spPr bwMode="auto">
            <a:xfrm flipH="1">
              <a:off x="5391" y="2103"/>
              <a:ext cx="96" cy="126"/>
            </a:xfrm>
            <a:custGeom>
              <a:avLst/>
              <a:gdLst>
                <a:gd name="T0" fmla="*/ 0 w 88"/>
                <a:gd name="T1" fmla="*/ 2558 h 115"/>
                <a:gd name="T2" fmla="*/ 1227 w 88"/>
                <a:gd name="T3" fmla="*/ 3368 h 115"/>
                <a:gd name="T4" fmla="*/ 2117 w 88"/>
                <a:gd name="T5" fmla="*/ 937 h 115"/>
                <a:gd name="T6" fmla="*/ 649 w 88"/>
                <a:gd name="T7" fmla="*/ 0 h 115"/>
                <a:gd name="T8" fmla="*/ 0 w 88"/>
                <a:gd name="T9" fmla="*/ 2558 h 115"/>
                <a:gd name="T10" fmla="*/ 0 60000 65536"/>
                <a:gd name="T11" fmla="*/ 0 60000 65536"/>
                <a:gd name="T12" fmla="*/ 0 60000 65536"/>
                <a:gd name="T13" fmla="*/ 0 60000 65536"/>
                <a:gd name="T14" fmla="*/ 0 60000 65536"/>
                <a:gd name="T15" fmla="*/ 0 w 88"/>
                <a:gd name="T16" fmla="*/ 0 h 115"/>
                <a:gd name="T17" fmla="*/ 88 w 88"/>
                <a:gd name="T18" fmla="*/ 115 h 115"/>
              </a:gdLst>
              <a:ahLst/>
              <a:cxnLst>
                <a:cxn ang="T10">
                  <a:pos x="T0" y="T1"/>
                </a:cxn>
                <a:cxn ang="T11">
                  <a:pos x="T2" y="T3"/>
                </a:cxn>
                <a:cxn ang="T12">
                  <a:pos x="T4" y="T5"/>
                </a:cxn>
                <a:cxn ang="T13">
                  <a:pos x="T6" y="T7"/>
                </a:cxn>
                <a:cxn ang="T14">
                  <a:pos x="T8" y="T9"/>
                </a:cxn>
              </a:cxnLst>
              <a:rect l="T15" t="T16" r="T17" b="T18"/>
              <a:pathLst>
                <a:path w="88" h="115">
                  <a:moveTo>
                    <a:pt x="0" y="87"/>
                  </a:moveTo>
                  <a:cubicBezTo>
                    <a:pt x="49" y="115"/>
                    <a:pt x="49" y="115"/>
                    <a:pt x="49" y="115"/>
                  </a:cubicBezTo>
                  <a:cubicBezTo>
                    <a:pt x="49" y="115"/>
                    <a:pt x="88" y="89"/>
                    <a:pt x="84" y="33"/>
                  </a:cubicBezTo>
                  <a:cubicBezTo>
                    <a:pt x="26" y="0"/>
                    <a:pt x="26" y="0"/>
                    <a:pt x="26" y="0"/>
                  </a:cubicBezTo>
                  <a:cubicBezTo>
                    <a:pt x="26" y="0"/>
                    <a:pt x="44" y="43"/>
                    <a:pt x="0" y="87"/>
                  </a:cubicBez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29" name="Freeform 117"/>
            <p:cNvSpPr>
              <a:spLocks/>
            </p:cNvSpPr>
            <p:nvPr/>
          </p:nvSpPr>
          <p:spPr bwMode="auto">
            <a:xfrm flipH="1">
              <a:off x="5384" y="2136"/>
              <a:ext cx="50" cy="93"/>
            </a:xfrm>
            <a:custGeom>
              <a:avLst/>
              <a:gdLst>
                <a:gd name="T0" fmla="*/ 1921 w 45"/>
                <a:gd name="T1" fmla="*/ 0 h 85"/>
                <a:gd name="T2" fmla="*/ 1720 w 45"/>
                <a:gd name="T3" fmla="*/ 3 h 85"/>
                <a:gd name="T4" fmla="*/ 579 w 45"/>
                <a:gd name="T5" fmla="*/ 2059 h 85"/>
                <a:gd name="T6" fmla="*/ 0 w 45"/>
                <a:gd name="T7" fmla="*/ 2405 h 85"/>
                <a:gd name="T8" fmla="*/ 793 w 45"/>
                <a:gd name="T9" fmla="*/ 2111 h 85"/>
                <a:gd name="T10" fmla="*/ 1921 w 45"/>
                <a:gd name="T11" fmla="*/ 0 h 85"/>
                <a:gd name="T12" fmla="*/ 0 60000 65536"/>
                <a:gd name="T13" fmla="*/ 0 60000 65536"/>
                <a:gd name="T14" fmla="*/ 0 60000 65536"/>
                <a:gd name="T15" fmla="*/ 0 60000 65536"/>
                <a:gd name="T16" fmla="*/ 0 60000 65536"/>
                <a:gd name="T17" fmla="*/ 0 60000 65536"/>
                <a:gd name="T18" fmla="*/ 0 w 45"/>
                <a:gd name="T19" fmla="*/ 0 h 85"/>
                <a:gd name="T20" fmla="*/ 45 w 45"/>
                <a:gd name="T21" fmla="*/ 85 h 85"/>
              </a:gdLst>
              <a:ahLst/>
              <a:cxnLst>
                <a:cxn ang="T12">
                  <a:pos x="T0" y="T1"/>
                </a:cxn>
                <a:cxn ang="T13">
                  <a:pos x="T2" y="T3"/>
                </a:cxn>
                <a:cxn ang="T14">
                  <a:pos x="T4" y="T5"/>
                </a:cxn>
                <a:cxn ang="T15">
                  <a:pos x="T6" y="T7"/>
                </a:cxn>
                <a:cxn ang="T16">
                  <a:pos x="T8" y="T9"/>
                </a:cxn>
                <a:cxn ang="T17">
                  <a:pos x="T10" y="T11"/>
                </a:cxn>
              </a:cxnLst>
              <a:rect l="T18" t="T19" r="T20" b="T21"/>
              <a:pathLst>
                <a:path w="45" h="85">
                  <a:moveTo>
                    <a:pt x="40" y="0"/>
                  </a:moveTo>
                  <a:cubicBezTo>
                    <a:pt x="35" y="3"/>
                    <a:pt x="35" y="3"/>
                    <a:pt x="35" y="3"/>
                  </a:cubicBezTo>
                  <a:cubicBezTo>
                    <a:pt x="38" y="38"/>
                    <a:pt x="23" y="62"/>
                    <a:pt x="12" y="74"/>
                  </a:cubicBezTo>
                  <a:cubicBezTo>
                    <a:pt x="6" y="81"/>
                    <a:pt x="0" y="85"/>
                    <a:pt x="0" y="85"/>
                  </a:cubicBezTo>
                  <a:cubicBezTo>
                    <a:pt x="16" y="76"/>
                    <a:pt x="16" y="76"/>
                    <a:pt x="16" y="76"/>
                  </a:cubicBezTo>
                  <a:cubicBezTo>
                    <a:pt x="16" y="76"/>
                    <a:pt x="45" y="56"/>
                    <a:pt x="40" y="0"/>
                  </a:cubicBez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30" name="Freeform 118"/>
            <p:cNvSpPr>
              <a:spLocks/>
            </p:cNvSpPr>
            <p:nvPr/>
          </p:nvSpPr>
          <p:spPr bwMode="auto">
            <a:xfrm flipH="1">
              <a:off x="5406" y="2232"/>
              <a:ext cx="0" cy="1"/>
            </a:xfrm>
            <a:custGeom>
              <a:avLst/>
              <a:gdLst>
                <a:gd name="T0" fmla="*/ 0 h 1"/>
                <a:gd name="T1" fmla="*/ 0 h 1"/>
                <a:gd name="T2" fmla="*/ 0 h 1"/>
                <a:gd name="T3" fmla="*/ 0 60000 65536"/>
                <a:gd name="T4" fmla="*/ 0 60000 65536"/>
                <a:gd name="T5" fmla="*/ 0 60000 65536"/>
                <a:gd name="T6" fmla="*/ 0 h 1"/>
                <a:gd name="T7" fmla="*/ 1 h 1"/>
              </a:gdLst>
              <a:ahLst/>
              <a:cxnLst>
                <a:cxn ang="T3">
                  <a:pos x="0" y="T0"/>
                </a:cxn>
                <a:cxn ang="T4">
                  <a:pos x="0" y="T1"/>
                </a:cxn>
                <a:cxn ang="T5">
                  <a:pos x="0" y="T2"/>
                </a:cxn>
              </a:cxnLst>
              <a:rect l="0" t="T6" r="0" b="T7"/>
              <a:pathLst>
                <a:path h="1">
                  <a:moveTo>
                    <a:pt x="0" y="0"/>
                  </a:moveTo>
                  <a:lnTo>
                    <a:pt x="0"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31" name="Freeform 119"/>
            <p:cNvSpPr>
              <a:spLocks/>
            </p:cNvSpPr>
            <p:nvPr/>
          </p:nvSpPr>
          <p:spPr bwMode="auto">
            <a:xfrm flipH="1">
              <a:off x="5406" y="2244"/>
              <a:ext cx="0" cy="1"/>
            </a:xfrm>
            <a:custGeom>
              <a:avLst/>
              <a:gdLst>
                <a:gd name="T0" fmla="*/ 0 h 1"/>
                <a:gd name="T1" fmla="*/ 0 h 1"/>
                <a:gd name="T2" fmla="*/ 0 h 1"/>
                <a:gd name="T3" fmla="*/ 0 60000 65536"/>
                <a:gd name="T4" fmla="*/ 0 60000 65536"/>
                <a:gd name="T5" fmla="*/ 0 60000 65536"/>
                <a:gd name="T6" fmla="*/ 0 h 1"/>
                <a:gd name="T7" fmla="*/ 1 h 1"/>
              </a:gdLst>
              <a:ahLst/>
              <a:cxnLst>
                <a:cxn ang="T3">
                  <a:pos x="0" y="T0"/>
                </a:cxn>
                <a:cxn ang="T4">
                  <a:pos x="0" y="T1"/>
                </a:cxn>
                <a:cxn ang="T5">
                  <a:pos x="0" y="T2"/>
                </a:cxn>
              </a:cxnLst>
              <a:rect l="0" t="T6" r="0" b="T7"/>
              <a:pathLst>
                <a:path h="1">
                  <a:moveTo>
                    <a:pt x="0" y="0"/>
                  </a:moveTo>
                  <a:lnTo>
                    <a:pt x="0"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32" name="Freeform 120"/>
            <p:cNvSpPr>
              <a:spLocks/>
            </p:cNvSpPr>
            <p:nvPr/>
          </p:nvSpPr>
          <p:spPr bwMode="auto">
            <a:xfrm flipH="1">
              <a:off x="5358" y="1915"/>
              <a:ext cx="203" cy="311"/>
            </a:xfrm>
            <a:custGeom>
              <a:avLst/>
              <a:gdLst>
                <a:gd name="T0" fmla="*/ 0 w 185"/>
                <a:gd name="T1" fmla="*/ 5995 h 283"/>
                <a:gd name="T2" fmla="*/ 0 w 185"/>
                <a:gd name="T3" fmla="*/ 232 h 283"/>
                <a:gd name="T4" fmla="*/ 540 w 185"/>
                <a:gd name="T5" fmla="*/ 3 h 283"/>
                <a:gd name="T6" fmla="*/ 5775 w 185"/>
                <a:gd name="T7" fmla="*/ 3283 h 283"/>
                <a:gd name="T8" fmla="*/ 5775 w 185"/>
                <a:gd name="T9" fmla="*/ 8787 h 283"/>
                <a:gd name="T10" fmla="*/ 5341 w 185"/>
                <a:gd name="T11" fmla="*/ 9281 h 283"/>
                <a:gd name="T12" fmla="*/ 0 w 185"/>
                <a:gd name="T13" fmla="*/ 5995 h 283"/>
                <a:gd name="T14" fmla="*/ 0 60000 65536"/>
                <a:gd name="T15" fmla="*/ 0 60000 65536"/>
                <a:gd name="T16" fmla="*/ 0 60000 65536"/>
                <a:gd name="T17" fmla="*/ 0 60000 65536"/>
                <a:gd name="T18" fmla="*/ 0 60000 65536"/>
                <a:gd name="T19" fmla="*/ 0 60000 65536"/>
                <a:gd name="T20" fmla="*/ 0 60000 65536"/>
                <a:gd name="T21" fmla="*/ 0 w 185"/>
                <a:gd name="T22" fmla="*/ 0 h 283"/>
                <a:gd name="T23" fmla="*/ 185 w 185"/>
                <a:gd name="T24" fmla="*/ 283 h 2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5" h="283">
                  <a:moveTo>
                    <a:pt x="0" y="183"/>
                  </a:moveTo>
                  <a:cubicBezTo>
                    <a:pt x="0" y="7"/>
                    <a:pt x="0" y="7"/>
                    <a:pt x="0" y="7"/>
                  </a:cubicBezTo>
                  <a:cubicBezTo>
                    <a:pt x="0" y="7"/>
                    <a:pt x="12" y="0"/>
                    <a:pt x="17" y="3"/>
                  </a:cubicBezTo>
                  <a:cubicBezTo>
                    <a:pt x="185" y="100"/>
                    <a:pt x="185" y="100"/>
                    <a:pt x="185" y="100"/>
                  </a:cubicBezTo>
                  <a:cubicBezTo>
                    <a:pt x="185" y="268"/>
                    <a:pt x="185" y="268"/>
                    <a:pt x="185" y="268"/>
                  </a:cubicBezTo>
                  <a:cubicBezTo>
                    <a:pt x="185" y="269"/>
                    <a:pt x="179" y="279"/>
                    <a:pt x="173" y="283"/>
                  </a:cubicBezTo>
                  <a:lnTo>
                    <a:pt x="0" y="183"/>
                  </a:lnTo>
                  <a:close/>
                </a:path>
              </a:pathLst>
            </a:custGeom>
            <a:noFill/>
            <a:ln w="23813">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733" name="Freeform 121"/>
            <p:cNvSpPr>
              <a:spLocks/>
            </p:cNvSpPr>
            <p:nvPr/>
          </p:nvSpPr>
          <p:spPr bwMode="auto">
            <a:xfrm flipH="1">
              <a:off x="5371" y="1921"/>
              <a:ext cx="190" cy="303"/>
            </a:xfrm>
            <a:custGeom>
              <a:avLst/>
              <a:gdLst>
                <a:gd name="T0" fmla="*/ 0 w 409"/>
                <a:gd name="T1" fmla="*/ 0 h 652"/>
                <a:gd name="T2" fmla="*/ 0 w 409"/>
                <a:gd name="T3" fmla="*/ 0 h 652"/>
                <a:gd name="T4" fmla="*/ 0 w 409"/>
                <a:gd name="T5" fmla="*/ 0 h 652"/>
                <a:gd name="T6" fmla="*/ 0 w 409"/>
                <a:gd name="T7" fmla="*/ 0 h 652"/>
                <a:gd name="T8" fmla="*/ 0 w 409"/>
                <a:gd name="T9" fmla="*/ 0 h 652"/>
                <a:gd name="T10" fmla="*/ 0 60000 65536"/>
                <a:gd name="T11" fmla="*/ 0 60000 65536"/>
                <a:gd name="T12" fmla="*/ 0 60000 65536"/>
                <a:gd name="T13" fmla="*/ 0 60000 65536"/>
                <a:gd name="T14" fmla="*/ 0 60000 65536"/>
                <a:gd name="T15" fmla="*/ 0 w 409"/>
                <a:gd name="T16" fmla="*/ 0 h 652"/>
                <a:gd name="T17" fmla="*/ 409 w 409"/>
                <a:gd name="T18" fmla="*/ 652 h 652"/>
              </a:gdLst>
              <a:ahLst/>
              <a:cxnLst>
                <a:cxn ang="T10">
                  <a:pos x="T0" y="T1"/>
                </a:cxn>
                <a:cxn ang="T11">
                  <a:pos x="T2" y="T3"/>
                </a:cxn>
                <a:cxn ang="T12">
                  <a:pos x="T4" y="T5"/>
                </a:cxn>
                <a:cxn ang="T13">
                  <a:pos x="T6" y="T7"/>
                </a:cxn>
                <a:cxn ang="T14">
                  <a:pos x="T8" y="T9"/>
                </a:cxn>
              </a:cxnLst>
              <a:rect l="T15" t="T16" r="T17" b="T18"/>
              <a:pathLst>
                <a:path w="409" h="652">
                  <a:moveTo>
                    <a:pt x="0" y="0"/>
                  </a:moveTo>
                  <a:lnTo>
                    <a:pt x="409" y="237"/>
                  </a:lnTo>
                  <a:lnTo>
                    <a:pt x="409" y="652"/>
                  </a:lnTo>
                  <a:lnTo>
                    <a:pt x="0" y="416"/>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34" name="Freeform 122"/>
            <p:cNvSpPr>
              <a:spLocks/>
            </p:cNvSpPr>
            <p:nvPr/>
          </p:nvSpPr>
          <p:spPr bwMode="auto">
            <a:xfrm flipH="1">
              <a:off x="5383" y="1945"/>
              <a:ext cx="166" cy="260"/>
            </a:xfrm>
            <a:custGeom>
              <a:avLst/>
              <a:gdLst>
                <a:gd name="T0" fmla="*/ 0 w 357"/>
                <a:gd name="T1" fmla="*/ 0 h 560"/>
                <a:gd name="T2" fmla="*/ 0 w 357"/>
                <a:gd name="T3" fmla="*/ 0 h 560"/>
                <a:gd name="T4" fmla="*/ 0 w 357"/>
                <a:gd name="T5" fmla="*/ 0 h 560"/>
                <a:gd name="T6" fmla="*/ 0 w 357"/>
                <a:gd name="T7" fmla="*/ 0 h 560"/>
                <a:gd name="T8" fmla="*/ 0 w 357"/>
                <a:gd name="T9" fmla="*/ 0 h 560"/>
                <a:gd name="T10" fmla="*/ 0 60000 65536"/>
                <a:gd name="T11" fmla="*/ 0 60000 65536"/>
                <a:gd name="T12" fmla="*/ 0 60000 65536"/>
                <a:gd name="T13" fmla="*/ 0 60000 65536"/>
                <a:gd name="T14" fmla="*/ 0 60000 65536"/>
                <a:gd name="T15" fmla="*/ 0 w 357"/>
                <a:gd name="T16" fmla="*/ 0 h 560"/>
                <a:gd name="T17" fmla="*/ 357 w 357"/>
                <a:gd name="T18" fmla="*/ 560 h 560"/>
              </a:gdLst>
              <a:ahLst/>
              <a:cxnLst>
                <a:cxn ang="T10">
                  <a:pos x="T0" y="T1"/>
                </a:cxn>
                <a:cxn ang="T11">
                  <a:pos x="T2" y="T3"/>
                </a:cxn>
                <a:cxn ang="T12">
                  <a:pos x="T4" y="T5"/>
                </a:cxn>
                <a:cxn ang="T13">
                  <a:pos x="T6" y="T7"/>
                </a:cxn>
                <a:cxn ang="T14">
                  <a:pos x="T8" y="T9"/>
                </a:cxn>
              </a:cxnLst>
              <a:rect l="T15" t="T16" r="T17" b="T18"/>
              <a:pathLst>
                <a:path w="357" h="560">
                  <a:moveTo>
                    <a:pt x="0" y="0"/>
                  </a:moveTo>
                  <a:lnTo>
                    <a:pt x="357" y="205"/>
                  </a:lnTo>
                  <a:lnTo>
                    <a:pt x="357" y="560"/>
                  </a:lnTo>
                  <a:lnTo>
                    <a:pt x="0" y="352"/>
                  </a:lnTo>
                  <a:lnTo>
                    <a:pt x="0" y="0"/>
                  </a:lnTo>
                  <a:close/>
                </a:path>
              </a:pathLst>
            </a:custGeom>
            <a:solidFill>
              <a:srgbClr val="81B1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35" name="Freeform 123"/>
            <p:cNvSpPr>
              <a:spLocks/>
            </p:cNvSpPr>
            <p:nvPr/>
          </p:nvSpPr>
          <p:spPr bwMode="auto">
            <a:xfrm flipH="1">
              <a:off x="5383" y="1945"/>
              <a:ext cx="166" cy="260"/>
            </a:xfrm>
            <a:custGeom>
              <a:avLst/>
              <a:gdLst>
                <a:gd name="T0" fmla="*/ 0 w 357"/>
                <a:gd name="T1" fmla="*/ 0 h 560"/>
                <a:gd name="T2" fmla="*/ 0 w 357"/>
                <a:gd name="T3" fmla="*/ 0 h 560"/>
                <a:gd name="T4" fmla="*/ 0 w 357"/>
                <a:gd name="T5" fmla="*/ 0 h 560"/>
                <a:gd name="T6" fmla="*/ 0 w 357"/>
                <a:gd name="T7" fmla="*/ 0 h 560"/>
                <a:gd name="T8" fmla="*/ 0 w 357"/>
                <a:gd name="T9" fmla="*/ 0 h 560"/>
                <a:gd name="T10" fmla="*/ 0 w 357"/>
                <a:gd name="T11" fmla="*/ 0 h 560"/>
                <a:gd name="T12" fmla="*/ 0 w 357"/>
                <a:gd name="T13" fmla="*/ 0 h 560"/>
                <a:gd name="T14" fmla="*/ 0 60000 65536"/>
                <a:gd name="T15" fmla="*/ 0 60000 65536"/>
                <a:gd name="T16" fmla="*/ 0 60000 65536"/>
                <a:gd name="T17" fmla="*/ 0 60000 65536"/>
                <a:gd name="T18" fmla="*/ 0 60000 65536"/>
                <a:gd name="T19" fmla="*/ 0 60000 65536"/>
                <a:gd name="T20" fmla="*/ 0 60000 65536"/>
                <a:gd name="T21" fmla="*/ 0 w 357"/>
                <a:gd name="T22" fmla="*/ 0 h 560"/>
                <a:gd name="T23" fmla="*/ 357 w 357"/>
                <a:gd name="T24" fmla="*/ 560 h 5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7" h="560">
                  <a:moveTo>
                    <a:pt x="5" y="2"/>
                  </a:moveTo>
                  <a:lnTo>
                    <a:pt x="5" y="347"/>
                  </a:lnTo>
                  <a:lnTo>
                    <a:pt x="357" y="550"/>
                  </a:lnTo>
                  <a:lnTo>
                    <a:pt x="357" y="560"/>
                  </a:lnTo>
                  <a:lnTo>
                    <a:pt x="0" y="352"/>
                  </a:lnTo>
                  <a:lnTo>
                    <a:pt x="0" y="0"/>
                  </a:lnTo>
                  <a:lnTo>
                    <a:pt x="5"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36" name="Freeform 124"/>
            <p:cNvSpPr>
              <a:spLocks/>
            </p:cNvSpPr>
            <p:nvPr/>
          </p:nvSpPr>
          <p:spPr bwMode="auto">
            <a:xfrm flipH="1">
              <a:off x="5358" y="1914"/>
              <a:ext cx="203" cy="118"/>
            </a:xfrm>
            <a:custGeom>
              <a:avLst/>
              <a:gdLst>
                <a:gd name="T0" fmla="*/ 540 w 185"/>
                <a:gd name="T1" fmla="*/ 3 h 107"/>
                <a:gd name="T2" fmla="*/ 5775 w 185"/>
                <a:gd name="T3" fmla="*/ 3703 h 107"/>
                <a:gd name="T4" fmla="*/ 5341 w 185"/>
                <a:gd name="T5" fmla="*/ 4002 h 107"/>
                <a:gd name="T6" fmla="*/ 0 w 185"/>
                <a:gd name="T7" fmla="*/ 262 h 107"/>
                <a:gd name="T8" fmla="*/ 540 w 185"/>
                <a:gd name="T9" fmla="*/ 3 h 107"/>
                <a:gd name="T10" fmla="*/ 0 60000 65536"/>
                <a:gd name="T11" fmla="*/ 0 60000 65536"/>
                <a:gd name="T12" fmla="*/ 0 60000 65536"/>
                <a:gd name="T13" fmla="*/ 0 60000 65536"/>
                <a:gd name="T14" fmla="*/ 0 60000 65536"/>
                <a:gd name="T15" fmla="*/ 0 w 185"/>
                <a:gd name="T16" fmla="*/ 0 h 107"/>
                <a:gd name="T17" fmla="*/ 185 w 185"/>
                <a:gd name="T18" fmla="*/ 107 h 107"/>
              </a:gdLst>
              <a:ahLst/>
              <a:cxnLst>
                <a:cxn ang="T10">
                  <a:pos x="T0" y="T1"/>
                </a:cxn>
                <a:cxn ang="T11">
                  <a:pos x="T2" y="T3"/>
                </a:cxn>
                <a:cxn ang="T12">
                  <a:pos x="T4" y="T5"/>
                </a:cxn>
                <a:cxn ang="T13">
                  <a:pos x="T6" y="T7"/>
                </a:cxn>
                <a:cxn ang="T14">
                  <a:pos x="T8" y="T9"/>
                </a:cxn>
              </a:cxnLst>
              <a:rect l="T15" t="T16" r="T17" b="T18"/>
              <a:pathLst>
                <a:path w="185" h="107">
                  <a:moveTo>
                    <a:pt x="17" y="3"/>
                  </a:moveTo>
                  <a:cubicBezTo>
                    <a:pt x="185" y="100"/>
                    <a:pt x="185" y="100"/>
                    <a:pt x="185" y="100"/>
                  </a:cubicBezTo>
                  <a:cubicBezTo>
                    <a:pt x="173" y="107"/>
                    <a:pt x="173" y="107"/>
                    <a:pt x="173" y="107"/>
                  </a:cubicBezTo>
                  <a:cubicBezTo>
                    <a:pt x="0" y="7"/>
                    <a:pt x="0" y="7"/>
                    <a:pt x="0" y="7"/>
                  </a:cubicBezTo>
                  <a:cubicBezTo>
                    <a:pt x="0" y="7"/>
                    <a:pt x="12" y="0"/>
                    <a:pt x="17" y="3"/>
                  </a:cubicBez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37" name="Freeform 125"/>
            <p:cNvSpPr>
              <a:spLocks/>
            </p:cNvSpPr>
            <p:nvPr/>
          </p:nvSpPr>
          <p:spPr bwMode="auto">
            <a:xfrm flipH="1">
              <a:off x="5358" y="2024"/>
              <a:ext cx="13" cy="200"/>
            </a:xfrm>
            <a:custGeom>
              <a:avLst/>
              <a:gdLst>
                <a:gd name="T0" fmla="*/ 0 w 12"/>
                <a:gd name="T1" fmla="*/ 4889 h 183"/>
                <a:gd name="T2" fmla="*/ 0 w 12"/>
                <a:gd name="T3" fmla="*/ 196 h 183"/>
                <a:gd name="T4" fmla="*/ 225 w 12"/>
                <a:gd name="T5" fmla="*/ 0 h 183"/>
                <a:gd name="T6" fmla="*/ 225 w 12"/>
                <a:gd name="T7" fmla="*/ 4537 h 183"/>
                <a:gd name="T8" fmla="*/ 225 w 12"/>
                <a:gd name="T9" fmla="*/ 4537 h 183"/>
                <a:gd name="T10" fmla="*/ 0 w 12"/>
                <a:gd name="T11" fmla="*/ 4889 h 183"/>
                <a:gd name="T12" fmla="*/ 0 60000 65536"/>
                <a:gd name="T13" fmla="*/ 0 60000 65536"/>
                <a:gd name="T14" fmla="*/ 0 60000 65536"/>
                <a:gd name="T15" fmla="*/ 0 60000 65536"/>
                <a:gd name="T16" fmla="*/ 0 60000 65536"/>
                <a:gd name="T17" fmla="*/ 0 60000 65536"/>
                <a:gd name="T18" fmla="*/ 0 w 12"/>
                <a:gd name="T19" fmla="*/ 0 h 183"/>
                <a:gd name="T20" fmla="*/ 12 w 12"/>
                <a:gd name="T21" fmla="*/ 183 h 183"/>
              </a:gdLst>
              <a:ahLst/>
              <a:cxnLst>
                <a:cxn ang="T12">
                  <a:pos x="T0" y="T1"/>
                </a:cxn>
                <a:cxn ang="T13">
                  <a:pos x="T2" y="T3"/>
                </a:cxn>
                <a:cxn ang="T14">
                  <a:pos x="T4" y="T5"/>
                </a:cxn>
                <a:cxn ang="T15">
                  <a:pos x="T6" y="T7"/>
                </a:cxn>
                <a:cxn ang="T16">
                  <a:pos x="T8" y="T9"/>
                </a:cxn>
                <a:cxn ang="T17">
                  <a:pos x="T10" y="T11"/>
                </a:cxn>
              </a:cxnLst>
              <a:rect l="T18" t="T19" r="T20" b="T21"/>
              <a:pathLst>
                <a:path w="12" h="183">
                  <a:moveTo>
                    <a:pt x="0" y="183"/>
                  </a:moveTo>
                  <a:cubicBezTo>
                    <a:pt x="0" y="7"/>
                    <a:pt x="0" y="7"/>
                    <a:pt x="0" y="7"/>
                  </a:cubicBezTo>
                  <a:cubicBezTo>
                    <a:pt x="12" y="0"/>
                    <a:pt x="12" y="0"/>
                    <a:pt x="12" y="0"/>
                  </a:cubicBezTo>
                  <a:cubicBezTo>
                    <a:pt x="12" y="169"/>
                    <a:pt x="12" y="169"/>
                    <a:pt x="12" y="169"/>
                  </a:cubicBezTo>
                  <a:cubicBezTo>
                    <a:pt x="12" y="169"/>
                    <a:pt x="12" y="169"/>
                    <a:pt x="12" y="169"/>
                  </a:cubicBezTo>
                  <a:cubicBezTo>
                    <a:pt x="12" y="170"/>
                    <a:pt x="6" y="180"/>
                    <a:pt x="0" y="183"/>
                  </a:cubicBez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2300" name="Group 126"/>
          <p:cNvGrpSpPr>
            <a:grpSpLocks noChangeAspect="1"/>
          </p:cNvGrpSpPr>
          <p:nvPr/>
        </p:nvGrpSpPr>
        <p:grpSpPr bwMode="auto">
          <a:xfrm>
            <a:off x="2635250" y="3692525"/>
            <a:ext cx="538163" cy="430213"/>
            <a:chOff x="382" y="1794"/>
            <a:chExt cx="723" cy="588"/>
          </a:xfrm>
        </p:grpSpPr>
        <p:sp>
          <p:nvSpPr>
            <p:cNvPr id="12712" name="AutoShape 127"/>
            <p:cNvSpPr>
              <a:spLocks noChangeAspect="1" noChangeArrowheads="1" noTextEdit="1"/>
            </p:cNvSpPr>
            <p:nvPr/>
          </p:nvSpPr>
          <p:spPr bwMode="auto">
            <a:xfrm>
              <a:off x="382" y="1794"/>
              <a:ext cx="723" cy="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713" name="Freeform 128"/>
            <p:cNvSpPr>
              <a:spLocks/>
            </p:cNvSpPr>
            <p:nvPr/>
          </p:nvSpPr>
          <p:spPr bwMode="auto">
            <a:xfrm>
              <a:off x="389" y="1801"/>
              <a:ext cx="709" cy="579"/>
            </a:xfrm>
            <a:custGeom>
              <a:avLst/>
              <a:gdLst>
                <a:gd name="T0" fmla="*/ 2147483647 w 300"/>
                <a:gd name="T1" fmla="*/ 2147483647 h 245"/>
                <a:gd name="T2" fmla="*/ 2147483647 w 300"/>
                <a:gd name="T3" fmla="*/ 2147483647 h 245"/>
                <a:gd name="T4" fmla="*/ 2147483647 w 300"/>
                <a:gd name="T5" fmla="*/ 2147483647 h 245"/>
                <a:gd name="T6" fmla="*/ 2147483647 w 300"/>
                <a:gd name="T7" fmla="*/ 2147483647 h 245"/>
                <a:gd name="T8" fmla="*/ 2147483647 w 300"/>
                <a:gd name="T9" fmla="*/ 2147483647 h 245"/>
                <a:gd name="T10" fmla="*/ 2147483647 w 300"/>
                <a:gd name="T11" fmla="*/ 2147483647 h 245"/>
                <a:gd name="T12" fmla="*/ 2147483647 w 300"/>
                <a:gd name="T13" fmla="*/ 2147483647 h 245"/>
                <a:gd name="T14" fmla="*/ 2147483647 w 300"/>
                <a:gd name="T15" fmla="*/ 2147483647 h 245"/>
                <a:gd name="T16" fmla="*/ 2147483647 w 300"/>
                <a:gd name="T17" fmla="*/ 2147483647 h 245"/>
                <a:gd name="T18" fmla="*/ 2147483647 w 300"/>
                <a:gd name="T19" fmla="*/ 2147483647 h 245"/>
                <a:gd name="T20" fmla="*/ 2147483647 w 300"/>
                <a:gd name="T21" fmla="*/ 2147483647 h 245"/>
                <a:gd name="T22" fmla="*/ 2147483647 w 300"/>
                <a:gd name="T23" fmla="*/ 2147483647 h 245"/>
                <a:gd name="T24" fmla="*/ 2147483647 w 300"/>
                <a:gd name="T25" fmla="*/ 2147483647 h 245"/>
                <a:gd name="T26" fmla="*/ 2147483647 w 300"/>
                <a:gd name="T27" fmla="*/ 2147483647 h 245"/>
                <a:gd name="T28" fmla="*/ 2147483647 w 300"/>
                <a:gd name="T29" fmla="*/ 2147483647 h 245"/>
                <a:gd name="T30" fmla="*/ 0 w 300"/>
                <a:gd name="T31" fmla="*/ 2147483647 h 245"/>
                <a:gd name="T32" fmla="*/ 0 w 300"/>
                <a:gd name="T33" fmla="*/ 2147483647 h 245"/>
                <a:gd name="T34" fmla="*/ 2147483647 w 300"/>
                <a:gd name="T35" fmla="*/ 2147483647 h 245"/>
                <a:gd name="T36" fmla="*/ 2147483647 w 300"/>
                <a:gd name="T37" fmla="*/ 2147483647 h 245"/>
                <a:gd name="T38" fmla="*/ 2147483647 w 300"/>
                <a:gd name="T39" fmla="*/ 2147483647 h 245"/>
                <a:gd name="T40" fmla="*/ 2147483647 w 300"/>
                <a:gd name="T41" fmla="*/ 2147483647 h 245"/>
                <a:gd name="T42" fmla="*/ 2147483647 w 300"/>
                <a:gd name="T43" fmla="*/ 2147483647 h 245"/>
                <a:gd name="T44" fmla="*/ 2147483647 w 300"/>
                <a:gd name="T45" fmla="*/ 2147483647 h 245"/>
                <a:gd name="T46" fmla="*/ 2147483647 w 300"/>
                <a:gd name="T47" fmla="*/ 2147483647 h 245"/>
                <a:gd name="T48" fmla="*/ 2147483647 w 300"/>
                <a:gd name="T49" fmla="*/ 2147483647 h 245"/>
                <a:gd name="T50" fmla="*/ 2147483647 w 300"/>
                <a:gd name="T51" fmla="*/ 2147483647 h 245"/>
                <a:gd name="T52" fmla="*/ 2147483647 w 300"/>
                <a:gd name="T53" fmla="*/ 2147483647 h 245"/>
                <a:gd name="T54" fmla="*/ 2147483647 w 300"/>
                <a:gd name="T55" fmla="*/ 2147483647 h 24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00"/>
                <a:gd name="T85" fmla="*/ 0 h 245"/>
                <a:gd name="T86" fmla="*/ 300 w 300"/>
                <a:gd name="T87" fmla="*/ 245 h 24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00" h="245">
                  <a:moveTo>
                    <a:pt x="294" y="163"/>
                  </a:moveTo>
                  <a:cubicBezTo>
                    <a:pt x="299" y="161"/>
                    <a:pt x="300" y="156"/>
                    <a:pt x="300" y="152"/>
                  </a:cubicBezTo>
                  <a:cubicBezTo>
                    <a:pt x="300" y="92"/>
                    <a:pt x="300" y="92"/>
                    <a:pt x="300" y="92"/>
                  </a:cubicBezTo>
                  <a:cubicBezTo>
                    <a:pt x="300" y="90"/>
                    <a:pt x="300" y="88"/>
                    <a:pt x="299" y="86"/>
                  </a:cubicBezTo>
                  <a:cubicBezTo>
                    <a:pt x="298" y="86"/>
                    <a:pt x="298" y="86"/>
                    <a:pt x="298" y="86"/>
                  </a:cubicBezTo>
                  <a:cubicBezTo>
                    <a:pt x="298" y="86"/>
                    <a:pt x="298" y="86"/>
                    <a:pt x="298" y="86"/>
                  </a:cubicBezTo>
                  <a:cubicBezTo>
                    <a:pt x="297" y="84"/>
                    <a:pt x="296" y="82"/>
                    <a:pt x="294" y="81"/>
                  </a:cubicBezTo>
                  <a:cubicBezTo>
                    <a:pt x="294" y="81"/>
                    <a:pt x="294" y="81"/>
                    <a:pt x="294" y="81"/>
                  </a:cubicBezTo>
                  <a:cubicBezTo>
                    <a:pt x="277" y="71"/>
                    <a:pt x="277" y="71"/>
                    <a:pt x="277" y="71"/>
                  </a:cubicBezTo>
                  <a:cubicBezTo>
                    <a:pt x="156" y="2"/>
                    <a:pt x="156" y="2"/>
                    <a:pt x="156" y="2"/>
                  </a:cubicBezTo>
                  <a:cubicBezTo>
                    <a:pt x="153" y="0"/>
                    <a:pt x="147" y="0"/>
                    <a:pt x="144" y="2"/>
                  </a:cubicBezTo>
                  <a:cubicBezTo>
                    <a:pt x="6" y="81"/>
                    <a:pt x="6" y="81"/>
                    <a:pt x="6" y="81"/>
                  </a:cubicBezTo>
                  <a:cubicBezTo>
                    <a:pt x="6" y="81"/>
                    <a:pt x="6" y="81"/>
                    <a:pt x="6" y="81"/>
                  </a:cubicBezTo>
                  <a:cubicBezTo>
                    <a:pt x="4" y="82"/>
                    <a:pt x="3" y="84"/>
                    <a:pt x="2" y="86"/>
                  </a:cubicBezTo>
                  <a:cubicBezTo>
                    <a:pt x="2" y="86"/>
                    <a:pt x="2" y="86"/>
                    <a:pt x="2" y="86"/>
                  </a:cubicBezTo>
                  <a:cubicBezTo>
                    <a:pt x="1" y="88"/>
                    <a:pt x="0" y="90"/>
                    <a:pt x="0" y="92"/>
                  </a:cubicBezTo>
                  <a:cubicBezTo>
                    <a:pt x="0" y="152"/>
                    <a:pt x="0" y="152"/>
                    <a:pt x="0" y="152"/>
                  </a:cubicBezTo>
                  <a:cubicBezTo>
                    <a:pt x="0" y="156"/>
                    <a:pt x="3" y="160"/>
                    <a:pt x="7" y="162"/>
                  </a:cubicBezTo>
                  <a:cubicBezTo>
                    <a:pt x="7" y="162"/>
                    <a:pt x="13" y="166"/>
                    <a:pt x="22" y="163"/>
                  </a:cubicBezTo>
                  <a:cubicBezTo>
                    <a:pt x="23" y="163"/>
                    <a:pt x="24" y="162"/>
                    <a:pt x="24" y="162"/>
                  </a:cubicBezTo>
                  <a:cubicBezTo>
                    <a:pt x="137" y="227"/>
                    <a:pt x="137" y="227"/>
                    <a:pt x="137" y="227"/>
                  </a:cubicBezTo>
                  <a:cubicBezTo>
                    <a:pt x="137" y="233"/>
                    <a:pt x="137" y="233"/>
                    <a:pt x="137" y="233"/>
                  </a:cubicBezTo>
                  <a:cubicBezTo>
                    <a:pt x="137" y="233"/>
                    <a:pt x="137" y="244"/>
                    <a:pt x="151" y="244"/>
                  </a:cubicBezTo>
                  <a:cubicBezTo>
                    <a:pt x="164" y="245"/>
                    <a:pt x="165" y="236"/>
                    <a:pt x="165" y="236"/>
                  </a:cubicBezTo>
                  <a:cubicBezTo>
                    <a:pt x="165" y="226"/>
                    <a:pt x="165" y="226"/>
                    <a:pt x="165" y="226"/>
                  </a:cubicBezTo>
                  <a:cubicBezTo>
                    <a:pt x="277" y="161"/>
                    <a:pt x="277" y="161"/>
                    <a:pt x="277" y="161"/>
                  </a:cubicBezTo>
                  <a:cubicBezTo>
                    <a:pt x="277" y="161"/>
                    <a:pt x="281" y="163"/>
                    <a:pt x="283" y="164"/>
                  </a:cubicBezTo>
                  <a:cubicBezTo>
                    <a:pt x="286" y="164"/>
                    <a:pt x="290" y="165"/>
                    <a:pt x="294" y="163"/>
                  </a:cubicBezTo>
                  <a:close/>
                </a:path>
              </a:pathLst>
            </a:custGeom>
            <a:noFill/>
            <a:ln w="23813">
              <a:solidFill>
                <a:srgbClr val="52515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714" name="Freeform 129"/>
            <p:cNvSpPr>
              <a:spLocks/>
            </p:cNvSpPr>
            <p:nvPr/>
          </p:nvSpPr>
          <p:spPr bwMode="auto">
            <a:xfrm>
              <a:off x="713" y="2314"/>
              <a:ext cx="66" cy="66"/>
            </a:xfrm>
            <a:custGeom>
              <a:avLst/>
              <a:gdLst>
                <a:gd name="T0" fmla="*/ 0 w 28"/>
                <a:gd name="T1" fmla="*/ 0 h 28"/>
                <a:gd name="T2" fmla="*/ 0 w 28"/>
                <a:gd name="T3" fmla="*/ 2147483647 h 28"/>
                <a:gd name="T4" fmla="*/ 2147483647 w 28"/>
                <a:gd name="T5" fmla="*/ 2147483647 h 28"/>
                <a:gd name="T6" fmla="*/ 2147483647 w 28"/>
                <a:gd name="T7" fmla="*/ 2147483647 h 28"/>
                <a:gd name="T8" fmla="*/ 2147483647 w 28"/>
                <a:gd name="T9" fmla="*/ 2147483647 h 28"/>
                <a:gd name="T10" fmla="*/ 2147483647 w 28"/>
                <a:gd name="T11" fmla="*/ 0 h 28"/>
                <a:gd name="T12" fmla="*/ 0 w 28"/>
                <a:gd name="T13" fmla="*/ 0 h 28"/>
                <a:gd name="T14" fmla="*/ 0 60000 65536"/>
                <a:gd name="T15" fmla="*/ 0 60000 65536"/>
                <a:gd name="T16" fmla="*/ 0 60000 65536"/>
                <a:gd name="T17" fmla="*/ 0 60000 65536"/>
                <a:gd name="T18" fmla="*/ 0 60000 65536"/>
                <a:gd name="T19" fmla="*/ 0 60000 65536"/>
                <a:gd name="T20" fmla="*/ 0 60000 65536"/>
                <a:gd name="T21" fmla="*/ 0 w 28"/>
                <a:gd name="T22" fmla="*/ 0 h 28"/>
                <a:gd name="T23" fmla="*/ 28 w 28"/>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28">
                  <a:moveTo>
                    <a:pt x="0" y="0"/>
                  </a:moveTo>
                  <a:cubicBezTo>
                    <a:pt x="0" y="0"/>
                    <a:pt x="0" y="8"/>
                    <a:pt x="0" y="14"/>
                  </a:cubicBezTo>
                  <a:cubicBezTo>
                    <a:pt x="0" y="24"/>
                    <a:pt x="9" y="26"/>
                    <a:pt x="10" y="27"/>
                  </a:cubicBezTo>
                  <a:cubicBezTo>
                    <a:pt x="13" y="27"/>
                    <a:pt x="18" y="28"/>
                    <a:pt x="22" y="26"/>
                  </a:cubicBezTo>
                  <a:cubicBezTo>
                    <a:pt x="28" y="23"/>
                    <a:pt x="28" y="17"/>
                    <a:pt x="28" y="14"/>
                  </a:cubicBezTo>
                  <a:cubicBezTo>
                    <a:pt x="28" y="11"/>
                    <a:pt x="28" y="0"/>
                    <a:pt x="28" y="0"/>
                  </a:cubicBezTo>
                  <a:lnTo>
                    <a:pt x="0"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15" name="Freeform 130"/>
            <p:cNvSpPr>
              <a:spLocks/>
            </p:cNvSpPr>
            <p:nvPr/>
          </p:nvSpPr>
          <p:spPr bwMode="auto">
            <a:xfrm>
              <a:off x="389" y="2125"/>
              <a:ext cx="69" cy="66"/>
            </a:xfrm>
            <a:custGeom>
              <a:avLst/>
              <a:gdLst>
                <a:gd name="T0" fmla="*/ 0 w 29"/>
                <a:gd name="T1" fmla="*/ 0 h 28"/>
                <a:gd name="T2" fmla="*/ 0 w 29"/>
                <a:gd name="T3" fmla="*/ 2147483647 h 28"/>
                <a:gd name="T4" fmla="*/ 2147483647 w 29"/>
                <a:gd name="T5" fmla="*/ 2147483647 h 28"/>
                <a:gd name="T6" fmla="*/ 2147483647 w 29"/>
                <a:gd name="T7" fmla="*/ 2147483647 h 28"/>
                <a:gd name="T8" fmla="*/ 2147483647 w 29"/>
                <a:gd name="T9" fmla="*/ 2147483647 h 28"/>
                <a:gd name="T10" fmla="*/ 2147483647 w 29"/>
                <a:gd name="T11" fmla="*/ 0 h 28"/>
                <a:gd name="T12" fmla="*/ 0 w 29"/>
                <a:gd name="T13" fmla="*/ 0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0"/>
                  </a:moveTo>
                  <a:cubicBezTo>
                    <a:pt x="0" y="0"/>
                    <a:pt x="0" y="8"/>
                    <a:pt x="0" y="14"/>
                  </a:cubicBezTo>
                  <a:cubicBezTo>
                    <a:pt x="0" y="24"/>
                    <a:pt x="9" y="26"/>
                    <a:pt x="10" y="26"/>
                  </a:cubicBezTo>
                  <a:cubicBezTo>
                    <a:pt x="13" y="27"/>
                    <a:pt x="19" y="28"/>
                    <a:pt x="22" y="26"/>
                  </a:cubicBezTo>
                  <a:cubicBezTo>
                    <a:pt x="29" y="23"/>
                    <a:pt x="29" y="17"/>
                    <a:pt x="29" y="14"/>
                  </a:cubicBezTo>
                  <a:cubicBezTo>
                    <a:pt x="29" y="11"/>
                    <a:pt x="29" y="0"/>
                    <a:pt x="29" y="0"/>
                  </a:cubicBezTo>
                  <a:lnTo>
                    <a:pt x="0"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16" name="Freeform 131"/>
            <p:cNvSpPr>
              <a:spLocks/>
            </p:cNvSpPr>
            <p:nvPr/>
          </p:nvSpPr>
          <p:spPr bwMode="auto">
            <a:xfrm>
              <a:off x="1029" y="2125"/>
              <a:ext cx="69" cy="66"/>
            </a:xfrm>
            <a:custGeom>
              <a:avLst/>
              <a:gdLst>
                <a:gd name="T0" fmla="*/ 0 w 29"/>
                <a:gd name="T1" fmla="*/ 0 h 28"/>
                <a:gd name="T2" fmla="*/ 0 w 29"/>
                <a:gd name="T3" fmla="*/ 2147483647 h 28"/>
                <a:gd name="T4" fmla="*/ 2147483647 w 29"/>
                <a:gd name="T5" fmla="*/ 2147483647 h 28"/>
                <a:gd name="T6" fmla="*/ 2147483647 w 29"/>
                <a:gd name="T7" fmla="*/ 2147483647 h 28"/>
                <a:gd name="T8" fmla="*/ 2147483647 w 29"/>
                <a:gd name="T9" fmla="*/ 2147483647 h 28"/>
                <a:gd name="T10" fmla="*/ 2147483647 w 29"/>
                <a:gd name="T11" fmla="*/ 0 h 28"/>
                <a:gd name="T12" fmla="*/ 0 w 29"/>
                <a:gd name="T13" fmla="*/ 0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0"/>
                  </a:moveTo>
                  <a:cubicBezTo>
                    <a:pt x="0" y="0"/>
                    <a:pt x="0" y="8"/>
                    <a:pt x="0" y="14"/>
                  </a:cubicBezTo>
                  <a:cubicBezTo>
                    <a:pt x="0" y="24"/>
                    <a:pt x="10" y="26"/>
                    <a:pt x="11" y="26"/>
                  </a:cubicBezTo>
                  <a:cubicBezTo>
                    <a:pt x="13" y="27"/>
                    <a:pt x="19" y="28"/>
                    <a:pt x="23" y="26"/>
                  </a:cubicBezTo>
                  <a:cubicBezTo>
                    <a:pt x="29" y="23"/>
                    <a:pt x="29" y="17"/>
                    <a:pt x="29" y="14"/>
                  </a:cubicBezTo>
                  <a:cubicBezTo>
                    <a:pt x="29" y="11"/>
                    <a:pt x="29" y="0"/>
                    <a:pt x="29" y="0"/>
                  </a:cubicBezTo>
                  <a:lnTo>
                    <a:pt x="0"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17" name="Freeform 132"/>
            <p:cNvSpPr>
              <a:spLocks/>
            </p:cNvSpPr>
            <p:nvPr/>
          </p:nvSpPr>
          <p:spPr bwMode="auto">
            <a:xfrm>
              <a:off x="743" y="2004"/>
              <a:ext cx="355" cy="345"/>
            </a:xfrm>
            <a:custGeom>
              <a:avLst/>
              <a:gdLst>
                <a:gd name="T0" fmla="*/ 2147483647 w 150"/>
                <a:gd name="T1" fmla="*/ 0 h 146"/>
                <a:gd name="T2" fmla="*/ 2147483647 w 150"/>
                <a:gd name="T3" fmla="*/ 0 h 146"/>
                <a:gd name="T4" fmla="*/ 0 w 150"/>
                <a:gd name="T5" fmla="*/ 2147483647 h 146"/>
                <a:gd name="T6" fmla="*/ 0 w 150"/>
                <a:gd name="T7" fmla="*/ 2147483647 h 146"/>
                <a:gd name="T8" fmla="*/ 2147483647 w 150"/>
                <a:gd name="T9" fmla="*/ 2147483647 h 146"/>
                <a:gd name="T10" fmla="*/ 2147483647 w 150"/>
                <a:gd name="T11" fmla="*/ 2147483647 h 146"/>
                <a:gd name="T12" fmla="*/ 2147483647 w 150"/>
                <a:gd name="T13" fmla="*/ 2147483647 h 146"/>
                <a:gd name="T14" fmla="*/ 2147483647 w 150"/>
                <a:gd name="T15" fmla="*/ 2147483647 h 146"/>
                <a:gd name="T16" fmla="*/ 2147483647 w 150"/>
                <a:gd name="T17" fmla="*/ 2147483647 h 146"/>
                <a:gd name="T18" fmla="*/ 2147483647 w 150"/>
                <a:gd name="T19" fmla="*/ 0 h 1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0"/>
                <a:gd name="T31" fmla="*/ 0 h 146"/>
                <a:gd name="T32" fmla="*/ 150 w 150"/>
                <a:gd name="T33" fmla="*/ 146 h 1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0" h="146">
                  <a:moveTo>
                    <a:pt x="149" y="0"/>
                  </a:moveTo>
                  <a:cubicBezTo>
                    <a:pt x="148" y="0"/>
                    <a:pt x="148" y="0"/>
                    <a:pt x="148" y="0"/>
                  </a:cubicBezTo>
                  <a:cubicBezTo>
                    <a:pt x="0" y="85"/>
                    <a:pt x="0" y="85"/>
                    <a:pt x="0" y="85"/>
                  </a:cubicBezTo>
                  <a:cubicBezTo>
                    <a:pt x="0" y="146"/>
                    <a:pt x="0" y="146"/>
                    <a:pt x="0" y="146"/>
                  </a:cubicBezTo>
                  <a:cubicBezTo>
                    <a:pt x="3" y="146"/>
                    <a:pt x="5" y="145"/>
                    <a:pt x="7" y="144"/>
                  </a:cubicBezTo>
                  <a:cubicBezTo>
                    <a:pt x="144" y="65"/>
                    <a:pt x="144" y="65"/>
                    <a:pt x="144" y="65"/>
                  </a:cubicBezTo>
                  <a:cubicBezTo>
                    <a:pt x="148" y="63"/>
                    <a:pt x="150" y="58"/>
                    <a:pt x="150" y="54"/>
                  </a:cubicBezTo>
                  <a:cubicBezTo>
                    <a:pt x="150" y="7"/>
                    <a:pt x="150" y="7"/>
                    <a:pt x="150" y="7"/>
                  </a:cubicBezTo>
                  <a:cubicBezTo>
                    <a:pt x="150" y="6"/>
                    <a:pt x="150" y="6"/>
                    <a:pt x="150" y="6"/>
                  </a:cubicBezTo>
                  <a:cubicBezTo>
                    <a:pt x="150" y="4"/>
                    <a:pt x="150" y="2"/>
                    <a:pt x="149" y="0"/>
                  </a:cubicBezTo>
                  <a:close/>
                </a:path>
              </a:pathLst>
            </a:custGeom>
            <a:solidFill>
              <a:srgbClr val="7D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18" name="Freeform 133"/>
            <p:cNvSpPr>
              <a:spLocks/>
            </p:cNvSpPr>
            <p:nvPr/>
          </p:nvSpPr>
          <p:spPr bwMode="auto">
            <a:xfrm>
              <a:off x="389" y="2004"/>
              <a:ext cx="354" cy="345"/>
            </a:xfrm>
            <a:custGeom>
              <a:avLst/>
              <a:gdLst>
                <a:gd name="T0" fmla="*/ 2147483647 w 150"/>
                <a:gd name="T1" fmla="*/ 2147483647 h 146"/>
                <a:gd name="T2" fmla="*/ 2147483647 w 150"/>
                <a:gd name="T3" fmla="*/ 0 h 146"/>
                <a:gd name="T4" fmla="*/ 2147483647 w 150"/>
                <a:gd name="T5" fmla="*/ 0 h 146"/>
                <a:gd name="T6" fmla="*/ 0 w 150"/>
                <a:gd name="T7" fmla="*/ 2147483647 h 146"/>
                <a:gd name="T8" fmla="*/ 0 w 150"/>
                <a:gd name="T9" fmla="*/ 2147483647 h 146"/>
                <a:gd name="T10" fmla="*/ 0 w 150"/>
                <a:gd name="T11" fmla="*/ 2147483647 h 146"/>
                <a:gd name="T12" fmla="*/ 2147483647 w 150"/>
                <a:gd name="T13" fmla="*/ 2147483647 h 146"/>
                <a:gd name="T14" fmla="*/ 2147483647 w 150"/>
                <a:gd name="T15" fmla="*/ 2147483647 h 146"/>
                <a:gd name="T16" fmla="*/ 2147483647 w 150"/>
                <a:gd name="T17" fmla="*/ 2147483647 h 146"/>
                <a:gd name="T18" fmla="*/ 2147483647 w 150"/>
                <a:gd name="T19" fmla="*/ 2147483647 h 1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0"/>
                <a:gd name="T31" fmla="*/ 0 h 146"/>
                <a:gd name="T32" fmla="*/ 150 w 150"/>
                <a:gd name="T33" fmla="*/ 146 h 1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0" h="146">
                  <a:moveTo>
                    <a:pt x="150" y="85"/>
                  </a:moveTo>
                  <a:cubicBezTo>
                    <a:pt x="2" y="0"/>
                    <a:pt x="2" y="0"/>
                    <a:pt x="2" y="0"/>
                  </a:cubicBezTo>
                  <a:cubicBezTo>
                    <a:pt x="2" y="0"/>
                    <a:pt x="2" y="0"/>
                    <a:pt x="2" y="0"/>
                  </a:cubicBezTo>
                  <a:cubicBezTo>
                    <a:pt x="1" y="2"/>
                    <a:pt x="0" y="4"/>
                    <a:pt x="0" y="6"/>
                  </a:cubicBezTo>
                  <a:cubicBezTo>
                    <a:pt x="0" y="7"/>
                    <a:pt x="0" y="7"/>
                    <a:pt x="0" y="7"/>
                  </a:cubicBezTo>
                  <a:cubicBezTo>
                    <a:pt x="0" y="54"/>
                    <a:pt x="0" y="54"/>
                    <a:pt x="0" y="54"/>
                  </a:cubicBezTo>
                  <a:cubicBezTo>
                    <a:pt x="0" y="58"/>
                    <a:pt x="3" y="63"/>
                    <a:pt x="6" y="65"/>
                  </a:cubicBezTo>
                  <a:cubicBezTo>
                    <a:pt x="143" y="144"/>
                    <a:pt x="143" y="144"/>
                    <a:pt x="143" y="144"/>
                  </a:cubicBezTo>
                  <a:cubicBezTo>
                    <a:pt x="145" y="145"/>
                    <a:pt x="147" y="146"/>
                    <a:pt x="150" y="146"/>
                  </a:cubicBezTo>
                  <a:lnTo>
                    <a:pt x="150" y="85"/>
                  </a:lnTo>
                  <a:close/>
                </a:path>
              </a:pathLst>
            </a:custGeom>
            <a:solidFill>
              <a:srgbClr val="C9C9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19" name="Rectangle 134"/>
            <p:cNvSpPr>
              <a:spLocks noChangeArrowheads="1"/>
            </p:cNvSpPr>
            <p:nvPr/>
          </p:nvSpPr>
          <p:spPr bwMode="auto">
            <a:xfrm>
              <a:off x="491" y="2210"/>
              <a:ext cx="1" cy="1"/>
            </a:xfrm>
            <a:prstGeom prst="rect">
              <a:avLst/>
            </a:prstGeom>
            <a:solidFill>
              <a:srgbClr val="27252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zh-TW" altLang="en-US" sz="1400">
                <a:solidFill>
                  <a:srgbClr val="000000"/>
                </a:solidFill>
                <a:ea typeface="新細明體" pitchFamily="18" charset="-120"/>
              </a:endParaRPr>
            </a:p>
          </p:txBody>
        </p:sp>
        <p:sp>
          <p:nvSpPr>
            <p:cNvPr id="12720" name="Freeform 135"/>
            <p:cNvSpPr>
              <a:spLocks/>
            </p:cNvSpPr>
            <p:nvPr/>
          </p:nvSpPr>
          <p:spPr bwMode="auto">
            <a:xfrm>
              <a:off x="394" y="1801"/>
              <a:ext cx="699" cy="404"/>
            </a:xfrm>
            <a:custGeom>
              <a:avLst/>
              <a:gdLst>
                <a:gd name="T0" fmla="*/ 2147483647 w 296"/>
                <a:gd name="T1" fmla="*/ 2147483647 h 171"/>
                <a:gd name="T2" fmla="*/ 2147483647 w 296"/>
                <a:gd name="T3" fmla="*/ 2147483647 h 171"/>
                <a:gd name="T4" fmla="*/ 2147483647 w 296"/>
                <a:gd name="T5" fmla="*/ 2147483647 h 171"/>
                <a:gd name="T6" fmla="*/ 2147483647 w 296"/>
                <a:gd name="T7" fmla="*/ 2147483647 h 171"/>
                <a:gd name="T8" fmla="*/ 2147483647 w 296"/>
                <a:gd name="T9" fmla="*/ 2147483647 h 171"/>
                <a:gd name="T10" fmla="*/ 2147483647 w 296"/>
                <a:gd name="T11" fmla="*/ 2147483647 h 171"/>
                <a:gd name="T12" fmla="*/ 2147483647 w 296"/>
                <a:gd name="T13" fmla="*/ 2147483647 h 171"/>
                <a:gd name="T14" fmla="*/ 2147483647 w 296"/>
                <a:gd name="T15" fmla="*/ 2147483647 h 171"/>
                <a:gd name="T16" fmla="*/ 0 w 296"/>
                <a:gd name="T17" fmla="*/ 2147483647 h 171"/>
                <a:gd name="T18" fmla="*/ 2147483647 w 296"/>
                <a:gd name="T19" fmla="*/ 2147483647 h 171"/>
                <a:gd name="T20" fmla="*/ 2147483647 w 296"/>
                <a:gd name="T21" fmla="*/ 2147483647 h 171"/>
                <a:gd name="T22" fmla="*/ 2147483647 w 296"/>
                <a:gd name="T23" fmla="*/ 2147483647 h 171"/>
                <a:gd name="T24" fmla="*/ 2147483647 w 296"/>
                <a:gd name="T25" fmla="*/ 2147483647 h 1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6"/>
                <a:gd name="T40" fmla="*/ 0 h 171"/>
                <a:gd name="T41" fmla="*/ 296 w 296"/>
                <a:gd name="T42" fmla="*/ 171 h 1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6" h="171">
                  <a:moveTo>
                    <a:pt x="292" y="81"/>
                  </a:moveTo>
                  <a:cubicBezTo>
                    <a:pt x="292" y="81"/>
                    <a:pt x="292" y="81"/>
                    <a:pt x="292" y="81"/>
                  </a:cubicBezTo>
                  <a:cubicBezTo>
                    <a:pt x="275" y="71"/>
                    <a:pt x="275" y="71"/>
                    <a:pt x="275" y="71"/>
                  </a:cubicBezTo>
                  <a:cubicBezTo>
                    <a:pt x="154" y="2"/>
                    <a:pt x="154" y="2"/>
                    <a:pt x="154" y="2"/>
                  </a:cubicBezTo>
                  <a:cubicBezTo>
                    <a:pt x="154" y="2"/>
                    <a:pt x="154" y="2"/>
                    <a:pt x="154" y="2"/>
                  </a:cubicBezTo>
                  <a:cubicBezTo>
                    <a:pt x="151" y="0"/>
                    <a:pt x="145" y="0"/>
                    <a:pt x="142" y="2"/>
                  </a:cubicBezTo>
                  <a:cubicBezTo>
                    <a:pt x="4" y="81"/>
                    <a:pt x="4" y="81"/>
                    <a:pt x="4" y="81"/>
                  </a:cubicBezTo>
                  <a:cubicBezTo>
                    <a:pt x="4" y="81"/>
                    <a:pt x="4" y="81"/>
                    <a:pt x="4" y="81"/>
                  </a:cubicBezTo>
                  <a:cubicBezTo>
                    <a:pt x="2" y="82"/>
                    <a:pt x="1" y="84"/>
                    <a:pt x="0" y="86"/>
                  </a:cubicBezTo>
                  <a:cubicBezTo>
                    <a:pt x="148" y="171"/>
                    <a:pt x="148" y="171"/>
                    <a:pt x="148" y="171"/>
                  </a:cubicBezTo>
                  <a:cubicBezTo>
                    <a:pt x="282" y="94"/>
                    <a:pt x="282" y="94"/>
                    <a:pt x="282" y="94"/>
                  </a:cubicBezTo>
                  <a:cubicBezTo>
                    <a:pt x="296" y="86"/>
                    <a:pt x="296" y="86"/>
                    <a:pt x="296" y="86"/>
                  </a:cubicBezTo>
                  <a:cubicBezTo>
                    <a:pt x="295" y="84"/>
                    <a:pt x="294" y="82"/>
                    <a:pt x="292" y="81"/>
                  </a:cubicBez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21" name="Freeform 136"/>
            <p:cNvSpPr>
              <a:spLocks/>
            </p:cNvSpPr>
            <p:nvPr/>
          </p:nvSpPr>
          <p:spPr bwMode="auto">
            <a:xfrm>
              <a:off x="623" y="1985"/>
              <a:ext cx="125" cy="95"/>
            </a:xfrm>
            <a:custGeom>
              <a:avLst/>
              <a:gdLst>
                <a:gd name="T0" fmla="*/ 2147483647 w 53"/>
                <a:gd name="T1" fmla="*/ 2147483647 h 40"/>
                <a:gd name="T2" fmla="*/ 2147483647 w 53"/>
                <a:gd name="T3" fmla="*/ 2147483647 h 40"/>
                <a:gd name="T4" fmla="*/ 2147483647 w 53"/>
                <a:gd name="T5" fmla="*/ 2147483647 h 40"/>
                <a:gd name="T6" fmla="*/ 2147483647 w 53"/>
                <a:gd name="T7" fmla="*/ 2147483647 h 40"/>
                <a:gd name="T8" fmla="*/ 2147483647 w 53"/>
                <a:gd name="T9" fmla="*/ 2147483647 h 40"/>
                <a:gd name="T10" fmla="*/ 2147483647 w 53"/>
                <a:gd name="T11" fmla="*/ 2147483647 h 40"/>
                <a:gd name="T12" fmla="*/ 2147483647 w 53"/>
                <a:gd name="T13" fmla="*/ 2147483647 h 40"/>
                <a:gd name="T14" fmla="*/ 2147483647 w 53"/>
                <a:gd name="T15" fmla="*/ 2147483647 h 40"/>
                <a:gd name="T16" fmla="*/ 2147483647 w 53"/>
                <a:gd name="T17" fmla="*/ 2147483647 h 40"/>
                <a:gd name="T18" fmla="*/ 2147483647 w 53"/>
                <a:gd name="T19" fmla="*/ 2147483647 h 40"/>
                <a:gd name="T20" fmla="*/ 2147483647 w 53"/>
                <a:gd name="T21" fmla="*/ 2147483647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
                <a:gd name="T34" fmla="*/ 0 h 40"/>
                <a:gd name="T35" fmla="*/ 53 w 53"/>
                <a:gd name="T36" fmla="*/ 40 h 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 h="40">
                  <a:moveTo>
                    <a:pt x="39" y="4"/>
                  </a:moveTo>
                  <a:cubicBezTo>
                    <a:pt x="30" y="9"/>
                    <a:pt x="24" y="13"/>
                    <a:pt x="16" y="18"/>
                  </a:cubicBezTo>
                  <a:cubicBezTo>
                    <a:pt x="16" y="18"/>
                    <a:pt x="16" y="18"/>
                    <a:pt x="16" y="18"/>
                  </a:cubicBezTo>
                  <a:cubicBezTo>
                    <a:pt x="18" y="10"/>
                    <a:pt x="6" y="6"/>
                    <a:pt x="5" y="14"/>
                  </a:cubicBezTo>
                  <a:cubicBezTo>
                    <a:pt x="3" y="18"/>
                    <a:pt x="2" y="23"/>
                    <a:pt x="1" y="28"/>
                  </a:cubicBezTo>
                  <a:cubicBezTo>
                    <a:pt x="0" y="32"/>
                    <a:pt x="2" y="36"/>
                    <a:pt x="6" y="36"/>
                  </a:cubicBezTo>
                  <a:cubicBezTo>
                    <a:pt x="15" y="37"/>
                    <a:pt x="24" y="38"/>
                    <a:pt x="33" y="39"/>
                  </a:cubicBezTo>
                  <a:cubicBezTo>
                    <a:pt x="41" y="40"/>
                    <a:pt x="42" y="28"/>
                    <a:pt x="34" y="28"/>
                  </a:cubicBezTo>
                  <a:cubicBezTo>
                    <a:pt x="31" y="27"/>
                    <a:pt x="28" y="27"/>
                    <a:pt x="25" y="26"/>
                  </a:cubicBezTo>
                  <a:cubicBezTo>
                    <a:pt x="32" y="22"/>
                    <a:pt x="40" y="18"/>
                    <a:pt x="47" y="14"/>
                  </a:cubicBezTo>
                  <a:cubicBezTo>
                    <a:pt x="53" y="10"/>
                    <a:pt x="46" y="0"/>
                    <a:pt x="39" y="4"/>
                  </a:cubicBezTo>
                  <a:close/>
                </a:path>
              </a:pathLst>
            </a:custGeom>
            <a:solidFill>
              <a:srgbClr val="5251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22" name="Freeform 137"/>
            <p:cNvSpPr>
              <a:spLocks/>
            </p:cNvSpPr>
            <p:nvPr/>
          </p:nvSpPr>
          <p:spPr bwMode="auto">
            <a:xfrm>
              <a:off x="748" y="1893"/>
              <a:ext cx="133" cy="97"/>
            </a:xfrm>
            <a:custGeom>
              <a:avLst/>
              <a:gdLst>
                <a:gd name="T0" fmla="*/ 2147483647 w 56"/>
                <a:gd name="T1" fmla="*/ 2147483647 h 41"/>
                <a:gd name="T2" fmla="*/ 2147483647 w 56"/>
                <a:gd name="T3" fmla="*/ 2147483647 h 41"/>
                <a:gd name="T4" fmla="*/ 2147483647 w 56"/>
                <a:gd name="T5" fmla="*/ 2147483647 h 41"/>
                <a:gd name="T6" fmla="*/ 2147483647 w 56"/>
                <a:gd name="T7" fmla="*/ 2147483647 h 41"/>
                <a:gd name="T8" fmla="*/ 2147483647 w 56"/>
                <a:gd name="T9" fmla="*/ 2147483647 h 41"/>
                <a:gd name="T10" fmla="*/ 2147483647 w 56"/>
                <a:gd name="T11" fmla="*/ 2147483647 h 41"/>
                <a:gd name="T12" fmla="*/ 2147483647 w 56"/>
                <a:gd name="T13" fmla="*/ 2147483647 h 41"/>
                <a:gd name="T14" fmla="*/ 2147483647 w 56"/>
                <a:gd name="T15" fmla="*/ 2147483647 h 41"/>
                <a:gd name="T16" fmla="*/ 2147483647 w 56"/>
                <a:gd name="T17" fmla="*/ 2147483647 h 41"/>
                <a:gd name="T18" fmla="*/ 2147483647 w 56"/>
                <a:gd name="T19" fmla="*/ 2147483647 h 41"/>
                <a:gd name="T20" fmla="*/ 2147483647 w 56"/>
                <a:gd name="T21" fmla="*/ 2147483647 h 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41"/>
                <a:gd name="T35" fmla="*/ 56 w 56"/>
                <a:gd name="T36" fmla="*/ 41 h 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41">
                  <a:moveTo>
                    <a:pt x="50" y="3"/>
                  </a:moveTo>
                  <a:cubicBezTo>
                    <a:pt x="42" y="2"/>
                    <a:pt x="34" y="1"/>
                    <a:pt x="27" y="1"/>
                  </a:cubicBezTo>
                  <a:cubicBezTo>
                    <a:pt x="19" y="0"/>
                    <a:pt x="18" y="12"/>
                    <a:pt x="25" y="12"/>
                  </a:cubicBezTo>
                  <a:cubicBezTo>
                    <a:pt x="27" y="13"/>
                    <a:pt x="28" y="13"/>
                    <a:pt x="29" y="13"/>
                  </a:cubicBezTo>
                  <a:cubicBezTo>
                    <a:pt x="22" y="17"/>
                    <a:pt x="14" y="22"/>
                    <a:pt x="6" y="27"/>
                  </a:cubicBezTo>
                  <a:cubicBezTo>
                    <a:pt x="0" y="31"/>
                    <a:pt x="5" y="41"/>
                    <a:pt x="12" y="37"/>
                  </a:cubicBezTo>
                  <a:cubicBezTo>
                    <a:pt x="21" y="32"/>
                    <a:pt x="31" y="26"/>
                    <a:pt x="40" y="20"/>
                  </a:cubicBezTo>
                  <a:cubicBezTo>
                    <a:pt x="40" y="21"/>
                    <a:pt x="40" y="21"/>
                    <a:pt x="40" y="21"/>
                  </a:cubicBezTo>
                  <a:cubicBezTo>
                    <a:pt x="38" y="29"/>
                    <a:pt x="49" y="33"/>
                    <a:pt x="51" y="26"/>
                  </a:cubicBezTo>
                  <a:cubicBezTo>
                    <a:pt x="53" y="21"/>
                    <a:pt x="54" y="16"/>
                    <a:pt x="55" y="11"/>
                  </a:cubicBezTo>
                  <a:cubicBezTo>
                    <a:pt x="56" y="7"/>
                    <a:pt x="54" y="3"/>
                    <a:pt x="50" y="3"/>
                  </a:cubicBezTo>
                  <a:close/>
                </a:path>
              </a:pathLst>
            </a:custGeom>
            <a:solidFill>
              <a:srgbClr val="5251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23" name="Freeform 138"/>
            <p:cNvSpPr>
              <a:spLocks/>
            </p:cNvSpPr>
            <p:nvPr/>
          </p:nvSpPr>
          <p:spPr bwMode="auto">
            <a:xfrm>
              <a:off x="616" y="1891"/>
              <a:ext cx="118" cy="82"/>
            </a:xfrm>
            <a:custGeom>
              <a:avLst/>
              <a:gdLst>
                <a:gd name="T0" fmla="*/ 2147483647 w 50"/>
                <a:gd name="T1" fmla="*/ 2147483647 h 35"/>
                <a:gd name="T2" fmla="*/ 2147483647 w 50"/>
                <a:gd name="T3" fmla="*/ 2147483647 h 35"/>
                <a:gd name="T4" fmla="*/ 2147483647 w 50"/>
                <a:gd name="T5" fmla="*/ 2147483647 h 35"/>
                <a:gd name="T6" fmla="*/ 2147483647 w 50"/>
                <a:gd name="T7" fmla="*/ 2147483647 h 35"/>
                <a:gd name="T8" fmla="*/ 2147483647 w 50"/>
                <a:gd name="T9" fmla="*/ 2147483647 h 35"/>
                <a:gd name="T10" fmla="*/ 2147483647 w 50"/>
                <a:gd name="T11" fmla="*/ 2147483647 h 35"/>
                <a:gd name="T12" fmla="*/ 2147483647 w 50"/>
                <a:gd name="T13" fmla="*/ 2147483647 h 35"/>
                <a:gd name="T14" fmla="*/ 2147483647 w 50"/>
                <a:gd name="T15" fmla="*/ 2147483647 h 35"/>
                <a:gd name="T16" fmla="*/ 2147483647 w 50"/>
                <a:gd name="T17" fmla="*/ 2147483647 h 35"/>
                <a:gd name="T18" fmla="*/ 2147483647 w 50"/>
                <a:gd name="T19" fmla="*/ 2147483647 h 35"/>
                <a:gd name="T20" fmla="*/ 2147483647 w 50"/>
                <a:gd name="T21" fmla="*/ 2147483647 h 35"/>
                <a:gd name="T22" fmla="*/ 2147483647 w 50"/>
                <a:gd name="T23" fmla="*/ 2147483647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0"/>
                <a:gd name="T37" fmla="*/ 0 h 35"/>
                <a:gd name="T38" fmla="*/ 50 w 50"/>
                <a:gd name="T39" fmla="*/ 35 h 3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0" h="35">
                  <a:moveTo>
                    <a:pt x="37" y="11"/>
                  </a:moveTo>
                  <a:cubicBezTo>
                    <a:pt x="37" y="13"/>
                    <a:pt x="37" y="14"/>
                    <a:pt x="36" y="16"/>
                  </a:cubicBezTo>
                  <a:cubicBezTo>
                    <a:pt x="36" y="16"/>
                    <a:pt x="36" y="16"/>
                    <a:pt x="36" y="16"/>
                  </a:cubicBezTo>
                  <a:cubicBezTo>
                    <a:pt x="28" y="11"/>
                    <a:pt x="23" y="8"/>
                    <a:pt x="16" y="4"/>
                  </a:cubicBezTo>
                  <a:cubicBezTo>
                    <a:pt x="9" y="0"/>
                    <a:pt x="0" y="8"/>
                    <a:pt x="6" y="12"/>
                  </a:cubicBezTo>
                  <a:cubicBezTo>
                    <a:pt x="12" y="16"/>
                    <a:pt x="18" y="19"/>
                    <a:pt x="24" y="23"/>
                  </a:cubicBezTo>
                  <a:cubicBezTo>
                    <a:pt x="21" y="23"/>
                    <a:pt x="19" y="23"/>
                    <a:pt x="16" y="23"/>
                  </a:cubicBezTo>
                  <a:cubicBezTo>
                    <a:pt x="9" y="23"/>
                    <a:pt x="7" y="35"/>
                    <a:pt x="15" y="35"/>
                  </a:cubicBezTo>
                  <a:cubicBezTo>
                    <a:pt x="24" y="35"/>
                    <a:pt x="32" y="34"/>
                    <a:pt x="41" y="34"/>
                  </a:cubicBezTo>
                  <a:cubicBezTo>
                    <a:pt x="44" y="34"/>
                    <a:pt x="47" y="32"/>
                    <a:pt x="47" y="29"/>
                  </a:cubicBezTo>
                  <a:cubicBezTo>
                    <a:pt x="48" y="23"/>
                    <a:pt x="48" y="18"/>
                    <a:pt x="49" y="12"/>
                  </a:cubicBezTo>
                  <a:cubicBezTo>
                    <a:pt x="50" y="4"/>
                    <a:pt x="38" y="3"/>
                    <a:pt x="37" y="11"/>
                  </a:cubicBezTo>
                  <a:close/>
                </a:path>
              </a:pathLst>
            </a:custGeom>
            <a:solidFill>
              <a:srgbClr val="5251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24" name="Freeform 139"/>
            <p:cNvSpPr>
              <a:spLocks/>
            </p:cNvSpPr>
            <p:nvPr/>
          </p:nvSpPr>
          <p:spPr bwMode="auto">
            <a:xfrm>
              <a:off x="767" y="1997"/>
              <a:ext cx="128" cy="92"/>
            </a:xfrm>
            <a:custGeom>
              <a:avLst/>
              <a:gdLst>
                <a:gd name="T0" fmla="*/ 2147483647 w 54"/>
                <a:gd name="T1" fmla="*/ 2147483647 h 39"/>
                <a:gd name="T2" fmla="*/ 2147483647 w 54"/>
                <a:gd name="T3" fmla="*/ 2147483647 h 39"/>
                <a:gd name="T4" fmla="*/ 2147483647 w 54"/>
                <a:gd name="T5" fmla="*/ 2147483647 h 39"/>
                <a:gd name="T6" fmla="*/ 2147483647 w 54"/>
                <a:gd name="T7" fmla="*/ 2147483647 h 39"/>
                <a:gd name="T8" fmla="*/ 2147483647 w 54"/>
                <a:gd name="T9" fmla="*/ 0 h 39"/>
                <a:gd name="T10" fmla="*/ 2147483647 w 54"/>
                <a:gd name="T11" fmla="*/ 0 h 39"/>
                <a:gd name="T12" fmla="*/ 2147483647 w 54"/>
                <a:gd name="T13" fmla="*/ 2147483647 h 39"/>
                <a:gd name="T14" fmla="*/ 2147483647 w 54"/>
                <a:gd name="T15" fmla="*/ 2147483647 h 39"/>
                <a:gd name="T16" fmla="*/ 2147483647 w 54"/>
                <a:gd name="T17" fmla="*/ 2147483647 h 39"/>
                <a:gd name="T18" fmla="*/ 2147483647 w 54"/>
                <a:gd name="T19" fmla="*/ 2147483647 h 39"/>
                <a:gd name="T20" fmla="*/ 2147483647 w 54"/>
                <a:gd name="T21" fmla="*/ 2147483647 h 39"/>
                <a:gd name="T22" fmla="*/ 2147483647 w 54"/>
                <a:gd name="T23" fmla="*/ 2147483647 h 39"/>
                <a:gd name="T24" fmla="*/ 2147483647 w 54"/>
                <a:gd name="T25" fmla="*/ 2147483647 h 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
                <a:gd name="T40" fmla="*/ 0 h 39"/>
                <a:gd name="T41" fmla="*/ 54 w 54"/>
                <a:gd name="T42" fmla="*/ 39 h 3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 h="39">
                  <a:moveTo>
                    <a:pt x="48" y="27"/>
                  </a:moveTo>
                  <a:cubicBezTo>
                    <a:pt x="41" y="23"/>
                    <a:pt x="33" y="17"/>
                    <a:pt x="26" y="12"/>
                  </a:cubicBezTo>
                  <a:cubicBezTo>
                    <a:pt x="27" y="12"/>
                    <a:pt x="27" y="12"/>
                    <a:pt x="27" y="12"/>
                  </a:cubicBezTo>
                  <a:cubicBezTo>
                    <a:pt x="29" y="12"/>
                    <a:pt x="32" y="12"/>
                    <a:pt x="34" y="12"/>
                  </a:cubicBezTo>
                  <a:cubicBezTo>
                    <a:pt x="42" y="12"/>
                    <a:pt x="43" y="0"/>
                    <a:pt x="36" y="0"/>
                  </a:cubicBezTo>
                  <a:cubicBezTo>
                    <a:pt x="27" y="0"/>
                    <a:pt x="18" y="0"/>
                    <a:pt x="9" y="0"/>
                  </a:cubicBezTo>
                  <a:cubicBezTo>
                    <a:pt x="6" y="0"/>
                    <a:pt x="3" y="2"/>
                    <a:pt x="3" y="5"/>
                  </a:cubicBezTo>
                  <a:cubicBezTo>
                    <a:pt x="2" y="12"/>
                    <a:pt x="1" y="19"/>
                    <a:pt x="1" y="26"/>
                  </a:cubicBezTo>
                  <a:cubicBezTo>
                    <a:pt x="0" y="34"/>
                    <a:pt x="12" y="35"/>
                    <a:pt x="12" y="27"/>
                  </a:cubicBezTo>
                  <a:cubicBezTo>
                    <a:pt x="13" y="26"/>
                    <a:pt x="13" y="24"/>
                    <a:pt x="13" y="22"/>
                  </a:cubicBezTo>
                  <a:cubicBezTo>
                    <a:pt x="16" y="20"/>
                    <a:pt x="16" y="20"/>
                    <a:pt x="16" y="20"/>
                  </a:cubicBezTo>
                  <a:cubicBezTo>
                    <a:pt x="24" y="25"/>
                    <a:pt x="31" y="30"/>
                    <a:pt x="39" y="35"/>
                  </a:cubicBezTo>
                  <a:cubicBezTo>
                    <a:pt x="46" y="39"/>
                    <a:pt x="54" y="31"/>
                    <a:pt x="48" y="27"/>
                  </a:cubicBezTo>
                  <a:close/>
                </a:path>
              </a:pathLst>
            </a:custGeom>
            <a:solidFill>
              <a:srgbClr val="5251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2301" name="Group 188"/>
          <p:cNvGrpSpPr>
            <a:grpSpLocks noChangeAspect="1"/>
          </p:cNvGrpSpPr>
          <p:nvPr/>
        </p:nvGrpSpPr>
        <p:grpSpPr bwMode="auto">
          <a:xfrm>
            <a:off x="3470275" y="3257550"/>
            <a:ext cx="536575" cy="430213"/>
            <a:chOff x="1741" y="1794"/>
            <a:chExt cx="723" cy="588"/>
          </a:xfrm>
        </p:grpSpPr>
        <p:sp>
          <p:nvSpPr>
            <p:cNvPr id="12699" name="AutoShape 189"/>
            <p:cNvSpPr>
              <a:spLocks noChangeAspect="1" noChangeArrowheads="1" noTextEdit="1"/>
            </p:cNvSpPr>
            <p:nvPr/>
          </p:nvSpPr>
          <p:spPr bwMode="auto">
            <a:xfrm>
              <a:off x="1741" y="1794"/>
              <a:ext cx="723" cy="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700" name="Freeform 190"/>
            <p:cNvSpPr>
              <a:spLocks/>
            </p:cNvSpPr>
            <p:nvPr/>
          </p:nvSpPr>
          <p:spPr bwMode="auto">
            <a:xfrm>
              <a:off x="1748" y="1799"/>
              <a:ext cx="709" cy="581"/>
            </a:xfrm>
            <a:custGeom>
              <a:avLst/>
              <a:gdLst>
                <a:gd name="T0" fmla="*/ 2147483647 w 300"/>
                <a:gd name="T1" fmla="*/ 2147483647 h 246"/>
                <a:gd name="T2" fmla="*/ 2147483647 w 300"/>
                <a:gd name="T3" fmla="*/ 2147483647 h 246"/>
                <a:gd name="T4" fmla="*/ 2147483647 w 300"/>
                <a:gd name="T5" fmla="*/ 2147483647 h 246"/>
                <a:gd name="T6" fmla="*/ 2147483647 w 300"/>
                <a:gd name="T7" fmla="*/ 2147483647 h 246"/>
                <a:gd name="T8" fmla="*/ 2147483647 w 300"/>
                <a:gd name="T9" fmla="*/ 2147483647 h 246"/>
                <a:gd name="T10" fmla="*/ 2147483647 w 300"/>
                <a:gd name="T11" fmla="*/ 2147483647 h 246"/>
                <a:gd name="T12" fmla="*/ 2147483647 w 300"/>
                <a:gd name="T13" fmla="*/ 2147483647 h 246"/>
                <a:gd name="T14" fmla="*/ 2147483647 w 300"/>
                <a:gd name="T15" fmla="*/ 2147483647 h 246"/>
                <a:gd name="T16" fmla="*/ 2147483647 w 300"/>
                <a:gd name="T17" fmla="*/ 2147483647 h 246"/>
                <a:gd name="T18" fmla="*/ 2147483647 w 300"/>
                <a:gd name="T19" fmla="*/ 2147483647 h 246"/>
                <a:gd name="T20" fmla="*/ 2147483647 w 300"/>
                <a:gd name="T21" fmla="*/ 2147483647 h 246"/>
                <a:gd name="T22" fmla="*/ 2147483647 w 300"/>
                <a:gd name="T23" fmla="*/ 2147483647 h 246"/>
                <a:gd name="T24" fmla="*/ 2147483647 w 300"/>
                <a:gd name="T25" fmla="*/ 2147483647 h 246"/>
                <a:gd name="T26" fmla="*/ 2147483647 w 300"/>
                <a:gd name="T27" fmla="*/ 2147483647 h 246"/>
                <a:gd name="T28" fmla="*/ 2147483647 w 300"/>
                <a:gd name="T29" fmla="*/ 2147483647 h 246"/>
                <a:gd name="T30" fmla="*/ 0 w 300"/>
                <a:gd name="T31" fmla="*/ 2147483647 h 246"/>
                <a:gd name="T32" fmla="*/ 0 w 300"/>
                <a:gd name="T33" fmla="*/ 2147483647 h 246"/>
                <a:gd name="T34" fmla="*/ 2147483647 w 300"/>
                <a:gd name="T35" fmla="*/ 2147483647 h 246"/>
                <a:gd name="T36" fmla="*/ 2147483647 w 300"/>
                <a:gd name="T37" fmla="*/ 2147483647 h 246"/>
                <a:gd name="T38" fmla="*/ 2147483647 w 300"/>
                <a:gd name="T39" fmla="*/ 2147483647 h 246"/>
                <a:gd name="T40" fmla="*/ 2147483647 w 300"/>
                <a:gd name="T41" fmla="*/ 2147483647 h 246"/>
                <a:gd name="T42" fmla="*/ 2147483647 w 300"/>
                <a:gd name="T43" fmla="*/ 2147483647 h 246"/>
                <a:gd name="T44" fmla="*/ 2147483647 w 300"/>
                <a:gd name="T45" fmla="*/ 2147483647 h 246"/>
                <a:gd name="T46" fmla="*/ 2147483647 w 300"/>
                <a:gd name="T47" fmla="*/ 2147483647 h 246"/>
                <a:gd name="T48" fmla="*/ 2147483647 w 300"/>
                <a:gd name="T49" fmla="*/ 2147483647 h 246"/>
                <a:gd name="T50" fmla="*/ 2147483647 w 300"/>
                <a:gd name="T51" fmla="*/ 2147483647 h 246"/>
                <a:gd name="T52" fmla="*/ 2147483647 w 300"/>
                <a:gd name="T53" fmla="*/ 2147483647 h 246"/>
                <a:gd name="T54" fmla="*/ 2147483647 w 300"/>
                <a:gd name="T55" fmla="*/ 2147483647 h 24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00"/>
                <a:gd name="T85" fmla="*/ 0 h 246"/>
                <a:gd name="T86" fmla="*/ 300 w 300"/>
                <a:gd name="T87" fmla="*/ 246 h 24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00" h="246">
                  <a:moveTo>
                    <a:pt x="293" y="164"/>
                  </a:moveTo>
                  <a:cubicBezTo>
                    <a:pt x="299" y="161"/>
                    <a:pt x="300" y="157"/>
                    <a:pt x="300" y="153"/>
                  </a:cubicBezTo>
                  <a:cubicBezTo>
                    <a:pt x="300" y="93"/>
                    <a:pt x="300" y="93"/>
                    <a:pt x="300" y="93"/>
                  </a:cubicBezTo>
                  <a:cubicBezTo>
                    <a:pt x="300" y="91"/>
                    <a:pt x="299" y="89"/>
                    <a:pt x="298" y="87"/>
                  </a:cubicBezTo>
                  <a:cubicBezTo>
                    <a:pt x="298" y="87"/>
                    <a:pt x="298" y="87"/>
                    <a:pt x="298" y="87"/>
                  </a:cubicBezTo>
                  <a:cubicBezTo>
                    <a:pt x="298" y="87"/>
                    <a:pt x="298" y="87"/>
                    <a:pt x="298" y="87"/>
                  </a:cubicBezTo>
                  <a:cubicBezTo>
                    <a:pt x="297" y="85"/>
                    <a:pt x="296" y="83"/>
                    <a:pt x="294" y="82"/>
                  </a:cubicBezTo>
                  <a:cubicBezTo>
                    <a:pt x="294" y="82"/>
                    <a:pt x="294" y="82"/>
                    <a:pt x="294" y="82"/>
                  </a:cubicBezTo>
                  <a:cubicBezTo>
                    <a:pt x="277" y="72"/>
                    <a:pt x="277" y="72"/>
                    <a:pt x="277" y="72"/>
                  </a:cubicBezTo>
                  <a:cubicBezTo>
                    <a:pt x="156" y="2"/>
                    <a:pt x="156" y="2"/>
                    <a:pt x="156" y="2"/>
                  </a:cubicBezTo>
                  <a:cubicBezTo>
                    <a:pt x="153" y="0"/>
                    <a:pt x="147" y="0"/>
                    <a:pt x="144" y="2"/>
                  </a:cubicBezTo>
                  <a:cubicBezTo>
                    <a:pt x="6" y="82"/>
                    <a:pt x="6" y="82"/>
                    <a:pt x="6" y="82"/>
                  </a:cubicBezTo>
                  <a:cubicBezTo>
                    <a:pt x="6" y="82"/>
                    <a:pt x="6" y="82"/>
                    <a:pt x="6" y="82"/>
                  </a:cubicBezTo>
                  <a:cubicBezTo>
                    <a:pt x="4" y="83"/>
                    <a:pt x="3" y="85"/>
                    <a:pt x="1" y="87"/>
                  </a:cubicBezTo>
                  <a:cubicBezTo>
                    <a:pt x="1" y="87"/>
                    <a:pt x="1" y="87"/>
                    <a:pt x="1" y="87"/>
                  </a:cubicBezTo>
                  <a:cubicBezTo>
                    <a:pt x="0" y="89"/>
                    <a:pt x="0" y="91"/>
                    <a:pt x="0" y="93"/>
                  </a:cubicBezTo>
                  <a:cubicBezTo>
                    <a:pt x="0" y="153"/>
                    <a:pt x="0" y="153"/>
                    <a:pt x="0" y="153"/>
                  </a:cubicBezTo>
                  <a:cubicBezTo>
                    <a:pt x="0" y="157"/>
                    <a:pt x="3" y="161"/>
                    <a:pt x="7" y="163"/>
                  </a:cubicBezTo>
                  <a:cubicBezTo>
                    <a:pt x="7" y="163"/>
                    <a:pt x="13" y="166"/>
                    <a:pt x="22" y="164"/>
                  </a:cubicBezTo>
                  <a:cubicBezTo>
                    <a:pt x="23" y="163"/>
                    <a:pt x="24" y="163"/>
                    <a:pt x="24" y="163"/>
                  </a:cubicBezTo>
                  <a:cubicBezTo>
                    <a:pt x="136" y="227"/>
                    <a:pt x="136" y="227"/>
                    <a:pt x="136" y="227"/>
                  </a:cubicBezTo>
                  <a:cubicBezTo>
                    <a:pt x="136" y="233"/>
                    <a:pt x="136" y="233"/>
                    <a:pt x="136" y="233"/>
                  </a:cubicBezTo>
                  <a:cubicBezTo>
                    <a:pt x="136" y="233"/>
                    <a:pt x="137" y="244"/>
                    <a:pt x="151" y="245"/>
                  </a:cubicBezTo>
                  <a:cubicBezTo>
                    <a:pt x="164" y="246"/>
                    <a:pt x="165" y="237"/>
                    <a:pt x="165" y="237"/>
                  </a:cubicBezTo>
                  <a:cubicBezTo>
                    <a:pt x="165" y="226"/>
                    <a:pt x="165" y="226"/>
                    <a:pt x="165" y="226"/>
                  </a:cubicBezTo>
                  <a:cubicBezTo>
                    <a:pt x="277" y="162"/>
                    <a:pt x="277" y="162"/>
                    <a:pt x="277" y="162"/>
                  </a:cubicBezTo>
                  <a:cubicBezTo>
                    <a:pt x="277" y="162"/>
                    <a:pt x="281" y="164"/>
                    <a:pt x="283" y="165"/>
                  </a:cubicBezTo>
                  <a:cubicBezTo>
                    <a:pt x="285" y="165"/>
                    <a:pt x="289" y="165"/>
                    <a:pt x="293" y="164"/>
                  </a:cubicBezTo>
                  <a:close/>
                </a:path>
              </a:pathLst>
            </a:custGeom>
            <a:noFill/>
            <a:ln w="22225">
              <a:solidFill>
                <a:srgbClr val="52515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701" name="Freeform 191"/>
            <p:cNvSpPr>
              <a:spLocks/>
            </p:cNvSpPr>
            <p:nvPr/>
          </p:nvSpPr>
          <p:spPr bwMode="auto">
            <a:xfrm>
              <a:off x="2069" y="2314"/>
              <a:ext cx="69" cy="66"/>
            </a:xfrm>
            <a:custGeom>
              <a:avLst/>
              <a:gdLst>
                <a:gd name="T0" fmla="*/ 0 w 29"/>
                <a:gd name="T1" fmla="*/ 0 h 28"/>
                <a:gd name="T2" fmla="*/ 0 w 29"/>
                <a:gd name="T3" fmla="*/ 2147483647 h 28"/>
                <a:gd name="T4" fmla="*/ 2147483647 w 29"/>
                <a:gd name="T5" fmla="*/ 2147483647 h 28"/>
                <a:gd name="T6" fmla="*/ 2147483647 w 29"/>
                <a:gd name="T7" fmla="*/ 2147483647 h 28"/>
                <a:gd name="T8" fmla="*/ 2147483647 w 29"/>
                <a:gd name="T9" fmla="*/ 2147483647 h 28"/>
                <a:gd name="T10" fmla="*/ 2147483647 w 29"/>
                <a:gd name="T11" fmla="*/ 0 h 28"/>
                <a:gd name="T12" fmla="*/ 0 w 29"/>
                <a:gd name="T13" fmla="*/ 0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0"/>
                  </a:moveTo>
                  <a:cubicBezTo>
                    <a:pt x="0" y="0"/>
                    <a:pt x="0" y="8"/>
                    <a:pt x="0" y="14"/>
                  </a:cubicBezTo>
                  <a:cubicBezTo>
                    <a:pt x="0" y="24"/>
                    <a:pt x="10" y="26"/>
                    <a:pt x="11" y="26"/>
                  </a:cubicBezTo>
                  <a:cubicBezTo>
                    <a:pt x="13" y="27"/>
                    <a:pt x="19" y="28"/>
                    <a:pt x="22" y="26"/>
                  </a:cubicBezTo>
                  <a:cubicBezTo>
                    <a:pt x="29" y="23"/>
                    <a:pt x="29" y="17"/>
                    <a:pt x="29" y="14"/>
                  </a:cubicBezTo>
                  <a:cubicBezTo>
                    <a:pt x="29" y="11"/>
                    <a:pt x="29" y="0"/>
                    <a:pt x="29" y="0"/>
                  </a:cubicBezTo>
                  <a:lnTo>
                    <a:pt x="0"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02" name="Freeform 192"/>
            <p:cNvSpPr>
              <a:spLocks/>
            </p:cNvSpPr>
            <p:nvPr/>
          </p:nvSpPr>
          <p:spPr bwMode="auto">
            <a:xfrm>
              <a:off x="1748" y="2125"/>
              <a:ext cx="69" cy="63"/>
            </a:xfrm>
            <a:custGeom>
              <a:avLst/>
              <a:gdLst>
                <a:gd name="T0" fmla="*/ 0 w 29"/>
                <a:gd name="T1" fmla="*/ 0 h 27"/>
                <a:gd name="T2" fmla="*/ 0 w 29"/>
                <a:gd name="T3" fmla="*/ 2147483647 h 27"/>
                <a:gd name="T4" fmla="*/ 2147483647 w 29"/>
                <a:gd name="T5" fmla="*/ 2147483647 h 27"/>
                <a:gd name="T6" fmla="*/ 2147483647 w 29"/>
                <a:gd name="T7" fmla="*/ 2147483647 h 27"/>
                <a:gd name="T8" fmla="*/ 2147483647 w 29"/>
                <a:gd name="T9" fmla="*/ 2147483647 h 27"/>
                <a:gd name="T10" fmla="*/ 2147483647 w 29"/>
                <a:gd name="T11" fmla="*/ 0 h 27"/>
                <a:gd name="T12" fmla="*/ 0 w 29"/>
                <a:gd name="T13" fmla="*/ 0 h 27"/>
                <a:gd name="T14" fmla="*/ 0 60000 65536"/>
                <a:gd name="T15" fmla="*/ 0 60000 65536"/>
                <a:gd name="T16" fmla="*/ 0 60000 65536"/>
                <a:gd name="T17" fmla="*/ 0 60000 65536"/>
                <a:gd name="T18" fmla="*/ 0 60000 65536"/>
                <a:gd name="T19" fmla="*/ 0 60000 65536"/>
                <a:gd name="T20" fmla="*/ 0 60000 65536"/>
                <a:gd name="T21" fmla="*/ 0 w 29"/>
                <a:gd name="T22" fmla="*/ 0 h 27"/>
                <a:gd name="T23" fmla="*/ 29 w 29"/>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7">
                  <a:moveTo>
                    <a:pt x="0" y="0"/>
                  </a:moveTo>
                  <a:cubicBezTo>
                    <a:pt x="0" y="0"/>
                    <a:pt x="0" y="7"/>
                    <a:pt x="0" y="14"/>
                  </a:cubicBezTo>
                  <a:cubicBezTo>
                    <a:pt x="0" y="24"/>
                    <a:pt x="9" y="26"/>
                    <a:pt x="10" y="26"/>
                  </a:cubicBezTo>
                  <a:cubicBezTo>
                    <a:pt x="13" y="27"/>
                    <a:pt x="18" y="27"/>
                    <a:pt x="22" y="26"/>
                  </a:cubicBezTo>
                  <a:cubicBezTo>
                    <a:pt x="29" y="23"/>
                    <a:pt x="29" y="17"/>
                    <a:pt x="29" y="14"/>
                  </a:cubicBezTo>
                  <a:cubicBezTo>
                    <a:pt x="29" y="10"/>
                    <a:pt x="29" y="0"/>
                    <a:pt x="29" y="0"/>
                  </a:cubicBezTo>
                  <a:lnTo>
                    <a:pt x="0"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03" name="Freeform 193"/>
            <p:cNvSpPr>
              <a:spLocks/>
            </p:cNvSpPr>
            <p:nvPr/>
          </p:nvSpPr>
          <p:spPr bwMode="auto">
            <a:xfrm>
              <a:off x="2388" y="2125"/>
              <a:ext cx="69" cy="63"/>
            </a:xfrm>
            <a:custGeom>
              <a:avLst/>
              <a:gdLst>
                <a:gd name="T0" fmla="*/ 0 w 29"/>
                <a:gd name="T1" fmla="*/ 0 h 27"/>
                <a:gd name="T2" fmla="*/ 0 w 29"/>
                <a:gd name="T3" fmla="*/ 2147483647 h 27"/>
                <a:gd name="T4" fmla="*/ 2147483647 w 29"/>
                <a:gd name="T5" fmla="*/ 2147483647 h 27"/>
                <a:gd name="T6" fmla="*/ 2147483647 w 29"/>
                <a:gd name="T7" fmla="*/ 2147483647 h 27"/>
                <a:gd name="T8" fmla="*/ 2147483647 w 29"/>
                <a:gd name="T9" fmla="*/ 2147483647 h 27"/>
                <a:gd name="T10" fmla="*/ 2147483647 w 29"/>
                <a:gd name="T11" fmla="*/ 0 h 27"/>
                <a:gd name="T12" fmla="*/ 0 w 29"/>
                <a:gd name="T13" fmla="*/ 0 h 27"/>
                <a:gd name="T14" fmla="*/ 0 60000 65536"/>
                <a:gd name="T15" fmla="*/ 0 60000 65536"/>
                <a:gd name="T16" fmla="*/ 0 60000 65536"/>
                <a:gd name="T17" fmla="*/ 0 60000 65536"/>
                <a:gd name="T18" fmla="*/ 0 60000 65536"/>
                <a:gd name="T19" fmla="*/ 0 60000 65536"/>
                <a:gd name="T20" fmla="*/ 0 60000 65536"/>
                <a:gd name="T21" fmla="*/ 0 w 29"/>
                <a:gd name="T22" fmla="*/ 0 h 27"/>
                <a:gd name="T23" fmla="*/ 29 w 29"/>
                <a:gd name="T24" fmla="*/ 27 h 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7">
                  <a:moveTo>
                    <a:pt x="0" y="0"/>
                  </a:moveTo>
                  <a:cubicBezTo>
                    <a:pt x="0" y="0"/>
                    <a:pt x="0" y="7"/>
                    <a:pt x="0" y="14"/>
                  </a:cubicBezTo>
                  <a:cubicBezTo>
                    <a:pt x="0" y="24"/>
                    <a:pt x="10" y="26"/>
                    <a:pt x="11" y="26"/>
                  </a:cubicBezTo>
                  <a:cubicBezTo>
                    <a:pt x="13" y="27"/>
                    <a:pt x="19" y="27"/>
                    <a:pt x="22" y="26"/>
                  </a:cubicBezTo>
                  <a:cubicBezTo>
                    <a:pt x="29" y="23"/>
                    <a:pt x="29" y="17"/>
                    <a:pt x="29" y="14"/>
                  </a:cubicBezTo>
                  <a:cubicBezTo>
                    <a:pt x="29" y="10"/>
                    <a:pt x="29" y="0"/>
                    <a:pt x="29" y="0"/>
                  </a:cubicBezTo>
                  <a:lnTo>
                    <a:pt x="0"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04" name="Freeform 194"/>
            <p:cNvSpPr>
              <a:spLocks/>
            </p:cNvSpPr>
            <p:nvPr/>
          </p:nvSpPr>
          <p:spPr bwMode="auto">
            <a:xfrm>
              <a:off x="2102" y="2004"/>
              <a:ext cx="355" cy="345"/>
            </a:xfrm>
            <a:custGeom>
              <a:avLst/>
              <a:gdLst>
                <a:gd name="T0" fmla="*/ 2147483647 w 150"/>
                <a:gd name="T1" fmla="*/ 0 h 146"/>
                <a:gd name="T2" fmla="*/ 2147483647 w 150"/>
                <a:gd name="T3" fmla="*/ 0 h 146"/>
                <a:gd name="T4" fmla="*/ 0 w 150"/>
                <a:gd name="T5" fmla="*/ 2147483647 h 146"/>
                <a:gd name="T6" fmla="*/ 0 w 150"/>
                <a:gd name="T7" fmla="*/ 2147483647 h 146"/>
                <a:gd name="T8" fmla="*/ 2147483647 w 150"/>
                <a:gd name="T9" fmla="*/ 2147483647 h 146"/>
                <a:gd name="T10" fmla="*/ 2147483647 w 150"/>
                <a:gd name="T11" fmla="*/ 2147483647 h 146"/>
                <a:gd name="T12" fmla="*/ 2147483647 w 150"/>
                <a:gd name="T13" fmla="*/ 2147483647 h 146"/>
                <a:gd name="T14" fmla="*/ 2147483647 w 150"/>
                <a:gd name="T15" fmla="*/ 2147483647 h 146"/>
                <a:gd name="T16" fmla="*/ 2147483647 w 150"/>
                <a:gd name="T17" fmla="*/ 2147483647 h 146"/>
                <a:gd name="T18" fmla="*/ 2147483647 w 150"/>
                <a:gd name="T19" fmla="*/ 0 h 1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0"/>
                <a:gd name="T31" fmla="*/ 0 h 146"/>
                <a:gd name="T32" fmla="*/ 150 w 150"/>
                <a:gd name="T33" fmla="*/ 146 h 1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0" h="146">
                  <a:moveTo>
                    <a:pt x="148" y="0"/>
                  </a:moveTo>
                  <a:cubicBezTo>
                    <a:pt x="148" y="0"/>
                    <a:pt x="148" y="0"/>
                    <a:pt x="148" y="0"/>
                  </a:cubicBezTo>
                  <a:cubicBezTo>
                    <a:pt x="0" y="85"/>
                    <a:pt x="0" y="85"/>
                    <a:pt x="0" y="85"/>
                  </a:cubicBezTo>
                  <a:cubicBezTo>
                    <a:pt x="0" y="146"/>
                    <a:pt x="0" y="146"/>
                    <a:pt x="0" y="146"/>
                  </a:cubicBezTo>
                  <a:cubicBezTo>
                    <a:pt x="3" y="146"/>
                    <a:pt x="5" y="145"/>
                    <a:pt x="7" y="144"/>
                  </a:cubicBezTo>
                  <a:cubicBezTo>
                    <a:pt x="144" y="65"/>
                    <a:pt x="144" y="65"/>
                    <a:pt x="144" y="65"/>
                  </a:cubicBezTo>
                  <a:cubicBezTo>
                    <a:pt x="147" y="63"/>
                    <a:pt x="150" y="58"/>
                    <a:pt x="150" y="54"/>
                  </a:cubicBezTo>
                  <a:cubicBezTo>
                    <a:pt x="150" y="7"/>
                    <a:pt x="150" y="7"/>
                    <a:pt x="150" y="7"/>
                  </a:cubicBezTo>
                  <a:cubicBezTo>
                    <a:pt x="150" y="6"/>
                    <a:pt x="150" y="6"/>
                    <a:pt x="150" y="6"/>
                  </a:cubicBezTo>
                  <a:cubicBezTo>
                    <a:pt x="150" y="4"/>
                    <a:pt x="149" y="2"/>
                    <a:pt x="148" y="0"/>
                  </a:cubicBezTo>
                  <a:close/>
                </a:path>
              </a:pathLst>
            </a:custGeom>
            <a:solidFill>
              <a:srgbClr val="7D7C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05" name="Freeform 195"/>
            <p:cNvSpPr>
              <a:spLocks/>
            </p:cNvSpPr>
            <p:nvPr/>
          </p:nvSpPr>
          <p:spPr bwMode="auto">
            <a:xfrm>
              <a:off x="1748" y="2004"/>
              <a:ext cx="354" cy="345"/>
            </a:xfrm>
            <a:custGeom>
              <a:avLst/>
              <a:gdLst>
                <a:gd name="T0" fmla="*/ 2147483647 w 150"/>
                <a:gd name="T1" fmla="*/ 2147483647 h 146"/>
                <a:gd name="T2" fmla="*/ 2147483647 w 150"/>
                <a:gd name="T3" fmla="*/ 0 h 146"/>
                <a:gd name="T4" fmla="*/ 2147483647 w 150"/>
                <a:gd name="T5" fmla="*/ 0 h 146"/>
                <a:gd name="T6" fmla="*/ 0 w 150"/>
                <a:gd name="T7" fmla="*/ 2147483647 h 146"/>
                <a:gd name="T8" fmla="*/ 0 w 150"/>
                <a:gd name="T9" fmla="*/ 2147483647 h 146"/>
                <a:gd name="T10" fmla="*/ 0 w 150"/>
                <a:gd name="T11" fmla="*/ 2147483647 h 146"/>
                <a:gd name="T12" fmla="*/ 2147483647 w 150"/>
                <a:gd name="T13" fmla="*/ 2147483647 h 146"/>
                <a:gd name="T14" fmla="*/ 2147483647 w 150"/>
                <a:gd name="T15" fmla="*/ 2147483647 h 146"/>
                <a:gd name="T16" fmla="*/ 2147483647 w 150"/>
                <a:gd name="T17" fmla="*/ 2147483647 h 146"/>
                <a:gd name="T18" fmla="*/ 2147483647 w 150"/>
                <a:gd name="T19" fmla="*/ 2147483647 h 1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0"/>
                <a:gd name="T31" fmla="*/ 0 h 146"/>
                <a:gd name="T32" fmla="*/ 150 w 150"/>
                <a:gd name="T33" fmla="*/ 146 h 1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0" h="146">
                  <a:moveTo>
                    <a:pt x="150" y="85"/>
                  </a:moveTo>
                  <a:cubicBezTo>
                    <a:pt x="1" y="0"/>
                    <a:pt x="1" y="0"/>
                    <a:pt x="1" y="0"/>
                  </a:cubicBezTo>
                  <a:cubicBezTo>
                    <a:pt x="1" y="0"/>
                    <a:pt x="1" y="0"/>
                    <a:pt x="1" y="0"/>
                  </a:cubicBezTo>
                  <a:cubicBezTo>
                    <a:pt x="0" y="2"/>
                    <a:pt x="0" y="4"/>
                    <a:pt x="0" y="6"/>
                  </a:cubicBezTo>
                  <a:cubicBezTo>
                    <a:pt x="0" y="7"/>
                    <a:pt x="0" y="7"/>
                    <a:pt x="0" y="7"/>
                  </a:cubicBezTo>
                  <a:cubicBezTo>
                    <a:pt x="0" y="54"/>
                    <a:pt x="0" y="54"/>
                    <a:pt x="0" y="54"/>
                  </a:cubicBezTo>
                  <a:cubicBezTo>
                    <a:pt x="0" y="58"/>
                    <a:pt x="2" y="63"/>
                    <a:pt x="6" y="65"/>
                  </a:cubicBezTo>
                  <a:cubicBezTo>
                    <a:pt x="143" y="144"/>
                    <a:pt x="143" y="144"/>
                    <a:pt x="143" y="144"/>
                  </a:cubicBezTo>
                  <a:cubicBezTo>
                    <a:pt x="145" y="145"/>
                    <a:pt x="147" y="146"/>
                    <a:pt x="150" y="146"/>
                  </a:cubicBezTo>
                  <a:lnTo>
                    <a:pt x="150" y="85"/>
                  </a:lnTo>
                  <a:close/>
                </a:path>
              </a:pathLst>
            </a:custGeom>
            <a:solidFill>
              <a:srgbClr val="C9C9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06" name="Rectangle 196"/>
            <p:cNvSpPr>
              <a:spLocks noChangeArrowheads="1"/>
            </p:cNvSpPr>
            <p:nvPr/>
          </p:nvSpPr>
          <p:spPr bwMode="auto">
            <a:xfrm>
              <a:off x="1850" y="2207"/>
              <a:ext cx="1" cy="1"/>
            </a:xfrm>
            <a:prstGeom prst="rect">
              <a:avLst/>
            </a:prstGeom>
            <a:solidFill>
              <a:srgbClr val="27252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zh-TW" altLang="en-US" sz="1400">
                <a:solidFill>
                  <a:srgbClr val="000000"/>
                </a:solidFill>
                <a:ea typeface="新細明體" pitchFamily="18" charset="-120"/>
              </a:endParaRPr>
            </a:p>
          </p:txBody>
        </p:sp>
        <p:sp>
          <p:nvSpPr>
            <p:cNvPr id="12707" name="Freeform 197"/>
            <p:cNvSpPr>
              <a:spLocks/>
            </p:cNvSpPr>
            <p:nvPr/>
          </p:nvSpPr>
          <p:spPr bwMode="auto">
            <a:xfrm>
              <a:off x="1750" y="1799"/>
              <a:ext cx="702" cy="406"/>
            </a:xfrm>
            <a:custGeom>
              <a:avLst/>
              <a:gdLst>
                <a:gd name="T0" fmla="*/ 2147483647 w 297"/>
                <a:gd name="T1" fmla="*/ 2147483647 h 172"/>
                <a:gd name="T2" fmla="*/ 2147483647 w 297"/>
                <a:gd name="T3" fmla="*/ 2147483647 h 172"/>
                <a:gd name="T4" fmla="*/ 2147483647 w 297"/>
                <a:gd name="T5" fmla="*/ 2147483647 h 172"/>
                <a:gd name="T6" fmla="*/ 2147483647 w 297"/>
                <a:gd name="T7" fmla="*/ 2147483647 h 172"/>
                <a:gd name="T8" fmla="*/ 2147483647 w 297"/>
                <a:gd name="T9" fmla="*/ 2147483647 h 172"/>
                <a:gd name="T10" fmla="*/ 2147483647 w 297"/>
                <a:gd name="T11" fmla="*/ 2147483647 h 172"/>
                <a:gd name="T12" fmla="*/ 2147483647 w 297"/>
                <a:gd name="T13" fmla="*/ 2147483647 h 172"/>
                <a:gd name="T14" fmla="*/ 2147483647 w 297"/>
                <a:gd name="T15" fmla="*/ 2147483647 h 172"/>
                <a:gd name="T16" fmla="*/ 0 w 297"/>
                <a:gd name="T17" fmla="*/ 2147483647 h 172"/>
                <a:gd name="T18" fmla="*/ 2147483647 w 297"/>
                <a:gd name="T19" fmla="*/ 2147483647 h 172"/>
                <a:gd name="T20" fmla="*/ 2147483647 w 297"/>
                <a:gd name="T21" fmla="*/ 2147483647 h 172"/>
                <a:gd name="T22" fmla="*/ 2147483647 w 297"/>
                <a:gd name="T23" fmla="*/ 2147483647 h 172"/>
                <a:gd name="T24" fmla="*/ 2147483647 w 297"/>
                <a:gd name="T25" fmla="*/ 2147483647 h 1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7"/>
                <a:gd name="T40" fmla="*/ 0 h 172"/>
                <a:gd name="T41" fmla="*/ 297 w 297"/>
                <a:gd name="T42" fmla="*/ 172 h 1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7" h="172">
                  <a:moveTo>
                    <a:pt x="293" y="82"/>
                  </a:moveTo>
                  <a:cubicBezTo>
                    <a:pt x="293" y="82"/>
                    <a:pt x="293" y="82"/>
                    <a:pt x="293" y="82"/>
                  </a:cubicBezTo>
                  <a:cubicBezTo>
                    <a:pt x="276" y="72"/>
                    <a:pt x="276" y="72"/>
                    <a:pt x="276" y="72"/>
                  </a:cubicBezTo>
                  <a:cubicBezTo>
                    <a:pt x="155" y="2"/>
                    <a:pt x="155" y="2"/>
                    <a:pt x="155" y="2"/>
                  </a:cubicBezTo>
                  <a:cubicBezTo>
                    <a:pt x="155" y="2"/>
                    <a:pt x="155" y="2"/>
                    <a:pt x="155" y="2"/>
                  </a:cubicBezTo>
                  <a:cubicBezTo>
                    <a:pt x="152" y="0"/>
                    <a:pt x="146" y="0"/>
                    <a:pt x="143" y="2"/>
                  </a:cubicBezTo>
                  <a:cubicBezTo>
                    <a:pt x="5" y="82"/>
                    <a:pt x="5" y="82"/>
                    <a:pt x="5" y="82"/>
                  </a:cubicBezTo>
                  <a:cubicBezTo>
                    <a:pt x="5" y="82"/>
                    <a:pt x="5" y="82"/>
                    <a:pt x="5" y="82"/>
                  </a:cubicBezTo>
                  <a:cubicBezTo>
                    <a:pt x="3" y="83"/>
                    <a:pt x="2" y="85"/>
                    <a:pt x="0" y="87"/>
                  </a:cubicBezTo>
                  <a:cubicBezTo>
                    <a:pt x="149" y="172"/>
                    <a:pt x="149" y="172"/>
                    <a:pt x="149" y="172"/>
                  </a:cubicBezTo>
                  <a:cubicBezTo>
                    <a:pt x="283" y="95"/>
                    <a:pt x="283" y="95"/>
                    <a:pt x="283" y="95"/>
                  </a:cubicBezTo>
                  <a:cubicBezTo>
                    <a:pt x="297" y="87"/>
                    <a:pt x="297" y="87"/>
                    <a:pt x="297" y="87"/>
                  </a:cubicBezTo>
                  <a:cubicBezTo>
                    <a:pt x="296" y="85"/>
                    <a:pt x="295" y="83"/>
                    <a:pt x="293" y="82"/>
                  </a:cubicBez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08" name="Freeform 198"/>
            <p:cNvSpPr>
              <a:spLocks/>
            </p:cNvSpPr>
            <p:nvPr/>
          </p:nvSpPr>
          <p:spPr bwMode="auto">
            <a:xfrm>
              <a:off x="1883" y="1896"/>
              <a:ext cx="201" cy="137"/>
            </a:xfrm>
            <a:custGeom>
              <a:avLst/>
              <a:gdLst>
                <a:gd name="T0" fmla="*/ 2147483647 w 85"/>
                <a:gd name="T1" fmla="*/ 2147483647 h 58"/>
                <a:gd name="T2" fmla="*/ 2147483647 w 85"/>
                <a:gd name="T3" fmla="*/ 2147483647 h 58"/>
                <a:gd name="T4" fmla="*/ 2147483647 w 85"/>
                <a:gd name="T5" fmla="*/ 2147483647 h 58"/>
                <a:gd name="T6" fmla="*/ 2147483647 w 85"/>
                <a:gd name="T7" fmla="*/ 2147483647 h 58"/>
                <a:gd name="T8" fmla="*/ 2147483647 w 85"/>
                <a:gd name="T9" fmla="*/ 2147483647 h 58"/>
                <a:gd name="T10" fmla="*/ 2147483647 w 85"/>
                <a:gd name="T11" fmla="*/ 2147483647 h 58"/>
                <a:gd name="T12" fmla="*/ 2147483647 w 85"/>
                <a:gd name="T13" fmla="*/ 2147483647 h 58"/>
                <a:gd name="T14" fmla="*/ 2147483647 w 85"/>
                <a:gd name="T15" fmla="*/ 2147483647 h 58"/>
                <a:gd name="T16" fmla="*/ 2147483647 w 85"/>
                <a:gd name="T17" fmla="*/ 2147483647 h 58"/>
                <a:gd name="T18" fmla="*/ 2147483647 w 85"/>
                <a:gd name="T19" fmla="*/ 2147483647 h 58"/>
                <a:gd name="T20" fmla="*/ 2147483647 w 85"/>
                <a:gd name="T21" fmla="*/ 2147483647 h 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5"/>
                <a:gd name="T34" fmla="*/ 0 h 58"/>
                <a:gd name="T35" fmla="*/ 85 w 85"/>
                <a:gd name="T36" fmla="*/ 58 h 5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5" h="58">
                  <a:moveTo>
                    <a:pt x="68" y="4"/>
                  </a:moveTo>
                  <a:cubicBezTo>
                    <a:pt x="60" y="9"/>
                    <a:pt x="24" y="30"/>
                    <a:pt x="15" y="35"/>
                  </a:cubicBezTo>
                  <a:cubicBezTo>
                    <a:pt x="16" y="35"/>
                    <a:pt x="16" y="35"/>
                    <a:pt x="16" y="35"/>
                  </a:cubicBezTo>
                  <a:cubicBezTo>
                    <a:pt x="17" y="28"/>
                    <a:pt x="6" y="23"/>
                    <a:pt x="4" y="31"/>
                  </a:cubicBezTo>
                  <a:cubicBezTo>
                    <a:pt x="3" y="36"/>
                    <a:pt x="2" y="41"/>
                    <a:pt x="1" y="45"/>
                  </a:cubicBezTo>
                  <a:cubicBezTo>
                    <a:pt x="0" y="49"/>
                    <a:pt x="2" y="53"/>
                    <a:pt x="6" y="53"/>
                  </a:cubicBezTo>
                  <a:cubicBezTo>
                    <a:pt x="15" y="55"/>
                    <a:pt x="24" y="56"/>
                    <a:pt x="33" y="57"/>
                  </a:cubicBezTo>
                  <a:cubicBezTo>
                    <a:pt x="40" y="58"/>
                    <a:pt x="41" y="46"/>
                    <a:pt x="34" y="45"/>
                  </a:cubicBezTo>
                  <a:cubicBezTo>
                    <a:pt x="31" y="44"/>
                    <a:pt x="28" y="44"/>
                    <a:pt x="25" y="44"/>
                  </a:cubicBezTo>
                  <a:cubicBezTo>
                    <a:pt x="32" y="39"/>
                    <a:pt x="71" y="16"/>
                    <a:pt x="78" y="12"/>
                  </a:cubicBezTo>
                  <a:cubicBezTo>
                    <a:pt x="85" y="8"/>
                    <a:pt x="75" y="0"/>
                    <a:pt x="68" y="4"/>
                  </a:cubicBezTo>
                  <a:close/>
                </a:path>
              </a:pathLst>
            </a:custGeom>
            <a:solidFill>
              <a:srgbClr val="5251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09" name="Freeform 199"/>
            <p:cNvSpPr>
              <a:spLocks/>
            </p:cNvSpPr>
            <p:nvPr/>
          </p:nvSpPr>
          <p:spPr bwMode="auto">
            <a:xfrm>
              <a:off x="2022" y="1881"/>
              <a:ext cx="189" cy="130"/>
            </a:xfrm>
            <a:custGeom>
              <a:avLst/>
              <a:gdLst>
                <a:gd name="T0" fmla="*/ 2147483647 w 80"/>
                <a:gd name="T1" fmla="*/ 2147483647 h 55"/>
                <a:gd name="T2" fmla="*/ 2147483647 w 80"/>
                <a:gd name="T3" fmla="*/ 2147483647 h 55"/>
                <a:gd name="T4" fmla="*/ 2147483647 w 80"/>
                <a:gd name="T5" fmla="*/ 2147483647 h 55"/>
                <a:gd name="T6" fmla="*/ 2147483647 w 80"/>
                <a:gd name="T7" fmla="*/ 2147483647 h 55"/>
                <a:gd name="T8" fmla="*/ 2147483647 w 80"/>
                <a:gd name="T9" fmla="*/ 2147483647 h 55"/>
                <a:gd name="T10" fmla="*/ 2147483647 w 80"/>
                <a:gd name="T11" fmla="*/ 2147483647 h 55"/>
                <a:gd name="T12" fmla="*/ 2147483647 w 80"/>
                <a:gd name="T13" fmla="*/ 2147483647 h 55"/>
                <a:gd name="T14" fmla="*/ 2147483647 w 80"/>
                <a:gd name="T15" fmla="*/ 2147483647 h 55"/>
                <a:gd name="T16" fmla="*/ 2147483647 w 80"/>
                <a:gd name="T17" fmla="*/ 2147483647 h 55"/>
                <a:gd name="T18" fmla="*/ 2147483647 w 80"/>
                <a:gd name="T19" fmla="*/ 2147483647 h 55"/>
                <a:gd name="T20" fmla="*/ 2147483647 w 80"/>
                <a:gd name="T21" fmla="*/ 2147483647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0"/>
                <a:gd name="T34" fmla="*/ 0 h 55"/>
                <a:gd name="T35" fmla="*/ 80 w 80"/>
                <a:gd name="T36" fmla="*/ 55 h 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0" h="55">
                  <a:moveTo>
                    <a:pt x="74" y="3"/>
                  </a:moveTo>
                  <a:cubicBezTo>
                    <a:pt x="66" y="2"/>
                    <a:pt x="58" y="2"/>
                    <a:pt x="50" y="1"/>
                  </a:cubicBezTo>
                  <a:cubicBezTo>
                    <a:pt x="43" y="0"/>
                    <a:pt x="41" y="12"/>
                    <a:pt x="49" y="13"/>
                  </a:cubicBezTo>
                  <a:cubicBezTo>
                    <a:pt x="50" y="13"/>
                    <a:pt x="52" y="13"/>
                    <a:pt x="53" y="13"/>
                  </a:cubicBezTo>
                  <a:cubicBezTo>
                    <a:pt x="45" y="18"/>
                    <a:pt x="14" y="36"/>
                    <a:pt x="7" y="41"/>
                  </a:cubicBezTo>
                  <a:cubicBezTo>
                    <a:pt x="0" y="45"/>
                    <a:pt x="5" y="55"/>
                    <a:pt x="12" y="51"/>
                  </a:cubicBezTo>
                  <a:cubicBezTo>
                    <a:pt x="21" y="46"/>
                    <a:pt x="54" y="26"/>
                    <a:pt x="64" y="21"/>
                  </a:cubicBezTo>
                  <a:cubicBezTo>
                    <a:pt x="64" y="21"/>
                    <a:pt x="64" y="21"/>
                    <a:pt x="64" y="22"/>
                  </a:cubicBezTo>
                  <a:cubicBezTo>
                    <a:pt x="62" y="29"/>
                    <a:pt x="73" y="33"/>
                    <a:pt x="75" y="26"/>
                  </a:cubicBezTo>
                  <a:cubicBezTo>
                    <a:pt x="76" y="21"/>
                    <a:pt x="78" y="16"/>
                    <a:pt x="79" y="11"/>
                  </a:cubicBezTo>
                  <a:cubicBezTo>
                    <a:pt x="80" y="8"/>
                    <a:pt x="78" y="4"/>
                    <a:pt x="74" y="3"/>
                  </a:cubicBezTo>
                  <a:close/>
                </a:path>
              </a:pathLst>
            </a:custGeom>
            <a:solidFill>
              <a:srgbClr val="5251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10" name="Freeform 200"/>
            <p:cNvSpPr>
              <a:spLocks/>
            </p:cNvSpPr>
            <p:nvPr/>
          </p:nvSpPr>
          <p:spPr bwMode="auto">
            <a:xfrm>
              <a:off x="1996" y="1974"/>
              <a:ext cx="201" cy="136"/>
            </a:xfrm>
            <a:custGeom>
              <a:avLst/>
              <a:gdLst>
                <a:gd name="T0" fmla="*/ 2147483647 w 85"/>
                <a:gd name="T1" fmla="*/ 2147483647 h 58"/>
                <a:gd name="T2" fmla="*/ 2147483647 w 85"/>
                <a:gd name="T3" fmla="*/ 2147483647 h 58"/>
                <a:gd name="T4" fmla="*/ 2147483647 w 85"/>
                <a:gd name="T5" fmla="*/ 2147483647 h 58"/>
                <a:gd name="T6" fmla="*/ 2147483647 w 85"/>
                <a:gd name="T7" fmla="*/ 2147483647 h 58"/>
                <a:gd name="T8" fmla="*/ 2147483647 w 85"/>
                <a:gd name="T9" fmla="*/ 2147483647 h 58"/>
                <a:gd name="T10" fmla="*/ 2147483647 w 85"/>
                <a:gd name="T11" fmla="*/ 2147483647 h 58"/>
                <a:gd name="T12" fmla="*/ 2147483647 w 85"/>
                <a:gd name="T13" fmla="*/ 2147483647 h 58"/>
                <a:gd name="T14" fmla="*/ 2147483647 w 85"/>
                <a:gd name="T15" fmla="*/ 2147483647 h 58"/>
                <a:gd name="T16" fmla="*/ 2147483647 w 85"/>
                <a:gd name="T17" fmla="*/ 2147483647 h 58"/>
                <a:gd name="T18" fmla="*/ 2147483647 w 85"/>
                <a:gd name="T19" fmla="*/ 2147483647 h 58"/>
                <a:gd name="T20" fmla="*/ 2147483647 w 85"/>
                <a:gd name="T21" fmla="*/ 2147483647 h 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5"/>
                <a:gd name="T34" fmla="*/ 0 h 58"/>
                <a:gd name="T35" fmla="*/ 85 w 85"/>
                <a:gd name="T36" fmla="*/ 58 h 5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5" h="58">
                  <a:moveTo>
                    <a:pt x="69" y="4"/>
                  </a:moveTo>
                  <a:cubicBezTo>
                    <a:pt x="60" y="9"/>
                    <a:pt x="24" y="31"/>
                    <a:pt x="16" y="36"/>
                  </a:cubicBezTo>
                  <a:cubicBezTo>
                    <a:pt x="16" y="36"/>
                    <a:pt x="16" y="36"/>
                    <a:pt x="16" y="35"/>
                  </a:cubicBezTo>
                  <a:cubicBezTo>
                    <a:pt x="18" y="28"/>
                    <a:pt x="6" y="24"/>
                    <a:pt x="5" y="31"/>
                  </a:cubicBezTo>
                  <a:cubicBezTo>
                    <a:pt x="3" y="36"/>
                    <a:pt x="2" y="41"/>
                    <a:pt x="1" y="46"/>
                  </a:cubicBezTo>
                  <a:cubicBezTo>
                    <a:pt x="0" y="50"/>
                    <a:pt x="2" y="53"/>
                    <a:pt x="6" y="54"/>
                  </a:cubicBezTo>
                  <a:cubicBezTo>
                    <a:pt x="15" y="55"/>
                    <a:pt x="24" y="56"/>
                    <a:pt x="33" y="57"/>
                  </a:cubicBezTo>
                  <a:cubicBezTo>
                    <a:pt x="40" y="58"/>
                    <a:pt x="42" y="46"/>
                    <a:pt x="34" y="45"/>
                  </a:cubicBezTo>
                  <a:cubicBezTo>
                    <a:pt x="31" y="45"/>
                    <a:pt x="28" y="44"/>
                    <a:pt x="25" y="44"/>
                  </a:cubicBezTo>
                  <a:cubicBezTo>
                    <a:pt x="32" y="40"/>
                    <a:pt x="71" y="16"/>
                    <a:pt x="79" y="12"/>
                  </a:cubicBezTo>
                  <a:cubicBezTo>
                    <a:pt x="85" y="8"/>
                    <a:pt x="75" y="0"/>
                    <a:pt x="69" y="4"/>
                  </a:cubicBezTo>
                  <a:close/>
                </a:path>
              </a:pathLst>
            </a:custGeom>
            <a:solidFill>
              <a:srgbClr val="5251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11" name="Freeform 201"/>
            <p:cNvSpPr>
              <a:spLocks/>
            </p:cNvSpPr>
            <p:nvPr/>
          </p:nvSpPr>
          <p:spPr bwMode="auto">
            <a:xfrm>
              <a:off x="2136" y="1959"/>
              <a:ext cx="189" cy="133"/>
            </a:xfrm>
            <a:custGeom>
              <a:avLst/>
              <a:gdLst>
                <a:gd name="T0" fmla="*/ 2147483647 w 80"/>
                <a:gd name="T1" fmla="*/ 2147483647 h 56"/>
                <a:gd name="T2" fmla="*/ 2147483647 w 80"/>
                <a:gd name="T3" fmla="*/ 2147483647 h 56"/>
                <a:gd name="T4" fmla="*/ 2147483647 w 80"/>
                <a:gd name="T5" fmla="*/ 2147483647 h 56"/>
                <a:gd name="T6" fmla="*/ 2147483647 w 80"/>
                <a:gd name="T7" fmla="*/ 2147483647 h 56"/>
                <a:gd name="T8" fmla="*/ 2147483647 w 80"/>
                <a:gd name="T9" fmla="*/ 2147483647 h 56"/>
                <a:gd name="T10" fmla="*/ 2147483647 w 80"/>
                <a:gd name="T11" fmla="*/ 2147483647 h 56"/>
                <a:gd name="T12" fmla="*/ 2147483647 w 80"/>
                <a:gd name="T13" fmla="*/ 2147483647 h 56"/>
                <a:gd name="T14" fmla="*/ 2147483647 w 80"/>
                <a:gd name="T15" fmla="*/ 2147483647 h 56"/>
                <a:gd name="T16" fmla="*/ 2147483647 w 80"/>
                <a:gd name="T17" fmla="*/ 2147483647 h 56"/>
                <a:gd name="T18" fmla="*/ 2147483647 w 80"/>
                <a:gd name="T19" fmla="*/ 2147483647 h 56"/>
                <a:gd name="T20" fmla="*/ 2147483647 w 80"/>
                <a:gd name="T21" fmla="*/ 2147483647 h 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0"/>
                <a:gd name="T34" fmla="*/ 0 h 56"/>
                <a:gd name="T35" fmla="*/ 80 w 80"/>
                <a:gd name="T36" fmla="*/ 56 h 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0" h="56">
                  <a:moveTo>
                    <a:pt x="74" y="4"/>
                  </a:moveTo>
                  <a:cubicBezTo>
                    <a:pt x="66" y="3"/>
                    <a:pt x="58" y="2"/>
                    <a:pt x="51" y="1"/>
                  </a:cubicBezTo>
                  <a:cubicBezTo>
                    <a:pt x="43" y="0"/>
                    <a:pt x="42" y="12"/>
                    <a:pt x="49" y="13"/>
                  </a:cubicBezTo>
                  <a:cubicBezTo>
                    <a:pt x="51" y="13"/>
                    <a:pt x="52" y="13"/>
                    <a:pt x="53" y="14"/>
                  </a:cubicBezTo>
                  <a:cubicBezTo>
                    <a:pt x="46" y="18"/>
                    <a:pt x="14" y="36"/>
                    <a:pt x="7" y="41"/>
                  </a:cubicBezTo>
                  <a:cubicBezTo>
                    <a:pt x="0" y="45"/>
                    <a:pt x="5" y="56"/>
                    <a:pt x="12" y="52"/>
                  </a:cubicBezTo>
                  <a:cubicBezTo>
                    <a:pt x="22" y="46"/>
                    <a:pt x="55" y="27"/>
                    <a:pt x="64" y="21"/>
                  </a:cubicBezTo>
                  <a:cubicBezTo>
                    <a:pt x="64" y="21"/>
                    <a:pt x="64" y="22"/>
                    <a:pt x="64" y="22"/>
                  </a:cubicBezTo>
                  <a:cubicBezTo>
                    <a:pt x="62" y="29"/>
                    <a:pt x="73" y="34"/>
                    <a:pt x="75" y="26"/>
                  </a:cubicBezTo>
                  <a:cubicBezTo>
                    <a:pt x="77" y="21"/>
                    <a:pt x="78" y="17"/>
                    <a:pt x="79" y="12"/>
                  </a:cubicBezTo>
                  <a:cubicBezTo>
                    <a:pt x="80" y="8"/>
                    <a:pt x="78" y="4"/>
                    <a:pt x="74" y="4"/>
                  </a:cubicBezTo>
                  <a:close/>
                </a:path>
              </a:pathLst>
            </a:custGeom>
            <a:solidFill>
              <a:srgbClr val="5251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2302" name="Group 202"/>
          <p:cNvGrpSpPr>
            <a:grpSpLocks noChangeAspect="1"/>
          </p:cNvGrpSpPr>
          <p:nvPr/>
        </p:nvGrpSpPr>
        <p:grpSpPr bwMode="auto">
          <a:xfrm flipH="1">
            <a:off x="4089400" y="2220913"/>
            <a:ext cx="468313" cy="660400"/>
            <a:chOff x="4493" y="1677"/>
            <a:chExt cx="574" cy="822"/>
          </a:xfrm>
        </p:grpSpPr>
        <p:sp>
          <p:nvSpPr>
            <p:cNvPr id="12688" name="AutoShape 203"/>
            <p:cNvSpPr>
              <a:spLocks noChangeAspect="1" noChangeArrowheads="1" noTextEdit="1"/>
            </p:cNvSpPr>
            <p:nvPr/>
          </p:nvSpPr>
          <p:spPr bwMode="auto">
            <a:xfrm>
              <a:off x="4493" y="1677"/>
              <a:ext cx="574" cy="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689" name="Freeform 204"/>
            <p:cNvSpPr>
              <a:spLocks/>
            </p:cNvSpPr>
            <p:nvPr/>
          </p:nvSpPr>
          <p:spPr bwMode="auto">
            <a:xfrm>
              <a:off x="4498" y="1684"/>
              <a:ext cx="564" cy="808"/>
            </a:xfrm>
            <a:custGeom>
              <a:avLst/>
              <a:gdLst>
                <a:gd name="T0" fmla="*/ 2147483647 w 239"/>
                <a:gd name="T1" fmla="*/ 2147483647 h 342"/>
                <a:gd name="T2" fmla="*/ 2147483647 w 239"/>
                <a:gd name="T3" fmla="*/ 2147483647 h 342"/>
                <a:gd name="T4" fmla="*/ 2147483647 w 239"/>
                <a:gd name="T5" fmla="*/ 2147483647 h 342"/>
                <a:gd name="T6" fmla="*/ 2147483647 w 239"/>
                <a:gd name="T7" fmla="*/ 2147483647 h 342"/>
                <a:gd name="T8" fmla="*/ 2147483647 w 239"/>
                <a:gd name="T9" fmla="*/ 2147483647 h 342"/>
                <a:gd name="T10" fmla="*/ 2147483647 w 239"/>
                <a:gd name="T11" fmla="*/ 2147483647 h 342"/>
                <a:gd name="T12" fmla="*/ 0 w 239"/>
                <a:gd name="T13" fmla="*/ 2147483647 h 342"/>
                <a:gd name="T14" fmla="*/ 0 w 239"/>
                <a:gd name="T15" fmla="*/ 2147483647 h 342"/>
                <a:gd name="T16" fmla="*/ 2147483647 w 239"/>
                <a:gd name="T17" fmla="*/ 2147483647 h 342"/>
                <a:gd name="T18" fmla="*/ 2147483647 w 239"/>
                <a:gd name="T19" fmla="*/ 2147483647 h 342"/>
                <a:gd name="T20" fmla="*/ 2147483647 w 239"/>
                <a:gd name="T21" fmla="*/ 2147483647 h 342"/>
                <a:gd name="T22" fmla="*/ 2147483647 w 239"/>
                <a:gd name="T23" fmla="*/ 2147483647 h 342"/>
                <a:gd name="T24" fmla="*/ 2147483647 w 239"/>
                <a:gd name="T25" fmla="*/ 2147483647 h 342"/>
                <a:gd name="T26" fmla="*/ 2147483647 w 239"/>
                <a:gd name="T27" fmla="*/ 2147483647 h 342"/>
                <a:gd name="T28" fmla="*/ 2147483647 w 239"/>
                <a:gd name="T29" fmla="*/ 2147483647 h 342"/>
                <a:gd name="T30" fmla="*/ 2147483647 w 239"/>
                <a:gd name="T31" fmla="*/ 2147483647 h 3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9"/>
                <a:gd name="T49" fmla="*/ 0 h 342"/>
                <a:gd name="T50" fmla="*/ 239 w 239"/>
                <a:gd name="T51" fmla="*/ 342 h 3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9" h="342">
                  <a:moveTo>
                    <a:pt x="237" y="57"/>
                  </a:moveTo>
                  <a:cubicBezTo>
                    <a:pt x="236" y="56"/>
                    <a:pt x="235" y="54"/>
                    <a:pt x="233" y="53"/>
                  </a:cubicBezTo>
                  <a:cubicBezTo>
                    <a:pt x="145" y="2"/>
                    <a:pt x="145" y="2"/>
                    <a:pt x="145" y="2"/>
                  </a:cubicBezTo>
                  <a:cubicBezTo>
                    <a:pt x="142" y="0"/>
                    <a:pt x="138" y="0"/>
                    <a:pt x="135" y="2"/>
                  </a:cubicBezTo>
                  <a:cubicBezTo>
                    <a:pt x="5" y="77"/>
                    <a:pt x="5" y="77"/>
                    <a:pt x="5" y="77"/>
                  </a:cubicBezTo>
                  <a:cubicBezTo>
                    <a:pt x="4" y="78"/>
                    <a:pt x="2" y="79"/>
                    <a:pt x="1" y="81"/>
                  </a:cubicBezTo>
                  <a:cubicBezTo>
                    <a:pt x="1" y="82"/>
                    <a:pt x="0" y="84"/>
                    <a:pt x="0" y="86"/>
                  </a:cubicBezTo>
                  <a:cubicBezTo>
                    <a:pt x="0" y="280"/>
                    <a:pt x="0" y="280"/>
                    <a:pt x="0" y="280"/>
                  </a:cubicBezTo>
                  <a:cubicBezTo>
                    <a:pt x="0" y="284"/>
                    <a:pt x="2" y="287"/>
                    <a:pt x="5" y="289"/>
                  </a:cubicBezTo>
                  <a:cubicBezTo>
                    <a:pt x="93" y="341"/>
                    <a:pt x="93" y="341"/>
                    <a:pt x="93" y="341"/>
                  </a:cubicBezTo>
                  <a:cubicBezTo>
                    <a:pt x="95" y="341"/>
                    <a:pt x="96" y="342"/>
                    <a:pt x="98" y="342"/>
                  </a:cubicBezTo>
                  <a:cubicBezTo>
                    <a:pt x="100" y="342"/>
                    <a:pt x="102" y="341"/>
                    <a:pt x="103" y="341"/>
                  </a:cubicBezTo>
                  <a:cubicBezTo>
                    <a:pt x="234" y="265"/>
                    <a:pt x="234" y="265"/>
                    <a:pt x="234" y="265"/>
                  </a:cubicBezTo>
                  <a:cubicBezTo>
                    <a:pt x="236" y="264"/>
                    <a:pt x="239" y="260"/>
                    <a:pt x="239" y="257"/>
                  </a:cubicBezTo>
                  <a:cubicBezTo>
                    <a:pt x="238" y="62"/>
                    <a:pt x="238" y="62"/>
                    <a:pt x="238" y="62"/>
                  </a:cubicBezTo>
                  <a:cubicBezTo>
                    <a:pt x="238" y="61"/>
                    <a:pt x="238" y="59"/>
                    <a:pt x="237" y="57"/>
                  </a:cubicBezTo>
                  <a:close/>
                </a:path>
              </a:pathLst>
            </a:custGeom>
            <a:noFill/>
            <a:ln w="22225">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690" name="Freeform 205"/>
            <p:cNvSpPr>
              <a:spLocks/>
            </p:cNvSpPr>
            <p:nvPr/>
          </p:nvSpPr>
          <p:spPr bwMode="auto">
            <a:xfrm>
              <a:off x="4498" y="1876"/>
              <a:ext cx="231" cy="616"/>
            </a:xfrm>
            <a:custGeom>
              <a:avLst/>
              <a:gdLst>
                <a:gd name="T0" fmla="*/ 2147483647 w 98"/>
                <a:gd name="T1" fmla="*/ 2147483647 h 261"/>
                <a:gd name="T2" fmla="*/ 2147483647 w 98"/>
                <a:gd name="T3" fmla="*/ 2147483647 h 261"/>
                <a:gd name="T4" fmla="*/ 2147483647 w 98"/>
                <a:gd name="T5" fmla="*/ 0 h 261"/>
                <a:gd name="T6" fmla="*/ 0 w 98"/>
                <a:gd name="T7" fmla="*/ 2147483647 h 261"/>
                <a:gd name="T8" fmla="*/ 0 w 98"/>
                <a:gd name="T9" fmla="*/ 2147483647 h 261"/>
                <a:gd name="T10" fmla="*/ 2147483647 w 98"/>
                <a:gd name="T11" fmla="*/ 2147483647 h 261"/>
                <a:gd name="T12" fmla="*/ 2147483647 w 98"/>
                <a:gd name="T13" fmla="*/ 2147483647 h 261"/>
                <a:gd name="T14" fmla="*/ 2147483647 w 98"/>
                <a:gd name="T15" fmla="*/ 2147483647 h 261"/>
                <a:gd name="T16" fmla="*/ 0 60000 65536"/>
                <a:gd name="T17" fmla="*/ 0 60000 65536"/>
                <a:gd name="T18" fmla="*/ 0 60000 65536"/>
                <a:gd name="T19" fmla="*/ 0 60000 65536"/>
                <a:gd name="T20" fmla="*/ 0 60000 65536"/>
                <a:gd name="T21" fmla="*/ 0 60000 65536"/>
                <a:gd name="T22" fmla="*/ 0 60000 65536"/>
                <a:gd name="T23" fmla="*/ 0 60000 65536"/>
                <a:gd name="T24" fmla="*/ 0 w 98"/>
                <a:gd name="T25" fmla="*/ 0 h 261"/>
                <a:gd name="T26" fmla="*/ 98 w 98"/>
                <a:gd name="T27" fmla="*/ 261 h 2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 h="261">
                  <a:moveTo>
                    <a:pt x="98" y="261"/>
                  </a:moveTo>
                  <a:cubicBezTo>
                    <a:pt x="98" y="58"/>
                    <a:pt x="98" y="58"/>
                    <a:pt x="98" y="58"/>
                  </a:cubicBezTo>
                  <a:cubicBezTo>
                    <a:pt x="1" y="0"/>
                    <a:pt x="1" y="0"/>
                    <a:pt x="1" y="0"/>
                  </a:cubicBezTo>
                  <a:cubicBezTo>
                    <a:pt x="1" y="1"/>
                    <a:pt x="0" y="4"/>
                    <a:pt x="0" y="6"/>
                  </a:cubicBezTo>
                  <a:cubicBezTo>
                    <a:pt x="0" y="199"/>
                    <a:pt x="0" y="199"/>
                    <a:pt x="0" y="199"/>
                  </a:cubicBezTo>
                  <a:cubicBezTo>
                    <a:pt x="0" y="203"/>
                    <a:pt x="2" y="206"/>
                    <a:pt x="5" y="208"/>
                  </a:cubicBezTo>
                  <a:cubicBezTo>
                    <a:pt x="93" y="260"/>
                    <a:pt x="93" y="260"/>
                    <a:pt x="93" y="260"/>
                  </a:cubicBezTo>
                  <a:cubicBezTo>
                    <a:pt x="94" y="260"/>
                    <a:pt x="96" y="261"/>
                    <a:pt x="98" y="26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91" name="Freeform 206"/>
            <p:cNvSpPr>
              <a:spLocks/>
            </p:cNvSpPr>
            <p:nvPr/>
          </p:nvSpPr>
          <p:spPr bwMode="auto">
            <a:xfrm>
              <a:off x="4510" y="1906"/>
              <a:ext cx="200" cy="326"/>
            </a:xfrm>
            <a:custGeom>
              <a:avLst/>
              <a:gdLst>
                <a:gd name="T0" fmla="*/ 0 w 200"/>
                <a:gd name="T1" fmla="*/ 0 h 326"/>
                <a:gd name="T2" fmla="*/ 200 w 200"/>
                <a:gd name="T3" fmla="*/ 116 h 326"/>
                <a:gd name="T4" fmla="*/ 200 w 200"/>
                <a:gd name="T5" fmla="*/ 326 h 326"/>
                <a:gd name="T6" fmla="*/ 0 w 200"/>
                <a:gd name="T7" fmla="*/ 210 h 326"/>
                <a:gd name="T8" fmla="*/ 0 w 200"/>
                <a:gd name="T9" fmla="*/ 0 h 326"/>
                <a:gd name="T10" fmla="*/ 0 60000 65536"/>
                <a:gd name="T11" fmla="*/ 0 60000 65536"/>
                <a:gd name="T12" fmla="*/ 0 60000 65536"/>
                <a:gd name="T13" fmla="*/ 0 60000 65536"/>
                <a:gd name="T14" fmla="*/ 0 60000 65536"/>
                <a:gd name="T15" fmla="*/ 0 w 200"/>
                <a:gd name="T16" fmla="*/ 0 h 326"/>
                <a:gd name="T17" fmla="*/ 200 w 200"/>
                <a:gd name="T18" fmla="*/ 326 h 326"/>
              </a:gdLst>
              <a:ahLst/>
              <a:cxnLst>
                <a:cxn ang="T10">
                  <a:pos x="T0" y="T1"/>
                </a:cxn>
                <a:cxn ang="T11">
                  <a:pos x="T2" y="T3"/>
                </a:cxn>
                <a:cxn ang="T12">
                  <a:pos x="T4" y="T5"/>
                </a:cxn>
                <a:cxn ang="T13">
                  <a:pos x="T6" y="T7"/>
                </a:cxn>
                <a:cxn ang="T14">
                  <a:pos x="T8" y="T9"/>
                </a:cxn>
              </a:cxnLst>
              <a:rect l="T15" t="T16" r="T17" b="T18"/>
              <a:pathLst>
                <a:path w="200" h="326">
                  <a:moveTo>
                    <a:pt x="0" y="0"/>
                  </a:moveTo>
                  <a:lnTo>
                    <a:pt x="200" y="116"/>
                  </a:lnTo>
                  <a:lnTo>
                    <a:pt x="200" y="326"/>
                  </a:lnTo>
                  <a:lnTo>
                    <a:pt x="0" y="210"/>
                  </a:lnTo>
                  <a:lnTo>
                    <a:pt x="0"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92" name="Freeform 207"/>
            <p:cNvSpPr>
              <a:spLocks/>
            </p:cNvSpPr>
            <p:nvPr/>
          </p:nvSpPr>
          <p:spPr bwMode="auto">
            <a:xfrm>
              <a:off x="4510" y="1906"/>
              <a:ext cx="200" cy="326"/>
            </a:xfrm>
            <a:custGeom>
              <a:avLst/>
              <a:gdLst>
                <a:gd name="T0" fmla="*/ 4 w 200"/>
                <a:gd name="T1" fmla="*/ 3 h 326"/>
                <a:gd name="T2" fmla="*/ 4 w 200"/>
                <a:gd name="T3" fmla="*/ 206 h 326"/>
                <a:gd name="T4" fmla="*/ 200 w 200"/>
                <a:gd name="T5" fmla="*/ 319 h 326"/>
                <a:gd name="T6" fmla="*/ 200 w 200"/>
                <a:gd name="T7" fmla="*/ 326 h 326"/>
                <a:gd name="T8" fmla="*/ 0 w 200"/>
                <a:gd name="T9" fmla="*/ 210 h 326"/>
                <a:gd name="T10" fmla="*/ 0 w 200"/>
                <a:gd name="T11" fmla="*/ 0 h 326"/>
                <a:gd name="T12" fmla="*/ 4 w 200"/>
                <a:gd name="T13" fmla="*/ 3 h 326"/>
                <a:gd name="T14" fmla="*/ 0 60000 65536"/>
                <a:gd name="T15" fmla="*/ 0 60000 65536"/>
                <a:gd name="T16" fmla="*/ 0 60000 65536"/>
                <a:gd name="T17" fmla="*/ 0 60000 65536"/>
                <a:gd name="T18" fmla="*/ 0 60000 65536"/>
                <a:gd name="T19" fmla="*/ 0 60000 65536"/>
                <a:gd name="T20" fmla="*/ 0 60000 65536"/>
                <a:gd name="T21" fmla="*/ 0 w 200"/>
                <a:gd name="T22" fmla="*/ 0 h 326"/>
                <a:gd name="T23" fmla="*/ 200 w 200"/>
                <a:gd name="T24" fmla="*/ 326 h 3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 h="326">
                  <a:moveTo>
                    <a:pt x="4" y="3"/>
                  </a:moveTo>
                  <a:lnTo>
                    <a:pt x="4" y="206"/>
                  </a:lnTo>
                  <a:lnTo>
                    <a:pt x="200" y="319"/>
                  </a:lnTo>
                  <a:lnTo>
                    <a:pt x="200" y="326"/>
                  </a:lnTo>
                  <a:lnTo>
                    <a:pt x="0" y="210"/>
                  </a:lnTo>
                  <a:lnTo>
                    <a:pt x="0" y="0"/>
                  </a:lnTo>
                  <a:lnTo>
                    <a:pt x="4"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93" name="Line 208"/>
            <p:cNvSpPr>
              <a:spLocks noChangeShapeType="1"/>
            </p:cNvSpPr>
            <p:nvPr/>
          </p:nvSpPr>
          <p:spPr bwMode="auto">
            <a:xfrm>
              <a:off x="4536" y="1975"/>
              <a:ext cx="160" cy="87"/>
            </a:xfrm>
            <a:prstGeom prst="line">
              <a:avLst/>
            </a:prstGeom>
            <a:noFill/>
            <a:ln w="11113" cap="rnd">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2694" name="Line 209"/>
            <p:cNvSpPr>
              <a:spLocks noChangeShapeType="1"/>
            </p:cNvSpPr>
            <p:nvPr/>
          </p:nvSpPr>
          <p:spPr bwMode="auto">
            <a:xfrm>
              <a:off x="4536" y="2029"/>
              <a:ext cx="160" cy="87"/>
            </a:xfrm>
            <a:prstGeom prst="line">
              <a:avLst/>
            </a:prstGeom>
            <a:noFill/>
            <a:ln w="11113" cap="rnd">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2695" name="Line 210"/>
            <p:cNvSpPr>
              <a:spLocks noChangeShapeType="1"/>
            </p:cNvSpPr>
            <p:nvPr/>
          </p:nvSpPr>
          <p:spPr bwMode="auto">
            <a:xfrm>
              <a:off x="4536" y="2078"/>
              <a:ext cx="160" cy="87"/>
            </a:xfrm>
            <a:prstGeom prst="line">
              <a:avLst/>
            </a:prstGeom>
            <a:noFill/>
            <a:ln w="11113" cap="rnd">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2696" name="Freeform 211"/>
            <p:cNvSpPr>
              <a:spLocks/>
            </p:cNvSpPr>
            <p:nvPr/>
          </p:nvSpPr>
          <p:spPr bwMode="auto">
            <a:xfrm>
              <a:off x="4510" y="2140"/>
              <a:ext cx="196" cy="130"/>
            </a:xfrm>
            <a:custGeom>
              <a:avLst/>
              <a:gdLst>
                <a:gd name="T0" fmla="*/ 2147483647 w 83"/>
                <a:gd name="T1" fmla="*/ 2147483647 h 55"/>
                <a:gd name="T2" fmla="*/ 0 w 83"/>
                <a:gd name="T3" fmla="*/ 2147483647 h 55"/>
                <a:gd name="T4" fmla="*/ 2147483647 w 83"/>
                <a:gd name="T5" fmla="*/ 2147483647 h 55"/>
                <a:gd name="T6" fmla="*/ 2147483647 w 83"/>
                <a:gd name="T7" fmla="*/ 2147483647 h 55"/>
                <a:gd name="T8" fmla="*/ 2147483647 w 83"/>
                <a:gd name="T9" fmla="*/ 2147483647 h 55"/>
                <a:gd name="T10" fmla="*/ 2147483647 w 83"/>
                <a:gd name="T11" fmla="*/ 2147483647 h 55"/>
                <a:gd name="T12" fmla="*/ 2147483647 w 83"/>
                <a:gd name="T13" fmla="*/ 2147483647 h 55"/>
                <a:gd name="T14" fmla="*/ 0 60000 65536"/>
                <a:gd name="T15" fmla="*/ 0 60000 65536"/>
                <a:gd name="T16" fmla="*/ 0 60000 65536"/>
                <a:gd name="T17" fmla="*/ 0 60000 65536"/>
                <a:gd name="T18" fmla="*/ 0 60000 65536"/>
                <a:gd name="T19" fmla="*/ 0 60000 65536"/>
                <a:gd name="T20" fmla="*/ 0 60000 65536"/>
                <a:gd name="T21" fmla="*/ 0 w 83"/>
                <a:gd name="T22" fmla="*/ 0 h 55"/>
                <a:gd name="T23" fmla="*/ 83 w 83"/>
                <a:gd name="T24" fmla="*/ 55 h 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55">
                  <a:moveTo>
                    <a:pt x="5" y="2"/>
                  </a:moveTo>
                  <a:cubicBezTo>
                    <a:pt x="2" y="0"/>
                    <a:pt x="0" y="1"/>
                    <a:pt x="0" y="4"/>
                  </a:cubicBezTo>
                  <a:cubicBezTo>
                    <a:pt x="0" y="7"/>
                    <a:pt x="2" y="10"/>
                    <a:pt x="4" y="12"/>
                  </a:cubicBezTo>
                  <a:cubicBezTo>
                    <a:pt x="79" y="54"/>
                    <a:pt x="79" y="54"/>
                    <a:pt x="79" y="54"/>
                  </a:cubicBezTo>
                  <a:cubicBezTo>
                    <a:pt x="81" y="55"/>
                    <a:pt x="83" y="54"/>
                    <a:pt x="83" y="52"/>
                  </a:cubicBezTo>
                  <a:cubicBezTo>
                    <a:pt x="83" y="49"/>
                    <a:pt x="81" y="45"/>
                    <a:pt x="79" y="44"/>
                  </a:cubicBezTo>
                  <a:lnTo>
                    <a:pt x="5" y="2"/>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97" name="Freeform 212"/>
            <p:cNvSpPr>
              <a:spLocks/>
            </p:cNvSpPr>
            <p:nvPr/>
          </p:nvSpPr>
          <p:spPr bwMode="auto">
            <a:xfrm>
              <a:off x="4500" y="1684"/>
              <a:ext cx="558" cy="329"/>
            </a:xfrm>
            <a:custGeom>
              <a:avLst/>
              <a:gdLst>
                <a:gd name="T0" fmla="*/ 2147483647 w 236"/>
                <a:gd name="T1" fmla="*/ 2147483647 h 139"/>
                <a:gd name="T2" fmla="*/ 2147483647 w 236"/>
                <a:gd name="T3" fmla="*/ 2147483647 h 139"/>
                <a:gd name="T4" fmla="*/ 2147483647 w 236"/>
                <a:gd name="T5" fmla="*/ 2147483647 h 139"/>
                <a:gd name="T6" fmla="*/ 2147483647 w 236"/>
                <a:gd name="T7" fmla="*/ 2147483647 h 139"/>
                <a:gd name="T8" fmla="*/ 2147483647 w 236"/>
                <a:gd name="T9" fmla="*/ 2147483647 h 139"/>
                <a:gd name="T10" fmla="*/ 2147483647 w 236"/>
                <a:gd name="T11" fmla="*/ 2147483647 h 139"/>
                <a:gd name="T12" fmla="*/ 0 w 236"/>
                <a:gd name="T13" fmla="*/ 2147483647 h 139"/>
                <a:gd name="T14" fmla="*/ 2147483647 w 236"/>
                <a:gd name="T15" fmla="*/ 2147483647 h 139"/>
                <a:gd name="T16" fmla="*/ 2147483647 w 236"/>
                <a:gd name="T17" fmla="*/ 2147483647 h 139"/>
                <a:gd name="T18" fmla="*/ 2147483647 w 236"/>
                <a:gd name="T19" fmla="*/ 2147483647 h 1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6"/>
                <a:gd name="T31" fmla="*/ 0 h 139"/>
                <a:gd name="T32" fmla="*/ 236 w 236"/>
                <a:gd name="T33" fmla="*/ 139 h 1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6" h="139">
                  <a:moveTo>
                    <a:pt x="232" y="54"/>
                  </a:moveTo>
                  <a:cubicBezTo>
                    <a:pt x="144" y="2"/>
                    <a:pt x="144" y="2"/>
                    <a:pt x="144" y="2"/>
                  </a:cubicBezTo>
                  <a:cubicBezTo>
                    <a:pt x="144" y="2"/>
                    <a:pt x="144" y="2"/>
                    <a:pt x="144" y="2"/>
                  </a:cubicBezTo>
                  <a:cubicBezTo>
                    <a:pt x="141" y="0"/>
                    <a:pt x="137" y="0"/>
                    <a:pt x="134" y="2"/>
                  </a:cubicBezTo>
                  <a:cubicBezTo>
                    <a:pt x="134" y="2"/>
                    <a:pt x="134" y="2"/>
                    <a:pt x="134" y="2"/>
                  </a:cubicBezTo>
                  <a:cubicBezTo>
                    <a:pt x="4" y="77"/>
                    <a:pt x="4" y="77"/>
                    <a:pt x="4" y="77"/>
                  </a:cubicBezTo>
                  <a:cubicBezTo>
                    <a:pt x="3" y="78"/>
                    <a:pt x="1" y="79"/>
                    <a:pt x="0" y="81"/>
                  </a:cubicBezTo>
                  <a:cubicBezTo>
                    <a:pt x="97" y="139"/>
                    <a:pt x="97" y="139"/>
                    <a:pt x="97" y="139"/>
                  </a:cubicBezTo>
                  <a:cubicBezTo>
                    <a:pt x="236" y="58"/>
                    <a:pt x="236" y="58"/>
                    <a:pt x="236" y="58"/>
                  </a:cubicBezTo>
                  <a:cubicBezTo>
                    <a:pt x="235" y="56"/>
                    <a:pt x="234" y="55"/>
                    <a:pt x="232" y="54"/>
                  </a:cubicBez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98" name="Freeform 213"/>
            <p:cNvSpPr>
              <a:spLocks/>
            </p:cNvSpPr>
            <p:nvPr/>
          </p:nvSpPr>
          <p:spPr bwMode="auto">
            <a:xfrm>
              <a:off x="4729" y="1821"/>
              <a:ext cx="331" cy="671"/>
            </a:xfrm>
            <a:custGeom>
              <a:avLst/>
              <a:gdLst>
                <a:gd name="T0" fmla="*/ 0 w 140"/>
                <a:gd name="T1" fmla="*/ 2147483647 h 284"/>
                <a:gd name="T2" fmla="*/ 0 w 140"/>
                <a:gd name="T3" fmla="*/ 2147483647 h 284"/>
                <a:gd name="T4" fmla="*/ 2147483647 w 140"/>
                <a:gd name="T5" fmla="*/ 2147483647 h 284"/>
                <a:gd name="T6" fmla="*/ 2147483647 w 140"/>
                <a:gd name="T7" fmla="*/ 2147483647 h 284"/>
                <a:gd name="T8" fmla="*/ 2147483647 w 140"/>
                <a:gd name="T9" fmla="*/ 2147483647 h 284"/>
                <a:gd name="T10" fmla="*/ 2147483647 w 140"/>
                <a:gd name="T11" fmla="*/ 2147483647 h 284"/>
                <a:gd name="T12" fmla="*/ 2147483647 w 140"/>
                <a:gd name="T13" fmla="*/ 0 h 284"/>
                <a:gd name="T14" fmla="*/ 0 w 140"/>
                <a:gd name="T15" fmla="*/ 2147483647 h 284"/>
                <a:gd name="T16" fmla="*/ 0 60000 65536"/>
                <a:gd name="T17" fmla="*/ 0 60000 65536"/>
                <a:gd name="T18" fmla="*/ 0 60000 65536"/>
                <a:gd name="T19" fmla="*/ 0 60000 65536"/>
                <a:gd name="T20" fmla="*/ 0 60000 65536"/>
                <a:gd name="T21" fmla="*/ 0 60000 65536"/>
                <a:gd name="T22" fmla="*/ 0 60000 65536"/>
                <a:gd name="T23" fmla="*/ 0 60000 65536"/>
                <a:gd name="T24" fmla="*/ 0 w 140"/>
                <a:gd name="T25" fmla="*/ 0 h 284"/>
                <a:gd name="T26" fmla="*/ 140 w 140"/>
                <a:gd name="T27" fmla="*/ 284 h 2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0" h="284">
                  <a:moveTo>
                    <a:pt x="0" y="81"/>
                  </a:moveTo>
                  <a:cubicBezTo>
                    <a:pt x="0" y="284"/>
                    <a:pt x="0" y="284"/>
                    <a:pt x="0" y="284"/>
                  </a:cubicBezTo>
                  <a:cubicBezTo>
                    <a:pt x="2" y="284"/>
                    <a:pt x="4" y="284"/>
                    <a:pt x="5" y="283"/>
                  </a:cubicBezTo>
                  <a:cubicBezTo>
                    <a:pt x="135" y="208"/>
                    <a:pt x="135" y="208"/>
                    <a:pt x="135" y="208"/>
                  </a:cubicBezTo>
                  <a:cubicBezTo>
                    <a:pt x="138" y="206"/>
                    <a:pt x="140" y="203"/>
                    <a:pt x="140" y="199"/>
                  </a:cubicBezTo>
                  <a:cubicBezTo>
                    <a:pt x="140" y="5"/>
                    <a:pt x="140" y="5"/>
                    <a:pt x="140" y="5"/>
                  </a:cubicBezTo>
                  <a:cubicBezTo>
                    <a:pt x="140" y="3"/>
                    <a:pt x="140" y="2"/>
                    <a:pt x="139" y="0"/>
                  </a:cubicBezTo>
                  <a:lnTo>
                    <a:pt x="0" y="81"/>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2303" name="Group 214"/>
          <p:cNvGrpSpPr>
            <a:grpSpLocks noChangeAspect="1"/>
          </p:cNvGrpSpPr>
          <p:nvPr/>
        </p:nvGrpSpPr>
        <p:grpSpPr bwMode="auto">
          <a:xfrm flipH="1">
            <a:off x="4579938" y="2466975"/>
            <a:ext cx="468312" cy="658813"/>
            <a:chOff x="4493" y="1677"/>
            <a:chExt cx="574" cy="822"/>
          </a:xfrm>
        </p:grpSpPr>
        <p:sp>
          <p:nvSpPr>
            <p:cNvPr id="12677" name="AutoShape 215"/>
            <p:cNvSpPr>
              <a:spLocks noChangeAspect="1" noChangeArrowheads="1" noTextEdit="1"/>
            </p:cNvSpPr>
            <p:nvPr/>
          </p:nvSpPr>
          <p:spPr bwMode="auto">
            <a:xfrm>
              <a:off x="4493" y="1677"/>
              <a:ext cx="574" cy="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678" name="Freeform 216"/>
            <p:cNvSpPr>
              <a:spLocks/>
            </p:cNvSpPr>
            <p:nvPr/>
          </p:nvSpPr>
          <p:spPr bwMode="auto">
            <a:xfrm>
              <a:off x="4498" y="1684"/>
              <a:ext cx="564" cy="808"/>
            </a:xfrm>
            <a:custGeom>
              <a:avLst/>
              <a:gdLst>
                <a:gd name="T0" fmla="*/ 2147483647 w 239"/>
                <a:gd name="T1" fmla="*/ 2147483647 h 342"/>
                <a:gd name="T2" fmla="*/ 2147483647 w 239"/>
                <a:gd name="T3" fmla="*/ 2147483647 h 342"/>
                <a:gd name="T4" fmla="*/ 2147483647 w 239"/>
                <a:gd name="T5" fmla="*/ 2147483647 h 342"/>
                <a:gd name="T6" fmla="*/ 2147483647 w 239"/>
                <a:gd name="T7" fmla="*/ 2147483647 h 342"/>
                <a:gd name="T8" fmla="*/ 2147483647 w 239"/>
                <a:gd name="T9" fmla="*/ 2147483647 h 342"/>
                <a:gd name="T10" fmla="*/ 2147483647 w 239"/>
                <a:gd name="T11" fmla="*/ 2147483647 h 342"/>
                <a:gd name="T12" fmla="*/ 0 w 239"/>
                <a:gd name="T13" fmla="*/ 2147483647 h 342"/>
                <a:gd name="T14" fmla="*/ 0 w 239"/>
                <a:gd name="T15" fmla="*/ 2147483647 h 342"/>
                <a:gd name="T16" fmla="*/ 2147483647 w 239"/>
                <a:gd name="T17" fmla="*/ 2147483647 h 342"/>
                <a:gd name="T18" fmla="*/ 2147483647 w 239"/>
                <a:gd name="T19" fmla="*/ 2147483647 h 342"/>
                <a:gd name="T20" fmla="*/ 2147483647 w 239"/>
                <a:gd name="T21" fmla="*/ 2147483647 h 342"/>
                <a:gd name="T22" fmla="*/ 2147483647 w 239"/>
                <a:gd name="T23" fmla="*/ 2147483647 h 342"/>
                <a:gd name="T24" fmla="*/ 2147483647 w 239"/>
                <a:gd name="T25" fmla="*/ 2147483647 h 342"/>
                <a:gd name="T26" fmla="*/ 2147483647 w 239"/>
                <a:gd name="T27" fmla="*/ 2147483647 h 342"/>
                <a:gd name="T28" fmla="*/ 2147483647 w 239"/>
                <a:gd name="T29" fmla="*/ 2147483647 h 342"/>
                <a:gd name="T30" fmla="*/ 2147483647 w 239"/>
                <a:gd name="T31" fmla="*/ 2147483647 h 3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9"/>
                <a:gd name="T49" fmla="*/ 0 h 342"/>
                <a:gd name="T50" fmla="*/ 239 w 239"/>
                <a:gd name="T51" fmla="*/ 342 h 3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9" h="342">
                  <a:moveTo>
                    <a:pt x="237" y="57"/>
                  </a:moveTo>
                  <a:cubicBezTo>
                    <a:pt x="236" y="56"/>
                    <a:pt x="235" y="54"/>
                    <a:pt x="233" y="53"/>
                  </a:cubicBezTo>
                  <a:cubicBezTo>
                    <a:pt x="145" y="2"/>
                    <a:pt x="145" y="2"/>
                    <a:pt x="145" y="2"/>
                  </a:cubicBezTo>
                  <a:cubicBezTo>
                    <a:pt x="142" y="0"/>
                    <a:pt x="138" y="0"/>
                    <a:pt x="135" y="2"/>
                  </a:cubicBezTo>
                  <a:cubicBezTo>
                    <a:pt x="5" y="77"/>
                    <a:pt x="5" y="77"/>
                    <a:pt x="5" y="77"/>
                  </a:cubicBezTo>
                  <a:cubicBezTo>
                    <a:pt x="4" y="78"/>
                    <a:pt x="2" y="79"/>
                    <a:pt x="1" y="81"/>
                  </a:cubicBezTo>
                  <a:cubicBezTo>
                    <a:pt x="1" y="82"/>
                    <a:pt x="0" y="84"/>
                    <a:pt x="0" y="86"/>
                  </a:cubicBezTo>
                  <a:cubicBezTo>
                    <a:pt x="0" y="280"/>
                    <a:pt x="0" y="280"/>
                    <a:pt x="0" y="280"/>
                  </a:cubicBezTo>
                  <a:cubicBezTo>
                    <a:pt x="0" y="284"/>
                    <a:pt x="2" y="287"/>
                    <a:pt x="5" y="289"/>
                  </a:cubicBezTo>
                  <a:cubicBezTo>
                    <a:pt x="93" y="341"/>
                    <a:pt x="93" y="341"/>
                    <a:pt x="93" y="341"/>
                  </a:cubicBezTo>
                  <a:cubicBezTo>
                    <a:pt x="95" y="341"/>
                    <a:pt x="96" y="342"/>
                    <a:pt x="98" y="342"/>
                  </a:cubicBezTo>
                  <a:cubicBezTo>
                    <a:pt x="100" y="342"/>
                    <a:pt x="102" y="341"/>
                    <a:pt x="103" y="341"/>
                  </a:cubicBezTo>
                  <a:cubicBezTo>
                    <a:pt x="234" y="265"/>
                    <a:pt x="234" y="265"/>
                    <a:pt x="234" y="265"/>
                  </a:cubicBezTo>
                  <a:cubicBezTo>
                    <a:pt x="236" y="264"/>
                    <a:pt x="239" y="260"/>
                    <a:pt x="239" y="257"/>
                  </a:cubicBezTo>
                  <a:cubicBezTo>
                    <a:pt x="238" y="62"/>
                    <a:pt x="238" y="62"/>
                    <a:pt x="238" y="62"/>
                  </a:cubicBezTo>
                  <a:cubicBezTo>
                    <a:pt x="238" y="61"/>
                    <a:pt x="238" y="59"/>
                    <a:pt x="237" y="57"/>
                  </a:cubicBezTo>
                  <a:close/>
                </a:path>
              </a:pathLst>
            </a:custGeom>
            <a:noFill/>
            <a:ln w="22225">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679" name="Freeform 217"/>
            <p:cNvSpPr>
              <a:spLocks/>
            </p:cNvSpPr>
            <p:nvPr/>
          </p:nvSpPr>
          <p:spPr bwMode="auto">
            <a:xfrm>
              <a:off x="4498" y="1876"/>
              <a:ext cx="231" cy="616"/>
            </a:xfrm>
            <a:custGeom>
              <a:avLst/>
              <a:gdLst>
                <a:gd name="T0" fmla="*/ 2147483647 w 98"/>
                <a:gd name="T1" fmla="*/ 2147483647 h 261"/>
                <a:gd name="T2" fmla="*/ 2147483647 w 98"/>
                <a:gd name="T3" fmla="*/ 2147483647 h 261"/>
                <a:gd name="T4" fmla="*/ 2147483647 w 98"/>
                <a:gd name="T5" fmla="*/ 0 h 261"/>
                <a:gd name="T6" fmla="*/ 0 w 98"/>
                <a:gd name="T7" fmla="*/ 2147483647 h 261"/>
                <a:gd name="T8" fmla="*/ 0 w 98"/>
                <a:gd name="T9" fmla="*/ 2147483647 h 261"/>
                <a:gd name="T10" fmla="*/ 2147483647 w 98"/>
                <a:gd name="T11" fmla="*/ 2147483647 h 261"/>
                <a:gd name="T12" fmla="*/ 2147483647 w 98"/>
                <a:gd name="T13" fmla="*/ 2147483647 h 261"/>
                <a:gd name="T14" fmla="*/ 2147483647 w 98"/>
                <a:gd name="T15" fmla="*/ 2147483647 h 261"/>
                <a:gd name="T16" fmla="*/ 0 60000 65536"/>
                <a:gd name="T17" fmla="*/ 0 60000 65536"/>
                <a:gd name="T18" fmla="*/ 0 60000 65536"/>
                <a:gd name="T19" fmla="*/ 0 60000 65536"/>
                <a:gd name="T20" fmla="*/ 0 60000 65536"/>
                <a:gd name="T21" fmla="*/ 0 60000 65536"/>
                <a:gd name="T22" fmla="*/ 0 60000 65536"/>
                <a:gd name="T23" fmla="*/ 0 60000 65536"/>
                <a:gd name="T24" fmla="*/ 0 w 98"/>
                <a:gd name="T25" fmla="*/ 0 h 261"/>
                <a:gd name="T26" fmla="*/ 98 w 98"/>
                <a:gd name="T27" fmla="*/ 261 h 2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 h="261">
                  <a:moveTo>
                    <a:pt x="98" y="261"/>
                  </a:moveTo>
                  <a:cubicBezTo>
                    <a:pt x="98" y="58"/>
                    <a:pt x="98" y="58"/>
                    <a:pt x="98" y="58"/>
                  </a:cubicBezTo>
                  <a:cubicBezTo>
                    <a:pt x="1" y="0"/>
                    <a:pt x="1" y="0"/>
                    <a:pt x="1" y="0"/>
                  </a:cubicBezTo>
                  <a:cubicBezTo>
                    <a:pt x="1" y="1"/>
                    <a:pt x="0" y="4"/>
                    <a:pt x="0" y="6"/>
                  </a:cubicBezTo>
                  <a:cubicBezTo>
                    <a:pt x="0" y="199"/>
                    <a:pt x="0" y="199"/>
                    <a:pt x="0" y="199"/>
                  </a:cubicBezTo>
                  <a:cubicBezTo>
                    <a:pt x="0" y="203"/>
                    <a:pt x="2" y="206"/>
                    <a:pt x="5" y="208"/>
                  </a:cubicBezTo>
                  <a:cubicBezTo>
                    <a:pt x="93" y="260"/>
                    <a:pt x="93" y="260"/>
                    <a:pt x="93" y="260"/>
                  </a:cubicBezTo>
                  <a:cubicBezTo>
                    <a:pt x="94" y="260"/>
                    <a:pt x="96" y="261"/>
                    <a:pt x="98" y="26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80" name="Freeform 218"/>
            <p:cNvSpPr>
              <a:spLocks/>
            </p:cNvSpPr>
            <p:nvPr/>
          </p:nvSpPr>
          <p:spPr bwMode="auto">
            <a:xfrm>
              <a:off x="4510" y="1906"/>
              <a:ext cx="200" cy="326"/>
            </a:xfrm>
            <a:custGeom>
              <a:avLst/>
              <a:gdLst>
                <a:gd name="T0" fmla="*/ 0 w 200"/>
                <a:gd name="T1" fmla="*/ 0 h 326"/>
                <a:gd name="T2" fmla="*/ 200 w 200"/>
                <a:gd name="T3" fmla="*/ 116 h 326"/>
                <a:gd name="T4" fmla="*/ 200 w 200"/>
                <a:gd name="T5" fmla="*/ 326 h 326"/>
                <a:gd name="T6" fmla="*/ 0 w 200"/>
                <a:gd name="T7" fmla="*/ 210 h 326"/>
                <a:gd name="T8" fmla="*/ 0 w 200"/>
                <a:gd name="T9" fmla="*/ 0 h 326"/>
                <a:gd name="T10" fmla="*/ 0 60000 65536"/>
                <a:gd name="T11" fmla="*/ 0 60000 65536"/>
                <a:gd name="T12" fmla="*/ 0 60000 65536"/>
                <a:gd name="T13" fmla="*/ 0 60000 65536"/>
                <a:gd name="T14" fmla="*/ 0 60000 65536"/>
                <a:gd name="T15" fmla="*/ 0 w 200"/>
                <a:gd name="T16" fmla="*/ 0 h 326"/>
                <a:gd name="T17" fmla="*/ 200 w 200"/>
                <a:gd name="T18" fmla="*/ 326 h 326"/>
              </a:gdLst>
              <a:ahLst/>
              <a:cxnLst>
                <a:cxn ang="T10">
                  <a:pos x="T0" y="T1"/>
                </a:cxn>
                <a:cxn ang="T11">
                  <a:pos x="T2" y="T3"/>
                </a:cxn>
                <a:cxn ang="T12">
                  <a:pos x="T4" y="T5"/>
                </a:cxn>
                <a:cxn ang="T13">
                  <a:pos x="T6" y="T7"/>
                </a:cxn>
                <a:cxn ang="T14">
                  <a:pos x="T8" y="T9"/>
                </a:cxn>
              </a:cxnLst>
              <a:rect l="T15" t="T16" r="T17" b="T18"/>
              <a:pathLst>
                <a:path w="200" h="326">
                  <a:moveTo>
                    <a:pt x="0" y="0"/>
                  </a:moveTo>
                  <a:lnTo>
                    <a:pt x="200" y="116"/>
                  </a:lnTo>
                  <a:lnTo>
                    <a:pt x="200" y="326"/>
                  </a:lnTo>
                  <a:lnTo>
                    <a:pt x="0" y="210"/>
                  </a:lnTo>
                  <a:lnTo>
                    <a:pt x="0"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81" name="Freeform 219"/>
            <p:cNvSpPr>
              <a:spLocks/>
            </p:cNvSpPr>
            <p:nvPr/>
          </p:nvSpPr>
          <p:spPr bwMode="auto">
            <a:xfrm>
              <a:off x="4510" y="1906"/>
              <a:ext cx="200" cy="326"/>
            </a:xfrm>
            <a:custGeom>
              <a:avLst/>
              <a:gdLst>
                <a:gd name="T0" fmla="*/ 4 w 200"/>
                <a:gd name="T1" fmla="*/ 3 h 326"/>
                <a:gd name="T2" fmla="*/ 4 w 200"/>
                <a:gd name="T3" fmla="*/ 206 h 326"/>
                <a:gd name="T4" fmla="*/ 200 w 200"/>
                <a:gd name="T5" fmla="*/ 319 h 326"/>
                <a:gd name="T6" fmla="*/ 200 w 200"/>
                <a:gd name="T7" fmla="*/ 326 h 326"/>
                <a:gd name="T8" fmla="*/ 0 w 200"/>
                <a:gd name="T9" fmla="*/ 210 h 326"/>
                <a:gd name="T10" fmla="*/ 0 w 200"/>
                <a:gd name="T11" fmla="*/ 0 h 326"/>
                <a:gd name="T12" fmla="*/ 4 w 200"/>
                <a:gd name="T13" fmla="*/ 3 h 326"/>
                <a:gd name="T14" fmla="*/ 0 60000 65536"/>
                <a:gd name="T15" fmla="*/ 0 60000 65536"/>
                <a:gd name="T16" fmla="*/ 0 60000 65536"/>
                <a:gd name="T17" fmla="*/ 0 60000 65536"/>
                <a:gd name="T18" fmla="*/ 0 60000 65536"/>
                <a:gd name="T19" fmla="*/ 0 60000 65536"/>
                <a:gd name="T20" fmla="*/ 0 60000 65536"/>
                <a:gd name="T21" fmla="*/ 0 w 200"/>
                <a:gd name="T22" fmla="*/ 0 h 326"/>
                <a:gd name="T23" fmla="*/ 200 w 200"/>
                <a:gd name="T24" fmla="*/ 326 h 3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 h="326">
                  <a:moveTo>
                    <a:pt x="4" y="3"/>
                  </a:moveTo>
                  <a:lnTo>
                    <a:pt x="4" y="206"/>
                  </a:lnTo>
                  <a:lnTo>
                    <a:pt x="200" y="319"/>
                  </a:lnTo>
                  <a:lnTo>
                    <a:pt x="200" y="326"/>
                  </a:lnTo>
                  <a:lnTo>
                    <a:pt x="0" y="210"/>
                  </a:lnTo>
                  <a:lnTo>
                    <a:pt x="0" y="0"/>
                  </a:lnTo>
                  <a:lnTo>
                    <a:pt x="4"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82" name="Line 220"/>
            <p:cNvSpPr>
              <a:spLocks noChangeShapeType="1"/>
            </p:cNvSpPr>
            <p:nvPr/>
          </p:nvSpPr>
          <p:spPr bwMode="auto">
            <a:xfrm>
              <a:off x="4536" y="1974"/>
              <a:ext cx="160" cy="87"/>
            </a:xfrm>
            <a:prstGeom prst="line">
              <a:avLst/>
            </a:prstGeom>
            <a:noFill/>
            <a:ln w="11113" cap="rnd">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2683" name="Line 221"/>
            <p:cNvSpPr>
              <a:spLocks noChangeShapeType="1"/>
            </p:cNvSpPr>
            <p:nvPr/>
          </p:nvSpPr>
          <p:spPr bwMode="auto">
            <a:xfrm>
              <a:off x="4536" y="2030"/>
              <a:ext cx="160" cy="87"/>
            </a:xfrm>
            <a:prstGeom prst="line">
              <a:avLst/>
            </a:prstGeom>
            <a:noFill/>
            <a:ln w="11113" cap="rnd">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2684" name="Line 222"/>
            <p:cNvSpPr>
              <a:spLocks noChangeShapeType="1"/>
            </p:cNvSpPr>
            <p:nvPr/>
          </p:nvSpPr>
          <p:spPr bwMode="auto">
            <a:xfrm>
              <a:off x="4536" y="2079"/>
              <a:ext cx="160" cy="87"/>
            </a:xfrm>
            <a:prstGeom prst="line">
              <a:avLst/>
            </a:prstGeom>
            <a:noFill/>
            <a:ln w="11113" cap="rnd">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2685" name="Freeform 223"/>
            <p:cNvSpPr>
              <a:spLocks/>
            </p:cNvSpPr>
            <p:nvPr/>
          </p:nvSpPr>
          <p:spPr bwMode="auto">
            <a:xfrm>
              <a:off x="4510" y="2140"/>
              <a:ext cx="196" cy="130"/>
            </a:xfrm>
            <a:custGeom>
              <a:avLst/>
              <a:gdLst>
                <a:gd name="T0" fmla="*/ 2147483647 w 83"/>
                <a:gd name="T1" fmla="*/ 2147483647 h 55"/>
                <a:gd name="T2" fmla="*/ 0 w 83"/>
                <a:gd name="T3" fmla="*/ 2147483647 h 55"/>
                <a:gd name="T4" fmla="*/ 2147483647 w 83"/>
                <a:gd name="T5" fmla="*/ 2147483647 h 55"/>
                <a:gd name="T6" fmla="*/ 2147483647 w 83"/>
                <a:gd name="T7" fmla="*/ 2147483647 h 55"/>
                <a:gd name="T8" fmla="*/ 2147483647 w 83"/>
                <a:gd name="T9" fmla="*/ 2147483647 h 55"/>
                <a:gd name="T10" fmla="*/ 2147483647 w 83"/>
                <a:gd name="T11" fmla="*/ 2147483647 h 55"/>
                <a:gd name="T12" fmla="*/ 2147483647 w 83"/>
                <a:gd name="T13" fmla="*/ 2147483647 h 55"/>
                <a:gd name="T14" fmla="*/ 0 60000 65536"/>
                <a:gd name="T15" fmla="*/ 0 60000 65536"/>
                <a:gd name="T16" fmla="*/ 0 60000 65536"/>
                <a:gd name="T17" fmla="*/ 0 60000 65536"/>
                <a:gd name="T18" fmla="*/ 0 60000 65536"/>
                <a:gd name="T19" fmla="*/ 0 60000 65536"/>
                <a:gd name="T20" fmla="*/ 0 60000 65536"/>
                <a:gd name="T21" fmla="*/ 0 w 83"/>
                <a:gd name="T22" fmla="*/ 0 h 55"/>
                <a:gd name="T23" fmla="*/ 83 w 83"/>
                <a:gd name="T24" fmla="*/ 55 h 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55">
                  <a:moveTo>
                    <a:pt x="5" y="2"/>
                  </a:moveTo>
                  <a:cubicBezTo>
                    <a:pt x="2" y="0"/>
                    <a:pt x="0" y="1"/>
                    <a:pt x="0" y="4"/>
                  </a:cubicBezTo>
                  <a:cubicBezTo>
                    <a:pt x="0" y="7"/>
                    <a:pt x="2" y="10"/>
                    <a:pt x="4" y="12"/>
                  </a:cubicBezTo>
                  <a:cubicBezTo>
                    <a:pt x="79" y="54"/>
                    <a:pt x="79" y="54"/>
                    <a:pt x="79" y="54"/>
                  </a:cubicBezTo>
                  <a:cubicBezTo>
                    <a:pt x="81" y="55"/>
                    <a:pt x="83" y="54"/>
                    <a:pt x="83" y="52"/>
                  </a:cubicBezTo>
                  <a:cubicBezTo>
                    <a:pt x="83" y="49"/>
                    <a:pt x="81" y="45"/>
                    <a:pt x="79" y="44"/>
                  </a:cubicBezTo>
                  <a:lnTo>
                    <a:pt x="5" y="2"/>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86" name="Freeform 224"/>
            <p:cNvSpPr>
              <a:spLocks/>
            </p:cNvSpPr>
            <p:nvPr/>
          </p:nvSpPr>
          <p:spPr bwMode="auto">
            <a:xfrm>
              <a:off x="4500" y="1684"/>
              <a:ext cx="558" cy="329"/>
            </a:xfrm>
            <a:custGeom>
              <a:avLst/>
              <a:gdLst>
                <a:gd name="T0" fmla="*/ 2147483647 w 236"/>
                <a:gd name="T1" fmla="*/ 2147483647 h 139"/>
                <a:gd name="T2" fmla="*/ 2147483647 w 236"/>
                <a:gd name="T3" fmla="*/ 2147483647 h 139"/>
                <a:gd name="T4" fmla="*/ 2147483647 w 236"/>
                <a:gd name="T5" fmla="*/ 2147483647 h 139"/>
                <a:gd name="T6" fmla="*/ 2147483647 w 236"/>
                <a:gd name="T7" fmla="*/ 2147483647 h 139"/>
                <a:gd name="T8" fmla="*/ 2147483647 w 236"/>
                <a:gd name="T9" fmla="*/ 2147483647 h 139"/>
                <a:gd name="T10" fmla="*/ 2147483647 w 236"/>
                <a:gd name="T11" fmla="*/ 2147483647 h 139"/>
                <a:gd name="T12" fmla="*/ 0 w 236"/>
                <a:gd name="T13" fmla="*/ 2147483647 h 139"/>
                <a:gd name="T14" fmla="*/ 2147483647 w 236"/>
                <a:gd name="T15" fmla="*/ 2147483647 h 139"/>
                <a:gd name="T16" fmla="*/ 2147483647 w 236"/>
                <a:gd name="T17" fmla="*/ 2147483647 h 139"/>
                <a:gd name="T18" fmla="*/ 2147483647 w 236"/>
                <a:gd name="T19" fmla="*/ 2147483647 h 1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6"/>
                <a:gd name="T31" fmla="*/ 0 h 139"/>
                <a:gd name="T32" fmla="*/ 236 w 236"/>
                <a:gd name="T33" fmla="*/ 139 h 1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6" h="139">
                  <a:moveTo>
                    <a:pt x="232" y="54"/>
                  </a:moveTo>
                  <a:cubicBezTo>
                    <a:pt x="144" y="2"/>
                    <a:pt x="144" y="2"/>
                    <a:pt x="144" y="2"/>
                  </a:cubicBezTo>
                  <a:cubicBezTo>
                    <a:pt x="144" y="2"/>
                    <a:pt x="144" y="2"/>
                    <a:pt x="144" y="2"/>
                  </a:cubicBezTo>
                  <a:cubicBezTo>
                    <a:pt x="141" y="0"/>
                    <a:pt x="137" y="0"/>
                    <a:pt x="134" y="2"/>
                  </a:cubicBezTo>
                  <a:cubicBezTo>
                    <a:pt x="134" y="2"/>
                    <a:pt x="134" y="2"/>
                    <a:pt x="134" y="2"/>
                  </a:cubicBezTo>
                  <a:cubicBezTo>
                    <a:pt x="4" y="77"/>
                    <a:pt x="4" y="77"/>
                    <a:pt x="4" y="77"/>
                  </a:cubicBezTo>
                  <a:cubicBezTo>
                    <a:pt x="3" y="78"/>
                    <a:pt x="1" y="79"/>
                    <a:pt x="0" y="81"/>
                  </a:cubicBezTo>
                  <a:cubicBezTo>
                    <a:pt x="97" y="139"/>
                    <a:pt x="97" y="139"/>
                    <a:pt x="97" y="139"/>
                  </a:cubicBezTo>
                  <a:cubicBezTo>
                    <a:pt x="236" y="58"/>
                    <a:pt x="236" y="58"/>
                    <a:pt x="236" y="58"/>
                  </a:cubicBezTo>
                  <a:cubicBezTo>
                    <a:pt x="235" y="56"/>
                    <a:pt x="234" y="55"/>
                    <a:pt x="232" y="54"/>
                  </a:cubicBez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87" name="Freeform 225"/>
            <p:cNvSpPr>
              <a:spLocks/>
            </p:cNvSpPr>
            <p:nvPr/>
          </p:nvSpPr>
          <p:spPr bwMode="auto">
            <a:xfrm>
              <a:off x="4729" y="1821"/>
              <a:ext cx="331" cy="671"/>
            </a:xfrm>
            <a:custGeom>
              <a:avLst/>
              <a:gdLst>
                <a:gd name="T0" fmla="*/ 0 w 140"/>
                <a:gd name="T1" fmla="*/ 2147483647 h 284"/>
                <a:gd name="T2" fmla="*/ 0 w 140"/>
                <a:gd name="T3" fmla="*/ 2147483647 h 284"/>
                <a:gd name="T4" fmla="*/ 2147483647 w 140"/>
                <a:gd name="T5" fmla="*/ 2147483647 h 284"/>
                <a:gd name="T6" fmla="*/ 2147483647 w 140"/>
                <a:gd name="T7" fmla="*/ 2147483647 h 284"/>
                <a:gd name="T8" fmla="*/ 2147483647 w 140"/>
                <a:gd name="T9" fmla="*/ 2147483647 h 284"/>
                <a:gd name="T10" fmla="*/ 2147483647 w 140"/>
                <a:gd name="T11" fmla="*/ 2147483647 h 284"/>
                <a:gd name="T12" fmla="*/ 2147483647 w 140"/>
                <a:gd name="T13" fmla="*/ 0 h 284"/>
                <a:gd name="T14" fmla="*/ 0 w 140"/>
                <a:gd name="T15" fmla="*/ 2147483647 h 284"/>
                <a:gd name="T16" fmla="*/ 0 60000 65536"/>
                <a:gd name="T17" fmla="*/ 0 60000 65536"/>
                <a:gd name="T18" fmla="*/ 0 60000 65536"/>
                <a:gd name="T19" fmla="*/ 0 60000 65536"/>
                <a:gd name="T20" fmla="*/ 0 60000 65536"/>
                <a:gd name="T21" fmla="*/ 0 60000 65536"/>
                <a:gd name="T22" fmla="*/ 0 60000 65536"/>
                <a:gd name="T23" fmla="*/ 0 60000 65536"/>
                <a:gd name="T24" fmla="*/ 0 w 140"/>
                <a:gd name="T25" fmla="*/ 0 h 284"/>
                <a:gd name="T26" fmla="*/ 140 w 140"/>
                <a:gd name="T27" fmla="*/ 284 h 2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0" h="284">
                  <a:moveTo>
                    <a:pt x="0" y="81"/>
                  </a:moveTo>
                  <a:cubicBezTo>
                    <a:pt x="0" y="284"/>
                    <a:pt x="0" y="284"/>
                    <a:pt x="0" y="284"/>
                  </a:cubicBezTo>
                  <a:cubicBezTo>
                    <a:pt x="2" y="284"/>
                    <a:pt x="4" y="284"/>
                    <a:pt x="5" y="283"/>
                  </a:cubicBezTo>
                  <a:cubicBezTo>
                    <a:pt x="135" y="208"/>
                    <a:pt x="135" y="208"/>
                    <a:pt x="135" y="208"/>
                  </a:cubicBezTo>
                  <a:cubicBezTo>
                    <a:pt x="138" y="206"/>
                    <a:pt x="140" y="203"/>
                    <a:pt x="140" y="199"/>
                  </a:cubicBezTo>
                  <a:cubicBezTo>
                    <a:pt x="140" y="5"/>
                    <a:pt x="140" y="5"/>
                    <a:pt x="140" y="5"/>
                  </a:cubicBezTo>
                  <a:cubicBezTo>
                    <a:pt x="140" y="3"/>
                    <a:pt x="140" y="2"/>
                    <a:pt x="139" y="0"/>
                  </a:cubicBezTo>
                  <a:lnTo>
                    <a:pt x="0" y="81"/>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2304" name="Group 226"/>
          <p:cNvGrpSpPr>
            <a:grpSpLocks noChangeAspect="1"/>
          </p:cNvGrpSpPr>
          <p:nvPr/>
        </p:nvGrpSpPr>
        <p:grpSpPr bwMode="auto">
          <a:xfrm flipH="1">
            <a:off x="5068888" y="2713038"/>
            <a:ext cx="468312" cy="658812"/>
            <a:chOff x="4493" y="1677"/>
            <a:chExt cx="574" cy="822"/>
          </a:xfrm>
        </p:grpSpPr>
        <p:sp>
          <p:nvSpPr>
            <p:cNvPr id="12666" name="AutoShape 227"/>
            <p:cNvSpPr>
              <a:spLocks noChangeAspect="1" noChangeArrowheads="1" noTextEdit="1"/>
            </p:cNvSpPr>
            <p:nvPr/>
          </p:nvSpPr>
          <p:spPr bwMode="auto">
            <a:xfrm>
              <a:off x="4493" y="1677"/>
              <a:ext cx="574" cy="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667" name="Freeform 228"/>
            <p:cNvSpPr>
              <a:spLocks/>
            </p:cNvSpPr>
            <p:nvPr/>
          </p:nvSpPr>
          <p:spPr bwMode="auto">
            <a:xfrm>
              <a:off x="4498" y="1684"/>
              <a:ext cx="564" cy="808"/>
            </a:xfrm>
            <a:custGeom>
              <a:avLst/>
              <a:gdLst>
                <a:gd name="T0" fmla="*/ 2147483647 w 239"/>
                <a:gd name="T1" fmla="*/ 2147483647 h 342"/>
                <a:gd name="T2" fmla="*/ 2147483647 w 239"/>
                <a:gd name="T3" fmla="*/ 2147483647 h 342"/>
                <a:gd name="T4" fmla="*/ 2147483647 w 239"/>
                <a:gd name="T5" fmla="*/ 2147483647 h 342"/>
                <a:gd name="T6" fmla="*/ 2147483647 w 239"/>
                <a:gd name="T7" fmla="*/ 2147483647 h 342"/>
                <a:gd name="T8" fmla="*/ 2147483647 w 239"/>
                <a:gd name="T9" fmla="*/ 2147483647 h 342"/>
                <a:gd name="T10" fmla="*/ 2147483647 w 239"/>
                <a:gd name="T11" fmla="*/ 2147483647 h 342"/>
                <a:gd name="T12" fmla="*/ 0 w 239"/>
                <a:gd name="T13" fmla="*/ 2147483647 h 342"/>
                <a:gd name="T14" fmla="*/ 0 w 239"/>
                <a:gd name="T15" fmla="*/ 2147483647 h 342"/>
                <a:gd name="T16" fmla="*/ 2147483647 w 239"/>
                <a:gd name="T17" fmla="*/ 2147483647 h 342"/>
                <a:gd name="T18" fmla="*/ 2147483647 w 239"/>
                <a:gd name="T19" fmla="*/ 2147483647 h 342"/>
                <a:gd name="T20" fmla="*/ 2147483647 w 239"/>
                <a:gd name="T21" fmla="*/ 2147483647 h 342"/>
                <a:gd name="T22" fmla="*/ 2147483647 w 239"/>
                <a:gd name="T23" fmla="*/ 2147483647 h 342"/>
                <a:gd name="T24" fmla="*/ 2147483647 w 239"/>
                <a:gd name="T25" fmla="*/ 2147483647 h 342"/>
                <a:gd name="T26" fmla="*/ 2147483647 w 239"/>
                <a:gd name="T27" fmla="*/ 2147483647 h 342"/>
                <a:gd name="T28" fmla="*/ 2147483647 w 239"/>
                <a:gd name="T29" fmla="*/ 2147483647 h 342"/>
                <a:gd name="T30" fmla="*/ 2147483647 w 239"/>
                <a:gd name="T31" fmla="*/ 2147483647 h 3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9"/>
                <a:gd name="T49" fmla="*/ 0 h 342"/>
                <a:gd name="T50" fmla="*/ 239 w 239"/>
                <a:gd name="T51" fmla="*/ 342 h 3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9" h="342">
                  <a:moveTo>
                    <a:pt x="237" y="57"/>
                  </a:moveTo>
                  <a:cubicBezTo>
                    <a:pt x="236" y="56"/>
                    <a:pt x="235" y="54"/>
                    <a:pt x="233" y="53"/>
                  </a:cubicBezTo>
                  <a:cubicBezTo>
                    <a:pt x="145" y="2"/>
                    <a:pt x="145" y="2"/>
                    <a:pt x="145" y="2"/>
                  </a:cubicBezTo>
                  <a:cubicBezTo>
                    <a:pt x="142" y="0"/>
                    <a:pt x="138" y="0"/>
                    <a:pt x="135" y="2"/>
                  </a:cubicBezTo>
                  <a:cubicBezTo>
                    <a:pt x="5" y="77"/>
                    <a:pt x="5" y="77"/>
                    <a:pt x="5" y="77"/>
                  </a:cubicBezTo>
                  <a:cubicBezTo>
                    <a:pt x="4" y="78"/>
                    <a:pt x="2" y="79"/>
                    <a:pt x="1" y="81"/>
                  </a:cubicBezTo>
                  <a:cubicBezTo>
                    <a:pt x="1" y="82"/>
                    <a:pt x="0" y="84"/>
                    <a:pt x="0" y="86"/>
                  </a:cubicBezTo>
                  <a:cubicBezTo>
                    <a:pt x="0" y="280"/>
                    <a:pt x="0" y="280"/>
                    <a:pt x="0" y="280"/>
                  </a:cubicBezTo>
                  <a:cubicBezTo>
                    <a:pt x="0" y="284"/>
                    <a:pt x="2" y="287"/>
                    <a:pt x="5" y="289"/>
                  </a:cubicBezTo>
                  <a:cubicBezTo>
                    <a:pt x="93" y="341"/>
                    <a:pt x="93" y="341"/>
                    <a:pt x="93" y="341"/>
                  </a:cubicBezTo>
                  <a:cubicBezTo>
                    <a:pt x="95" y="341"/>
                    <a:pt x="96" y="342"/>
                    <a:pt x="98" y="342"/>
                  </a:cubicBezTo>
                  <a:cubicBezTo>
                    <a:pt x="100" y="342"/>
                    <a:pt x="102" y="341"/>
                    <a:pt x="103" y="341"/>
                  </a:cubicBezTo>
                  <a:cubicBezTo>
                    <a:pt x="234" y="265"/>
                    <a:pt x="234" y="265"/>
                    <a:pt x="234" y="265"/>
                  </a:cubicBezTo>
                  <a:cubicBezTo>
                    <a:pt x="236" y="264"/>
                    <a:pt x="239" y="260"/>
                    <a:pt x="239" y="257"/>
                  </a:cubicBezTo>
                  <a:cubicBezTo>
                    <a:pt x="238" y="62"/>
                    <a:pt x="238" y="62"/>
                    <a:pt x="238" y="62"/>
                  </a:cubicBezTo>
                  <a:cubicBezTo>
                    <a:pt x="238" y="61"/>
                    <a:pt x="238" y="59"/>
                    <a:pt x="237" y="57"/>
                  </a:cubicBezTo>
                  <a:close/>
                </a:path>
              </a:pathLst>
            </a:custGeom>
            <a:noFill/>
            <a:ln w="22225">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668" name="Freeform 229"/>
            <p:cNvSpPr>
              <a:spLocks/>
            </p:cNvSpPr>
            <p:nvPr/>
          </p:nvSpPr>
          <p:spPr bwMode="auto">
            <a:xfrm>
              <a:off x="4498" y="1876"/>
              <a:ext cx="231" cy="616"/>
            </a:xfrm>
            <a:custGeom>
              <a:avLst/>
              <a:gdLst>
                <a:gd name="T0" fmla="*/ 2147483647 w 98"/>
                <a:gd name="T1" fmla="*/ 2147483647 h 261"/>
                <a:gd name="T2" fmla="*/ 2147483647 w 98"/>
                <a:gd name="T3" fmla="*/ 2147483647 h 261"/>
                <a:gd name="T4" fmla="*/ 2147483647 w 98"/>
                <a:gd name="T5" fmla="*/ 0 h 261"/>
                <a:gd name="T6" fmla="*/ 0 w 98"/>
                <a:gd name="T7" fmla="*/ 2147483647 h 261"/>
                <a:gd name="T8" fmla="*/ 0 w 98"/>
                <a:gd name="T9" fmla="*/ 2147483647 h 261"/>
                <a:gd name="T10" fmla="*/ 2147483647 w 98"/>
                <a:gd name="T11" fmla="*/ 2147483647 h 261"/>
                <a:gd name="T12" fmla="*/ 2147483647 w 98"/>
                <a:gd name="T13" fmla="*/ 2147483647 h 261"/>
                <a:gd name="T14" fmla="*/ 2147483647 w 98"/>
                <a:gd name="T15" fmla="*/ 2147483647 h 261"/>
                <a:gd name="T16" fmla="*/ 0 60000 65536"/>
                <a:gd name="T17" fmla="*/ 0 60000 65536"/>
                <a:gd name="T18" fmla="*/ 0 60000 65536"/>
                <a:gd name="T19" fmla="*/ 0 60000 65536"/>
                <a:gd name="T20" fmla="*/ 0 60000 65536"/>
                <a:gd name="T21" fmla="*/ 0 60000 65536"/>
                <a:gd name="T22" fmla="*/ 0 60000 65536"/>
                <a:gd name="T23" fmla="*/ 0 60000 65536"/>
                <a:gd name="T24" fmla="*/ 0 w 98"/>
                <a:gd name="T25" fmla="*/ 0 h 261"/>
                <a:gd name="T26" fmla="*/ 98 w 98"/>
                <a:gd name="T27" fmla="*/ 261 h 2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 h="261">
                  <a:moveTo>
                    <a:pt x="98" y="261"/>
                  </a:moveTo>
                  <a:cubicBezTo>
                    <a:pt x="98" y="58"/>
                    <a:pt x="98" y="58"/>
                    <a:pt x="98" y="58"/>
                  </a:cubicBezTo>
                  <a:cubicBezTo>
                    <a:pt x="1" y="0"/>
                    <a:pt x="1" y="0"/>
                    <a:pt x="1" y="0"/>
                  </a:cubicBezTo>
                  <a:cubicBezTo>
                    <a:pt x="1" y="1"/>
                    <a:pt x="0" y="4"/>
                    <a:pt x="0" y="6"/>
                  </a:cubicBezTo>
                  <a:cubicBezTo>
                    <a:pt x="0" y="199"/>
                    <a:pt x="0" y="199"/>
                    <a:pt x="0" y="199"/>
                  </a:cubicBezTo>
                  <a:cubicBezTo>
                    <a:pt x="0" y="203"/>
                    <a:pt x="2" y="206"/>
                    <a:pt x="5" y="208"/>
                  </a:cubicBezTo>
                  <a:cubicBezTo>
                    <a:pt x="93" y="260"/>
                    <a:pt x="93" y="260"/>
                    <a:pt x="93" y="260"/>
                  </a:cubicBezTo>
                  <a:cubicBezTo>
                    <a:pt x="94" y="260"/>
                    <a:pt x="96" y="261"/>
                    <a:pt x="98" y="26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69" name="Freeform 230"/>
            <p:cNvSpPr>
              <a:spLocks/>
            </p:cNvSpPr>
            <p:nvPr/>
          </p:nvSpPr>
          <p:spPr bwMode="auto">
            <a:xfrm>
              <a:off x="4510" y="1906"/>
              <a:ext cx="200" cy="326"/>
            </a:xfrm>
            <a:custGeom>
              <a:avLst/>
              <a:gdLst>
                <a:gd name="T0" fmla="*/ 0 w 200"/>
                <a:gd name="T1" fmla="*/ 0 h 326"/>
                <a:gd name="T2" fmla="*/ 200 w 200"/>
                <a:gd name="T3" fmla="*/ 116 h 326"/>
                <a:gd name="T4" fmla="*/ 200 w 200"/>
                <a:gd name="T5" fmla="*/ 326 h 326"/>
                <a:gd name="T6" fmla="*/ 0 w 200"/>
                <a:gd name="T7" fmla="*/ 210 h 326"/>
                <a:gd name="T8" fmla="*/ 0 w 200"/>
                <a:gd name="T9" fmla="*/ 0 h 326"/>
                <a:gd name="T10" fmla="*/ 0 60000 65536"/>
                <a:gd name="T11" fmla="*/ 0 60000 65536"/>
                <a:gd name="T12" fmla="*/ 0 60000 65536"/>
                <a:gd name="T13" fmla="*/ 0 60000 65536"/>
                <a:gd name="T14" fmla="*/ 0 60000 65536"/>
                <a:gd name="T15" fmla="*/ 0 w 200"/>
                <a:gd name="T16" fmla="*/ 0 h 326"/>
                <a:gd name="T17" fmla="*/ 200 w 200"/>
                <a:gd name="T18" fmla="*/ 326 h 326"/>
              </a:gdLst>
              <a:ahLst/>
              <a:cxnLst>
                <a:cxn ang="T10">
                  <a:pos x="T0" y="T1"/>
                </a:cxn>
                <a:cxn ang="T11">
                  <a:pos x="T2" y="T3"/>
                </a:cxn>
                <a:cxn ang="T12">
                  <a:pos x="T4" y="T5"/>
                </a:cxn>
                <a:cxn ang="T13">
                  <a:pos x="T6" y="T7"/>
                </a:cxn>
                <a:cxn ang="T14">
                  <a:pos x="T8" y="T9"/>
                </a:cxn>
              </a:cxnLst>
              <a:rect l="T15" t="T16" r="T17" b="T18"/>
              <a:pathLst>
                <a:path w="200" h="326">
                  <a:moveTo>
                    <a:pt x="0" y="0"/>
                  </a:moveTo>
                  <a:lnTo>
                    <a:pt x="200" y="116"/>
                  </a:lnTo>
                  <a:lnTo>
                    <a:pt x="200" y="326"/>
                  </a:lnTo>
                  <a:lnTo>
                    <a:pt x="0" y="210"/>
                  </a:lnTo>
                  <a:lnTo>
                    <a:pt x="0"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70" name="Freeform 231"/>
            <p:cNvSpPr>
              <a:spLocks/>
            </p:cNvSpPr>
            <p:nvPr/>
          </p:nvSpPr>
          <p:spPr bwMode="auto">
            <a:xfrm>
              <a:off x="4510" y="1906"/>
              <a:ext cx="200" cy="326"/>
            </a:xfrm>
            <a:custGeom>
              <a:avLst/>
              <a:gdLst>
                <a:gd name="T0" fmla="*/ 4 w 200"/>
                <a:gd name="T1" fmla="*/ 3 h 326"/>
                <a:gd name="T2" fmla="*/ 4 w 200"/>
                <a:gd name="T3" fmla="*/ 206 h 326"/>
                <a:gd name="T4" fmla="*/ 200 w 200"/>
                <a:gd name="T5" fmla="*/ 319 h 326"/>
                <a:gd name="T6" fmla="*/ 200 w 200"/>
                <a:gd name="T7" fmla="*/ 326 h 326"/>
                <a:gd name="T8" fmla="*/ 0 w 200"/>
                <a:gd name="T9" fmla="*/ 210 h 326"/>
                <a:gd name="T10" fmla="*/ 0 w 200"/>
                <a:gd name="T11" fmla="*/ 0 h 326"/>
                <a:gd name="T12" fmla="*/ 4 w 200"/>
                <a:gd name="T13" fmla="*/ 3 h 326"/>
                <a:gd name="T14" fmla="*/ 0 60000 65536"/>
                <a:gd name="T15" fmla="*/ 0 60000 65536"/>
                <a:gd name="T16" fmla="*/ 0 60000 65536"/>
                <a:gd name="T17" fmla="*/ 0 60000 65536"/>
                <a:gd name="T18" fmla="*/ 0 60000 65536"/>
                <a:gd name="T19" fmla="*/ 0 60000 65536"/>
                <a:gd name="T20" fmla="*/ 0 60000 65536"/>
                <a:gd name="T21" fmla="*/ 0 w 200"/>
                <a:gd name="T22" fmla="*/ 0 h 326"/>
                <a:gd name="T23" fmla="*/ 200 w 200"/>
                <a:gd name="T24" fmla="*/ 326 h 3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 h="326">
                  <a:moveTo>
                    <a:pt x="4" y="3"/>
                  </a:moveTo>
                  <a:lnTo>
                    <a:pt x="4" y="206"/>
                  </a:lnTo>
                  <a:lnTo>
                    <a:pt x="200" y="319"/>
                  </a:lnTo>
                  <a:lnTo>
                    <a:pt x="200" y="326"/>
                  </a:lnTo>
                  <a:lnTo>
                    <a:pt x="0" y="210"/>
                  </a:lnTo>
                  <a:lnTo>
                    <a:pt x="0" y="0"/>
                  </a:lnTo>
                  <a:lnTo>
                    <a:pt x="4"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71" name="Line 232"/>
            <p:cNvSpPr>
              <a:spLocks noChangeShapeType="1"/>
            </p:cNvSpPr>
            <p:nvPr/>
          </p:nvSpPr>
          <p:spPr bwMode="auto">
            <a:xfrm>
              <a:off x="4536" y="1974"/>
              <a:ext cx="160" cy="87"/>
            </a:xfrm>
            <a:prstGeom prst="line">
              <a:avLst/>
            </a:prstGeom>
            <a:noFill/>
            <a:ln w="11113" cap="rnd">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2672" name="Line 233"/>
            <p:cNvSpPr>
              <a:spLocks noChangeShapeType="1"/>
            </p:cNvSpPr>
            <p:nvPr/>
          </p:nvSpPr>
          <p:spPr bwMode="auto">
            <a:xfrm>
              <a:off x="4536" y="2030"/>
              <a:ext cx="160" cy="87"/>
            </a:xfrm>
            <a:prstGeom prst="line">
              <a:avLst/>
            </a:prstGeom>
            <a:noFill/>
            <a:ln w="11113" cap="rnd">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2673" name="Line 234"/>
            <p:cNvSpPr>
              <a:spLocks noChangeShapeType="1"/>
            </p:cNvSpPr>
            <p:nvPr/>
          </p:nvSpPr>
          <p:spPr bwMode="auto">
            <a:xfrm>
              <a:off x="4536" y="2079"/>
              <a:ext cx="160" cy="87"/>
            </a:xfrm>
            <a:prstGeom prst="line">
              <a:avLst/>
            </a:prstGeom>
            <a:noFill/>
            <a:ln w="11113" cap="rnd">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2674" name="Freeform 235"/>
            <p:cNvSpPr>
              <a:spLocks/>
            </p:cNvSpPr>
            <p:nvPr/>
          </p:nvSpPr>
          <p:spPr bwMode="auto">
            <a:xfrm>
              <a:off x="4510" y="2140"/>
              <a:ext cx="196" cy="130"/>
            </a:xfrm>
            <a:custGeom>
              <a:avLst/>
              <a:gdLst>
                <a:gd name="T0" fmla="*/ 2147483647 w 83"/>
                <a:gd name="T1" fmla="*/ 2147483647 h 55"/>
                <a:gd name="T2" fmla="*/ 0 w 83"/>
                <a:gd name="T3" fmla="*/ 2147483647 h 55"/>
                <a:gd name="T4" fmla="*/ 2147483647 w 83"/>
                <a:gd name="T5" fmla="*/ 2147483647 h 55"/>
                <a:gd name="T6" fmla="*/ 2147483647 w 83"/>
                <a:gd name="T7" fmla="*/ 2147483647 h 55"/>
                <a:gd name="T8" fmla="*/ 2147483647 w 83"/>
                <a:gd name="T9" fmla="*/ 2147483647 h 55"/>
                <a:gd name="T10" fmla="*/ 2147483647 w 83"/>
                <a:gd name="T11" fmla="*/ 2147483647 h 55"/>
                <a:gd name="T12" fmla="*/ 2147483647 w 83"/>
                <a:gd name="T13" fmla="*/ 2147483647 h 55"/>
                <a:gd name="T14" fmla="*/ 0 60000 65536"/>
                <a:gd name="T15" fmla="*/ 0 60000 65536"/>
                <a:gd name="T16" fmla="*/ 0 60000 65536"/>
                <a:gd name="T17" fmla="*/ 0 60000 65536"/>
                <a:gd name="T18" fmla="*/ 0 60000 65536"/>
                <a:gd name="T19" fmla="*/ 0 60000 65536"/>
                <a:gd name="T20" fmla="*/ 0 60000 65536"/>
                <a:gd name="T21" fmla="*/ 0 w 83"/>
                <a:gd name="T22" fmla="*/ 0 h 55"/>
                <a:gd name="T23" fmla="*/ 83 w 83"/>
                <a:gd name="T24" fmla="*/ 55 h 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55">
                  <a:moveTo>
                    <a:pt x="5" y="2"/>
                  </a:moveTo>
                  <a:cubicBezTo>
                    <a:pt x="2" y="0"/>
                    <a:pt x="0" y="1"/>
                    <a:pt x="0" y="4"/>
                  </a:cubicBezTo>
                  <a:cubicBezTo>
                    <a:pt x="0" y="7"/>
                    <a:pt x="2" y="10"/>
                    <a:pt x="4" y="12"/>
                  </a:cubicBezTo>
                  <a:cubicBezTo>
                    <a:pt x="79" y="54"/>
                    <a:pt x="79" y="54"/>
                    <a:pt x="79" y="54"/>
                  </a:cubicBezTo>
                  <a:cubicBezTo>
                    <a:pt x="81" y="55"/>
                    <a:pt x="83" y="54"/>
                    <a:pt x="83" y="52"/>
                  </a:cubicBezTo>
                  <a:cubicBezTo>
                    <a:pt x="83" y="49"/>
                    <a:pt x="81" y="45"/>
                    <a:pt x="79" y="44"/>
                  </a:cubicBezTo>
                  <a:lnTo>
                    <a:pt x="5" y="2"/>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75" name="Freeform 236"/>
            <p:cNvSpPr>
              <a:spLocks/>
            </p:cNvSpPr>
            <p:nvPr/>
          </p:nvSpPr>
          <p:spPr bwMode="auto">
            <a:xfrm>
              <a:off x="4500" y="1684"/>
              <a:ext cx="558" cy="329"/>
            </a:xfrm>
            <a:custGeom>
              <a:avLst/>
              <a:gdLst>
                <a:gd name="T0" fmla="*/ 2147483647 w 236"/>
                <a:gd name="T1" fmla="*/ 2147483647 h 139"/>
                <a:gd name="T2" fmla="*/ 2147483647 w 236"/>
                <a:gd name="T3" fmla="*/ 2147483647 h 139"/>
                <a:gd name="T4" fmla="*/ 2147483647 w 236"/>
                <a:gd name="T5" fmla="*/ 2147483647 h 139"/>
                <a:gd name="T6" fmla="*/ 2147483647 w 236"/>
                <a:gd name="T7" fmla="*/ 2147483647 h 139"/>
                <a:gd name="T8" fmla="*/ 2147483647 w 236"/>
                <a:gd name="T9" fmla="*/ 2147483647 h 139"/>
                <a:gd name="T10" fmla="*/ 2147483647 w 236"/>
                <a:gd name="T11" fmla="*/ 2147483647 h 139"/>
                <a:gd name="T12" fmla="*/ 0 w 236"/>
                <a:gd name="T13" fmla="*/ 2147483647 h 139"/>
                <a:gd name="T14" fmla="*/ 2147483647 w 236"/>
                <a:gd name="T15" fmla="*/ 2147483647 h 139"/>
                <a:gd name="T16" fmla="*/ 2147483647 w 236"/>
                <a:gd name="T17" fmla="*/ 2147483647 h 139"/>
                <a:gd name="T18" fmla="*/ 2147483647 w 236"/>
                <a:gd name="T19" fmla="*/ 2147483647 h 1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6"/>
                <a:gd name="T31" fmla="*/ 0 h 139"/>
                <a:gd name="T32" fmla="*/ 236 w 236"/>
                <a:gd name="T33" fmla="*/ 139 h 1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6" h="139">
                  <a:moveTo>
                    <a:pt x="232" y="54"/>
                  </a:moveTo>
                  <a:cubicBezTo>
                    <a:pt x="144" y="2"/>
                    <a:pt x="144" y="2"/>
                    <a:pt x="144" y="2"/>
                  </a:cubicBezTo>
                  <a:cubicBezTo>
                    <a:pt x="144" y="2"/>
                    <a:pt x="144" y="2"/>
                    <a:pt x="144" y="2"/>
                  </a:cubicBezTo>
                  <a:cubicBezTo>
                    <a:pt x="141" y="0"/>
                    <a:pt x="137" y="0"/>
                    <a:pt x="134" y="2"/>
                  </a:cubicBezTo>
                  <a:cubicBezTo>
                    <a:pt x="134" y="2"/>
                    <a:pt x="134" y="2"/>
                    <a:pt x="134" y="2"/>
                  </a:cubicBezTo>
                  <a:cubicBezTo>
                    <a:pt x="4" y="77"/>
                    <a:pt x="4" y="77"/>
                    <a:pt x="4" y="77"/>
                  </a:cubicBezTo>
                  <a:cubicBezTo>
                    <a:pt x="3" y="78"/>
                    <a:pt x="1" y="79"/>
                    <a:pt x="0" y="81"/>
                  </a:cubicBezTo>
                  <a:cubicBezTo>
                    <a:pt x="97" y="139"/>
                    <a:pt x="97" y="139"/>
                    <a:pt x="97" y="139"/>
                  </a:cubicBezTo>
                  <a:cubicBezTo>
                    <a:pt x="236" y="58"/>
                    <a:pt x="236" y="58"/>
                    <a:pt x="236" y="58"/>
                  </a:cubicBezTo>
                  <a:cubicBezTo>
                    <a:pt x="235" y="56"/>
                    <a:pt x="234" y="55"/>
                    <a:pt x="232" y="54"/>
                  </a:cubicBez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76" name="Freeform 237"/>
            <p:cNvSpPr>
              <a:spLocks/>
            </p:cNvSpPr>
            <p:nvPr/>
          </p:nvSpPr>
          <p:spPr bwMode="auto">
            <a:xfrm>
              <a:off x="4729" y="1821"/>
              <a:ext cx="331" cy="671"/>
            </a:xfrm>
            <a:custGeom>
              <a:avLst/>
              <a:gdLst>
                <a:gd name="T0" fmla="*/ 0 w 140"/>
                <a:gd name="T1" fmla="*/ 2147483647 h 284"/>
                <a:gd name="T2" fmla="*/ 0 w 140"/>
                <a:gd name="T3" fmla="*/ 2147483647 h 284"/>
                <a:gd name="T4" fmla="*/ 2147483647 w 140"/>
                <a:gd name="T5" fmla="*/ 2147483647 h 284"/>
                <a:gd name="T6" fmla="*/ 2147483647 w 140"/>
                <a:gd name="T7" fmla="*/ 2147483647 h 284"/>
                <a:gd name="T8" fmla="*/ 2147483647 w 140"/>
                <a:gd name="T9" fmla="*/ 2147483647 h 284"/>
                <a:gd name="T10" fmla="*/ 2147483647 w 140"/>
                <a:gd name="T11" fmla="*/ 2147483647 h 284"/>
                <a:gd name="T12" fmla="*/ 2147483647 w 140"/>
                <a:gd name="T13" fmla="*/ 0 h 284"/>
                <a:gd name="T14" fmla="*/ 0 w 140"/>
                <a:gd name="T15" fmla="*/ 2147483647 h 284"/>
                <a:gd name="T16" fmla="*/ 0 60000 65536"/>
                <a:gd name="T17" fmla="*/ 0 60000 65536"/>
                <a:gd name="T18" fmla="*/ 0 60000 65536"/>
                <a:gd name="T19" fmla="*/ 0 60000 65536"/>
                <a:gd name="T20" fmla="*/ 0 60000 65536"/>
                <a:gd name="T21" fmla="*/ 0 60000 65536"/>
                <a:gd name="T22" fmla="*/ 0 60000 65536"/>
                <a:gd name="T23" fmla="*/ 0 60000 65536"/>
                <a:gd name="T24" fmla="*/ 0 w 140"/>
                <a:gd name="T25" fmla="*/ 0 h 284"/>
                <a:gd name="T26" fmla="*/ 140 w 140"/>
                <a:gd name="T27" fmla="*/ 284 h 2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0" h="284">
                  <a:moveTo>
                    <a:pt x="0" y="81"/>
                  </a:moveTo>
                  <a:cubicBezTo>
                    <a:pt x="0" y="284"/>
                    <a:pt x="0" y="284"/>
                    <a:pt x="0" y="284"/>
                  </a:cubicBezTo>
                  <a:cubicBezTo>
                    <a:pt x="2" y="284"/>
                    <a:pt x="4" y="284"/>
                    <a:pt x="5" y="283"/>
                  </a:cubicBezTo>
                  <a:cubicBezTo>
                    <a:pt x="135" y="208"/>
                    <a:pt x="135" y="208"/>
                    <a:pt x="135" y="208"/>
                  </a:cubicBezTo>
                  <a:cubicBezTo>
                    <a:pt x="138" y="206"/>
                    <a:pt x="140" y="203"/>
                    <a:pt x="140" y="199"/>
                  </a:cubicBezTo>
                  <a:cubicBezTo>
                    <a:pt x="140" y="5"/>
                    <a:pt x="140" y="5"/>
                    <a:pt x="140" y="5"/>
                  </a:cubicBezTo>
                  <a:cubicBezTo>
                    <a:pt x="140" y="3"/>
                    <a:pt x="140" y="2"/>
                    <a:pt x="139" y="0"/>
                  </a:cubicBezTo>
                  <a:lnTo>
                    <a:pt x="0" y="81"/>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2305" name="Group 238"/>
          <p:cNvGrpSpPr>
            <a:grpSpLocks/>
          </p:cNvGrpSpPr>
          <p:nvPr/>
        </p:nvGrpSpPr>
        <p:grpSpPr bwMode="auto">
          <a:xfrm flipH="1">
            <a:off x="4584700" y="3711575"/>
            <a:ext cx="736600" cy="463550"/>
            <a:chOff x="3216" y="1809"/>
            <a:chExt cx="886" cy="567"/>
          </a:xfrm>
        </p:grpSpPr>
        <p:sp>
          <p:nvSpPr>
            <p:cNvPr id="12648" name="AutoShape 239"/>
            <p:cNvSpPr>
              <a:spLocks noChangeAspect="1" noChangeArrowheads="1" noTextEdit="1"/>
            </p:cNvSpPr>
            <p:nvPr/>
          </p:nvSpPr>
          <p:spPr bwMode="auto">
            <a:xfrm>
              <a:off x="3216" y="1809"/>
              <a:ext cx="886"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649" name="Freeform 240"/>
            <p:cNvSpPr>
              <a:spLocks/>
            </p:cNvSpPr>
            <p:nvPr/>
          </p:nvSpPr>
          <p:spPr bwMode="auto">
            <a:xfrm>
              <a:off x="3221" y="1814"/>
              <a:ext cx="874" cy="557"/>
            </a:xfrm>
            <a:custGeom>
              <a:avLst/>
              <a:gdLst>
                <a:gd name="T0" fmla="*/ 2147483647 w 370"/>
                <a:gd name="T1" fmla="*/ 2147483647 h 236"/>
                <a:gd name="T2" fmla="*/ 2147483647 w 370"/>
                <a:gd name="T3" fmla="*/ 2147483647 h 236"/>
                <a:gd name="T4" fmla="*/ 2147483647 w 370"/>
                <a:gd name="T5" fmla="*/ 2147483647 h 236"/>
                <a:gd name="T6" fmla="*/ 2147483647 w 370"/>
                <a:gd name="T7" fmla="*/ 2147483647 h 236"/>
                <a:gd name="T8" fmla="*/ 2147483647 w 370"/>
                <a:gd name="T9" fmla="*/ 2147483647 h 236"/>
                <a:gd name="T10" fmla="*/ 2147483647 w 370"/>
                <a:gd name="T11" fmla="*/ 0 h 236"/>
                <a:gd name="T12" fmla="*/ 2147483647 w 370"/>
                <a:gd name="T13" fmla="*/ 2147483647 h 236"/>
                <a:gd name="T14" fmla="*/ 2147483647 w 370"/>
                <a:gd name="T15" fmla="*/ 2147483647 h 236"/>
                <a:gd name="T16" fmla="*/ 0 w 370"/>
                <a:gd name="T17" fmla="*/ 2147483647 h 236"/>
                <a:gd name="T18" fmla="*/ 0 w 370"/>
                <a:gd name="T19" fmla="*/ 2147483647 h 236"/>
                <a:gd name="T20" fmla="*/ 2147483647 w 370"/>
                <a:gd name="T21" fmla="*/ 2147483647 h 236"/>
                <a:gd name="T22" fmla="*/ 2147483647 w 370"/>
                <a:gd name="T23" fmla="*/ 2147483647 h 2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70"/>
                <a:gd name="T37" fmla="*/ 0 h 236"/>
                <a:gd name="T38" fmla="*/ 370 w 370"/>
                <a:gd name="T39" fmla="*/ 236 h 2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70" h="236">
                  <a:moveTo>
                    <a:pt x="243" y="233"/>
                  </a:moveTo>
                  <a:cubicBezTo>
                    <a:pt x="243" y="213"/>
                    <a:pt x="243" y="213"/>
                    <a:pt x="243" y="213"/>
                  </a:cubicBezTo>
                  <a:cubicBezTo>
                    <a:pt x="362" y="145"/>
                    <a:pt x="362" y="145"/>
                    <a:pt x="362" y="145"/>
                  </a:cubicBezTo>
                  <a:cubicBezTo>
                    <a:pt x="368" y="142"/>
                    <a:pt x="368" y="130"/>
                    <a:pt x="368" y="130"/>
                  </a:cubicBezTo>
                  <a:cubicBezTo>
                    <a:pt x="369" y="128"/>
                    <a:pt x="370" y="115"/>
                    <a:pt x="370" y="114"/>
                  </a:cubicBezTo>
                  <a:cubicBezTo>
                    <a:pt x="171" y="0"/>
                    <a:pt x="171" y="0"/>
                    <a:pt x="171" y="0"/>
                  </a:cubicBezTo>
                  <a:cubicBezTo>
                    <a:pt x="26" y="82"/>
                    <a:pt x="26" y="82"/>
                    <a:pt x="26" y="82"/>
                  </a:cubicBezTo>
                  <a:cubicBezTo>
                    <a:pt x="21" y="79"/>
                    <a:pt x="6" y="70"/>
                    <a:pt x="6" y="70"/>
                  </a:cubicBezTo>
                  <a:cubicBezTo>
                    <a:pt x="0" y="72"/>
                    <a:pt x="0" y="72"/>
                    <a:pt x="0" y="72"/>
                  </a:cubicBezTo>
                  <a:cubicBezTo>
                    <a:pt x="0" y="99"/>
                    <a:pt x="0" y="99"/>
                    <a:pt x="0" y="99"/>
                  </a:cubicBezTo>
                  <a:cubicBezTo>
                    <a:pt x="238" y="236"/>
                    <a:pt x="238" y="236"/>
                    <a:pt x="238" y="236"/>
                  </a:cubicBezTo>
                  <a:lnTo>
                    <a:pt x="243" y="233"/>
                  </a:lnTo>
                  <a:close/>
                </a:path>
              </a:pathLst>
            </a:custGeom>
            <a:noFill/>
            <a:ln w="22225">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650" name="Freeform 241"/>
            <p:cNvSpPr>
              <a:spLocks/>
            </p:cNvSpPr>
            <p:nvPr/>
          </p:nvSpPr>
          <p:spPr bwMode="auto">
            <a:xfrm>
              <a:off x="3268" y="1996"/>
              <a:ext cx="827" cy="342"/>
            </a:xfrm>
            <a:custGeom>
              <a:avLst/>
              <a:gdLst>
                <a:gd name="T0" fmla="*/ 2147483647 w 350"/>
                <a:gd name="T1" fmla="*/ 2147483647 h 145"/>
                <a:gd name="T2" fmla="*/ 2147483647 w 350"/>
                <a:gd name="T3" fmla="*/ 2147483647 h 145"/>
                <a:gd name="T4" fmla="*/ 2147483647 w 350"/>
                <a:gd name="T5" fmla="*/ 2147483647 h 145"/>
                <a:gd name="T6" fmla="*/ 2147483647 w 350"/>
                <a:gd name="T7" fmla="*/ 2147483647 h 145"/>
                <a:gd name="T8" fmla="*/ 2147483647 w 350"/>
                <a:gd name="T9" fmla="*/ 2147483647 h 145"/>
                <a:gd name="T10" fmla="*/ 2147483647 w 350"/>
                <a:gd name="T11" fmla="*/ 2147483647 h 145"/>
                <a:gd name="T12" fmla="*/ 2147483647 w 350"/>
                <a:gd name="T13" fmla="*/ 2147483647 h 145"/>
                <a:gd name="T14" fmla="*/ 2147483647 w 350"/>
                <a:gd name="T15" fmla="*/ 2147483647 h 145"/>
                <a:gd name="T16" fmla="*/ 2147483647 w 350"/>
                <a:gd name="T17" fmla="*/ 2147483647 h 145"/>
                <a:gd name="T18" fmla="*/ 2147483647 w 350"/>
                <a:gd name="T19" fmla="*/ 2147483647 h 145"/>
                <a:gd name="T20" fmla="*/ 2147483647 w 350"/>
                <a:gd name="T21" fmla="*/ 2147483647 h 145"/>
                <a:gd name="T22" fmla="*/ 2147483647 w 350"/>
                <a:gd name="T23" fmla="*/ 2147483647 h 145"/>
                <a:gd name="T24" fmla="*/ 2147483647 w 350"/>
                <a:gd name="T25" fmla="*/ 2147483647 h 1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0"/>
                <a:gd name="T40" fmla="*/ 0 h 145"/>
                <a:gd name="T41" fmla="*/ 350 w 350"/>
                <a:gd name="T42" fmla="*/ 145 h 1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0" h="145">
                  <a:moveTo>
                    <a:pt x="192" y="118"/>
                  </a:moveTo>
                  <a:cubicBezTo>
                    <a:pt x="197" y="120"/>
                    <a:pt x="205" y="120"/>
                    <a:pt x="210" y="118"/>
                  </a:cubicBezTo>
                  <a:cubicBezTo>
                    <a:pt x="350" y="37"/>
                    <a:pt x="350" y="37"/>
                    <a:pt x="350" y="37"/>
                  </a:cubicBezTo>
                  <a:cubicBezTo>
                    <a:pt x="350" y="37"/>
                    <a:pt x="350" y="63"/>
                    <a:pt x="342" y="68"/>
                  </a:cubicBezTo>
                  <a:cubicBezTo>
                    <a:pt x="215" y="141"/>
                    <a:pt x="215" y="141"/>
                    <a:pt x="215" y="141"/>
                  </a:cubicBezTo>
                  <a:cubicBezTo>
                    <a:pt x="215" y="141"/>
                    <a:pt x="215" y="141"/>
                    <a:pt x="215" y="141"/>
                  </a:cubicBezTo>
                  <a:cubicBezTo>
                    <a:pt x="215" y="141"/>
                    <a:pt x="209" y="145"/>
                    <a:pt x="201" y="145"/>
                  </a:cubicBezTo>
                  <a:cubicBezTo>
                    <a:pt x="197" y="145"/>
                    <a:pt x="192" y="144"/>
                    <a:pt x="188" y="141"/>
                  </a:cubicBezTo>
                  <a:cubicBezTo>
                    <a:pt x="188" y="141"/>
                    <a:pt x="188" y="141"/>
                    <a:pt x="188" y="141"/>
                  </a:cubicBezTo>
                  <a:cubicBezTo>
                    <a:pt x="46" y="59"/>
                    <a:pt x="46" y="59"/>
                    <a:pt x="46" y="59"/>
                  </a:cubicBezTo>
                  <a:cubicBezTo>
                    <a:pt x="46" y="59"/>
                    <a:pt x="10" y="39"/>
                    <a:pt x="10" y="39"/>
                  </a:cubicBezTo>
                  <a:cubicBezTo>
                    <a:pt x="0" y="33"/>
                    <a:pt x="2" y="0"/>
                    <a:pt x="1" y="8"/>
                  </a:cubicBezTo>
                  <a:lnTo>
                    <a:pt x="192" y="118"/>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51" name="Freeform 242"/>
            <p:cNvSpPr>
              <a:spLocks/>
            </p:cNvSpPr>
            <p:nvPr/>
          </p:nvSpPr>
          <p:spPr bwMode="auto">
            <a:xfrm>
              <a:off x="3270" y="1814"/>
              <a:ext cx="825" cy="465"/>
            </a:xfrm>
            <a:custGeom>
              <a:avLst/>
              <a:gdLst>
                <a:gd name="T0" fmla="*/ 0 w 349"/>
                <a:gd name="T1" fmla="*/ 2147483647 h 197"/>
                <a:gd name="T2" fmla="*/ 2147483647 w 349"/>
                <a:gd name="T3" fmla="*/ 0 h 197"/>
                <a:gd name="T4" fmla="*/ 2147483647 w 349"/>
                <a:gd name="T5" fmla="*/ 2147483647 h 197"/>
                <a:gd name="T6" fmla="*/ 2147483647 w 349"/>
                <a:gd name="T7" fmla="*/ 2147483647 h 197"/>
                <a:gd name="T8" fmla="*/ 2147483647 w 349"/>
                <a:gd name="T9" fmla="*/ 2147483647 h 197"/>
                <a:gd name="T10" fmla="*/ 2147483647 w 349"/>
                <a:gd name="T11" fmla="*/ 2147483647 h 197"/>
                <a:gd name="T12" fmla="*/ 0 w 349"/>
                <a:gd name="T13" fmla="*/ 2147483647 h 197"/>
                <a:gd name="T14" fmla="*/ 0 60000 65536"/>
                <a:gd name="T15" fmla="*/ 0 60000 65536"/>
                <a:gd name="T16" fmla="*/ 0 60000 65536"/>
                <a:gd name="T17" fmla="*/ 0 60000 65536"/>
                <a:gd name="T18" fmla="*/ 0 60000 65536"/>
                <a:gd name="T19" fmla="*/ 0 60000 65536"/>
                <a:gd name="T20" fmla="*/ 0 60000 65536"/>
                <a:gd name="T21" fmla="*/ 0 w 349"/>
                <a:gd name="T22" fmla="*/ 0 h 197"/>
                <a:gd name="T23" fmla="*/ 349 w 349"/>
                <a:gd name="T24" fmla="*/ 197 h 1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9" h="197">
                  <a:moveTo>
                    <a:pt x="0" y="84"/>
                  </a:moveTo>
                  <a:cubicBezTo>
                    <a:pt x="150" y="0"/>
                    <a:pt x="150" y="0"/>
                    <a:pt x="150" y="0"/>
                  </a:cubicBezTo>
                  <a:cubicBezTo>
                    <a:pt x="349" y="114"/>
                    <a:pt x="349" y="114"/>
                    <a:pt x="349" y="114"/>
                  </a:cubicBezTo>
                  <a:cubicBezTo>
                    <a:pt x="209" y="195"/>
                    <a:pt x="209" y="195"/>
                    <a:pt x="209" y="195"/>
                  </a:cubicBezTo>
                  <a:cubicBezTo>
                    <a:pt x="209" y="195"/>
                    <a:pt x="209" y="195"/>
                    <a:pt x="209" y="195"/>
                  </a:cubicBezTo>
                  <a:cubicBezTo>
                    <a:pt x="204" y="197"/>
                    <a:pt x="196" y="197"/>
                    <a:pt x="191" y="195"/>
                  </a:cubicBezTo>
                  <a:lnTo>
                    <a:pt x="0" y="84"/>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52" name="Freeform 243"/>
            <p:cNvSpPr>
              <a:spLocks/>
            </p:cNvSpPr>
            <p:nvPr/>
          </p:nvSpPr>
          <p:spPr bwMode="auto">
            <a:xfrm>
              <a:off x="3221" y="1984"/>
              <a:ext cx="562" cy="387"/>
            </a:xfrm>
            <a:custGeom>
              <a:avLst/>
              <a:gdLst>
                <a:gd name="T0" fmla="*/ 0 w 562"/>
                <a:gd name="T1" fmla="*/ 0 h 387"/>
                <a:gd name="T2" fmla="*/ 0 w 562"/>
                <a:gd name="T3" fmla="*/ 64 h 387"/>
                <a:gd name="T4" fmla="*/ 562 w 562"/>
                <a:gd name="T5" fmla="*/ 387 h 387"/>
                <a:gd name="T6" fmla="*/ 562 w 562"/>
                <a:gd name="T7" fmla="*/ 323 h 387"/>
                <a:gd name="T8" fmla="*/ 0 w 562"/>
                <a:gd name="T9" fmla="*/ 0 h 387"/>
                <a:gd name="T10" fmla="*/ 0 60000 65536"/>
                <a:gd name="T11" fmla="*/ 0 60000 65536"/>
                <a:gd name="T12" fmla="*/ 0 60000 65536"/>
                <a:gd name="T13" fmla="*/ 0 60000 65536"/>
                <a:gd name="T14" fmla="*/ 0 60000 65536"/>
                <a:gd name="T15" fmla="*/ 0 w 562"/>
                <a:gd name="T16" fmla="*/ 0 h 387"/>
                <a:gd name="T17" fmla="*/ 562 w 562"/>
                <a:gd name="T18" fmla="*/ 387 h 387"/>
              </a:gdLst>
              <a:ahLst/>
              <a:cxnLst>
                <a:cxn ang="T10">
                  <a:pos x="T0" y="T1"/>
                </a:cxn>
                <a:cxn ang="T11">
                  <a:pos x="T2" y="T3"/>
                </a:cxn>
                <a:cxn ang="T12">
                  <a:pos x="T4" y="T5"/>
                </a:cxn>
                <a:cxn ang="T13">
                  <a:pos x="T6" y="T7"/>
                </a:cxn>
                <a:cxn ang="T14">
                  <a:pos x="T8" y="T9"/>
                </a:cxn>
              </a:cxnLst>
              <a:rect l="T15" t="T16" r="T17" b="T18"/>
              <a:pathLst>
                <a:path w="562" h="387">
                  <a:moveTo>
                    <a:pt x="0" y="0"/>
                  </a:moveTo>
                  <a:lnTo>
                    <a:pt x="0" y="64"/>
                  </a:lnTo>
                  <a:lnTo>
                    <a:pt x="562" y="387"/>
                  </a:lnTo>
                  <a:lnTo>
                    <a:pt x="562" y="323"/>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53" name="Freeform 244"/>
            <p:cNvSpPr>
              <a:spLocks/>
            </p:cNvSpPr>
            <p:nvPr/>
          </p:nvSpPr>
          <p:spPr bwMode="auto">
            <a:xfrm>
              <a:off x="3221" y="1979"/>
              <a:ext cx="574" cy="328"/>
            </a:xfrm>
            <a:custGeom>
              <a:avLst/>
              <a:gdLst>
                <a:gd name="T0" fmla="*/ 0 w 574"/>
                <a:gd name="T1" fmla="*/ 5 h 328"/>
                <a:gd name="T2" fmla="*/ 562 w 574"/>
                <a:gd name="T3" fmla="*/ 328 h 328"/>
                <a:gd name="T4" fmla="*/ 574 w 574"/>
                <a:gd name="T5" fmla="*/ 319 h 328"/>
                <a:gd name="T6" fmla="*/ 14 w 574"/>
                <a:gd name="T7" fmla="*/ 0 h 328"/>
                <a:gd name="T8" fmla="*/ 0 w 574"/>
                <a:gd name="T9" fmla="*/ 5 h 328"/>
                <a:gd name="T10" fmla="*/ 0 60000 65536"/>
                <a:gd name="T11" fmla="*/ 0 60000 65536"/>
                <a:gd name="T12" fmla="*/ 0 60000 65536"/>
                <a:gd name="T13" fmla="*/ 0 60000 65536"/>
                <a:gd name="T14" fmla="*/ 0 60000 65536"/>
                <a:gd name="T15" fmla="*/ 0 w 574"/>
                <a:gd name="T16" fmla="*/ 0 h 328"/>
                <a:gd name="T17" fmla="*/ 574 w 574"/>
                <a:gd name="T18" fmla="*/ 328 h 328"/>
              </a:gdLst>
              <a:ahLst/>
              <a:cxnLst>
                <a:cxn ang="T10">
                  <a:pos x="T0" y="T1"/>
                </a:cxn>
                <a:cxn ang="T11">
                  <a:pos x="T2" y="T3"/>
                </a:cxn>
                <a:cxn ang="T12">
                  <a:pos x="T4" y="T5"/>
                </a:cxn>
                <a:cxn ang="T13">
                  <a:pos x="T6" y="T7"/>
                </a:cxn>
                <a:cxn ang="T14">
                  <a:pos x="T8" y="T9"/>
                </a:cxn>
              </a:cxnLst>
              <a:rect l="T15" t="T16" r="T17" b="T18"/>
              <a:pathLst>
                <a:path w="574" h="328">
                  <a:moveTo>
                    <a:pt x="0" y="5"/>
                  </a:moveTo>
                  <a:lnTo>
                    <a:pt x="562" y="328"/>
                  </a:lnTo>
                  <a:lnTo>
                    <a:pt x="574" y="319"/>
                  </a:lnTo>
                  <a:lnTo>
                    <a:pt x="14" y="0"/>
                  </a:lnTo>
                  <a:lnTo>
                    <a:pt x="0" y="5"/>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54" name="Freeform 245"/>
            <p:cNvSpPr>
              <a:spLocks/>
            </p:cNvSpPr>
            <p:nvPr/>
          </p:nvSpPr>
          <p:spPr bwMode="auto">
            <a:xfrm>
              <a:off x="3783" y="2298"/>
              <a:ext cx="12" cy="73"/>
            </a:xfrm>
            <a:custGeom>
              <a:avLst/>
              <a:gdLst>
                <a:gd name="T0" fmla="*/ 12 w 12"/>
                <a:gd name="T1" fmla="*/ 0 h 73"/>
                <a:gd name="T2" fmla="*/ 0 w 12"/>
                <a:gd name="T3" fmla="*/ 9 h 73"/>
                <a:gd name="T4" fmla="*/ 0 w 12"/>
                <a:gd name="T5" fmla="*/ 73 h 73"/>
                <a:gd name="T6" fmla="*/ 12 w 12"/>
                <a:gd name="T7" fmla="*/ 66 h 73"/>
                <a:gd name="T8" fmla="*/ 12 w 12"/>
                <a:gd name="T9" fmla="*/ 0 h 73"/>
                <a:gd name="T10" fmla="*/ 0 60000 65536"/>
                <a:gd name="T11" fmla="*/ 0 60000 65536"/>
                <a:gd name="T12" fmla="*/ 0 60000 65536"/>
                <a:gd name="T13" fmla="*/ 0 60000 65536"/>
                <a:gd name="T14" fmla="*/ 0 60000 65536"/>
                <a:gd name="T15" fmla="*/ 0 w 12"/>
                <a:gd name="T16" fmla="*/ 0 h 73"/>
                <a:gd name="T17" fmla="*/ 12 w 12"/>
                <a:gd name="T18" fmla="*/ 73 h 73"/>
              </a:gdLst>
              <a:ahLst/>
              <a:cxnLst>
                <a:cxn ang="T10">
                  <a:pos x="T0" y="T1"/>
                </a:cxn>
                <a:cxn ang="T11">
                  <a:pos x="T2" y="T3"/>
                </a:cxn>
                <a:cxn ang="T12">
                  <a:pos x="T4" y="T5"/>
                </a:cxn>
                <a:cxn ang="T13">
                  <a:pos x="T6" y="T7"/>
                </a:cxn>
                <a:cxn ang="T14">
                  <a:pos x="T8" y="T9"/>
                </a:cxn>
              </a:cxnLst>
              <a:rect l="T15" t="T16" r="T17" b="T18"/>
              <a:pathLst>
                <a:path w="12" h="73">
                  <a:moveTo>
                    <a:pt x="12" y="0"/>
                  </a:moveTo>
                  <a:lnTo>
                    <a:pt x="0" y="9"/>
                  </a:lnTo>
                  <a:lnTo>
                    <a:pt x="0" y="73"/>
                  </a:lnTo>
                  <a:lnTo>
                    <a:pt x="12" y="66"/>
                  </a:lnTo>
                  <a:lnTo>
                    <a:pt x="12" y="0"/>
                  </a:lnTo>
                  <a:close/>
                </a:path>
              </a:pathLst>
            </a:custGeom>
            <a:solidFill>
              <a:srgbClr val="8A8A8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55" name="Line 246"/>
            <p:cNvSpPr>
              <a:spLocks noChangeShapeType="1"/>
            </p:cNvSpPr>
            <p:nvPr/>
          </p:nvSpPr>
          <p:spPr bwMode="auto">
            <a:xfrm>
              <a:off x="3289" y="2061"/>
              <a:ext cx="92" cy="54"/>
            </a:xfrm>
            <a:prstGeom prst="line">
              <a:avLst/>
            </a:prstGeom>
            <a:noFill/>
            <a:ln w="111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656" name="Line 247"/>
            <p:cNvSpPr>
              <a:spLocks noChangeShapeType="1"/>
            </p:cNvSpPr>
            <p:nvPr/>
          </p:nvSpPr>
          <p:spPr bwMode="auto">
            <a:xfrm>
              <a:off x="3438" y="2147"/>
              <a:ext cx="92" cy="52"/>
            </a:xfrm>
            <a:prstGeom prst="line">
              <a:avLst/>
            </a:prstGeom>
            <a:noFill/>
            <a:ln w="111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657" name="Freeform 248"/>
            <p:cNvSpPr>
              <a:spLocks/>
            </p:cNvSpPr>
            <p:nvPr/>
          </p:nvSpPr>
          <p:spPr bwMode="auto">
            <a:xfrm>
              <a:off x="3270" y="2007"/>
              <a:ext cx="12" cy="67"/>
            </a:xfrm>
            <a:custGeom>
              <a:avLst/>
              <a:gdLst>
                <a:gd name="T0" fmla="*/ 0 w 12"/>
                <a:gd name="T1" fmla="*/ 67 h 67"/>
                <a:gd name="T2" fmla="*/ 0 w 12"/>
                <a:gd name="T3" fmla="*/ 5 h 67"/>
                <a:gd name="T4" fmla="*/ 12 w 12"/>
                <a:gd name="T5" fmla="*/ 0 h 67"/>
                <a:gd name="T6" fmla="*/ 0 60000 65536"/>
                <a:gd name="T7" fmla="*/ 0 60000 65536"/>
                <a:gd name="T8" fmla="*/ 0 60000 65536"/>
                <a:gd name="T9" fmla="*/ 0 w 12"/>
                <a:gd name="T10" fmla="*/ 0 h 67"/>
                <a:gd name="T11" fmla="*/ 12 w 12"/>
                <a:gd name="T12" fmla="*/ 67 h 67"/>
              </a:gdLst>
              <a:ahLst/>
              <a:cxnLst>
                <a:cxn ang="T6">
                  <a:pos x="T0" y="T1"/>
                </a:cxn>
                <a:cxn ang="T7">
                  <a:pos x="T2" y="T3"/>
                </a:cxn>
                <a:cxn ang="T8">
                  <a:pos x="T4" y="T5"/>
                </a:cxn>
              </a:cxnLst>
              <a:rect l="T9" t="T10" r="T11" b="T12"/>
              <a:pathLst>
                <a:path w="12" h="67">
                  <a:moveTo>
                    <a:pt x="0" y="67"/>
                  </a:moveTo>
                  <a:lnTo>
                    <a:pt x="0" y="5"/>
                  </a:lnTo>
                  <a:lnTo>
                    <a:pt x="12" y="0"/>
                  </a:lnTo>
                </a:path>
              </a:pathLst>
            </a:cu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658" name="Freeform 249"/>
            <p:cNvSpPr>
              <a:spLocks/>
            </p:cNvSpPr>
            <p:nvPr/>
          </p:nvSpPr>
          <p:spPr bwMode="auto">
            <a:xfrm>
              <a:off x="3743" y="2277"/>
              <a:ext cx="12" cy="71"/>
            </a:xfrm>
            <a:custGeom>
              <a:avLst/>
              <a:gdLst>
                <a:gd name="T0" fmla="*/ 0 w 12"/>
                <a:gd name="T1" fmla="*/ 71 h 71"/>
                <a:gd name="T2" fmla="*/ 0 w 12"/>
                <a:gd name="T3" fmla="*/ 7 h 71"/>
                <a:gd name="T4" fmla="*/ 12 w 12"/>
                <a:gd name="T5" fmla="*/ 0 h 71"/>
                <a:gd name="T6" fmla="*/ 0 60000 65536"/>
                <a:gd name="T7" fmla="*/ 0 60000 65536"/>
                <a:gd name="T8" fmla="*/ 0 60000 65536"/>
                <a:gd name="T9" fmla="*/ 0 w 12"/>
                <a:gd name="T10" fmla="*/ 0 h 71"/>
                <a:gd name="T11" fmla="*/ 12 w 12"/>
                <a:gd name="T12" fmla="*/ 71 h 71"/>
              </a:gdLst>
              <a:ahLst/>
              <a:cxnLst>
                <a:cxn ang="T6">
                  <a:pos x="T0" y="T1"/>
                </a:cxn>
                <a:cxn ang="T7">
                  <a:pos x="T2" y="T3"/>
                </a:cxn>
                <a:cxn ang="T8">
                  <a:pos x="T4" y="T5"/>
                </a:cxn>
              </a:cxnLst>
              <a:rect l="T9" t="T10" r="T11" b="T12"/>
              <a:pathLst>
                <a:path w="12" h="71">
                  <a:moveTo>
                    <a:pt x="0" y="71"/>
                  </a:moveTo>
                  <a:lnTo>
                    <a:pt x="0" y="7"/>
                  </a:lnTo>
                  <a:lnTo>
                    <a:pt x="12" y="0"/>
                  </a:lnTo>
                </a:path>
              </a:pathLst>
            </a:cu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659" name="Freeform 250"/>
            <p:cNvSpPr>
              <a:spLocks/>
            </p:cNvSpPr>
            <p:nvPr/>
          </p:nvSpPr>
          <p:spPr bwMode="auto">
            <a:xfrm>
              <a:off x="3412" y="2090"/>
              <a:ext cx="12" cy="66"/>
            </a:xfrm>
            <a:custGeom>
              <a:avLst/>
              <a:gdLst>
                <a:gd name="T0" fmla="*/ 0 w 12"/>
                <a:gd name="T1" fmla="*/ 66 h 66"/>
                <a:gd name="T2" fmla="*/ 0 w 12"/>
                <a:gd name="T3" fmla="*/ 5 h 66"/>
                <a:gd name="T4" fmla="*/ 12 w 12"/>
                <a:gd name="T5" fmla="*/ 0 h 66"/>
                <a:gd name="T6" fmla="*/ 0 60000 65536"/>
                <a:gd name="T7" fmla="*/ 0 60000 65536"/>
                <a:gd name="T8" fmla="*/ 0 60000 65536"/>
                <a:gd name="T9" fmla="*/ 0 w 12"/>
                <a:gd name="T10" fmla="*/ 0 h 66"/>
                <a:gd name="T11" fmla="*/ 12 w 12"/>
                <a:gd name="T12" fmla="*/ 66 h 66"/>
              </a:gdLst>
              <a:ahLst/>
              <a:cxnLst>
                <a:cxn ang="T6">
                  <a:pos x="T0" y="T1"/>
                </a:cxn>
                <a:cxn ang="T7">
                  <a:pos x="T2" y="T3"/>
                </a:cxn>
                <a:cxn ang="T8">
                  <a:pos x="T4" y="T5"/>
                </a:cxn>
              </a:cxnLst>
              <a:rect l="T9" t="T10" r="T11" b="T12"/>
              <a:pathLst>
                <a:path w="12" h="66">
                  <a:moveTo>
                    <a:pt x="0" y="66"/>
                  </a:moveTo>
                  <a:lnTo>
                    <a:pt x="0" y="5"/>
                  </a:lnTo>
                  <a:lnTo>
                    <a:pt x="12" y="0"/>
                  </a:lnTo>
                </a:path>
              </a:pathLst>
            </a:cu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660" name="Freeform 251"/>
            <p:cNvSpPr>
              <a:spLocks/>
            </p:cNvSpPr>
            <p:nvPr/>
          </p:nvSpPr>
          <p:spPr bwMode="auto">
            <a:xfrm>
              <a:off x="3575" y="2185"/>
              <a:ext cx="14" cy="66"/>
            </a:xfrm>
            <a:custGeom>
              <a:avLst/>
              <a:gdLst>
                <a:gd name="T0" fmla="*/ 0 w 14"/>
                <a:gd name="T1" fmla="*/ 66 h 66"/>
                <a:gd name="T2" fmla="*/ 0 w 14"/>
                <a:gd name="T3" fmla="*/ 4 h 66"/>
                <a:gd name="T4" fmla="*/ 14 w 14"/>
                <a:gd name="T5" fmla="*/ 0 h 66"/>
                <a:gd name="T6" fmla="*/ 0 60000 65536"/>
                <a:gd name="T7" fmla="*/ 0 60000 65536"/>
                <a:gd name="T8" fmla="*/ 0 60000 65536"/>
                <a:gd name="T9" fmla="*/ 0 w 14"/>
                <a:gd name="T10" fmla="*/ 0 h 66"/>
                <a:gd name="T11" fmla="*/ 14 w 14"/>
                <a:gd name="T12" fmla="*/ 66 h 66"/>
              </a:gdLst>
              <a:ahLst/>
              <a:cxnLst>
                <a:cxn ang="T6">
                  <a:pos x="T0" y="T1"/>
                </a:cxn>
                <a:cxn ang="T7">
                  <a:pos x="T2" y="T3"/>
                </a:cxn>
                <a:cxn ang="T8">
                  <a:pos x="T4" y="T5"/>
                </a:cxn>
              </a:cxnLst>
              <a:rect l="T9" t="T10" r="T11" b="T12"/>
              <a:pathLst>
                <a:path w="14" h="66">
                  <a:moveTo>
                    <a:pt x="0" y="66"/>
                  </a:moveTo>
                  <a:lnTo>
                    <a:pt x="0" y="4"/>
                  </a:lnTo>
                  <a:lnTo>
                    <a:pt x="14" y="0"/>
                  </a:lnTo>
                </a:path>
              </a:pathLst>
            </a:cu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661" name="Line 252"/>
            <p:cNvSpPr>
              <a:spLocks noChangeShapeType="1"/>
            </p:cNvSpPr>
            <p:nvPr/>
          </p:nvSpPr>
          <p:spPr bwMode="auto">
            <a:xfrm>
              <a:off x="3611" y="2246"/>
              <a:ext cx="92" cy="54"/>
            </a:xfrm>
            <a:prstGeom prst="line">
              <a:avLst/>
            </a:prstGeom>
            <a:noFill/>
            <a:ln w="111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662" name="Freeform 253"/>
            <p:cNvSpPr>
              <a:spLocks/>
            </p:cNvSpPr>
            <p:nvPr/>
          </p:nvSpPr>
          <p:spPr bwMode="auto">
            <a:xfrm>
              <a:off x="3235" y="2005"/>
              <a:ext cx="9" cy="12"/>
            </a:xfrm>
            <a:custGeom>
              <a:avLst/>
              <a:gdLst>
                <a:gd name="T0" fmla="*/ 2147483647 w 4"/>
                <a:gd name="T1" fmla="*/ 2147483647 h 5"/>
                <a:gd name="T2" fmla="*/ 2147483647 w 4"/>
                <a:gd name="T3" fmla="*/ 2147483647 h 5"/>
                <a:gd name="T4" fmla="*/ 0 w 4"/>
                <a:gd name="T5" fmla="*/ 2147483647 h 5"/>
                <a:gd name="T6" fmla="*/ 2147483647 w 4"/>
                <a:gd name="T7" fmla="*/ 2147483647 h 5"/>
                <a:gd name="T8" fmla="*/ 2147483647 w 4"/>
                <a:gd name="T9" fmla="*/ 2147483647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4" y="4"/>
                  </a:moveTo>
                  <a:cubicBezTo>
                    <a:pt x="4" y="5"/>
                    <a:pt x="3" y="5"/>
                    <a:pt x="2" y="5"/>
                  </a:cubicBezTo>
                  <a:cubicBezTo>
                    <a:pt x="1" y="4"/>
                    <a:pt x="0" y="3"/>
                    <a:pt x="0" y="2"/>
                  </a:cubicBezTo>
                  <a:cubicBezTo>
                    <a:pt x="0" y="1"/>
                    <a:pt x="1" y="0"/>
                    <a:pt x="2" y="1"/>
                  </a:cubicBezTo>
                  <a:cubicBezTo>
                    <a:pt x="3" y="1"/>
                    <a:pt x="4" y="3"/>
                    <a:pt x="4" y="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63" name="Freeform 254"/>
            <p:cNvSpPr>
              <a:spLocks/>
            </p:cNvSpPr>
            <p:nvPr/>
          </p:nvSpPr>
          <p:spPr bwMode="auto">
            <a:xfrm>
              <a:off x="3235" y="2036"/>
              <a:ext cx="9" cy="12"/>
            </a:xfrm>
            <a:custGeom>
              <a:avLst/>
              <a:gdLst>
                <a:gd name="T0" fmla="*/ 2147483647 w 4"/>
                <a:gd name="T1" fmla="*/ 2147483647 h 5"/>
                <a:gd name="T2" fmla="*/ 2147483647 w 4"/>
                <a:gd name="T3" fmla="*/ 2147483647 h 5"/>
                <a:gd name="T4" fmla="*/ 0 w 4"/>
                <a:gd name="T5" fmla="*/ 2147483647 h 5"/>
                <a:gd name="T6" fmla="*/ 2147483647 w 4"/>
                <a:gd name="T7" fmla="*/ 2147483647 h 5"/>
                <a:gd name="T8" fmla="*/ 2147483647 w 4"/>
                <a:gd name="T9" fmla="*/ 2147483647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4" y="4"/>
                  </a:moveTo>
                  <a:cubicBezTo>
                    <a:pt x="4" y="5"/>
                    <a:pt x="3" y="5"/>
                    <a:pt x="2" y="5"/>
                  </a:cubicBezTo>
                  <a:cubicBezTo>
                    <a:pt x="1" y="4"/>
                    <a:pt x="0" y="3"/>
                    <a:pt x="0" y="2"/>
                  </a:cubicBezTo>
                  <a:cubicBezTo>
                    <a:pt x="0" y="1"/>
                    <a:pt x="1" y="0"/>
                    <a:pt x="2" y="1"/>
                  </a:cubicBezTo>
                  <a:cubicBezTo>
                    <a:pt x="3" y="1"/>
                    <a:pt x="4" y="3"/>
                    <a:pt x="4" y="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64" name="Freeform 255"/>
            <p:cNvSpPr>
              <a:spLocks/>
            </p:cNvSpPr>
            <p:nvPr/>
          </p:nvSpPr>
          <p:spPr bwMode="auto">
            <a:xfrm>
              <a:off x="3764" y="2310"/>
              <a:ext cx="7" cy="12"/>
            </a:xfrm>
            <a:custGeom>
              <a:avLst/>
              <a:gdLst>
                <a:gd name="T0" fmla="*/ 2147483647 w 3"/>
                <a:gd name="T1" fmla="*/ 2147483647 h 5"/>
                <a:gd name="T2" fmla="*/ 2147483647 w 3"/>
                <a:gd name="T3" fmla="*/ 2147483647 h 5"/>
                <a:gd name="T4" fmla="*/ 0 w 3"/>
                <a:gd name="T5" fmla="*/ 2147483647 h 5"/>
                <a:gd name="T6" fmla="*/ 2147483647 w 3"/>
                <a:gd name="T7" fmla="*/ 0 h 5"/>
                <a:gd name="T8" fmla="*/ 2147483647 w 3"/>
                <a:gd name="T9" fmla="*/ 2147483647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3" y="3"/>
                  </a:moveTo>
                  <a:cubicBezTo>
                    <a:pt x="3" y="5"/>
                    <a:pt x="2" y="5"/>
                    <a:pt x="1" y="5"/>
                  </a:cubicBezTo>
                  <a:cubicBezTo>
                    <a:pt x="0" y="4"/>
                    <a:pt x="0" y="3"/>
                    <a:pt x="0" y="1"/>
                  </a:cubicBezTo>
                  <a:cubicBezTo>
                    <a:pt x="0" y="0"/>
                    <a:pt x="0" y="0"/>
                    <a:pt x="1" y="0"/>
                  </a:cubicBezTo>
                  <a:cubicBezTo>
                    <a:pt x="2" y="1"/>
                    <a:pt x="3" y="2"/>
                    <a:pt x="3"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65" name="Freeform 256"/>
            <p:cNvSpPr>
              <a:spLocks/>
            </p:cNvSpPr>
            <p:nvPr/>
          </p:nvSpPr>
          <p:spPr bwMode="auto">
            <a:xfrm>
              <a:off x="3764" y="2340"/>
              <a:ext cx="7" cy="12"/>
            </a:xfrm>
            <a:custGeom>
              <a:avLst/>
              <a:gdLst>
                <a:gd name="T0" fmla="*/ 2147483647 w 3"/>
                <a:gd name="T1" fmla="*/ 2147483647 h 5"/>
                <a:gd name="T2" fmla="*/ 2147483647 w 3"/>
                <a:gd name="T3" fmla="*/ 2147483647 h 5"/>
                <a:gd name="T4" fmla="*/ 0 w 3"/>
                <a:gd name="T5" fmla="*/ 2147483647 h 5"/>
                <a:gd name="T6" fmla="*/ 2147483647 w 3"/>
                <a:gd name="T7" fmla="*/ 0 h 5"/>
                <a:gd name="T8" fmla="*/ 2147483647 w 3"/>
                <a:gd name="T9" fmla="*/ 2147483647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3" y="3"/>
                  </a:moveTo>
                  <a:cubicBezTo>
                    <a:pt x="3" y="5"/>
                    <a:pt x="2" y="5"/>
                    <a:pt x="1" y="4"/>
                  </a:cubicBezTo>
                  <a:cubicBezTo>
                    <a:pt x="0" y="4"/>
                    <a:pt x="0" y="3"/>
                    <a:pt x="0" y="1"/>
                  </a:cubicBezTo>
                  <a:cubicBezTo>
                    <a:pt x="0" y="0"/>
                    <a:pt x="0" y="0"/>
                    <a:pt x="1" y="0"/>
                  </a:cubicBezTo>
                  <a:cubicBezTo>
                    <a:pt x="2" y="1"/>
                    <a:pt x="3" y="2"/>
                    <a:pt x="3"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2306" name="Group 257"/>
          <p:cNvGrpSpPr>
            <a:grpSpLocks noChangeAspect="1"/>
          </p:cNvGrpSpPr>
          <p:nvPr/>
        </p:nvGrpSpPr>
        <p:grpSpPr bwMode="auto">
          <a:xfrm flipH="1">
            <a:off x="5561013" y="2986088"/>
            <a:ext cx="468312" cy="660400"/>
            <a:chOff x="4493" y="1677"/>
            <a:chExt cx="574" cy="822"/>
          </a:xfrm>
        </p:grpSpPr>
        <p:sp>
          <p:nvSpPr>
            <p:cNvPr id="12637" name="AutoShape 258"/>
            <p:cNvSpPr>
              <a:spLocks noChangeAspect="1" noChangeArrowheads="1" noTextEdit="1"/>
            </p:cNvSpPr>
            <p:nvPr/>
          </p:nvSpPr>
          <p:spPr bwMode="auto">
            <a:xfrm>
              <a:off x="4493" y="1677"/>
              <a:ext cx="574" cy="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638" name="Freeform 259"/>
            <p:cNvSpPr>
              <a:spLocks/>
            </p:cNvSpPr>
            <p:nvPr/>
          </p:nvSpPr>
          <p:spPr bwMode="auto">
            <a:xfrm>
              <a:off x="4498" y="1684"/>
              <a:ext cx="564" cy="808"/>
            </a:xfrm>
            <a:custGeom>
              <a:avLst/>
              <a:gdLst>
                <a:gd name="T0" fmla="*/ 2147483647 w 239"/>
                <a:gd name="T1" fmla="*/ 2147483647 h 342"/>
                <a:gd name="T2" fmla="*/ 2147483647 w 239"/>
                <a:gd name="T3" fmla="*/ 2147483647 h 342"/>
                <a:gd name="T4" fmla="*/ 2147483647 w 239"/>
                <a:gd name="T5" fmla="*/ 2147483647 h 342"/>
                <a:gd name="T6" fmla="*/ 2147483647 w 239"/>
                <a:gd name="T7" fmla="*/ 2147483647 h 342"/>
                <a:gd name="T8" fmla="*/ 2147483647 w 239"/>
                <a:gd name="T9" fmla="*/ 2147483647 h 342"/>
                <a:gd name="T10" fmla="*/ 2147483647 w 239"/>
                <a:gd name="T11" fmla="*/ 2147483647 h 342"/>
                <a:gd name="T12" fmla="*/ 0 w 239"/>
                <a:gd name="T13" fmla="*/ 2147483647 h 342"/>
                <a:gd name="T14" fmla="*/ 0 w 239"/>
                <a:gd name="T15" fmla="*/ 2147483647 h 342"/>
                <a:gd name="T16" fmla="*/ 2147483647 w 239"/>
                <a:gd name="T17" fmla="*/ 2147483647 h 342"/>
                <a:gd name="T18" fmla="*/ 2147483647 w 239"/>
                <a:gd name="T19" fmla="*/ 2147483647 h 342"/>
                <a:gd name="T20" fmla="*/ 2147483647 w 239"/>
                <a:gd name="T21" fmla="*/ 2147483647 h 342"/>
                <a:gd name="T22" fmla="*/ 2147483647 w 239"/>
                <a:gd name="T23" fmla="*/ 2147483647 h 342"/>
                <a:gd name="T24" fmla="*/ 2147483647 w 239"/>
                <a:gd name="T25" fmla="*/ 2147483647 h 342"/>
                <a:gd name="T26" fmla="*/ 2147483647 w 239"/>
                <a:gd name="T27" fmla="*/ 2147483647 h 342"/>
                <a:gd name="T28" fmla="*/ 2147483647 w 239"/>
                <a:gd name="T29" fmla="*/ 2147483647 h 342"/>
                <a:gd name="T30" fmla="*/ 2147483647 w 239"/>
                <a:gd name="T31" fmla="*/ 2147483647 h 3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9"/>
                <a:gd name="T49" fmla="*/ 0 h 342"/>
                <a:gd name="T50" fmla="*/ 239 w 239"/>
                <a:gd name="T51" fmla="*/ 342 h 3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9" h="342">
                  <a:moveTo>
                    <a:pt x="237" y="57"/>
                  </a:moveTo>
                  <a:cubicBezTo>
                    <a:pt x="236" y="56"/>
                    <a:pt x="235" y="54"/>
                    <a:pt x="233" y="53"/>
                  </a:cubicBezTo>
                  <a:cubicBezTo>
                    <a:pt x="145" y="2"/>
                    <a:pt x="145" y="2"/>
                    <a:pt x="145" y="2"/>
                  </a:cubicBezTo>
                  <a:cubicBezTo>
                    <a:pt x="142" y="0"/>
                    <a:pt x="138" y="0"/>
                    <a:pt x="135" y="2"/>
                  </a:cubicBezTo>
                  <a:cubicBezTo>
                    <a:pt x="5" y="77"/>
                    <a:pt x="5" y="77"/>
                    <a:pt x="5" y="77"/>
                  </a:cubicBezTo>
                  <a:cubicBezTo>
                    <a:pt x="4" y="78"/>
                    <a:pt x="2" y="79"/>
                    <a:pt x="1" y="81"/>
                  </a:cubicBezTo>
                  <a:cubicBezTo>
                    <a:pt x="1" y="82"/>
                    <a:pt x="0" y="84"/>
                    <a:pt x="0" y="86"/>
                  </a:cubicBezTo>
                  <a:cubicBezTo>
                    <a:pt x="0" y="280"/>
                    <a:pt x="0" y="280"/>
                    <a:pt x="0" y="280"/>
                  </a:cubicBezTo>
                  <a:cubicBezTo>
                    <a:pt x="0" y="284"/>
                    <a:pt x="2" y="287"/>
                    <a:pt x="5" y="289"/>
                  </a:cubicBezTo>
                  <a:cubicBezTo>
                    <a:pt x="93" y="341"/>
                    <a:pt x="93" y="341"/>
                    <a:pt x="93" y="341"/>
                  </a:cubicBezTo>
                  <a:cubicBezTo>
                    <a:pt x="95" y="341"/>
                    <a:pt x="96" y="342"/>
                    <a:pt x="98" y="342"/>
                  </a:cubicBezTo>
                  <a:cubicBezTo>
                    <a:pt x="100" y="342"/>
                    <a:pt x="102" y="341"/>
                    <a:pt x="103" y="341"/>
                  </a:cubicBezTo>
                  <a:cubicBezTo>
                    <a:pt x="234" y="265"/>
                    <a:pt x="234" y="265"/>
                    <a:pt x="234" y="265"/>
                  </a:cubicBezTo>
                  <a:cubicBezTo>
                    <a:pt x="236" y="264"/>
                    <a:pt x="239" y="260"/>
                    <a:pt x="239" y="257"/>
                  </a:cubicBezTo>
                  <a:cubicBezTo>
                    <a:pt x="238" y="62"/>
                    <a:pt x="238" y="62"/>
                    <a:pt x="238" y="62"/>
                  </a:cubicBezTo>
                  <a:cubicBezTo>
                    <a:pt x="238" y="61"/>
                    <a:pt x="238" y="59"/>
                    <a:pt x="237" y="57"/>
                  </a:cubicBezTo>
                  <a:close/>
                </a:path>
              </a:pathLst>
            </a:custGeom>
            <a:noFill/>
            <a:ln w="22225">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639" name="Freeform 260"/>
            <p:cNvSpPr>
              <a:spLocks/>
            </p:cNvSpPr>
            <p:nvPr/>
          </p:nvSpPr>
          <p:spPr bwMode="auto">
            <a:xfrm>
              <a:off x="4498" y="1876"/>
              <a:ext cx="231" cy="616"/>
            </a:xfrm>
            <a:custGeom>
              <a:avLst/>
              <a:gdLst>
                <a:gd name="T0" fmla="*/ 2147483647 w 98"/>
                <a:gd name="T1" fmla="*/ 2147483647 h 261"/>
                <a:gd name="T2" fmla="*/ 2147483647 w 98"/>
                <a:gd name="T3" fmla="*/ 2147483647 h 261"/>
                <a:gd name="T4" fmla="*/ 2147483647 w 98"/>
                <a:gd name="T5" fmla="*/ 0 h 261"/>
                <a:gd name="T6" fmla="*/ 0 w 98"/>
                <a:gd name="T7" fmla="*/ 2147483647 h 261"/>
                <a:gd name="T8" fmla="*/ 0 w 98"/>
                <a:gd name="T9" fmla="*/ 2147483647 h 261"/>
                <a:gd name="T10" fmla="*/ 2147483647 w 98"/>
                <a:gd name="T11" fmla="*/ 2147483647 h 261"/>
                <a:gd name="T12" fmla="*/ 2147483647 w 98"/>
                <a:gd name="T13" fmla="*/ 2147483647 h 261"/>
                <a:gd name="T14" fmla="*/ 2147483647 w 98"/>
                <a:gd name="T15" fmla="*/ 2147483647 h 261"/>
                <a:gd name="T16" fmla="*/ 0 60000 65536"/>
                <a:gd name="T17" fmla="*/ 0 60000 65536"/>
                <a:gd name="T18" fmla="*/ 0 60000 65536"/>
                <a:gd name="T19" fmla="*/ 0 60000 65536"/>
                <a:gd name="T20" fmla="*/ 0 60000 65536"/>
                <a:gd name="T21" fmla="*/ 0 60000 65536"/>
                <a:gd name="T22" fmla="*/ 0 60000 65536"/>
                <a:gd name="T23" fmla="*/ 0 60000 65536"/>
                <a:gd name="T24" fmla="*/ 0 w 98"/>
                <a:gd name="T25" fmla="*/ 0 h 261"/>
                <a:gd name="T26" fmla="*/ 98 w 98"/>
                <a:gd name="T27" fmla="*/ 261 h 2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 h="261">
                  <a:moveTo>
                    <a:pt x="98" y="261"/>
                  </a:moveTo>
                  <a:cubicBezTo>
                    <a:pt x="98" y="58"/>
                    <a:pt x="98" y="58"/>
                    <a:pt x="98" y="58"/>
                  </a:cubicBezTo>
                  <a:cubicBezTo>
                    <a:pt x="1" y="0"/>
                    <a:pt x="1" y="0"/>
                    <a:pt x="1" y="0"/>
                  </a:cubicBezTo>
                  <a:cubicBezTo>
                    <a:pt x="1" y="1"/>
                    <a:pt x="0" y="4"/>
                    <a:pt x="0" y="6"/>
                  </a:cubicBezTo>
                  <a:cubicBezTo>
                    <a:pt x="0" y="199"/>
                    <a:pt x="0" y="199"/>
                    <a:pt x="0" y="199"/>
                  </a:cubicBezTo>
                  <a:cubicBezTo>
                    <a:pt x="0" y="203"/>
                    <a:pt x="2" y="206"/>
                    <a:pt x="5" y="208"/>
                  </a:cubicBezTo>
                  <a:cubicBezTo>
                    <a:pt x="93" y="260"/>
                    <a:pt x="93" y="260"/>
                    <a:pt x="93" y="260"/>
                  </a:cubicBezTo>
                  <a:cubicBezTo>
                    <a:pt x="94" y="260"/>
                    <a:pt x="96" y="261"/>
                    <a:pt x="98" y="26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40" name="Freeform 261"/>
            <p:cNvSpPr>
              <a:spLocks/>
            </p:cNvSpPr>
            <p:nvPr/>
          </p:nvSpPr>
          <p:spPr bwMode="auto">
            <a:xfrm>
              <a:off x="4510" y="1906"/>
              <a:ext cx="200" cy="326"/>
            </a:xfrm>
            <a:custGeom>
              <a:avLst/>
              <a:gdLst>
                <a:gd name="T0" fmla="*/ 0 w 200"/>
                <a:gd name="T1" fmla="*/ 0 h 326"/>
                <a:gd name="T2" fmla="*/ 200 w 200"/>
                <a:gd name="T3" fmla="*/ 116 h 326"/>
                <a:gd name="T4" fmla="*/ 200 w 200"/>
                <a:gd name="T5" fmla="*/ 326 h 326"/>
                <a:gd name="T6" fmla="*/ 0 w 200"/>
                <a:gd name="T7" fmla="*/ 210 h 326"/>
                <a:gd name="T8" fmla="*/ 0 w 200"/>
                <a:gd name="T9" fmla="*/ 0 h 326"/>
                <a:gd name="T10" fmla="*/ 0 60000 65536"/>
                <a:gd name="T11" fmla="*/ 0 60000 65536"/>
                <a:gd name="T12" fmla="*/ 0 60000 65536"/>
                <a:gd name="T13" fmla="*/ 0 60000 65536"/>
                <a:gd name="T14" fmla="*/ 0 60000 65536"/>
                <a:gd name="T15" fmla="*/ 0 w 200"/>
                <a:gd name="T16" fmla="*/ 0 h 326"/>
                <a:gd name="T17" fmla="*/ 200 w 200"/>
                <a:gd name="T18" fmla="*/ 326 h 326"/>
              </a:gdLst>
              <a:ahLst/>
              <a:cxnLst>
                <a:cxn ang="T10">
                  <a:pos x="T0" y="T1"/>
                </a:cxn>
                <a:cxn ang="T11">
                  <a:pos x="T2" y="T3"/>
                </a:cxn>
                <a:cxn ang="T12">
                  <a:pos x="T4" y="T5"/>
                </a:cxn>
                <a:cxn ang="T13">
                  <a:pos x="T6" y="T7"/>
                </a:cxn>
                <a:cxn ang="T14">
                  <a:pos x="T8" y="T9"/>
                </a:cxn>
              </a:cxnLst>
              <a:rect l="T15" t="T16" r="T17" b="T18"/>
              <a:pathLst>
                <a:path w="200" h="326">
                  <a:moveTo>
                    <a:pt x="0" y="0"/>
                  </a:moveTo>
                  <a:lnTo>
                    <a:pt x="200" y="116"/>
                  </a:lnTo>
                  <a:lnTo>
                    <a:pt x="200" y="326"/>
                  </a:lnTo>
                  <a:lnTo>
                    <a:pt x="0" y="210"/>
                  </a:lnTo>
                  <a:lnTo>
                    <a:pt x="0"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41" name="Freeform 262"/>
            <p:cNvSpPr>
              <a:spLocks/>
            </p:cNvSpPr>
            <p:nvPr/>
          </p:nvSpPr>
          <p:spPr bwMode="auto">
            <a:xfrm>
              <a:off x="4510" y="1906"/>
              <a:ext cx="200" cy="326"/>
            </a:xfrm>
            <a:custGeom>
              <a:avLst/>
              <a:gdLst>
                <a:gd name="T0" fmla="*/ 4 w 200"/>
                <a:gd name="T1" fmla="*/ 3 h 326"/>
                <a:gd name="T2" fmla="*/ 4 w 200"/>
                <a:gd name="T3" fmla="*/ 206 h 326"/>
                <a:gd name="T4" fmla="*/ 200 w 200"/>
                <a:gd name="T5" fmla="*/ 319 h 326"/>
                <a:gd name="T6" fmla="*/ 200 w 200"/>
                <a:gd name="T7" fmla="*/ 326 h 326"/>
                <a:gd name="T8" fmla="*/ 0 w 200"/>
                <a:gd name="T9" fmla="*/ 210 h 326"/>
                <a:gd name="T10" fmla="*/ 0 w 200"/>
                <a:gd name="T11" fmla="*/ 0 h 326"/>
                <a:gd name="T12" fmla="*/ 4 w 200"/>
                <a:gd name="T13" fmla="*/ 3 h 326"/>
                <a:gd name="T14" fmla="*/ 0 60000 65536"/>
                <a:gd name="T15" fmla="*/ 0 60000 65536"/>
                <a:gd name="T16" fmla="*/ 0 60000 65536"/>
                <a:gd name="T17" fmla="*/ 0 60000 65536"/>
                <a:gd name="T18" fmla="*/ 0 60000 65536"/>
                <a:gd name="T19" fmla="*/ 0 60000 65536"/>
                <a:gd name="T20" fmla="*/ 0 60000 65536"/>
                <a:gd name="T21" fmla="*/ 0 w 200"/>
                <a:gd name="T22" fmla="*/ 0 h 326"/>
                <a:gd name="T23" fmla="*/ 200 w 200"/>
                <a:gd name="T24" fmla="*/ 326 h 3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 h="326">
                  <a:moveTo>
                    <a:pt x="4" y="3"/>
                  </a:moveTo>
                  <a:lnTo>
                    <a:pt x="4" y="206"/>
                  </a:lnTo>
                  <a:lnTo>
                    <a:pt x="200" y="319"/>
                  </a:lnTo>
                  <a:lnTo>
                    <a:pt x="200" y="326"/>
                  </a:lnTo>
                  <a:lnTo>
                    <a:pt x="0" y="210"/>
                  </a:lnTo>
                  <a:lnTo>
                    <a:pt x="0" y="0"/>
                  </a:lnTo>
                  <a:lnTo>
                    <a:pt x="4"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42" name="Line 263"/>
            <p:cNvSpPr>
              <a:spLocks noChangeShapeType="1"/>
            </p:cNvSpPr>
            <p:nvPr/>
          </p:nvSpPr>
          <p:spPr bwMode="auto">
            <a:xfrm>
              <a:off x="4536" y="1975"/>
              <a:ext cx="160" cy="87"/>
            </a:xfrm>
            <a:prstGeom prst="line">
              <a:avLst/>
            </a:prstGeom>
            <a:noFill/>
            <a:ln w="11113" cap="rnd">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2643" name="Line 264"/>
            <p:cNvSpPr>
              <a:spLocks noChangeShapeType="1"/>
            </p:cNvSpPr>
            <p:nvPr/>
          </p:nvSpPr>
          <p:spPr bwMode="auto">
            <a:xfrm>
              <a:off x="4536" y="2029"/>
              <a:ext cx="160" cy="87"/>
            </a:xfrm>
            <a:prstGeom prst="line">
              <a:avLst/>
            </a:prstGeom>
            <a:noFill/>
            <a:ln w="11113" cap="rnd">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2644" name="Line 265"/>
            <p:cNvSpPr>
              <a:spLocks noChangeShapeType="1"/>
            </p:cNvSpPr>
            <p:nvPr/>
          </p:nvSpPr>
          <p:spPr bwMode="auto">
            <a:xfrm>
              <a:off x="4536" y="2078"/>
              <a:ext cx="160" cy="87"/>
            </a:xfrm>
            <a:prstGeom prst="line">
              <a:avLst/>
            </a:prstGeom>
            <a:noFill/>
            <a:ln w="11113" cap="rnd">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2645" name="Freeform 266"/>
            <p:cNvSpPr>
              <a:spLocks/>
            </p:cNvSpPr>
            <p:nvPr/>
          </p:nvSpPr>
          <p:spPr bwMode="auto">
            <a:xfrm>
              <a:off x="4510" y="2140"/>
              <a:ext cx="196" cy="130"/>
            </a:xfrm>
            <a:custGeom>
              <a:avLst/>
              <a:gdLst>
                <a:gd name="T0" fmla="*/ 2147483647 w 83"/>
                <a:gd name="T1" fmla="*/ 2147483647 h 55"/>
                <a:gd name="T2" fmla="*/ 0 w 83"/>
                <a:gd name="T3" fmla="*/ 2147483647 h 55"/>
                <a:gd name="T4" fmla="*/ 2147483647 w 83"/>
                <a:gd name="T5" fmla="*/ 2147483647 h 55"/>
                <a:gd name="T6" fmla="*/ 2147483647 w 83"/>
                <a:gd name="T7" fmla="*/ 2147483647 h 55"/>
                <a:gd name="T8" fmla="*/ 2147483647 w 83"/>
                <a:gd name="T9" fmla="*/ 2147483647 h 55"/>
                <a:gd name="T10" fmla="*/ 2147483647 w 83"/>
                <a:gd name="T11" fmla="*/ 2147483647 h 55"/>
                <a:gd name="T12" fmla="*/ 2147483647 w 83"/>
                <a:gd name="T13" fmla="*/ 2147483647 h 55"/>
                <a:gd name="T14" fmla="*/ 0 60000 65536"/>
                <a:gd name="T15" fmla="*/ 0 60000 65536"/>
                <a:gd name="T16" fmla="*/ 0 60000 65536"/>
                <a:gd name="T17" fmla="*/ 0 60000 65536"/>
                <a:gd name="T18" fmla="*/ 0 60000 65536"/>
                <a:gd name="T19" fmla="*/ 0 60000 65536"/>
                <a:gd name="T20" fmla="*/ 0 60000 65536"/>
                <a:gd name="T21" fmla="*/ 0 w 83"/>
                <a:gd name="T22" fmla="*/ 0 h 55"/>
                <a:gd name="T23" fmla="*/ 83 w 83"/>
                <a:gd name="T24" fmla="*/ 55 h 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55">
                  <a:moveTo>
                    <a:pt x="5" y="2"/>
                  </a:moveTo>
                  <a:cubicBezTo>
                    <a:pt x="2" y="0"/>
                    <a:pt x="0" y="1"/>
                    <a:pt x="0" y="4"/>
                  </a:cubicBezTo>
                  <a:cubicBezTo>
                    <a:pt x="0" y="7"/>
                    <a:pt x="2" y="10"/>
                    <a:pt x="4" y="12"/>
                  </a:cubicBezTo>
                  <a:cubicBezTo>
                    <a:pt x="79" y="54"/>
                    <a:pt x="79" y="54"/>
                    <a:pt x="79" y="54"/>
                  </a:cubicBezTo>
                  <a:cubicBezTo>
                    <a:pt x="81" y="55"/>
                    <a:pt x="83" y="54"/>
                    <a:pt x="83" y="52"/>
                  </a:cubicBezTo>
                  <a:cubicBezTo>
                    <a:pt x="83" y="49"/>
                    <a:pt x="81" y="45"/>
                    <a:pt x="79" y="44"/>
                  </a:cubicBezTo>
                  <a:lnTo>
                    <a:pt x="5" y="2"/>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46" name="Freeform 267"/>
            <p:cNvSpPr>
              <a:spLocks/>
            </p:cNvSpPr>
            <p:nvPr/>
          </p:nvSpPr>
          <p:spPr bwMode="auto">
            <a:xfrm>
              <a:off x="4500" y="1684"/>
              <a:ext cx="558" cy="329"/>
            </a:xfrm>
            <a:custGeom>
              <a:avLst/>
              <a:gdLst>
                <a:gd name="T0" fmla="*/ 2147483647 w 236"/>
                <a:gd name="T1" fmla="*/ 2147483647 h 139"/>
                <a:gd name="T2" fmla="*/ 2147483647 w 236"/>
                <a:gd name="T3" fmla="*/ 2147483647 h 139"/>
                <a:gd name="T4" fmla="*/ 2147483647 w 236"/>
                <a:gd name="T5" fmla="*/ 2147483647 h 139"/>
                <a:gd name="T6" fmla="*/ 2147483647 w 236"/>
                <a:gd name="T7" fmla="*/ 2147483647 h 139"/>
                <a:gd name="T8" fmla="*/ 2147483647 w 236"/>
                <a:gd name="T9" fmla="*/ 2147483647 h 139"/>
                <a:gd name="T10" fmla="*/ 2147483647 w 236"/>
                <a:gd name="T11" fmla="*/ 2147483647 h 139"/>
                <a:gd name="T12" fmla="*/ 0 w 236"/>
                <a:gd name="T13" fmla="*/ 2147483647 h 139"/>
                <a:gd name="T14" fmla="*/ 2147483647 w 236"/>
                <a:gd name="T15" fmla="*/ 2147483647 h 139"/>
                <a:gd name="T16" fmla="*/ 2147483647 w 236"/>
                <a:gd name="T17" fmla="*/ 2147483647 h 139"/>
                <a:gd name="T18" fmla="*/ 2147483647 w 236"/>
                <a:gd name="T19" fmla="*/ 2147483647 h 1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6"/>
                <a:gd name="T31" fmla="*/ 0 h 139"/>
                <a:gd name="T32" fmla="*/ 236 w 236"/>
                <a:gd name="T33" fmla="*/ 139 h 1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6" h="139">
                  <a:moveTo>
                    <a:pt x="232" y="54"/>
                  </a:moveTo>
                  <a:cubicBezTo>
                    <a:pt x="144" y="2"/>
                    <a:pt x="144" y="2"/>
                    <a:pt x="144" y="2"/>
                  </a:cubicBezTo>
                  <a:cubicBezTo>
                    <a:pt x="144" y="2"/>
                    <a:pt x="144" y="2"/>
                    <a:pt x="144" y="2"/>
                  </a:cubicBezTo>
                  <a:cubicBezTo>
                    <a:pt x="141" y="0"/>
                    <a:pt x="137" y="0"/>
                    <a:pt x="134" y="2"/>
                  </a:cubicBezTo>
                  <a:cubicBezTo>
                    <a:pt x="134" y="2"/>
                    <a:pt x="134" y="2"/>
                    <a:pt x="134" y="2"/>
                  </a:cubicBezTo>
                  <a:cubicBezTo>
                    <a:pt x="4" y="77"/>
                    <a:pt x="4" y="77"/>
                    <a:pt x="4" y="77"/>
                  </a:cubicBezTo>
                  <a:cubicBezTo>
                    <a:pt x="3" y="78"/>
                    <a:pt x="1" y="79"/>
                    <a:pt x="0" y="81"/>
                  </a:cubicBezTo>
                  <a:cubicBezTo>
                    <a:pt x="97" y="139"/>
                    <a:pt x="97" y="139"/>
                    <a:pt x="97" y="139"/>
                  </a:cubicBezTo>
                  <a:cubicBezTo>
                    <a:pt x="236" y="58"/>
                    <a:pt x="236" y="58"/>
                    <a:pt x="236" y="58"/>
                  </a:cubicBezTo>
                  <a:cubicBezTo>
                    <a:pt x="235" y="56"/>
                    <a:pt x="234" y="55"/>
                    <a:pt x="232" y="54"/>
                  </a:cubicBez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47" name="Freeform 268"/>
            <p:cNvSpPr>
              <a:spLocks/>
            </p:cNvSpPr>
            <p:nvPr/>
          </p:nvSpPr>
          <p:spPr bwMode="auto">
            <a:xfrm>
              <a:off x="4729" y="1821"/>
              <a:ext cx="331" cy="671"/>
            </a:xfrm>
            <a:custGeom>
              <a:avLst/>
              <a:gdLst>
                <a:gd name="T0" fmla="*/ 0 w 140"/>
                <a:gd name="T1" fmla="*/ 2147483647 h 284"/>
                <a:gd name="T2" fmla="*/ 0 w 140"/>
                <a:gd name="T3" fmla="*/ 2147483647 h 284"/>
                <a:gd name="T4" fmla="*/ 2147483647 w 140"/>
                <a:gd name="T5" fmla="*/ 2147483647 h 284"/>
                <a:gd name="T6" fmla="*/ 2147483647 w 140"/>
                <a:gd name="T7" fmla="*/ 2147483647 h 284"/>
                <a:gd name="T8" fmla="*/ 2147483647 w 140"/>
                <a:gd name="T9" fmla="*/ 2147483647 h 284"/>
                <a:gd name="T10" fmla="*/ 2147483647 w 140"/>
                <a:gd name="T11" fmla="*/ 2147483647 h 284"/>
                <a:gd name="T12" fmla="*/ 2147483647 w 140"/>
                <a:gd name="T13" fmla="*/ 0 h 284"/>
                <a:gd name="T14" fmla="*/ 0 w 140"/>
                <a:gd name="T15" fmla="*/ 2147483647 h 284"/>
                <a:gd name="T16" fmla="*/ 0 60000 65536"/>
                <a:gd name="T17" fmla="*/ 0 60000 65536"/>
                <a:gd name="T18" fmla="*/ 0 60000 65536"/>
                <a:gd name="T19" fmla="*/ 0 60000 65536"/>
                <a:gd name="T20" fmla="*/ 0 60000 65536"/>
                <a:gd name="T21" fmla="*/ 0 60000 65536"/>
                <a:gd name="T22" fmla="*/ 0 60000 65536"/>
                <a:gd name="T23" fmla="*/ 0 60000 65536"/>
                <a:gd name="T24" fmla="*/ 0 w 140"/>
                <a:gd name="T25" fmla="*/ 0 h 284"/>
                <a:gd name="T26" fmla="*/ 140 w 140"/>
                <a:gd name="T27" fmla="*/ 284 h 2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0" h="284">
                  <a:moveTo>
                    <a:pt x="0" y="81"/>
                  </a:moveTo>
                  <a:cubicBezTo>
                    <a:pt x="0" y="284"/>
                    <a:pt x="0" y="284"/>
                    <a:pt x="0" y="284"/>
                  </a:cubicBezTo>
                  <a:cubicBezTo>
                    <a:pt x="2" y="284"/>
                    <a:pt x="4" y="284"/>
                    <a:pt x="5" y="283"/>
                  </a:cubicBezTo>
                  <a:cubicBezTo>
                    <a:pt x="135" y="208"/>
                    <a:pt x="135" y="208"/>
                    <a:pt x="135" y="208"/>
                  </a:cubicBezTo>
                  <a:cubicBezTo>
                    <a:pt x="138" y="206"/>
                    <a:pt x="140" y="203"/>
                    <a:pt x="140" y="199"/>
                  </a:cubicBezTo>
                  <a:cubicBezTo>
                    <a:pt x="140" y="5"/>
                    <a:pt x="140" y="5"/>
                    <a:pt x="140" y="5"/>
                  </a:cubicBezTo>
                  <a:cubicBezTo>
                    <a:pt x="140" y="3"/>
                    <a:pt x="140" y="2"/>
                    <a:pt x="139" y="0"/>
                  </a:cubicBezTo>
                  <a:lnTo>
                    <a:pt x="0" y="81"/>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2307" name="AutoShape 270"/>
          <p:cNvSpPr>
            <a:spLocks noChangeAspect="1" noChangeArrowheads="1" noTextEdit="1"/>
          </p:cNvSpPr>
          <p:nvPr/>
        </p:nvSpPr>
        <p:spPr bwMode="auto">
          <a:xfrm flipH="1">
            <a:off x="6334125" y="3843338"/>
            <a:ext cx="3556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12308" name="Group 271"/>
          <p:cNvGrpSpPr>
            <a:grpSpLocks noChangeAspect="1"/>
          </p:cNvGrpSpPr>
          <p:nvPr/>
        </p:nvGrpSpPr>
        <p:grpSpPr bwMode="auto">
          <a:xfrm flipH="1">
            <a:off x="7218363" y="4462463"/>
            <a:ext cx="371475" cy="590550"/>
            <a:chOff x="787" y="1761"/>
            <a:chExt cx="496" cy="801"/>
          </a:xfrm>
        </p:grpSpPr>
        <p:sp>
          <p:nvSpPr>
            <p:cNvPr id="12630" name="AutoShape 272"/>
            <p:cNvSpPr>
              <a:spLocks noChangeAspect="1" noChangeArrowheads="1" noTextEdit="1"/>
            </p:cNvSpPr>
            <p:nvPr/>
          </p:nvSpPr>
          <p:spPr bwMode="auto">
            <a:xfrm>
              <a:off x="787" y="1761"/>
              <a:ext cx="496" cy="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631" name="Freeform 273"/>
            <p:cNvSpPr>
              <a:spLocks noEditPoints="1"/>
            </p:cNvSpPr>
            <p:nvPr/>
          </p:nvSpPr>
          <p:spPr bwMode="auto">
            <a:xfrm>
              <a:off x="787" y="1756"/>
              <a:ext cx="494" cy="808"/>
            </a:xfrm>
            <a:custGeom>
              <a:avLst/>
              <a:gdLst>
                <a:gd name="T0" fmla="*/ 2147483647 w 209"/>
                <a:gd name="T1" fmla="*/ 2147483647 h 342"/>
                <a:gd name="T2" fmla="*/ 2147483647 w 209"/>
                <a:gd name="T3" fmla="*/ 2147483647 h 342"/>
                <a:gd name="T4" fmla="*/ 2147483647 w 209"/>
                <a:gd name="T5" fmla="*/ 2147483647 h 342"/>
                <a:gd name="T6" fmla="*/ 2147483647 w 209"/>
                <a:gd name="T7" fmla="*/ 2147483647 h 342"/>
                <a:gd name="T8" fmla="*/ 2147483647 w 209"/>
                <a:gd name="T9" fmla="*/ 2147483647 h 342"/>
                <a:gd name="T10" fmla="*/ 2147483647 w 209"/>
                <a:gd name="T11" fmla="*/ 2147483647 h 342"/>
                <a:gd name="T12" fmla="*/ 2147483647 w 209"/>
                <a:gd name="T13" fmla="*/ 2147483647 h 342"/>
                <a:gd name="T14" fmla="*/ 2147483647 w 209"/>
                <a:gd name="T15" fmla="*/ 2147483647 h 342"/>
                <a:gd name="T16" fmla="*/ 2147483647 w 209"/>
                <a:gd name="T17" fmla="*/ 2147483647 h 342"/>
                <a:gd name="T18" fmla="*/ 2147483647 w 209"/>
                <a:gd name="T19" fmla="*/ 2147483647 h 342"/>
                <a:gd name="T20" fmla="*/ 2147483647 w 209"/>
                <a:gd name="T21" fmla="*/ 2147483647 h 342"/>
                <a:gd name="T22" fmla="*/ 2147483647 w 209"/>
                <a:gd name="T23" fmla="*/ 2147483647 h 342"/>
                <a:gd name="T24" fmla="*/ 2147483647 w 209"/>
                <a:gd name="T25" fmla="*/ 2147483647 h 342"/>
                <a:gd name="T26" fmla="*/ 2147483647 w 209"/>
                <a:gd name="T27" fmla="*/ 2147483647 h 342"/>
                <a:gd name="T28" fmla="*/ 2147483647 w 209"/>
                <a:gd name="T29" fmla="*/ 2147483647 h 342"/>
                <a:gd name="T30" fmla="*/ 2147483647 w 209"/>
                <a:gd name="T31" fmla="*/ 2147483647 h 342"/>
                <a:gd name="T32" fmla="*/ 2147483647 w 209"/>
                <a:gd name="T33" fmla="*/ 2147483647 h 342"/>
                <a:gd name="T34" fmla="*/ 2147483647 w 209"/>
                <a:gd name="T35" fmla="*/ 2147483647 h 342"/>
                <a:gd name="T36" fmla="*/ 2147483647 w 209"/>
                <a:gd name="T37" fmla="*/ 2147483647 h 342"/>
                <a:gd name="T38" fmla="*/ 2147483647 w 209"/>
                <a:gd name="T39" fmla="*/ 2147483647 h 342"/>
                <a:gd name="T40" fmla="*/ 2147483647 w 209"/>
                <a:gd name="T41" fmla="*/ 2147483647 h 342"/>
                <a:gd name="T42" fmla="*/ 2147483647 w 209"/>
                <a:gd name="T43" fmla="*/ 2147483647 h 342"/>
                <a:gd name="T44" fmla="*/ 2147483647 w 209"/>
                <a:gd name="T45" fmla="*/ 2147483647 h 342"/>
                <a:gd name="T46" fmla="*/ 2147483647 w 209"/>
                <a:gd name="T47" fmla="*/ 2147483647 h 342"/>
                <a:gd name="T48" fmla="*/ 2147483647 w 209"/>
                <a:gd name="T49" fmla="*/ 2147483647 h 342"/>
                <a:gd name="T50" fmla="*/ 2147483647 w 209"/>
                <a:gd name="T51" fmla="*/ 2147483647 h 342"/>
                <a:gd name="T52" fmla="*/ 2147483647 w 209"/>
                <a:gd name="T53" fmla="*/ 2147483647 h 342"/>
                <a:gd name="T54" fmla="*/ 2147483647 w 209"/>
                <a:gd name="T55" fmla="*/ 2147483647 h 342"/>
                <a:gd name="T56" fmla="*/ 2147483647 w 209"/>
                <a:gd name="T57" fmla="*/ 2147483647 h 342"/>
                <a:gd name="T58" fmla="*/ 2147483647 w 209"/>
                <a:gd name="T59" fmla="*/ 2147483647 h 342"/>
                <a:gd name="T60" fmla="*/ 2147483647 w 209"/>
                <a:gd name="T61" fmla="*/ 2147483647 h 342"/>
                <a:gd name="T62" fmla="*/ 2147483647 w 209"/>
                <a:gd name="T63" fmla="*/ 2147483647 h 342"/>
                <a:gd name="T64" fmla="*/ 2147483647 w 209"/>
                <a:gd name="T65" fmla="*/ 2147483647 h 342"/>
                <a:gd name="T66" fmla="*/ 2147483647 w 209"/>
                <a:gd name="T67" fmla="*/ 2147483647 h 342"/>
                <a:gd name="T68" fmla="*/ 2147483647 w 209"/>
                <a:gd name="T69" fmla="*/ 2147483647 h 342"/>
                <a:gd name="T70" fmla="*/ 2147483647 w 209"/>
                <a:gd name="T71" fmla="*/ 2147483647 h 342"/>
                <a:gd name="T72" fmla="*/ 2147483647 w 209"/>
                <a:gd name="T73" fmla="*/ 2147483647 h 342"/>
                <a:gd name="T74" fmla="*/ 2147483647 w 209"/>
                <a:gd name="T75" fmla="*/ 2147483647 h 342"/>
                <a:gd name="T76" fmla="*/ 2147483647 w 209"/>
                <a:gd name="T77" fmla="*/ 2147483647 h 342"/>
                <a:gd name="T78" fmla="*/ 2147483647 w 209"/>
                <a:gd name="T79" fmla="*/ 2147483647 h 342"/>
                <a:gd name="T80" fmla="*/ 2147483647 w 209"/>
                <a:gd name="T81" fmla="*/ 2147483647 h 342"/>
                <a:gd name="T82" fmla="*/ 2147483647 w 209"/>
                <a:gd name="T83" fmla="*/ 2147483647 h 342"/>
                <a:gd name="T84" fmla="*/ 2147483647 w 209"/>
                <a:gd name="T85" fmla="*/ 2147483647 h 342"/>
                <a:gd name="T86" fmla="*/ 2147483647 w 209"/>
                <a:gd name="T87" fmla="*/ 2147483647 h 342"/>
                <a:gd name="T88" fmla="*/ 2147483647 w 209"/>
                <a:gd name="T89" fmla="*/ 2147483647 h 342"/>
                <a:gd name="T90" fmla="*/ 2147483647 w 209"/>
                <a:gd name="T91" fmla="*/ 2147483647 h 342"/>
                <a:gd name="T92" fmla="*/ 2147483647 w 209"/>
                <a:gd name="T93" fmla="*/ 2147483647 h 342"/>
                <a:gd name="T94" fmla="*/ 2147483647 w 209"/>
                <a:gd name="T95" fmla="*/ 2147483647 h 34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9"/>
                <a:gd name="T145" fmla="*/ 0 h 342"/>
                <a:gd name="T146" fmla="*/ 209 w 209"/>
                <a:gd name="T147" fmla="*/ 342 h 34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9" h="342">
                  <a:moveTo>
                    <a:pt x="139" y="153"/>
                  </a:moveTo>
                  <a:cubicBezTo>
                    <a:pt x="147" y="149"/>
                    <a:pt x="147" y="149"/>
                    <a:pt x="147" y="149"/>
                  </a:cubicBezTo>
                  <a:cubicBezTo>
                    <a:pt x="154" y="145"/>
                    <a:pt x="154" y="145"/>
                    <a:pt x="154" y="145"/>
                  </a:cubicBezTo>
                  <a:cubicBezTo>
                    <a:pt x="160" y="142"/>
                    <a:pt x="164" y="137"/>
                    <a:pt x="167" y="130"/>
                  </a:cubicBezTo>
                  <a:cubicBezTo>
                    <a:pt x="170" y="124"/>
                    <a:pt x="172" y="116"/>
                    <a:pt x="172" y="107"/>
                  </a:cubicBezTo>
                  <a:cubicBezTo>
                    <a:pt x="172" y="89"/>
                    <a:pt x="166" y="70"/>
                    <a:pt x="155" y="51"/>
                  </a:cubicBezTo>
                  <a:cubicBezTo>
                    <a:pt x="145" y="33"/>
                    <a:pt x="130" y="18"/>
                    <a:pt x="115" y="9"/>
                  </a:cubicBezTo>
                  <a:cubicBezTo>
                    <a:pt x="107" y="4"/>
                    <a:pt x="100" y="2"/>
                    <a:pt x="92" y="1"/>
                  </a:cubicBezTo>
                  <a:cubicBezTo>
                    <a:pt x="85" y="0"/>
                    <a:pt x="78" y="2"/>
                    <a:pt x="73" y="5"/>
                  </a:cubicBezTo>
                  <a:cubicBezTo>
                    <a:pt x="73" y="5"/>
                    <a:pt x="65" y="10"/>
                    <a:pt x="65" y="10"/>
                  </a:cubicBezTo>
                  <a:cubicBezTo>
                    <a:pt x="57" y="14"/>
                    <a:pt x="57" y="14"/>
                    <a:pt x="57" y="14"/>
                  </a:cubicBezTo>
                  <a:cubicBezTo>
                    <a:pt x="56" y="15"/>
                    <a:pt x="56" y="15"/>
                    <a:pt x="56" y="15"/>
                  </a:cubicBezTo>
                  <a:cubicBezTo>
                    <a:pt x="56" y="15"/>
                    <a:pt x="56" y="15"/>
                    <a:pt x="57" y="14"/>
                  </a:cubicBezTo>
                  <a:cubicBezTo>
                    <a:pt x="55" y="15"/>
                    <a:pt x="54" y="18"/>
                    <a:pt x="54" y="19"/>
                  </a:cubicBezTo>
                  <a:cubicBezTo>
                    <a:pt x="55" y="21"/>
                    <a:pt x="58" y="20"/>
                    <a:pt x="59" y="20"/>
                  </a:cubicBezTo>
                  <a:cubicBezTo>
                    <a:pt x="58" y="20"/>
                    <a:pt x="56" y="20"/>
                    <a:pt x="55" y="18"/>
                  </a:cubicBezTo>
                  <a:cubicBezTo>
                    <a:pt x="55" y="17"/>
                    <a:pt x="55" y="15"/>
                    <a:pt x="57" y="14"/>
                  </a:cubicBezTo>
                  <a:cubicBezTo>
                    <a:pt x="51" y="18"/>
                    <a:pt x="47" y="23"/>
                    <a:pt x="43" y="29"/>
                  </a:cubicBezTo>
                  <a:cubicBezTo>
                    <a:pt x="40" y="36"/>
                    <a:pt x="39" y="44"/>
                    <a:pt x="39" y="53"/>
                  </a:cubicBezTo>
                  <a:cubicBezTo>
                    <a:pt x="39" y="64"/>
                    <a:pt x="41" y="76"/>
                    <a:pt x="46" y="88"/>
                  </a:cubicBezTo>
                  <a:cubicBezTo>
                    <a:pt x="50" y="100"/>
                    <a:pt x="57" y="112"/>
                    <a:pt x="64" y="122"/>
                  </a:cubicBezTo>
                  <a:cubicBezTo>
                    <a:pt x="64" y="121"/>
                    <a:pt x="64" y="120"/>
                    <a:pt x="64" y="119"/>
                  </a:cubicBezTo>
                  <a:cubicBezTo>
                    <a:pt x="64" y="118"/>
                    <a:pt x="65" y="117"/>
                    <a:pt x="66" y="117"/>
                  </a:cubicBezTo>
                  <a:cubicBezTo>
                    <a:pt x="64" y="118"/>
                    <a:pt x="61" y="118"/>
                    <a:pt x="58" y="119"/>
                  </a:cubicBezTo>
                  <a:cubicBezTo>
                    <a:pt x="56" y="120"/>
                    <a:pt x="53" y="121"/>
                    <a:pt x="51" y="122"/>
                  </a:cubicBezTo>
                  <a:cubicBezTo>
                    <a:pt x="50" y="123"/>
                    <a:pt x="50" y="123"/>
                    <a:pt x="50" y="123"/>
                  </a:cubicBezTo>
                  <a:cubicBezTo>
                    <a:pt x="43" y="127"/>
                    <a:pt x="43" y="127"/>
                    <a:pt x="43" y="127"/>
                  </a:cubicBezTo>
                  <a:cubicBezTo>
                    <a:pt x="43" y="127"/>
                    <a:pt x="39" y="130"/>
                    <a:pt x="39" y="130"/>
                  </a:cubicBezTo>
                  <a:cubicBezTo>
                    <a:pt x="35" y="132"/>
                    <a:pt x="35" y="132"/>
                    <a:pt x="35" y="132"/>
                  </a:cubicBezTo>
                  <a:cubicBezTo>
                    <a:pt x="33" y="133"/>
                    <a:pt x="33" y="135"/>
                    <a:pt x="34" y="136"/>
                  </a:cubicBezTo>
                  <a:cubicBezTo>
                    <a:pt x="34" y="137"/>
                    <a:pt x="36" y="138"/>
                    <a:pt x="38" y="137"/>
                  </a:cubicBezTo>
                  <a:cubicBezTo>
                    <a:pt x="38" y="137"/>
                    <a:pt x="38" y="137"/>
                    <a:pt x="38" y="137"/>
                  </a:cubicBezTo>
                  <a:cubicBezTo>
                    <a:pt x="38" y="137"/>
                    <a:pt x="38" y="137"/>
                    <a:pt x="38" y="137"/>
                  </a:cubicBezTo>
                  <a:cubicBezTo>
                    <a:pt x="37" y="138"/>
                    <a:pt x="35" y="137"/>
                    <a:pt x="34" y="136"/>
                  </a:cubicBezTo>
                  <a:cubicBezTo>
                    <a:pt x="33" y="134"/>
                    <a:pt x="34" y="132"/>
                    <a:pt x="35" y="132"/>
                  </a:cubicBezTo>
                  <a:cubicBezTo>
                    <a:pt x="24" y="138"/>
                    <a:pt x="15" y="151"/>
                    <a:pt x="9" y="169"/>
                  </a:cubicBezTo>
                  <a:cubicBezTo>
                    <a:pt x="3" y="186"/>
                    <a:pt x="0" y="207"/>
                    <a:pt x="0" y="231"/>
                  </a:cubicBezTo>
                  <a:cubicBezTo>
                    <a:pt x="0" y="232"/>
                    <a:pt x="1" y="233"/>
                    <a:pt x="2" y="234"/>
                  </a:cubicBezTo>
                  <a:cubicBezTo>
                    <a:pt x="95" y="287"/>
                    <a:pt x="95" y="287"/>
                    <a:pt x="95" y="287"/>
                  </a:cubicBezTo>
                  <a:cubicBezTo>
                    <a:pt x="188" y="341"/>
                    <a:pt x="188" y="341"/>
                    <a:pt x="188" y="341"/>
                  </a:cubicBezTo>
                  <a:cubicBezTo>
                    <a:pt x="189" y="342"/>
                    <a:pt x="190" y="342"/>
                    <a:pt x="191" y="341"/>
                  </a:cubicBezTo>
                  <a:cubicBezTo>
                    <a:pt x="199" y="337"/>
                    <a:pt x="199" y="337"/>
                    <a:pt x="199" y="337"/>
                  </a:cubicBezTo>
                  <a:cubicBezTo>
                    <a:pt x="208" y="332"/>
                    <a:pt x="208" y="332"/>
                    <a:pt x="208" y="332"/>
                  </a:cubicBezTo>
                  <a:cubicBezTo>
                    <a:pt x="208" y="331"/>
                    <a:pt x="209" y="330"/>
                    <a:pt x="209" y="329"/>
                  </a:cubicBezTo>
                  <a:cubicBezTo>
                    <a:pt x="209" y="294"/>
                    <a:pt x="204" y="260"/>
                    <a:pt x="193" y="230"/>
                  </a:cubicBezTo>
                  <a:cubicBezTo>
                    <a:pt x="181" y="196"/>
                    <a:pt x="163" y="169"/>
                    <a:pt x="140" y="149"/>
                  </a:cubicBezTo>
                  <a:cubicBezTo>
                    <a:pt x="141" y="149"/>
                    <a:pt x="141" y="150"/>
                    <a:pt x="141" y="151"/>
                  </a:cubicBezTo>
                  <a:cubicBezTo>
                    <a:pt x="141" y="152"/>
                    <a:pt x="140" y="153"/>
                    <a:pt x="139" y="153"/>
                  </a:cubicBezTo>
                  <a:close/>
                  <a:moveTo>
                    <a:pt x="187" y="232"/>
                  </a:moveTo>
                  <a:cubicBezTo>
                    <a:pt x="198" y="261"/>
                    <a:pt x="203" y="295"/>
                    <a:pt x="203" y="329"/>
                  </a:cubicBezTo>
                  <a:cubicBezTo>
                    <a:pt x="203" y="328"/>
                    <a:pt x="204" y="327"/>
                    <a:pt x="205" y="327"/>
                  </a:cubicBezTo>
                  <a:cubicBezTo>
                    <a:pt x="196" y="331"/>
                    <a:pt x="196" y="331"/>
                    <a:pt x="196" y="331"/>
                  </a:cubicBezTo>
                  <a:cubicBezTo>
                    <a:pt x="188" y="336"/>
                    <a:pt x="188" y="336"/>
                    <a:pt x="188" y="336"/>
                  </a:cubicBezTo>
                  <a:cubicBezTo>
                    <a:pt x="189" y="336"/>
                    <a:pt x="190" y="336"/>
                    <a:pt x="191" y="336"/>
                  </a:cubicBezTo>
                  <a:cubicBezTo>
                    <a:pt x="98" y="282"/>
                    <a:pt x="98" y="282"/>
                    <a:pt x="98" y="282"/>
                  </a:cubicBezTo>
                  <a:cubicBezTo>
                    <a:pt x="5" y="229"/>
                    <a:pt x="5" y="229"/>
                    <a:pt x="5" y="229"/>
                  </a:cubicBezTo>
                  <a:cubicBezTo>
                    <a:pt x="6" y="229"/>
                    <a:pt x="6" y="230"/>
                    <a:pt x="6" y="231"/>
                  </a:cubicBezTo>
                  <a:cubicBezTo>
                    <a:pt x="6" y="207"/>
                    <a:pt x="9" y="187"/>
                    <a:pt x="14" y="171"/>
                  </a:cubicBezTo>
                  <a:cubicBezTo>
                    <a:pt x="20" y="154"/>
                    <a:pt x="28" y="143"/>
                    <a:pt x="38" y="137"/>
                  </a:cubicBezTo>
                  <a:cubicBezTo>
                    <a:pt x="40" y="136"/>
                    <a:pt x="40" y="134"/>
                    <a:pt x="39" y="133"/>
                  </a:cubicBezTo>
                  <a:cubicBezTo>
                    <a:pt x="39" y="131"/>
                    <a:pt x="37" y="131"/>
                    <a:pt x="35" y="132"/>
                  </a:cubicBezTo>
                  <a:cubicBezTo>
                    <a:pt x="35" y="132"/>
                    <a:pt x="35" y="132"/>
                    <a:pt x="35" y="132"/>
                  </a:cubicBezTo>
                  <a:cubicBezTo>
                    <a:pt x="35" y="132"/>
                    <a:pt x="35" y="132"/>
                    <a:pt x="35" y="132"/>
                  </a:cubicBezTo>
                  <a:cubicBezTo>
                    <a:pt x="36" y="131"/>
                    <a:pt x="38" y="132"/>
                    <a:pt x="39" y="133"/>
                  </a:cubicBezTo>
                  <a:cubicBezTo>
                    <a:pt x="39" y="134"/>
                    <a:pt x="39" y="136"/>
                    <a:pt x="38" y="137"/>
                  </a:cubicBezTo>
                  <a:cubicBezTo>
                    <a:pt x="42" y="135"/>
                    <a:pt x="42" y="135"/>
                    <a:pt x="42" y="135"/>
                  </a:cubicBezTo>
                  <a:cubicBezTo>
                    <a:pt x="46" y="132"/>
                    <a:pt x="46" y="132"/>
                    <a:pt x="46" y="132"/>
                  </a:cubicBezTo>
                  <a:cubicBezTo>
                    <a:pt x="46" y="132"/>
                    <a:pt x="52" y="128"/>
                    <a:pt x="52" y="128"/>
                  </a:cubicBezTo>
                  <a:cubicBezTo>
                    <a:pt x="54" y="127"/>
                    <a:pt x="54" y="127"/>
                    <a:pt x="54" y="127"/>
                  </a:cubicBezTo>
                  <a:cubicBezTo>
                    <a:pt x="56" y="126"/>
                    <a:pt x="58" y="125"/>
                    <a:pt x="60" y="125"/>
                  </a:cubicBezTo>
                  <a:cubicBezTo>
                    <a:pt x="62" y="124"/>
                    <a:pt x="65" y="123"/>
                    <a:pt x="67" y="123"/>
                  </a:cubicBezTo>
                  <a:cubicBezTo>
                    <a:pt x="68" y="123"/>
                    <a:pt x="69" y="122"/>
                    <a:pt x="69" y="121"/>
                  </a:cubicBezTo>
                  <a:cubicBezTo>
                    <a:pt x="70" y="120"/>
                    <a:pt x="70" y="119"/>
                    <a:pt x="69" y="118"/>
                  </a:cubicBezTo>
                  <a:cubicBezTo>
                    <a:pt x="62" y="109"/>
                    <a:pt x="55" y="97"/>
                    <a:pt x="51" y="86"/>
                  </a:cubicBezTo>
                  <a:cubicBezTo>
                    <a:pt x="47" y="75"/>
                    <a:pt x="45" y="63"/>
                    <a:pt x="45" y="53"/>
                  </a:cubicBezTo>
                  <a:cubicBezTo>
                    <a:pt x="45" y="44"/>
                    <a:pt x="46" y="37"/>
                    <a:pt x="49" y="32"/>
                  </a:cubicBezTo>
                  <a:cubicBezTo>
                    <a:pt x="51" y="26"/>
                    <a:pt x="55" y="22"/>
                    <a:pt x="59" y="20"/>
                  </a:cubicBezTo>
                  <a:cubicBezTo>
                    <a:pt x="61" y="19"/>
                    <a:pt x="61" y="17"/>
                    <a:pt x="60" y="16"/>
                  </a:cubicBezTo>
                  <a:cubicBezTo>
                    <a:pt x="60" y="14"/>
                    <a:pt x="58" y="14"/>
                    <a:pt x="57" y="14"/>
                  </a:cubicBezTo>
                  <a:cubicBezTo>
                    <a:pt x="58" y="14"/>
                    <a:pt x="60" y="14"/>
                    <a:pt x="60" y="16"/>
                  </a:cubicBezTo>
                  <a:cubicBezTo>
                    <a:pt x="61" y="17"/>
                    <a:pt x="61" y="19"/>
                    <a:pt x="59" y="20"/>
                  </a:cubicBezTo>
                  <a:cubicBezTo>
                    <a:pt x="60" y="19"/>
                    <a:pt x="60" y="19"/>
                    <a:pt x="60" y="19"/>
                  </a:cubicBezTo>
                  <a:cubicBezTo>
                    <a:pt x="60" y="19"/>
                    <a:pt x="60" y="19"/>
                    <a:pt x="60" y="19"/>
                  </a:cubicBezTo>
                  <a:cubicBezTo>
                    <a:pt x="60" y="19"/>
                    <a:pt x="59" y="19"/>
                    <a:pt x="59" y="20"/>
                  </a:cubicBezTo>
                  <a:cubicBezTo>
                    <a:pt x="60" y="19"/>
                    <a:pt x="68" y="15"/>
                    <a:pt x="68" y="15"/>
                  </a:cubicBezTo>
                  <a:cubicBezTo>
                    <a:pt x="76" y="10"/>
                    <a:pt x="76" y="10"/>
                    <a:pt x="76" y="10"/>
                  </a:cubicBezTo>
                  <a:cubicBezTo>
                    <a:pt x="80" y="7"/>
                    <a:pt x="86" y="6"/>
                    <a:pt x="92" y="7"/>
                  </a:cubicBezTo>
                  <a:cubicBezTo>
                    <a:pt x="98" y="7"/>
                    <a:pt x="105" y="10"/>
                    <a:pt x="112" y="14"/>
                  </a:cubicBezTo>
                  <a:cubicBezTo>
                    <a:pt x="127" y="22"/>
                    <a:pt x="140" y="36"/>
                    <a:pt x="150" y="54"/>
                  </a:cubicBezTo>
                  <a:cubicBezTo>
                    <a:pt x="160" y="72"/>
                    <a:pt x="166" y="90"/>
                    <a:pt x="166" y="107"/>
                  </a:cubicBezTo>
                  <a:cubicBezTo>
                    <a:pt x="166" y="115"/>
                    <a:pt x="164" y="122"/>
                    <a:pt x="162" y="128"/>
                  </a:cubicBezTo>
                  <a:cubicBezTo>
                    <a:pt x="159" y="133"/>
                    <a:pt x="156" y="137"/>
                    <a:pt x="151" y="140"/>
                  </a:cubicBezTo>
                  <a:cubicBezTo>
                    <a:pt x="151" y="140"/>
                    <a:pt x="144" y="144"/>
                    <a:pt x="144" y="144"/>
                  </a:cubicBezTo>
                  <a:cubicBezTo>
                    <a:pt x="137" y="148"/>
                    <a:pt x="137" y="148"/>
                    <a:pt x="137" y="148"/>
                  </a:cubicBezTo>
                  <a:cubicBezTo>
                    <a:pt x="136" y="149"/>
                    <a:pt x="135" y="150"/>
                    <a:pt x="135" y="151"/>
                  </a:cubicBezTo>
                  <a:cubicBezTo>
                    <a:pt x="135" y="152"/>
                    <a:pt x="135" y="152"/>
                    <a:pt x="136" y="153"/>
                  </a:cubicBezTo>
                  <a:cubicBezTo>
                    <a:pt x="159" y="173"/>
                    <a:pt x="176" y="199"/>
                    <a:pt x="187" y="232"/>
                  </a:cubicBezTo>
                  <a:close/>
                </a:path>
              </a:pathLst>
            </a:custGeom>
            <a:solidFill>
              <a:srgbClr val="5251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32" name="Freeform 274"/>
            <p:cNvSpPr>
              <a:spLocks/>
            </p:cNvSpPr>
            <p:nvPr/>
          </p:nvSpPr>
          <p:spPr bwMode="auto">
            <a:xfrm>
              <a:off x="872" y="2035"/>
              <a:ext cx="139" cy="40"/>
            </a:xfrm>
            <a:custGeom>
              <a:avLst/>
              <a:gdLst>
                <a:gd name="T0" fmla="*/ 0 w 59"/>
                <a:gd name="T1" fmla="*/ 2147483647 h 17"/>
                <a:gd name="T2" fmla="*/ 2147483647 w 59"/>
                <a:gd name="T3" fmla="*/ 2147483647 h 17"/>
                <a:gd name="T4" fmla="*/ 2147483647 w 59"/>
                <a:gd name="T5" fmla="*/ 2147483647 h 17"/>
                <a:gd name="T6" fmla="*/ 2147483647 w 59"/>
                <a:gd name="T7" fmla="*/ 2147483647 h 17"/>
                <a:gd name="T8" fmla="*/ 0 w 59"/>
                <a:gd name="T9" fmla="*/ 2147483647 h 17"/>
                <a:gd name="T10" fmla="*/ 0 60000 65536"/>
                <a:gd name="T11" fmla="*/ 0 60000 65536"/>
                <a:gd name="T12" fmla="*/ 0 60000 65536"/>
                <a:gd name="T13" fmla="*/ 0 60000 65536"/>
                <a:gd name="T14" fmla="*/ 0 60000 65536"/>
                <a:gd name="T15" fmla="*/ 0 w 59"/>
                <a:gd name="T16" fmla="*/ 0 h 17"/>
                <a:gd name="T17" fmla="*/ 59 w 59"/>
                <a:gd name="T18" fmla="*/ 17 h 17"/>
              </a:gdLst>
              <a:ahLst/>
              <a:cxnLst>
                <a:cxn ang="T10">
                  <a:pos x="T0" y="T1"/>
                </a:cxn>
                <a:cxn ang="T11">
                  <a:pos x="T2" y="T3"/>
                </a:cxn>
                <a:cxn ang="T12">
                  <a:pos x="T4" y="T5"/>
                </a:cxn>
                <a:cxn ang="T13">
                  <a:pos x="T6" y="T7"/>
                </a:cxn>
                <a:cxn ang="T14">
                  <a:pos x="T8" y="T9"/>
                </a:cxn>
              </a:cxnLst>
              <a:rect l="T15" t="T16" r="T17" b="T18"/>
              <a:pathLst>
                <a:path w="59" h="17">
                  <a:moveTo>
                    <a:pt x="0" y="17"/>
                  </a:moveTo>
                  <a:cubicBezTo>
                    <a:pt x="6" y="13"/>
                    <a:pt x="11" y="10"/>
                    <a:pt x="17" y="7"/>
                  </a:cubicBezTo>
                  <a:cubicBezTo>
                    <a:pt x="28" y="1"/>
                    <a:pt x="42" y="0"/>
                    <a:pt x="59" y="6"/>
                  </a:cubicBezTo>
                  <a:cubicBezTo>
                    <a:pt x="43" y="16"/>
                    <a:pt x="43" y="16"/>
                    <a:pt x="43" y="16"/>
                  </a:cubicBezTo>
                  <a:cubicBezTo>
                    <a:pt x="25" y="9"/>
                    <a:pt x="11" y="10"/>
                    <a:pt x="0" y="17"/>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33" name="Freeform 275"/>
            <p:cNvSpPr>
              <a:spLocks/>
            </p:cNvSpPr>
            <p:nvPr/>
          </p:nvSpPr>
          <p:spPr bwMode="auto">
            <a:xfrm>
              <a:off x="1059" y="2101"/>
              <a:ext cx="215" cy="456"/>
            </a:xfrm>
            <a:custGeom>
              <a:avLst/>
              <a:gdLst>
                <a:gd name="T0" fmla="*/ 0 w 91"/>
                <a:gd name="T1" fmla="*/ 2147483647 h 193"/>
                <a:gd name="T2" fmla="*/ 2147483647 w 91"/>
                <a:gd name="T3" fmla="*/ 0 h 193"/>
                <a:gd name="T4" fmla="*/ 2147483647 w 91"/>
                <a:gd name="T5" fmla="*/ 2147483647 h 193"/>
                <a:gd name="T6" fmla="*/ 2147483647 w 91"/>
                <a:gd name="T7" fmla="*/ 2147483647 h 193"/>
                <a:gd name="T8" fmla="*/ 0 w 91"/>
                <a:gd name="T9" fmla="*/ 2147483647 h 193"/>
                <a:gd name="T10" fmla="*/ 0 60000 65536"/>
                <a:gd name="T11" fmla="*/ 0 60000 65536"/>
                <a:gd name="T12" fmla="*/ 0 60000 65536"/>
                <a:gd name="T13" fmla="*/ 0 60000 65536"/>
                <a:gd name="T14" fmla="*/ 0 60000 65536"/>
                <a:gd name="T15" fmla="*/ 0 w 91"/>
                <a:gd name="T16" fmla="*/ 0 h 193"/>
                <a:gd name="T17" fmla="*/ 91 w 91"/>
                <a:gd name="T18" fmla="*/ 193 h 193"/>
              </a:gdLst>
              <a:ahLst/>
              <a:cxnLst>
                <a:cxn ang="T10">
                  <a:pos x="T0" y="T1"/>
                </a:cxn>
                <a:cxn ang="T11">
                  <a:pos x="T2" y="T3"/>
                </a:cxn>
                <a:cxn ang="T12">
                  <a:pos x="T4" y="T5"/>
                </a:cxn>
                <a:cxn ang="T13">
                  <a:pos x="T6" y="T7"/>
                </a:cxn>
                <a:cxn ang="T14">
                  <a:pos x="T8" y="T9"/>
                </a:cxn>
              </a:cxnLst>
              <a:rect l="T15" t="T16" r="T17" b="T18"/>
              <a:pathLst>
                <a:path w="91" h="193">
                  <a:moveTo>
                    <a:pt x="0" y="9"/>
                  </a:moveTo>
                  <a:cubicBezTo>
                    <a:pt x="17" y="0"/>
                    <a:pt x="17" y="0"/>
                    <a:pt x="17" y="0"/>
                  </a:cubicBezTo>
                  <a:cubicBezTo>
                    <a:pt x="70" y="41"/>
                    <a:pt x="91" y="114"/>
                    <a:pt x="91" y="183"/>
                  </a:cubicBezTo>
                  <a:cubicBezTo>
                    <a:pt x="75" y="193"/>
                    <a:pt x="75" y="193"/>
                    <a:pt x="75" y="193"/>
                  </a:cubicBezTo>
                  <a:cubicBezTo>
                    <a:pt x="75" y="124"/>
                    <a:pt x="53" y="50"/>
                    <a:pt x="0" y="9"/>
                  </a:cubicBez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34" name="Freeform 276"/>
            <p:cNvSpPr>
              <a:spLocks/>
            </p:cNvSpPr>
            <p:nvPr/>
          </p:nvSpPr>
          <p:spPr bwMode="auto">
            <a:xfrm>
              <a:off x="924" y="1761"/>
              <a:ext cx="262" cy="354"/>
            </a:xfrm>
            <a:custGeom>
              <a:avLst/>
              <a:gdLst>
                <a:gd name="T0" fmla="*/ 2147483647 w 111"/>
                <a:gd name="T1" fmla="*/ 2147483647 h 150"/>
                <a:gd name="T2" fmla="*/ 2147483647 w 111"/>
                <a:gd name="T3" fmla="*/ 2147483647 h 150"/>
                <a:gd name="T4" fmla="*/ 0 w 111"/>
                <a:gd name="T5" fmla="*/ 2147483647 h 150"/>
                <a:gd name="T6" fmla="*/ 2147483647 w 111"/>
                <a:gd name="T7" fmla="*/ 2147483647 h 150"/>
                <a:gd name="T8" fmla="*/ 2147483647 w 111"/>
                <a:gd name="T9" fmla="*/ 2147483647 h 150"/>
                <a:gd name="T10" fmla="*/ 2147483647 w 111"/>
                <a:gd name="T11" fmla="*/ 2147483647 h 150"/>
                <a:gd name="T12" fmla="*/ 2147483647 w 111"/>
                <a:gd name="T13" fmla="*/ 2147483647 h 150"/>
                <a:gd name="T14" fmla="*/ 2147483647 w 111"/>
                <a:gd name="T15" fmla="*/ 2147483647 h 150"/>
                <a:gd name="T16" fmla="*/ 2147483647 w 111"/>
                <a:gd name="T17" fmla="*/ 2147483647 h 1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1"/>
                <a:gd name="T28" fmla="*/ 0 h 150"/>
                <a:gd name="T29" fmla="*/ 111 w 111"/>
                <a:gd name="T30" fmla="*/ 150 h 1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1" h="150">
                  <a:moveTo>
                    <a:pt x="56" y="9"/>
                  </a:moveTo>
                  <a:cubicBezTo>
                    <a:pt x="40" y="0"/>
                    <a:pt x="26" y="0"/>
                    <a:pt x="16" y="6"/>
                  </a:cubicBezTo>
                  <a:cubicBezTo>
                    <a:pt x="0" y="15"/>
                    <a:pt x="0" y="15"/>
                    <a:pt x="0" y="15"/>
                  </a:cubicBezTo>
                  <a:cubicBezTo>
                    <a:pt x="10" y="9"/>
                    <a:pt x="24" y="10"/>
                    <a:pt x="39" y="19"/>
                  </a:cubicBezTo>
                  <a:cubicBezTo>
                    <a:pt x="70" y="37"/>
                    <a:pt x="94" y="79"/>
                    <a:pt x="94" y="114"/>
                  </a:cubicBezTo>
                  <a:cubicBezTo>
                    <a:pt x="94" y="132"/>
                    <a:pt x="88" y="144"/>
                    <a:pt x="78" y="150"/>
                  </a:cubicBezTo>
                  <a:cubicBezTo>
                    <a:pt x="95" y="140"/>
                    <a:pt x="95" y="140"/>
                    <a:pt x="95" y="140"/>
                  </a:cubicBezTo>
                  <a:cubicBezTo>
                    <a:pt x="105" y="135"/>
                    <a:pt x="111" y="122"/>
                    <a:pt x="111" y="105"/>
                  </a:cubicBezTo>
                  <a:cubicBezTo>
                    <a:pt x="111" y="70"/>
                    <a:pt x="86" y="27"/>
                    <a:pt x="56" y="9"/>
                  </a:cubicBez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35" name="Freeform 277"/>
            <p:cNvSpPr>
              <a:spLocks/>
            </p:cNvSpPr>
            <p:nvPr/>
          </p:nvSpPr>
          <p:spPr bwMode="auto">
            <a:xfrm>
              <a:off x="794" y="1763"/>
              <a:ext cx="442" cy="794"/>
            </a:xfrm>
            <a:custGeom>
              <a:avLst/>
              <a:gdLst>
                <a:gd name="T0" fmla="*/ 2147483647 w 187"/>
                <a:gd name="T1" fmla="*/ 2147483647 h 336"/>
                <a:gd name="T2" fmla="*/ 2147483647 w 187"/>
                <a:gd name="T3" fmla="*/ 2147483647 h 336"/>
                <a:gd name="T4" fmla="*/ 2147483647 w 187"/>
                <a:gd name="T5" fmla="*/ 2147483647 h 336"/>
                <a:gd name="T6" fmla="*/ 2147483647 w 187"/>
                <a:gd name="T7" fmla="*/ 2147483647 h 336"/>
                <a:gd name="T8" fmla="*/ 0 w 187"/>
                <a:gd name="T9" fmla="*/ 2147483647 h 336"/>
                <a:gd name="T10" fmla="*/ 2147483647 w 187"/>
                <a:gd name="T11" fmla="*/ 2147483647 h 336"/>
                <a:gd name="T12" fmla="*/ 2147483647 w 187"/>
                <a:gd name="T13" fmla="*/ 2147483647 h 336"/>
                <a:gd name="T14" fmla="*/ 2147483647 w 187"/>
                <a:gd name="T15" fmla="*/ 2147483647 h 336"/>
                <a:gd name="T16" fmla="*/ 0 60000 65536"/>
                <a:gd name="T17" fmla="*/ 0 60000 65536"/>
                <a:gd name="T18" fmla="*/ 0 60000 65536"/>
                <a:gd name="T19" fmla="*/ 0 60000 65536"/>
                <a:gd name="T20" fmla="*/ 0 60000 65536"/>
                <a:gd name="T21" fmla="*/ 0 60000 65536"/>
                <a:gd name="T22" fmla="*/ 0 60000 65536"/>
                <a:gd name="T23" fmla="*/ 0 60000 65536"/>
                <a:gd name="T24" fmla="*/ 0 w 187"/>
                <a:gd name="T25" fmla="*/ 0 h 336"/>
                <a:gd name="T26" fmla="*/ 187 w 187"/>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7" h="336">
                  <a:moveTo>
                    <a:pt x="94" y="18"/>
                  </a:moveTo>
                  <a:cubicBezTo>
                    <a:pt x="125" y="36"/>
                    <a:pt x="149" y="78"/>
                    <a:pt x="149" y="113"/>
                  </a:cubicBezTo>
                  <a:cubicBezTo>
                    <a:pt x="149" y="141"/>
                    <a:pt x="134" y="156"/>
                    <a:pt x="112" y="152"/>
                  </a:cubicBezTo>
                  <a:cubicBezTo>
                    <a:pt x="165" y="193"/>
                    <a:pt x="187" y="267"/>
                    <a:pt x="187" y="336"/>
                  </a:cubicBezTo>
                  <a:cubicBezTo>
                    <a:pt x="0" y="228"/>
                    <a:pt x="0" y="228"/>
                    <a:pt x="0" y="228"/>
                  </a:cubicBezTo>
                  <a:cubicBezTo>
                    <a:pt x="1" y="159"/>
                    <a:pt x="23" y="111"/>
                    <a:pt x="76" y="131"/>
                  </a:cubicBezTo>
                  <a:cubicBezTo>
                    <a:pt x="54" y="110"/>
                    <a:pt x="39" y="77"/>
                    <a:pt x="39" y="50"/>
                  </a:cubicBezTo>
                  <a:cubicBezTo>
                    <a:pt x="39" y="14"/>
                    <a:pt x="64" y="0"/>
                    <a:pt x="94" y="18"/>
                  </a:cubicBezTo>
                  <a:close/>
                </a:path>
              </a:pathLst>
            </a:custGeom>
            <a:solidFill>
              <a:srgbClr val="BDBD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36" name="Freeform 278"/>
            <p:cNvSpPr>
              <a:spLocks noEditPoints="1"/>
            </p:cNvSpPr>
            <p:nvPr/>
          </p:nvSpPr>
          <p:spPr bwMode="auto">
            <a:xfrm>
              <a:off x="891" y="1846"/>
              <a:ext cx="248" cy="184"/>
            </a:xfrm>
            <a:custGeom>
              <a:avLst/>
              <a:gdLst>
                <a:gd name="T0" fmla="*/ 2147483647 w 105"/>
                <a:gd name="T1" fmla="*/ 2147483647 h 78"/>
                <a:gd name="T2" fmla="*/ 2147483647 w 105"/>
                <a:gd name="T3" fmla="*/ 2147483647 h 78"/>
                <a:gd name="T4" fmla="*/ 2147483647 w 105"/>
                <a:gd name="T5" fmla="*/ 2147483647 h 78"/>
                <a:gd name="T6" fmla="*/ 2147483647 w 105"/>
                <a:gd name="T7" fmla="*/ 2147483647 h 78"/>
                <a:gd name="T8" fmla="*/ 2147483647 w 105"/>
                <a:gd name="T9" fmla="*/ 2147483647 h 78"/>
                <a:gd name="T10" fmla="*/ 2147483647 w 105"/>
                <a:gd name="T11" fmla="*/ 2147483647 h 78"/>
                <a:gd name="T12" fmla="*/ 2147483647 w 105"/>
                <a:gd name="T13" fmla="*/ 2147483647 h 78"/>
                <a:gd name="T14" fmla="*/ 2147483647 w 105"/>
                <a:gd name="T15" fmla="*/ 2147483647 h 78"/>
                <a:gd name="T16" fmla="*/ 2147483647 w 105"/>
                <a:gd name="T17" fmla="*/ 2147483647 h 78"/>
                <a:gd name="T18" fmla="*/ 0 w 105"/>
                <a:gd name="T19" fmla="*/ 2147483647 h 78"/>
                <a:gd name="T20" fmla="*/ 2147483647 w 105"/>
                <a:gd name="T21" fmla="*/ 2147483647 h 78"/>
                <a:gd name="T22" fmla="*/ 2147483647 w 105"/>
                <a:gd name="T23" fmla="*/ 2147483647 h 78"/>
                <a:gd name="T24" fmla="*/ 2147483647 w 105"/>
                <a:gd name="T25" fmla="*/ 2147483647 h 78"/>
                <a:gd name="T26" fmla="*/ 2147483647 w 105"/>
                <a:gd name="T27" fmla="*/ 2147483647 h 78"/>
                <a:gd name="T28" fmla="*/ 2147483647 w 105"/>
                <a:gd name="T29" fmla="*/ 2147483647 h 78"/>
                <a:gd name="T30" fmla="*/ 2147483647 w 105"/>
                <a:gd name="T31" fmla="*/ 2147483647 h 78"/>
                <a:gd name="T32" fmla="*/ 2147483647 w 105"/>
                <a:gd name="T33" fmla="*/ 2147483647 h 78"/>
                <a:gd name="T34" fmla="*/ 2147483647 w 105"/>
                <a:gd name="T35" fmla="*/ 2147483647 h 78"/>
                <a:gd name="T36" fmla="*/ 2147483647 w 105"/>
                <a:gd name="T37" fmla="*/ 2147483647 h 78"/>
                <a:gd name="T38" fmla="*/ 2147483647 w 105"/>
                <a:gd name="T39" fmla="*/ 2147483647 h 78"/>
                <a:gd name="T40" fmla="*/ 2147483647 w 105"/>
                <a:gd name="T41" fmla="*/ 2147483647 h 78"/>
                <a:gd name="T42" fmla="*/ 2147483647 w 105"/>
                <a:gd name="T43" fmla="*/ 2147483647 h 78"/>
                <a:gd name="T44" fmla="*/ 2147483647 w 105"/>
                <a:gd name="T45" fmla="*/ 2147483647 h 78"/>
                <a:gd name="T46" fmla="*/ 2147483647 w 105"/>
                <a:gd name="T47" fmla="*/ 2147483647 h 78"/>
                <a:gd name="T48" fmla="*/ 2147483647 w 105"/>
                <a:gd name="T49" fmla="*/ 2147483647 h 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5"/>
                <a:gd name="T76" fmla="*/ 0 h 78"/>
                <a:gd name="T77" fmla="*/ 105 w 105"/>
                <a:gd name="T78" fmla="*/ 78 h 7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5" h="78">
                  <a:moveTo>
                    <a:pt x="78" y="38"/>
                  </a:moveTo>
                  <a:cubicBezTo>
                    <a:pt x="93" y="46"/>
                    <a:pt x="105" y="60"/>
                    <a:pt x="105" y="69"/>
                  </a:cubicBezTo>
                  <a:cubicBezTo>
                    <a:pt x="105" y="78"/>
                    <a:pt x="93" y="71"/>
                    <a:pt x="78" y="69"/>
                  </a:cubicBezTo>
                  <a:cubicBezTo>
                    <a:pt x="76" y="69"/>
                    <a:pt x="74" y="68"/>
                    <a:pt x="72" y="67"/>
                  </a:cubicBezTo>
                  <a:cubicBezTo>
                    <a:pt x="63" y="62"/>
                    <a:pt x="57" y="52"/>
                    <a:pt x="56" y="51"/>
                  </a:cubicBezTo>
                  <a:cubicBezTo>
                    <a:pt x="55" y="49"/>
                    <a:pt x="54" y="48"/>
                    <a:pt x="52" y="47"/>
                  </a:cubicBezTo>
                  <a:cubicBezTo>
                    <a:pt x="51" y="46"/>
                    <a:pt x="49" y="46"/>
                    <a:pt x="48" y="46"/>
                  </a:cubicBezTo>
                  <a:cubicBezTo>
                    <a:pt x="48" y="47"/>
                    <a:pt x="42" y="49"/>
                    <a:pt x="33" y="44"/>
                  </a:cubicBezTo>
                  <a:cubicBezTo>
                    <a:pt x="31" y="43"/>
                    <a:pt x="29" y="42"/>
                    <a:pt x="27" y="40"/>
                  </a:cubicBezTo>
                  <a:cubicBezTo>
                    <a:pt x="12" y="24"/>
                    <a:pt x="0" y="17"/>
                    <a:pt x="0" y="8"/>
                  </a:cubicBezTo>
                  <a:cubicBezTo>
                    <a:pt x="0" y="0"/>
                    <a:pt x="12" y="0"/>
                    <a:pt x="27" y="8"/>
                  </a:cubicBezTo>
                  <a:cubicBezTo>
                    <a:pt x="39" y="15"/>
                    <a:pt x="48" y="27"/>
                    <a:pt x="48" y="27"/>
                  </a:cubicBezTo>
                  <a:cubicBezTo>
                    <a:pt x="49" y="29"/>
                    <a:pt x="51" y="30"/>
                    <a:pt x="52" y="31"/>
                  </a:cubicBezTo>
                  <a:cubicBezTo>
                    <a:pt x="54" y="32"/>
                    <a:pt x="56" y="32"/>
                    <a:pt x="57" y="32"/>
                  </a:cubicBezTo>
                  <a:cubicBezTo>
                    <a:pt x="57" y="32"/>
                    <a:pt x="66" y="31"/>
                    <a:pt x="78" y="38"/>
                  </a:cubicBezTo>
                  <a:close/>
                  <a:moveTo>
                    <a:pt x="72" y="56"/>
                  </a:moveTo>
                  <a:cubicBezTo>
                    <a:pt x="77" y="59"/>
                    <a:pt x="82" y="59"/>
                    <a:pt x="82" y="57"/>
                  </a:cubicBezTo>
                  <a:cubicBezTo>
                    <a:pt x="82" y="54"/>
                    <a:pt x="77" y="49"/>
                    <a:pt x="72" y="46"/>
                  </a:cubicBezTo>
                  <a:cubicBezTo>
                    <a:pt x="67" y="43"/>
                    <a:pt x="62" y="43"/>
                    <a:pt x="62" y="45"/>
                  </a:cubicBezTo>
                  <a:cubicBezTo>
                    <a:pt x="62" y="48"/>
                    <a:pt x="67" y="53"/>
                    <a:pt x="72" y="56"/>
                  </a:cubicBezTo>
                  <a:moveTo>
                    <a:pt x="33" y="33"/>
                  </a:moveTo>
                  <a:cubicBezTo>
                    <a:pt x="38" y="36"/>
                    <a:pt x="43" y="37"/>
                    <a:pt x="43" y="34"/>
                  </a:cubicBezTo>
                  <a:cubicBezTo>
                    <a:pt x="43" y="31"/>
                    <a:pt x="38" y="27"/>
                    <a:pt x="33" y="24"/>
                  </a:cubicBezTo>
                  <a:cubicBezTo>
                    <a:pt x="27" y="21"/>
                    <a:pt x="23" y="20"/>
                    <a:pt x="23" y="23"/>
                  </a:cubicBezTo>
                  <a:cubicBezTo>
                    <a:pt x="23" y="25"/>
                    <a:pt x="27" y="30"/>
                    <a:pt x="33" y="33"/>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2309" name="Group 279"/>
          <p:cNvGrpSpPr>
            <a:grpSpLocks noChangeAspect="1"/>
          </p:cNvGrpSpPr>
          <p:nvPr/>
        </p:nvGrpSpPr>
        <p:grpSpPr bwMode="auto">
          <a:xfrm flipH="1">
            <a:off x="2771775" y="2205038"/>
            <a:ext cx="419100" cy="468312"/>
            <a:chOff x="2899" y="1630"/>
            <a:chExt cx="787" cy="893"/>
          </a:xfrm>
        </p:grpSpPr>
        <p:sp>
          <p:nvSpPr>
            <p:cNvPr id="12602" name="AutoShape 280"/>
            <p:cNvSpPr>
              <a:spLocks noChangeAspect="1" noChangeArrowheads="1" noTextEdit="1"/>
            </p:cNvSpPr>
            <p:nvPr/>
          </p:nvSpPr>
          <p:spPr bwMode="auto">
            <a:xfrm>
              <a:off x="2899" y="1630"/>
              <a:ext cx="787" cy="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603" name="Freeform 281"/>
            <p:cNvSpPr>
              <a:spLocks/>
            </p:cNvSpPr>
            <p:nvPr/>
          </p:nvSpPr>
          <p:spPr bwMode="auto">
            <a:xfrm>
              <a:off x="2906" y="1632"/>
              <a:ext cx="775" cy="884"/>
            </a:xfrm>
            <a:custGeom>
              <a:avLst/>
              <a:gdLst>
                <a:gd name="T0" fmla="*/ 2147483647 w 328"/>
                <a:gd name="T1" fmla="*/ 2147483647 h 374"/>
                <a:gd name="T2" fmla="*/ 2147483647 w 328"/>
                <a:gd name="T3" fmla="*/ 2147483647 h 374"/>
                <a:gd name="T4" fmla="*/ 2147483647 w 328"/>
                <a:gd name="T5" fmla="*/ 2147483647 h 374"/>
                <a:gd name="T6" fmla="*/ 2147483647 w 328"/>
                <a:gd name="T7" fmla="*/ 2147483647 h 374"/>
                <a:gd name="T8" fmla="*/ 2147483647 w 328"/>
                <a:gd name="T9" fmla="*/ 2147483647 h 374"/>
                <a:gd name="T10" fmla="*/ 2147483647 w 328"/>
                <a:gd name="T11" fmla="*/ 2147483647 h 374"/>
                <a:gd name="T12" fmla="*/ 2147483647 w 328"/>
                <a:gd name="T13" fmla="*/ 2147483647 h 374"/>
                <a:gd name="T14" fmla="*/ 2147483647 w 328"/>
                <a:gd name="T15" fmla="*/ 2147483647 h 374"/>
                <a:gd name="T16" fmla="*/ 2147483647 w 328"/>
                <a:gd name="T17" fmla="*/ 2147483647 h 374"/>
                <a:gd name="T18" fmla="*/ 2147483647 w 328"/>
                <a:gd name="T19" fmla="*/ 2147483647 h 374"/>
                <a:gd name="T20" fmla="*/ 2147483647 w 328"/>
                <a:gd name="T21" fmla="*/ 2147483647 h 374"/>
                <a:gd name="T22" fmla="*/ 2147483647 w 328"/>
                <a:gd name="T23" fmla="*/ 2147483647 h 374"/>
                <a:gd name="T24" fmla="*/ 2147483647 w 328"/>
                <a:gd name="T25" fmla="*/ 2147483647 h 374"/>
                <a:gd name="T26" fmla="*/ 2147483647 w 328"/>
                <a:gd name="T27" fmla="*/ 2147483647 h 374"/>
                <a:gd name="T28" fmla="*/ 0 w 328"/>
                <a:gd name="T29" fmla="*/ 2147483647 h 374"/>
                <a:gd name="T30" fmla="*/ 2147483647 w 328"/>
                <a:gd name="T31" fmla="*/ 2147483647 h 3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8"/>
                <a:gd name="T49" fmla="*/ 0 h 374"/>
                <a:gd name="T50" fmla="*/ 328 w 328"/>
                <a:gd name="T51" fmla="*/ 374 h 37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8" h="374">
                  <a:moveTo>
                    <a:pt x="148" y="179"/>
                  </a:moveTo>
                  <a:cubicBezTo>
                    <a:pt x="148" y="3"/>
                    <a:pt x="148" y="3"/>
                    <a:pt x="148" y="3"/>
                  </a:cubicBezTo>
                  <a:cubicBezTo>
                    <a:pt x="148" y="3"/>
                    <a:pt x="155" y="0"/>
                    <a:pt x="160" y="3"/>
                  </a:cubicBezTo>
                  <a:cubicBezTo>
                    <a:pt x="328" y="99"/>
                    <a:pt x="328" y="99"/>
                    <a:pt x="328" y="99"/>
                  </a:cubicBezTo>
                  <a:cubicBezTo>
                    <a:pt x="328" y="268"/>
                    <a:pt x="328" y="268"/>
                    <a:pt x="328" y="268"/>
                  </a:cubicBezTo>
                  <a:cubicBezTo>
                    <a:pt x="328" y="269"/>
                    <a:pt x="328" y="276"/>
                    <a:pt x="322" y="279"/>
                  </a:cubicBezTo>
                  <a:cubicBezTo>
                    <a:pt x="322" y="279"/>
                    <a:pt x="322" y="292"/>
                    <a:pt x="314" y="297"/>
                  </a:cubicBezTo>
                  <a:cubicBezTo>
                    <a:pt x="187" y="370"/>
                    <a:pt x="187" y="370"/>
                    <a:pt x="187" y="370"/>
                  </a:cubicBezTo>
                  <a:cubicBezTo>
                    <a:pt x="187" y="370"/>
                    <a:pt x="187" y="370"/>
                    <a:pt x="187" y="370"/>
                  </a:cubicBezTo>
                  <a:cubicBezTo>
                    <a:pt x="187" y="370"/>
                    <a:pt x="181" y="374"/>
                    <a:pt x="173" y="374"/>
                  </a:cubicBezTo>
                  <a:cubicBezTo>
                    <a:pt x="169" y="374"/>
                    <a:pt x="164" y="373"/>
                    <a:pt x="159" y="371"/>
                  </a:cubicBezTo>
                  <a:cubicBezTo>
                    <a:pt x="159" y="371"/>
                    <a:pt x="159" y="371"/>
                    <a:pt x="159" y="371"/>
                  </a:cubicBezTo>
                  <a:cubicBezTo>
                    <a:pt x="10" y="284"/>
                    <a:pt x="10" y="284"/>
                    <a:pt x="10" y="284"/>
                  </a:cubicBezTo>
                  <a:cubicBezTo>
                    <a:pt x="10" y="284"/>
                    <a:pt x="10" y="284"/>
                    <a:pt x="10" y="284"/>
                  </a:cubicBezTo>
                  <a:cubicBezTo>
                    <a:pt x="0" y="279"/>
                    <a:pt x="0" y="265"/>
                    <a:pt x="0" y="265"/>
                  </a:cubicBezTo>
                  <a:lnTo>
                    <a:pt x="148" y="179"/>
                  </a:lnTo>
                  <a:close/>
                </a:path>
              </a:pathLst>
            </a:custGeom>
            <a:noFill/>
            <a:ln w="22225">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604" name="Freeform 282"/>
            <p:cNvSpPr>
              <a:spLocks/>
            </p:cNvSpPr>
            <p:nvPr/>
          </p:nvSpPr>
          <p:spPr bwMode="auto">
            <a:xfrm>
              <a:off x="3667" y="1866"/>
              <a:ext cx="14" cy="423"/>
            </a:xfrm>
            <a:custGeom>
              <a:avLst/>
              <a:gdLst>
                <a:gd name="T0" fmla="*/ 0 w 6"/>
                <a:gd name="T1" fmla="*/ 2147483647 h 179"/>
                <a:gd name="T2" fmla="*/ 0 w 6"/>
                <a:gd name="T3" fmla="*/ 2147483647 h 179"/>
                <a:gd name="T4" fmla="*/ 2147483647 w 6"/>
                <a:gd name="T5" fmla="*/ 0 h 179"/>
                <a:gd name="T6" fmla="*/ 2147483647 w 6"/>
                <a:gd name="T7" fmla="*/ 2147483647 h 179"/>
                <a:gd name="T8" fmla="*/ 2147483647 w 6"/>
                <a:gd name="T9" fmla="*/ 2147483647 h 179"/>
                <a:gd name="T10" fmla="*/ 0 w 6"/>
                <a:gd name="T11" fmla="*/ 2147483647 h 179"/>
                <a:gd name="T12" fmla="*/ 0 60000 65536"/>
                <a:gd name="T13" fmla="*/ 0 60000 65536"/>
                <a:gd name="T14" fmla="*/ 0 60000 65536"/>
                <a:gd name="T15" fmla="*/ 0 60000 65536"/>
                <a:gd name="T16" fmla="*/ 0 60000 65536"/>
                <a:gd name="T17" fmla="*/ 0 60000 65536"/>
                <a:gd name="T18" fmla="*/ 0 w 6"/>
                <a:gd name="T19" fmla="*/ 0 h 179"/>
                <a:gd name="T20" fmla="*/ 6 w 6"/>
                <a:gd name="T21" fmla="*/ 179 h 179"/>
              </a:gdLst>
              <a:ahLst/>
              <a:cxnLst>
                <a:cxn ang="T12">
                  <a:pos x="T0" y="T1"/>
                </a:cxn>
                <a:cxn ang="T13">
                  <a:pos x="T2" y="T3"/>
                </a:cxn>
                <a:cxn ang="T14">
                  <a:pos x="T4" y="T5"/>
                </a:cxn>
                <a:cxn ang="T15">
                  <a:pos x="T6" y="T7"/>
                </a:cxn>
                <a:cxn ang="T16">
                  <a:pos x="T8" y="T9"/>
                </a:cxn>
                <a:cxn ang="T17">
                  <a:pos x="T10" y="T11"/>
                </a:cxn>
              </a:cxnLst>
              <a:rect l="T18" t="T19" r="T20" b="T21"/>
              <a:pathLst>
                <a:path w="6" h="179">
                  <a:moveTo>
                    <a:pt x="0" y="179"/>
                  </a:moveTo>
                  <a:cubicBezTo>
                    <a:pt x="0" y="4"/>
                    <a:pt x="0" y="4"/>
                    <a:pt x="0" y="4"/>
                  </a:cubicBezTo>
                  <a:cubicBezTo>
                    <a:pt x="6" y="0"/>
                    <a:pt x="6" y="0"/>
                    <a:pt x="6" y="0"/>
                  </a:cubicBezTo>
                  <a:cubicBezTo>
                    <a:pt x="6" y="168"/>
                    <a:pt x="6" y="168"/>
                    <a:pt x="6" y="168"/>
                  </a:cubicBezTo>
                  <a:cubicBezTo>
                    <a:pt x="6" y="169"/>
                    <a:pt x="6" y="169"/>
                    <a:pt x="6" y="169"/>
                  </a:cubicBezTo>
                  <a:cubicBezTo>
                    <a:pt x="6" y="169"/>
                    <a:pt x="6" y="176"/>
                    <a:pt x="0" y="179"/>
                  </a:cubicBez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05" name="Freeform 283"/>
            <p:cNvSpPr>
              <a:spLocks/>
            </p:cNvSpPr>
            <p:nvPr/>
          </p:nvSpPr>
          <p:spPr bwMode="auto">
            <a:xfrm>
              <a:off x="2906" y="2256"/>
              <a:ext cx="761" cy="260"/>
            </a:xfrm>
            <a:custGeom>
              <a:avLst/>
              <a:gdLst>
                <a:gd name="T0" fmla="*/ 2147483647 w 322"/>
                <a:gd name="T1" fmla="*/ 2147483647 h 110"/>
                <a:gd name="T2" fmla="*/ 2147483647 w 322"/>
                <a:gd name="T3" fmla="*/ 2147483647 h 110"/>
                <a:gd name="T4" fmla="*/ 2147483647 w 322"/>
                <a:gd name="T5" fmla="*/ 2147483647 h 110"/>
                <a:gd name="T6" fmla="*/ 2147483647 w 322"/>
                <a:gd name="T7" fmla="*/ 2147483647 h 110"/>
                <a:gd name="T8" fmla="*/ 2147483647 w 322"/>
                <a:gd name="T9" fmla="*/ 2147483647 h 110"/>
                <a:gd name="T10" fmla="*/ 2147483647 w 322"/>
                <a:gd name="T11" fmla="*/ 2147483647 h 110"/>
                <a:gd name="T12" fmla="*/ 2147483647 w 322"/>
                <a:gd name="T13" fmla="*/ 2147483647 h 110"/>
                <a:gd name="T14" fmla="*/ 2147483647 w 322"/>
                <a:gd name="T15" fmla="*/ 2147483647 h 110"/>
                <a:gd name="T16" fmla="*/ 2147483647 w 322"/>
                <a:gd name="T17" fmla="*/ 2147483647 h 110"/>
                <a:gd name="T18" fmla="*/ 2147483647 w 322"/>
                <a:gd name="T19" fmla="*/ 2147483647 h 110"/>
                <a:gd name="T20" fmla="*/ 2147483647 w 322"/>
                <a:gd name="T21" fmla="*/ 2147483647 h 110"/>
                <a:gd name="T22" fmla="*/ 0 w 322"/>
                <a:gd name="T23" fmla="*/ 0 h 110"/>
                <a:gd name="T24" fmla="*/ 2147483647 w 322"/>
                <a:gd name="T25" fmla="*/ 2147483647 h 1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2"/>
                <a:gd name="T40" fmla="*/ 0 h 110"/>
                <a:gd name="T41" fmla="*/ 322 w 322"/>
                <a:gd name="T42" fmla="*/ 110 h 1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2" h="110">
                  <a:moveTo>
                    <a:pt x="164" y="95"/>
                  </a:moveTo>
                  <a:cubicBezTo>
                    <a:pt x="169" y="98"/>
                    <a:pt x="177" y="98"/>
                    <a:pt x="182" y="95"/>
                  </a:cubicBezTo>
                  <a:cubicBezTo>
                    <a:pt x="322" y="14"/>
                    <a:pt x="322" y="14"/>
                    <a:pt x="322" y="14"/>
                  </a:cubicBezTo>
                  <a:cubicBezTo>
                    <a:pt x="322" y="14"/>
                    <a:pt x="322" y="28"/>
                    <a:pt x="314" y="33"/>
                  </a:cubicBezTo>
                  <a:cubicBezTo>
                    <a:pt x="187" y="106"/>
                    <a:pt x="187" y="106"/>
                    <a:pt x="187" y="106"/>
                  </a:cubicBezTo>
                  <a:cubicBezTo>
                    <a:pt x="187" y="106"/>
                    <a:pt x="187" y="106"/>
                    <a:pt x="187" y="106"/>
                  </a:cubicBezTo>
                  <a:cubicBezTo>
                    <a:pt x="187" y="106"/>
                    <a:pt x="181" y="109"/>
                    <a:pt x="173" y="110"/>
                  </a:cubicBezTo>
                  <a:cubicBezTo>
                    <a:pt x="169" y="110"/>
                    <a:pt x="164" y="109"/>
                    <a:pt x="159" y="106"/>
                  </a:cubicBezTo>
                  <a:cubicBezTo>
                    <a:pt x="159" y="106"/>
                    <a:pt x="159" y="106"/>
                    <a:pt x="159" y="106"/>
                  </a:cubicBezTo>
                  <a:cubicBezTo>
                    <a:pt x="10" y="20"/>
                    <a:pt x="10" y="20"/>
                    <a:pt x="10" y="20"/>
                  </a:cubicBezTo>
                  <a:cubicBezTo>
                    <a:pt x="10" y="20"/>
                    <a:pt x="10" y="20"/>
                    <a:pt x="10" y="20"/>
                  </a:cubicBezTo>
                  <a:cubicBezTo>
                    <a:pt x="0" y="14"/>
                    <a:pt x="0" y="0"/>
                    <a:pt x="0" y="0"/>
                  </a:cubicBezTo>
                  <a:lnTo>
                    <a:pt x="164" y="95"/>
                  </a:lnTo>
                  <a:close/>
                </a:path>
              </a:pathLst>
            </a:custGeom>
            <a:solidFill>
              <a:srgbClr val="ADAD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06" name="Freeform 284"/>
            <p:cNvSpPr>
              <a:spLocks/>
            </p:cNvSpPr>
            <p:nvPr/>
          </p:nvSpPr>
          <p:spPr bwMode="auto">
            <a:xfrm>
              <a:off x="2906" y="2053"/>
              <a:ext cx="761" cy="435"/>
            </a:xfrm>
            <a:custGeom>
              <a:avLst/>
              <a:gdLst>
                <a:gd name="T0" fmla="*/ 0 w 322"/>
                <a:gd name="T1" fmla="*/ 2147483647 h 184"/>
                <a:gd name="T2" fmla="*/ 2147483647 w 322"/>
                <a:gd name="T3" fmla="*/ 0 h 184"/>
                <a:gd name="T4" fmla="*/ 2147483647 w 322"/>
                <a:gd name="T5" fmla="*/ 2147483647 h 184"/>
                <a:gd name="T6" fmla="*/ 2147483647 w 322"/>
                <a:gd name="T7" fmla="*/ 2147483647 h 184"/>
                <a:gd name="T8" fmla="*/ 2147483647 w 322"/>
                <a:gd name="T9" fmla="*/ 2147483647 h 184"/>
                <a:gd name="T10" fmla="*/ 2147483647 w 322"/>
                <a:gd name="T11" fmla="*/ 2147483647 h 184"/>
                <a:gd name="T12" fmla="*/ 0 w 322"/>
                <a:gd name="T13" fmla="*/ 2147483647 h 184"/>
                <a:gd name="T14" fmla="*/ 0 60000 65536"/>
                <a:gd name="T15" fmla="*/ 0 60000 65536"/>
                <a:gd name="T16" fmla="*/ 0 60000 65536"/>
                <a:gd name="T17" fmla="*/ 0 60000 65536"/>
                <a:gd name="T18" fmla="*/ 0 60000 65536"/>
                <a:gd name="T19" fmla="*/ 0 60000 65536"/>
                <a:gd name="T20" fmla="*/ 0 60000 65536"/>
                <a:gd name="T21" fmla="*/ 0 w 322"/>
                <a:gd name="T22" fmla="*/ 0 h 184"/>
                <a:gd name="T23" fmla="*/ 322 w 322"/>
                <a:gd name="T24" fmla="*/ 184 h 1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2" h="184">
                  <a:moveTo>
                    <a:pt x="0" y="86"/>
                  </a:moveTo>
                  <a:cubicBezTo>
                    <a:pt x="148" y="0"/>
                    <a:pt x="148" y="0"/>
                    <a:pt x="148" y="0"/>
                  </a:cubicBezTo>
                  <a:cubicBezTo>
                    <a:pt x="322" y="100"/>
                    <a:pt x="322" y="100"/>
                    <a:pt x="322" y="100"/>
                  </a:cubicBezTo>
                  <a:cubicBezTo>
                    <a:pt x="182" y="181"/>
                    <a:pt x="182" y="181"/>
                    <a:pt x="182" y="181"/>
                  </a:cubicBezTo>
                  <a:cubicBezTo>
                    <a:pt x="182" y="181"/>
                    <a:pt x="182" y="181"/>
                    <a:pt x="182" y="181"/>
                  </a:cubicBezTo>
                  <a:cubicBezTo>
                    <a:pt x="177" y="184"/>
                    <a:pt x="169" y="184"/>
                    <a:pt x="164" y="181"/>
                  </a:cubicBezTo>
                  <a:lnTo>
                    <a:pt x="0" y="86"/>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07" name="Freeform 285"/>
            <p:cNvSpPr>
              <a:spLocks/>
            </p:cNvSpPr>
            <p:nvPr/>
          </p:nvSpPr>
          <p:spPr bwMode="auto">
            <a:xfrm>
              <a:off x="3053" y="2088"/>
              <a:ext cx="555" cy="322"/>
            </a:xfrm>
            <a:custGeom>
              <a:avLst/>
              <a:gdLst>
                <a:gd name="T0" fmla="*/ 2147483647 w 235"/>
                <a:gd name="T1" fmla="*/ 2147483647 h 136"/>
                <a:gd name="T2" fmla="*/ 2147483647 w 235"/>
                <a:gd name="T3" fmla="*/ 2147483647 h 136"/>
                <a:gd name="T4" fmla="*/ 2147483647 w 235"/>
                <a:gd name="T5" fmla="*/ 2147483647 h 136"/>
                <a:gd name="T6" fmla="*/ 2147483647 w 235"/>
                <a:gd name="T7" fmla="*/ 2147483647 h 136"/>
                <a:gd name="T8" fmla="*/ 2147483647 w 235"/>
                <a:gd name="T9" fmla="*/ 2147483647 h 136"/>
                <a:gd name="T10" fmla="*/ 2147483647 w 235"/>
                <a:gd name="T11" fmla="*/ 2147483647 h 136"/>
                <a:gd name="T12" fmla="*/ 2147483647 w 235"/>
                <a:gd name="T13" fmla="*/ 2147483647 h 136"/>
                <a:gd name="T14" fmla="*/ 2147483647 w 235"/>
                <a:gd name="T15" fmla="*/ 2147483647 h 136"/>
                <a:gd name="T16" fmla="*/ 2147483647 w 235"/>
                <a:gd name="T17" fmla="*/ 2147483647 h 1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5"/>
                <a:gd name="T28" fmla="*/ 0 h 136"/>
                <a:gd name="T29" fmla="*/ 235 w 235"/>
                <a:gd name="T30" fmla="*/ 136 h 1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5" h="136">
                  <a:moveTo>
                    <a:pt x="230" y="90"/>
                  </a:moveTo>
                  <a:cubicBezTo>
                    <a:pt x="235" y="87"/>
                    <a:pt x="235" y="82"/>
                    <a:pt x="230" y="79"/>
                  </a:cubicBezTo>
                  <a:cubicBezTo>
                    <a:pt x="98" y="3"/>
                    <a:pt x="98" y="3"/>
                    <a:pt x="98" y="3"/>
                  </a:cubicBezTo>
                  <a:cubicBezTo>
                    <a:pt x="93" y="0"/>
                    <a:pt x="85" y="0"/>
                    <a:pt x="80" y="3"/>
                  </a:cubicBezTo>
                  <a:cubicBezTo>
                    <a:pt x="5" y="46"/>
                    <a:pt x="5" y="46"/>
                    <a:pt x="5" y="46"/>
                  </a:cubicBezTo>
                  <a:cubicBezTo>
                    <a:pt x="0" y="48"/>
                    <a:pt x="0" y="53"/>
                    <a:pt x="5" y="56"/>
                  </a:cubicBezTo>
                  <a:cubicBezTo>
                    <a:pt x="138" y="133"/>
                    <a:pt x="138" y="133"/>
                    <a:pt x="138" y="133"/>
                  </a:cubicBezTo>
                  <a:cubicBezTo>
                    <a:pt x="143" y="136"/>
                    <a:pt x="151" y="136"/>
                    <a:pt x="156" y="133"/>
                  </a:cubicBezTo>
                  <a:lnTo>
                    <a:pt x="230" y="9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08" name="Freeform 286"/>
            <p:cNvSpPr>
              <a:spLocks/>
            </p:cNvSpPr>
            <p:nvPr/>
          </p:nvSpPr>
          <p:spPr bwMode="auto">
            <a:xfrm>
              <a:off x="3055" y="2088"/>
              <a:ext cx="553" cy="204"/>
            </a:xfrm>
            <a:custGeom>
              <a:avLst/>
              <a:gdLst>
                <a:gd name="T0" fmla="*/ 2147483647 w 234"/>
                <a:gd name="T1" fmla="*/ 2147483647 h 86"/>
                <a:gd name="T2" fmla="*/ 2147483647 w 234"/>
                <a:gd name="T3" fmla="*/ 2147483647 h 86"/>
                <a:gd name="T4" fmla="*/ 2147483647 w 234"/>
                <a:gd name="T5" fmla="*/ 2147483647 h 86"/>
                <a:gd name="T6" fmla="*/ 2147483647 w 234"/>
                <a:gd name="T7" fmla="*/ 2147483647 h 86"/>
                <a:gd name="T8" fmla="*/ 2147483647 w 234"/>
                <a:gd name="T9" fmla="*/ 2147483647 h 86"/>
                <a:gd name="T10" fmla="*/ 2147483647 w 234"/>
                <a:gd name="T11" fmla="*/ 2147483647 h 86"/>
                <a:gd name="T12" fmla="*/ 2147483647 w 234"/>
                <a:gd name="T13" fmla="*/ 2147483647 h 86"/>
                <a:gd name="T14" fmla="*/ 2147483647 w 234"/>
                <a:gd name="T15" fmla="*/ 2147483647 h 86"/>
                <a:gd name="T16" fmla="*/ 2147483647 w 234"/>
                <a:gd name="T17" fmla="*/ 2147483647 h 86"/>
                <a:gd name="T18" fmla="*/ 2147483647 w 234"/>
                <a:gd name="T19" fmla="*/ 2147483647 h 86"/>
                <a:gd name="T20" fmla="*/ 2147483647 w 234"/>
                <a:gd name="T21" fmla="*/ 2147483647 h 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4"/>
                <a:gd name="T34" fmla="*/ 0 h 86"/>
                <a:gd name="T35" fmla="*/ 234 w 234"/>
                <a:gd name="T36" fmla="*/ 86 h 8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4" h="86">
                  <a:moveTo>
                    <a:pt x="229" y="81"/>
                  </a:moveTo>
                  <a:cubicBezTo>
                    <a:pt x="97" y="5"/>
                    <a:pt x="97" y="5"/>
                    <a:pt x="97" y="5"/>
                  </a:cubicBezTo>
                  <a:cubicBezTo>
                    <a:pt x="92" y="2"/>
                    <a:pt x="84" y="2"/>
                    <a:pt x="79" y="5"/>
                  </a:cubicBezTo>
                  <a:cubicBezTo>
                    <a:pt x="4" y="48"/>
                    <a:pt x="4" y="48"/>
                    <a:pt x="4" y="48"/>
                  </a:cubicBezTo>
                  <a:cubicBezTo>
                    <a:pt x="2" y="49"/>
                    <a:pt x="1" y="50"/>
                    <a:pt x="1" y="52"/>
                  </a:cubicBezTo>
                  <a:cubicBezTo>
                    <a:pt x="0" y="50"/>
                    <a:pt x="1" y="47"/>
                    <a:pt x="4" y="46"/>
                  </a:cubicBezTo>
                  <a:cubicBezTo>
                    <a:pt x="79" y="3"/>
                    <a:pt x="79" y="3"/>
                    <a:pt x="79" y="3"/>
                  </a:cubicBezTo>
                  <a:cubicBezTo>
                    <a:pt x="84" y="0"/>
                    <a:pt x="92" y="0"/>
                    <a:pt x="97" y="3"/>
                  </a:cubicBezTo>
                  <a:cubicBezTo>
                    <a:pt x="229" y="79"/>
                    <a:pt x="229" y="79"/>
                    <a:pt x="229" y="79"/>
                  </a:cubicBezTo>
                  <a:cubicBezTo>
                    <a:pt x="232" y="81"/>
                    <a:pt x="234" y="83"/>
                    <a:pt x="233" y="86"/>
                  </a:cubicBezTo>
                  <a:cubicBezTo>
                    <a:pt x="233" y="84"/>
                    <a:pt x="231" y="83"/>
                    <a:pt x="229" y="8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09" name="Freeform 287"/>
            <p:cNvSpPr>
              <a:spLocks/>
            </p:cNvSpPr>
            <p:nvPr/>
          </p:nvSpPr>
          <p:spPr bwMode="auto">
            <a:xfrm>
              <a:off x="3256" y="1639"/>
              <a:ext cx="411" cy="650"/>
            </a:xfrm>
            <a:custGeom>
              <a:avLst/>
              <a:gdLst>
                <a:gd name="T0" fmla="*/ 0 w 411"/>
                <a:gd name="T1" fmla="*/ 0 h 650"/>
                <a:gd name="T2" fmla="*/ 411 w 411"/>
                <a:gd name="T3" fmla="*/ 237 h 650"/>
                <a:gd name="T4" fmla="*/ 411 w 411"/>
                <a:gd name="T5" fmla="*/ 650 h 650"/>
                <a:gd name="T6" fmla="*/ 0 w 411"/>
                <a:gd name="T7" fmla="*/ 414 h 650"/>
                <a:gd name="T8" fmla="*/ 0 w 411"/>
                <a:gd name="T9" fmla="*/ 0 h 650"/>
                <a:gd name="T10" fmla="*/ 0 60000 65536"/>
                <a:gd name="T11" fmla="*/ 0 60000 65536"/>
                <a:gd name="T12" fmla="*/ 0 60000 65536"/>
                <a:gd name="T13" fmla="*/ 0 60000 65536"/>
                <a:gd name="T14" fmla="*/ 0 60000 65536"/>
                <a:gd name="T15" fmla="*/ 0 w 411"/>
                <a:gd name="T16" fmla="*/ 0 h 650"/>
                <a:gd name="T17" fmla="*/ 411 w 411"/>
                <a:gd name="T18" fmla="*/ 650 h 650"/>
              </a:gdLst>
              <a:ahLst/>
              <a:cxnLst>
                <a:cxn ang="T10">
                  <a:pos x="T0" y="T1"/>
                </a:cxn>
                <a:cxn ang="T11">
                  <a:pos x="T2" y="T3"/>
                </a:cxn>
                <a:cxn ang="T12">
                  <a:pos x="T4" y="T5"/>
                </a:cxn>
                <a:cxn ang="T13">
                  <a:pos x="T6" y="T7"/>
                </a:cxn>
                <a:cxn ang="T14">
                  <a:pos x="T8" y="T9"/>
                </a:cxn>
              </a:cxnLst>
              <a:rect l="T15" t="T16" r="T17" b="T18"/>
              <a:pathLst>
                <a:path w="411" h="650">
                  <a:moveTo>
                    <a:pt x="0" y="0"/>
                  </a:moveTo>
                  <a:lnTo>
                    <a:pt x="411" y="237"/>
                  </a:lnTo>
                  <a:lnTo>
                    <a:pt x="411" y="650"/>
                  </a:lnTo>
                  <a:lnTo>
                    <a:pt x="0" y="414"/>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10" name="Freeform 288"/>
            <p:cNvSpPr>
              <a:spLocks/>
            </p:cNvSpPr>
            <p:nvPr/>
          </p:nvSpPr>
          <p:spPr bwMode="auto">
            <a:xfrm>
              <a:off x="3284" y="1687"/>
              <a:ext cx="357" cy="560"/>
            </a:xfrm>
            <a:custGeom>
              <a:avLst/>
              <a:gdLst>
                <a:gd name="T0" fmla="*/ 0 w 357"/>
                <a:gd name="T1" fmla="*/ 0 h 560"/>
                <a:gd name="T2" fmla="*/ 357 w 357"/>
                <a:gd name="T3" fmla="*/ 205 h 560"/>
                <a:gd name="T4" fmla="*/ 357 w 357"/>
                <a:gd name="T5" fmla="*/ 560 h 560"/>
                <a:gd name="T6" fmla="*/ 0 w 357"/>
                <a:gd name="T7" fmla="*/ 354 h 560"/>
                <a:gd name="T8" fmla="*/ 0 w 357"/>
                <a:gd name="T9" fmla="*/ 0 h 560"/>
                <a:gd name="T10" fmla="*/ 0 60000 65536"/>
                <a:gd name="T11" fmla="*/ 0 60000 65536"/>
                <a:gd name="T12" fmla="*/ 0 60000 65536"/>
                <a:gd name="T13" fmla="*/ 0 60000 65536"/>
                <a:gd name="T14" fmla="*/ 0 60000 65536"/>
                <a:gd name="T15" fmla="*/ 0 w 357"/>
                <a:gd name="T16" fmla="*/ 0 h 560"/>
                <a:gd name="T17" fmla="*/ 357 w 357"/>
                <a:gd name="T18" fmla="*/ 560 h 560"/>
              </a:gdLst>
              <a:ahLst/>
              <a:cxnLst>
                <a:cxn ang="T10">
                  <a:pos x="T0" y="T1"/>
                </a:cxn>
                <a:cxn ang="T11">
                  <a:pos x="T2" y="T3"/>
                </a:cxn>
                <a:cxn ang="T12">
                  <a:pos x="T4" y="T5"/>
                </a:cxn>
                <a:cxn ang="T13">
                  <a:pos x="T6" y="T7"/>
                </a:cxn>
                <a:cxn ang="T14">
                  <a:pos x="T8" y="T9"/>
                </a:cxn>
              </a:cxnLst>
              <a:rect l="T15" t="T16" r="T17" b="T18"/>
              <a:pathLst>
                <a:path w="357" h="560">
                  <a:moveTo>
                    <a:pt x="0" y="0"/>
                  </a:moveTo>
                  <a:lnTo>
                    <a:pt x="357" y="205"/>
                  </a:lnTo>
                  <a:lnTo>
                    <a:pt x="357" y="560"/>
                  </a:lnTo>
                  <a:lnTo>
                    <a:pt x="0" y="354"/>
                  </a:lnTo>
                  <a:lnTo>
                    <a:pt x="0" y="0"/>
                  </a:lnTo>
                  <a:close/>
                </a:path>
              </a:pathLst>
            </a:custGeom>
            <a:solidFill>
              <a:srgbClr val="81B1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11" name="Freeform 289"/>
            <p:cNvSpPr>
              <a:spLocks/>
            </p:cNvSpPr>
            <p:nvPr/>
          </p:nvSpPr>
          <p:spPr bwMode="auto">
            <a:xfrm>
              <a:off x="3284" y="1687"/>
              <a:ext cx="357" cy="560"/>
            </a:xfrm>
            <a:custGeom>
              <a:avLst/>
              <a:gdLst>
                <a:gd name="T0" fmla="*/ 5 w 357"/>
                <a:gd name="T1" fmla="*/ 2 h 560"/>
                <a:gd name="T2" fmla="*/ 5 w 357"/>
                <a:gd name="T3" fmla="*/ 349 h 560"/>
                <a:gd name="T4" fmla="*/ 357 w 357"/>
                <a:gd name="T5" fmla="*/ 553 h 560"/>
                <a:gd name="T6" fmla="*/ 357 w 357"/>
                <a:gd name="T7" fmla="*/ 560 h 560"/>
                <a:gd name="T8" fmla="*/ 0 w 357"/>
                <a:gd name="T9" fmla="*/ 354 h 560"/>
                <a:gd name="T10" fmla="*/ 0 w 357"/>
                <a:gd name="T11" fmla="*/ 0 h 560"/>
                <a:gd name="T12" fmla="*/ 5 w 357"/>
                <a:gd name="T13" fmla="*/ 2 h 560"/>
                <a:gd name="T14" fmla="*/ 0 60000 65536"/>
                <a:gd name="T15" fmla="*/ 0 60000 65536"/>
                <a:gd name="T16" fmla="*/ 0 60000 65536"/>
                <a:gd name="T17" fmla="*/ 0 60000 65536"/>
                <a:gd name="T18" fmla="*/ 0 60000 65536"/>
                <a:gd name="T19" fmla="*/ 0 60000 65536"/>
                <a:gd name="T20" fmla="*/ 0 60000 65536"/>
                <a:gd name="T21" fmla="*/ 0 w 357"/>
                <a:gd name="T22" fmla="*/ 0 h 560"/>
                <a:gd name="T23" fmla="*/ 357 w 357"/>
                <a:gd name="T24" fmla="*/ 560 h 5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7" h="560">
                  <a:moveTo>
                    <a:pt x="5" y="2"/>
                  </a:moveTo>
                  <a:lnTo>
                    <a:pt x="5" y="349"/>
                  </a:lnTo>
                  <a:lnTo>
                    <a:pt x="357" y="553"/>
                  </a:lnTo>
                  <a:lnTo>
                    <a:pt x="357" y="560"/>
                  </a:lnTo>
                  <a:lnTo>
                    <a:pt x="0" y="354"/>
                  </a:lnTo>
                  <a:lnTo>
                    <a:pt x="0" y="0"/>
                  </a:lnTo>
                  <a:lnTo>
                    <a:pt x="5"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12" name="Line 290"/>
            <p:cNvSpPr>
              <a:spLocks noChangeShapeType="1"/>
            </p:cNvSpPr>
            <p:nvPr/>
          </p:nvSpPr>
          <p:spPr bwMode="auto">
            <a:xfrm>
              <a:off x="2926" y="2284"/>
              <a:ext cx="125" cy="73"/>
            </a:xfrm>
            <a:prstGeom prst="line">
              <a:avLst/>
            </a:prstGeom>
            <a:noFill/>
            <a:ln w="111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613" name="Line 291"/>
            <p:cNvSpPr>
              <a:spLocks noChangeShapeType="1"/>
            </p:cNvSpPr>
            <p:nvPr/>
          </p:nvSpPr>
          <p:spPr bwMode="auto">
            <a:xfrm>
              <a:off x="3236" y="2114"/>
              <a:ext cx="328" cy="188"/>
            </a:xfrm>
            <a:prstGeom prst="line">
              <a:avLst/>
            </a:prstGeom>
            <a:noFill/>
            <a:ln w="7938" cap="rnd">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2614" name="Line 292"/>
            <p:cNvSpPr>
              <a:spLocks noChangeShapeType="1"/>
            </p:cNvSpPr>
            <p:nvPr/>
          </p:nvSpPr>
          <p:spPr bwMode="auto">
            <a:xfrm>
              <a:off x="3203" y="2136"/>
              <a:ext cx="325" cy="191"/>
            </a:xfrm>
            <a:prstGeom prst="line">
              <a:avLst/>
            </a:prstGeom>
            <a:noFill/>
            <a:ln w="7938" cap="rnd">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2615" name="Line 293"/>
            <p:cNvSpPr>
              <a:spLocks noChangeShapeType="1"/>
            </p:cNvSpPr>
            <p:nvPr/>
          </p:nvSpPr>
          <p:spPr bwMode="auto">
            <a:xfrm>
              <a:off x="3164" y="2157"/>
              <a:ext cx="325" cy="191"/>
            </a:xfrm>
            <a:prstGeom prst="line">
              <a:avLst/>
            </a:prstGeom>
            <a:noFill/>
            <a:ln w="7938" cap="rnd">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2616" name="Line 294"/>
            <p:cNvSpPr>
              <a:spLocks noChangeShapeType="1"/>
            </p:cNvSpPr>
            <p:nvPr/>
          </p:nvSpPr>
          <p:spPr bwMode="auto">
            <a:xfrm>
              <a:off x="3126" y="2178"/>
              <a:ext cx="328" cy="188"/>
            </a:xfrm>
            <a:prstGeom prst="line">
              <a:avLst/>
            </a:prstGeom>
            <a:noFill/>
            <a:ln w="7938" cap="rnd">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2617" name="Line 295"/>
            <p:cNvSpPr>
              <a:spLocks noChangeShapeType="1"/>
            </p:cNvSpPr>
            <p:nvPr/>
          </p:nvSpPr>
          <p:spPr bwMode="auto">
            <a:xfrm>
              <a:off x="3090" y="2199"/>
              <a:ext cx="328" cy="188"/>
            </a:xfrm>
            <a:prstGeom prst="line">
              <a:avLst/>
            </a:prstGeom>
            <a:noFill/>
            <a:ln w="7938" cap="rnd">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2618" name="Line 296"/>
            <p:cNvSpPr>
              <a:spLocks noChangeShapeType="1"/>
            </p:cNvSpPr>
            <p:nvPr/>
          </p:nvSpPr>
          <p:spPr bwMode="auto">
            <a:xfrm>
              <a:off x="3233" y="2117"/>
              <a:ext cx="325" cy="188"/>
            </a:xfrm>
            <a:prstGeom prst="line">
              <a:avLst/>
            </a:prstGeom>
            <a:noFill/>
            <a:ln w="3175" cap="rnd">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2619" name="Line 297"/>
            <p:cNvSpPr>
              <a:spLocks noChangeShapeType="1"/>
            </p:cNvSpPr>
            <p:nvPr/>
          </p:nvSpPr>
          <p:spPr bwMode="auto">
            <a:xfrm>
              <a:off x="3197" y="2139"/>
              <a:ext cx="325" cy="188"/>
            </a:xfrm>
            <a:prstGeom prst="line">
              <a:avLst/>
            </a:prstGeom>
            <a:noFill/>
            <a:ln w="3175" cap="rnd">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2620" name="Line 298"/>
            <p:cNvSpPr>
              <a:spLocks noChangeShapeType="1"/>
            </p:cNvSpPr>
            <p:nvPr/>
          </p:nvSpPr>
          <p:spPr bwMode="auto">
            <a:xfrm>
              <a:off x="3158" y="2160"/>
              <a:ext cx="328" cy="188"/>
            </a:xfrm>
            <a:prstGeom prst="line">
              <a:avLst/>
            </a:prstGeom>
            <a:noFill/>
            <a:ln w="3175" cap="rnd">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2621" name="Line 299"/>
            <p:cNvSpPr>
              <a:spLocks noChangeShapeType="1"/>
            </p:cNvSpPr>
            <p:nvPr/>
          </p:nvSpPr>
          <p:spPr bwMode="auto">
            <a:xfrm>
              <a:off x="3123" y="2181"/>
              <a:ext cx="328" cy="188"/>
            </a:xfrm>
            <a:prstGeom prst="line">
              <a:avLst/>
            </a:prstGeom>
            <a:noFill/>
            <a:ln w="3175" cap="rnd">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2622" name="Line 300"/>
            <p:cNvSpPr>
              <a:spLocks noChangeShapeType="1"/>
            </p:cNvSpPr>
            <p:nvPr/>
          </p:nvSpPr>
          <p:spPr bwMode="auto">
            <a:xfrm>
              <a:off x="3087" y="2202"/>
              <a:ext cx="325" cy="188"/>
            </a:xfrm>
            <a:prstGeom prst="line">
              <a:avLst/>
            </a:prstGeom>
            <a:noFill/>
            <a:ln w="3175" cap="rnd">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2623" name="Freeform 301"/>
            <p:cNvSpPr>
              <a:spLocks/>
            </p:cNvSpPr>
            <p:nvPr/>
          </p:nvSpPr>
          <p:spPr bwMode="auto">
            <a:xfrm>
              <a:off x="3086" y="2296"/>
              <a:ext cx="149" cy="85"/>
            </a:xfrm>
            <a:custGeom>
              <a:avLst/>
              <a:gdLst>
                <a:gd name="T0" fmla="*/ 2147483647 w 63"/>
                <a:gd name="T1" fmla="*/ 2147483647 h 36"/>
                <a:gd name="T2" fmla="*/ 2147483647 w 63"/>
                <a:gd name="T3" fmla="*/ 2147483647 h 36"/>
                <a:gd name="T4" fmla="*/ 2147483647 w 63"/>
                <a:gd name="T5" fmla="*/ 2147483647 h 36"/>
                <a:gd name="T6" fmla="*/ 2147483647 w 63"/>
                <a:gd name="T7" fmla="*/ 2147483647 h 36"/>
                <a:gd name="T8" fmla="*/ 2147483647 w 63"/>
                <a:gd name="T9" fmla="*/ 2147483647 h 36"/>
                <a:gd name="T10" fmla="*/ 2147483647 w 63"/>
                <a:gd name="T11" fmla="*/ 2147483647 h 36"/>
                <a:gd name="T12" fmla="*/ 2147483647 w 63"/>
                <a:gd name="T13" fmla="*/ 2147483647 h 36"/>
                <a:gd name="T14" fmla="*/ 2147483647 w 63"/>
                <a:gd name="T15" fmla="*/ 2147483647 h 36"/>
                <a:gd name="T16" fmla="*/ 2147483647 w 63"/>
                <a:gd name="T17" fmla="*/ 2147483647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3"/>
                <a:gd name="T28" fmla="*/ 0 h 36"/>
                <a:gd name="T29" fmla="*/ 63 w 63"/>
                <a:gd name="T30" fmla="*/ 36 h 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3" h="36">
                  <a:moveTo>
                    <a:pt x="57" y="26"/>
                  </a:moveTo>
                  <a:cubicBezTo>
                    <a:pt x="63" y="23"/>
                    <a:pt x="63" y="17"/>
                    <a:pt x="57" y="14"/>
                  </a:cubicBezTo>
                  <a:cubicBezTo>
                    <a:pt x="38" y="3"/>
                    <a:pt x="38" y="3"/>
                    <a:pt x="38" y="3"/>
                  </a:cubicBezTo>
                  <a:cubicBezTo>
                    <a:pt x="32" y="0"/>
                    <a:pt x="23" y="0"/>
                    <a:pt x="17" y="3"/>
                  </a:cubicBezTo>
                  <a:cubicBezTo>
                    <a:pt x="6" y="9"/>
                    <a:pt x="6" y="9"/>
                    <a:pt x="6" y="9"/>
                  </a:cubicBezTo>
                  <a:cubicBezTo>
                    <a:pt x="0" y="12"/>
                    <a:pt x="0" y="18"/>
                    <a:pt x="6" y="21"/>
                  </a:cubicBezTo>
                  <a:cubicBezTo>
                    <a:pt x="26" y="32"/>
                    <a:pt x="26" y="32"/>
                    <a:pt x="26" y="32"/>
                  </a:cubicBezTo>
                  <a:cubicBezTo>
                    <a:pt x="31" y="36"/>
                    <a:pt x="41" y="36"/>
                    <a:pt x="46" y="32"/>
                  </a:cubicBezTo>
                  <a:lnTo>
                    <a:pt x="57" y="26"/>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24" name="Freeform 302"/>
            <p:cNvSpPr>
              <a:spLocks/>
            </p:cNvSpPr>
            <p:nvPr/>
          </p:nvSpPr>
          <p:spPr bwMode="auto">
            <a:xfrm>
              <a:off x="3088" y="2296"/>
              <a:ext cx="144" cy="50"/>
            </a:xfrm>
            <a:custGeom>
              <a:avLst/>
              <a:gdLst>
                <a:gd name="T0" fmla="*/ 2147483647 w 61"/>
                <a:gd name="T1" fmla="*/ 2147483647 h 21"/>
                <a:gd name="T2" fmla="*/ 2147483647 w 61"/>
                <a:gd name="T3" fmla="*/ 2147483647 h 21"/>
                <a:gd name="T4" fmla="*/ 2147483647 w 61"/>
                <a:gd name="T5" fmla="*/ 2147483647 h 21"/>
                <a:gd name="T6" fmla="*/ 2147483647 w 61"/>
                <a:gd name="T7" fmla="*/ 2147483647 h 21"/>
                <a:gd name="T8" fmla="*/ 2147483647 w 61"/>
                <a:gd name="T9" fmla="*/ 2147483647 h 21"/>
                <a:gd name="T10" fmla="*/ 2147483647 w 61"/>
                <a:gd name="T11" fmla="*/ 2147483647 h 21"/>
                <a:gd name="T12" fmla="*/ 2147483647 w 61"/>
                <a:gd name="T13" fmla="*/ 2147483647 h 21"/>
                <a:gd name="T14" fmla="*/ 2147483647 w 61"/>
                <a:gd name="T15" fmla="*/ 2147483647 h 21"/>
                <a:gd name="T16" fmla="*/ 2147483647 w 61"/>
                <a:gd name="T17" fmla="*/ 2147483647 h 21"/>
                <a:gd name="T18" fmla="*/ 2147483647 w 61"/>
                <a:gd name="T19" fmla="*/ 2147483647 h 21"/>
                <a:gd name="T20" fmla="*/ 2147483647 w 61"/>
                <a:gd name="T21" fmla="*/ 2147483647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
                <a:gd name="T34" fmla="*/ 0 h 21"/>
                <a:gd name="T35" fmla="*/ 61 w 61"/>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 h="21">
                  <a:moveTo>
                    <a:pt x="56" y="16"/>
                  </a:moveTo>
                  <a:cubicBezTo>
                    <a:pt x="37" y="5"/>
                    <a:pt x="37" y="5"/>
                    <a:pt x="37" y="5"/>
                  </a:cubicBezTo>
                  <a:cubicBezTo>
                    <a:pt x="31" y="1"/>
                    <a:pt x="22" y="1"/>
                    <a:pt x="16" y="5"/>
                  </a:cubicBezTo>
                  <a:cubicBezTo>
                    <a:pt x="5" y="11"/>
                    <a:pt x="5" y="11"/>
                    <a:pt x="5" y="11"/>
                  </a:cubicBezTo>
                  <a:cubicBezTo>
                    <a:pt x="3" y="12"/>
                    <a:pt x="1" y="14"/>
                    <a:pt x="1" y="16"/>
                  </a:cubicBezTo>
                  <a:cubicBezTo>
                    <a:pt x="0" y="14"/>
                    <a:pt x="2" y="11"/>
                    <a:pt x="5" y="9"/>
                  </a:cubicBezTo>
                  <a:cubicBezTo>
                    <a:pt x="16" y="3"/>
                    <a:pt x="16" y="3"/>
                    <a:pt x="16" y="3"/>
                  </a:cubicBezTo>
                  <a:cubicBezTo>
                    <a:pt x="22" y="0"/>
                    <a:pt x="31" y="0"/>
                    <a:pt x="37" y="3"/>
                  </a:cubicBezTo>
                  <a:cubicBezTo>
                    <a:pt x="56" y="14"/>
                    <a:pt x="56" y="14"/>
                    <a:pt x="56" y="14"/>
                  </a:cubicBezTo>
                  <a:cubicBezTo>
                    <a:pt x="60" y="16"/>
                    <a:pt x="61" y="19"/>
                    <a:pt x="61" y="21"/>
                  </a:cubicBezTo>
                  <a:cubicBezTo>
                    <a:pt x="60" y="19"/>
                    <a:pt x="59" y="17"/>
                    <a:pt x="56" y="1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25" name="Line 303"/>
            <p:cNvSpPr>
              <a:spLocks noChangeShapeType="1"/>
            </p:cNvSpPr>
            <p:nvPr/>
          </p:nvSpPr>
          <p:spPr bwMode="auto">
            <a:xfrm>
              <a:off x="3257" y="2054"/>
              <a:ext cx="411" cy="236"/>
            </a:xfrm>
            <a:prstGeom prst="line">
              <a:avLst/>
            </a:prstGeom>
            <a:noFill/>
            <a:ln w="7938" cap="rnd">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626" name="Freeform 304"/>
            <p:cNvSpPr>
              <a:spLocks/>
            </p:cNvSpPr>
            <p:nvPr/>
          </p:nvSpPr>
          <p:spPr bwMode="auto">
            <a:xfrm>
              <a:off x="3256" y="1630"/>
              <a:ext cx="425" cy="246"/>
            </a:xfrm>
            <a:custGeom>
              <a:avLst/>
              <a:gdLst>
                <a:gd name="T0" fmla="*/ 2147483647 w 180"/>
                <a:gd name="T1" fmla="*/ 2147483647 h 104"/>
                <a:gd name="T2" fmla="*/ 2147483647 w 180"/>
                <a:gd name="T3" fmla="*/ 2147483647 h 104"/>
                <a:gd name="T4" fmla="*/ 2147483647 w 180"/>
                <a:gd name="T5" fmla="*/ 2147483647 h 104"/>
                <a:gd name="T6" fmla="*/ 0 w 180"/>
                <a:gd name="T7" fmla="*/ 2147483647 h 104"/>
                <a:gd name="T8" fmla="*/ 2147483647 w 180"/>
                <a:gd name="T9" fmla="*/ 2147483647 h 104"/>
                <a:gd name="T10" fmla="*/ 0 60000 65536"/>
                <a:gd name="T11" fmla="*/ 0 60000 65536"/>
                <a:gd name="T12" fmla="*/ 0 60000 65536"/>
                <a:gd name="T13" fmla="*/ 0 60000 65536"/>
                <a:gd name="T14" fmla="*/ 0 60000 65536"/>
                <a:gd name="T15" fmla="*/ 0 w 180"/>
                <a:gd name="T16" fmla="*/ 0 h 104"/>
                <a:gd name="T17" fmla="*/ 180 w 180"/>
                <a:gd name="T18" fmla="*/ 104 h 104"/>
              </a:gdLst>
              <a:ahLst/>
              <a:cxnLst>
                <a:cxn ang="T10">
                  <a:pos x="T0" y="T1"/>
                </a:cxn>
                <a:cxn ang="T11">
                  <a:pos x="T2" y="T3"/>
                </a:cxn>
                <a:cxn ang="T12">
                  <a:pos x="T4" y="T5"/>
                </a:cxn>
                <a:cxn ang="T13">
                  <a:pos x="T6" y="T7"/>
                </a:cxn>
                <a:cxn ang="T14">
                  <a:pos x="T8" y="T9"/>
                </a:cxn>
              </a:cxnLst>
              <a:rect l="T15" t="T16" r="T17" b="T18"/>
              <a:pathLst>
                <a:path w="180" h="104">
                  <a:moveTo>
                    <a:pt x="12" y="3"/>
                  </a:moveTo>
                  <a:cubicBezTo>
                    <a:pt x="180" y="100"/>
                    <a:pt x="180" y="100"/>
                    <a:pt x="180" y="100"/>
                  </a:cubicBezTo>
                  <a:cubicBezTo>
                    <a:pt x="174" y="104"/>
                    <a:pt x="174" y="104"/>
                    <a:pt x="174" y="104"/>
                  </a:cubicBezTo>
                  <a:cubicBezTo>
                    <a:pt x="0" y="4"/>
                    <a:pt x="0" y="4"/>
                    <a:pt x="0" y="4"/>
                  </a:cubicBezTo>
                  <a:cubicBezTo>
                    <a:pt x="0" y="4"/>
                    <a:pt x="7" y="0"/>
                    <a:pt x="12" y="3"/>
                  </a:cubicBez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27" name="Freeform 305"/>
            <p:cNvSpPr>
              <a:spLocks/>
            </p:cNvSpPr>
            <p:nvPr/>
          </p:nvSpPr>
          <p:spPr bwMode="auto">
            <a:xfrm>
              <a:off x="3627" y="2315"/>
              <a:ext cx="14" cy="21"/>
            </a:xfrm>
            <a:custGeom>
              <a:avLst/>
              <a:gdLst>
                <a:gd name="T0" fmla="*/ 0 w 6"/>
                <a:gd name="T1" fmla="*/ 2147483647 h 9"/>
                <a:gd name="T2" fmla="*/ 2147483647 w 6"/>
                <a:gd name="T3" fmla="*/ 2147483647 h 9"/>
                <a:gd name="T4" fmla="*/ 2147483647 w 6"/>
                <a:gd name="T5" fmla="*/ 2147483647 h 9"/>
                <a:gd name="T6" fmla="*/ 2147483647 w 6"/>
                <a:gd name="T7" fmla="*/ 2147483647 h 9"/>
                <a:gd name="T8" fmla="*/ 0 w 6"/>
                <a:gd name="T9" fmla="*/ 2147483647 h 9"/>
                <a:gd name="T10" fmla="*/ 0 60000 65536"/>
                <a:gd name="T11" fmla="*/ 0 60000 65536"/>
                <a:gd name="T12" fmla="*/ 0 60000 65536"/>
                <a:gd name="T13" fmla="*/ 0 60000 65536"/>
                <a:gd name="T14" fmla="*/ 0 60000 65536"/>
                <a:gd name="T15" fmla="*/ 0 w 6"/>
                <a:gd name="T16" fmla="*/ 0 h 9"/>
                <a:gd name="T17" fmla="*/ 6 w 6"/>
                <a:gd name="T18" fmla="*/ 9 h 9"/>
              </a:gdLst>
              <a:ahLst/>
              <a:cxnLst>
                <a:cxn ang="T10">
                  <a:pos x="T0" y="T1"/>
                </a:cxn>
                <a:cxn ang="T11">
                  <a:pos x="T2" y="T3"/>
                </a:cxn>
                <a:cxn ang="T12">
                  <a:pos x="T4" y="T5"/>
                </a:cxn>
                <a:cxn ang="T13">
                  <a:pos x="T6" y="T7"/>
                </a:cxn>
                <a:cxn ang="T14">
                  <a:pos x="T8" y="T9"/>
                </a:cxn>
              </a:cxnLst>
              <a:rect l="T15" t="T16" r="T17" b="T18"/>
              <a:pathLst>
                <a:path w="6" h="9">
                  <a:moveTo>
                    <a:pt x="0" y="6"/>
                  </a:moveTo>
                  <a:cubicBezTo>
                    <a:pt x="0" y="9"/>
                    <a:pt x="1" y="9"/>
                    <a:pt x="3" y="8"/>
                  </a:cubicBezTo>
                  <a:cubicBezTo>
                    <a:pt x="5" y="7"/>
                    <a:pt x="6" y="5"/>
                    <a:pt x="6" y="3"/>
                  </a:cubicBezTo>
                  <a:cubicBezTo>
                    <a:pt x="6" y="0"/>
                    <a:pt x="5" y="0"/>
                    <a:pt x="3" y="1"/>
                  </a:cubicBezTo>
                  <a:cubicBezTo>
                    <a:pt x="1" y="2"/>
                    <a:pt x="0" y="4"/>
                    <a:pt x="0"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28" name="Freeform 306"/>
            <p:cNvSpPr>
              <a:spLocks/>
            </p:cNvSpPr>
            <p:nvPr/>
          </p:nvSpPr>
          <p:spPr bwMode="auto">
            <a:xfrm>
              <a:off x="3603" y="2327"/>
              <a:ext cx="14" cy="24"/>
            </a:xfrm>
            <a:custGeom>
              <a:avLst/>
              <a:gdLst>
                <a:gd name="T0" fmla="*/ 0 w 6"/>
                <a:gd name="T1" fmla="*/ 2147483647 h 10"/>
                <a:gd name="T2" fmla="*/ 2147483647 w 6"/>
                <a:gd name="T3" fmla="*/ 2147483647 h 10"/>
                <a:gd name="T4" fmla="*/ 2147483647 w 6"/>
                <a:gd name="T5" fmla="*/ 2147483647 h 10"/>
                <a:gd name="T6" fmla="*/ 2147483647 w 6"/>
                <a:gd name="T7" fmla="*/ 2147483647 h 10"/>
                <a:gd name="T8" fmla="*/ 0 w 6"/>
                <a:gd name="T9" fmla="*/ 2147483647 h 10"/>
                <a:gd name="T10" fmla="*/ 0 60000 65536"/>
                <a:gd name="T11" fmla="*/ 0 60000 65536"/>
                <a:gd name="T12" fmla="*/ 0 60000 65536"/>
                <a:gd name="T13" fmla="*/ 0 60000 65536"/>
                <a:gd name="T14" fmla="*/ 0 60000 65536"/>
                <a:gd name="T15" fmla="*/ 0 w 6"/>
                <a:gd name="T16" fmla="*/ 0 h 10"/>
                <a:gd name="T17" fmla="*/ 6 w 6"/>
                <a:gd name="T18" fmla="*/ 10 h 10"/>
              </a:gdLst>
              <a:ahLst/>
              <a:cxnLst>
                <a:cxn ang="T10">
                  <a:pos x="T0" y="T1"/>
                </a:cxn>
                <a:cxn ang="T11">
                  <a:pos x="T2" y="T3"/>
                </a:cxn>
                <a:cxn ang="T12">
                  <a:pos x="T4" y="T5"/>
                </a:cxn>
                <a:cxn ang="T13">
                  <a:pos x="T6" y="T7"/>
                </a:cxn>
                <a:cxn ang="T14">
                  <a:pos x="T8" y="T9"/>
                </a:cxn>
              </a:cxnLst>
              <a:rect l="T15" t="T16" r="T17" b="T18"/>
              <a:pathLst>
                <a:path w="6" h="10">
                  <a:moveTo>
                    <a:pt x="0" y="7"/>
                  </a:moveTo>
                  <a:cubicBezTo>
                    <a:pt x="0" y="9"/>
                    <a:pt x="1" y="10"/>
                    <a:pt x="3" y="9"/>
                  </a:cubicBezTo>
                  <a:cubicBezTo>
                    <a:pt x="5" y="8"/>
                    <a:pt x="6" y="5"/>
                    <a:pt x="6" y="3"/>
                  </a:cubicBezTo>
                  <a:cubicBezTo>
                    <a:pt x="6" y="1"/>
                    <a:pt x="5" y="0"/>
                    <a:pt x="3" y="1"/>
                  </a:cubicBezTo>
                  <a:cubicBezTo>
                    <a:pt x="1" y="2"/>
                    <a:pt x="0" y="5"/>
                    <a:pt x="0" y="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29" name="Freeform 307"/>
            <p:cNvSpPr>
              <a:spLocks/>
            </p:cNvSpPr>
            <p:nvPr/>
          </p:nvSpPr>
          <p:spPr bwMode="auto">
            <a:xfrm>
              <a:off x="3580" y="2341"/>
              <a:ext cx="16" cy="24"/>
            </a:xfrm>
            <a:custGeom>
              <a:avLst/>
              <a:gdLst>
                <a:gd name="T0" fmla="*/ 0 w 7"/>
                <a:gd name="T1" fmla="*/ 2147483647 h 10"/>
                <a:gd name="T2" fmla="*/ 2147483647 w 7"/>
                <a:gd name="T3" fmla="*/ 2147483647 h 10"/>
                <a:gd name="T4" fmla="*/ 2147483647 w 7"/>
                <a:gd name="T5" fmla="*/ 2147483647 h 10"/>
                <a:gd name="T6" fmla="*/ 2147483647 w 7"/>
                <a:gd name="T7" fmla="*/ 2147483647 h 10"/>
                <a:gd name="T8" fmla="*/ 0 w 7"/>
                <a:gd name="T9" fmla="*/ 2147483647 h 10"/>
                <a:gd name="T10" fmla="*/ 0 60000 65536"/>
                <a:gd name="T11" fmla="*/ 0 60000 65536"/>
                <a:gd name="T12" fmla="*/ 0 60000 65536"/>
                <a:gd name="T13" fmla="*/ 0 60000 65536"/>
                <a:gd name="T14" fmla="*/ 0 60000 65536"/>
                <a:gd name="T15" fmla="*/ 0 w 7"/>
                <a:gd name="T16" fmla="*/ 0 h 10"/>
                <a:gd name="T17" fmla="*/ 7 w 7"/>
                <a:gd name="T18" fmla="*/ 10 h 10"/>
              </a:gdLst>
              <a:ahLst/>
              <a:cxnLst>
                <a:cxn ang="T10">
                  <a:pos x="T0" y="T1"/>
                </a:cxn>
                <a:cxn ang="T11">
                  <a:pos x="T2" y="T3"/>
                </a:cxn>
                <a:cxn ang="T12">
                  <a:pos x="T4" y="T5"/>
                </a:cxn>
                <a:cxn ang="T13">
                  <a:pos x="T6" y="T7"/>
                </a:cxn>
                <a:cxn ang="T14">
                  <a:pos x="T8" y="T9"/>
                </a:cxn>
              </a:cxnLst>
              <a:rect l="T15" t="T16" r="T17" b="T18"/>
              <a:pathLst>
                <a:path w="7" h="10">
                  <a:moveTo>
                    <a:pt x="0" y="7"/>
                  </a:moveTo>
                  <a:cubicBezTo>
                    <a:pt x="0" y="9"/>
                    <a:pt x="2" y="10"/>
                    <a:pt x="3" y="9"/>
                  </a:cubicBezTo>
                  <a:cubicBezTo>
                    <a:pt x="5" y="8"/>
                    <a:pt x="7" y="5"/>
                    <a:pt x="7" y="3"/>
                  </a:cubicBezTo>
                  <a:cubicBezTo>
                    <a:pt x="7" y="1"/>
                    <a:pt x="5" y="0"/>
                    <a:pt x="3" y="1"/>
                  </a:cubicBezTo>
                  <a:cubicBezTo>
                    <a:pt x="2" y="2"/>
                    <a:pt x="0" y="5"/>
                    <a:pt x="0" y="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2310" name="Group 308"/>
          <p:cNvGrpSpPr>
            <a:grpSpLocks/>
          </p:cNvGrpSpPr>
          <p:nvPr/>
        </p:nvGrpSpPr>
        <p:grpSpPr bwMode="auto">
          <a:xfrm flipH="1">
            <a:off x="3489325" y="2032000"/>
            <a:ext cx="330200" cy="520700"/>
            <a:chOff x="3141" y="1628"/>
            <a:chExt cx="496" cy="797"/>
          </a:xfrm>
        </p:grpSpPr>
        <p:grpSp>
          <p:nvGrpSpPr>
            <p:cNvPr id="2" name="Group 309"/>
            <p:cNvGrpSpPr>
              <a:grpSpLocks noChangeAspect="1"/>
            </p:cNvGrpSpPr>
            <p:nvPr/>
          </p:nvGrpSpPr>
          <p:grpSpPr bwMode="auto">
            <a:xfrm>
              <a:off x="3141" y="1752"/>
              <a:ext cx="496" cy="673"/>
              <a:chOff x="3141" y="1752"/>
              <a:chExt cx="496" cy="673"/>
            </a:xfrm>
          </p:grpSpPr>
          <p:sp>
            <p:nvSpPr>
              <p:cNvPr id="12590" name="AutoShape 310"/>
              <p:cNvSpPr>
                <a:spLocks noChangeAspect="1" noChangeArrowheads="1" noTextEdit="1"/>
              </p:cNvSpPr>
              <p:nvPr/>
            </p:nvSpPr>
            <p:spPr bwMode="auto">
              <a:xfrm>
                <a:off x="3141" y="1752"/>
                <a:ext cx="496" cy="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91" name="Freeform 311"/>
              <p:cNvSpPr>
                <a:spLocks/>
              </p:cNvSpPr>
              <p:nvPr/>
            </p:nvSpPr>
            <p:spPr bwMode="auto">
              <a:xfrm>
                <a:off x="3143" y="1754"/>
                <a:ext cx="492" cy="669"/>
              </a:xfrm>
              <a:custGeom>
                <a:avLst/>
                <a:gdLst>
                  <a:gd name="T0" fmla="*/ 2147483647 w 208"/>
                  <a:gd name="T1" fmla="*/ 2147483647 h 283"/>
                  <a:gd name="T2" fmla="*/ 2147483647 w 208"/>
                  <a:gd name="T3" fmla="*/ 2147483647 h 283"/>
                  <a:gd name="T4" fmla="*/ 2147483647 w 208"/>
                  <a:gd name="T5" fmla="*/ 2147483647 h 283"/>
                  <a:gd name="T6" fmla="*/ 2147483647 w 208"/>
                  <a:gd name="T7" fmla="*/ 2147483647 h 283"/>
                  <a:gd name="T8" fmla="*/ 2147483647 w 208"/>
                  <a:gd name="T9" fmla="*/ 2147483647 h 283"/>
                  <a:gd name="T10" fmla="*/ 2147483647 w 208"/>
                  <a:gd name="T11" fmla="*/ 2147483647 h 283"/>
                  <a:gd name="T12" fmla="*/ 2147483647 w 208"/>
                  <a:gd name="T13" fmla="*/ 2147483647 h 283"/>
                  <a:gd name="T14" fmla="*/ 2147483647 w 208"/>
                  <a:gd name="T15" fmla="*/ 2147483647 h 283"/>
                  <a:gd name="T16" fmla="*/ 2147483647 w 208"/>
                  <a:gd name="T17" fmla="*/ 2147483647 h 283"/>
                  <a:gd name="T18" fmla="*/ 2147483647 w 208"/>
                  <a:gd name="T19" fmla="*/ 2147483647 h 283"/>
                  <a:gd name="T20" fmla="*/ 2147483647 w 208"/>
                  <a:gd name="T21" fmla="*/ 2147483647 h 283"/>
                  <a:gd name="T22" fmla="*/ 2147483647 w 208"/>
                  <a:gd name="T23" fmla="*/ 2147483647 h 283"/>
                  <a:gd name="T24" fmla="*/ 2147483647 w 208"/>
                  <a:gd name="T25" fmla="*/ 2147483647 h 283"/>
                  <a:gd name="T26" fmla="*/ 2147483647 w 208"/>
                  <a:gd name="T27" fmla="*/ 2147483647 h 283"/>
                  <a:gd name="T28" fmla="*/ 2147483647 w 208"/>
                  <a:gd name="T29" fmla="*/ 2147483647 h 283"/>
                  <a:gd name="T30" fmla="*/ 2147483647 w 208"/>
                  <a:gd name="T31" fmla="*/ 2147483647 h 283"/>
                  <a:gd name="T32" fmla="*/ 2147483647 w 208"/>
                  <a:gd name="T33" fmla="*/ 2147483647 h 283"/>
                  <a:gd name="T34" fmla="*/ 2147483647 w 208"/>
                  <a:gd name="T35" fmla="*/ 2147483647 h 283"/>
                  <a:gd name="T36" fmla="*/ 2147483647 w 208"/>
                  <a:gd name="T37" fmla="*/ 2147483647 h 283"/>
                  <a:gd name="T38" fmla="*/ 2147483647 w 208"/>
                  <a:gd name="T39" fmla="*/ 2147483647 h 283"/>
                  <a:gd name="T40" fmla="*/ 2147483647 w 208"/>
                  <a:gd name="T41" fmla="*/ 2147483647 h 283"/>
                  <a:gd name="T42" fmla="*/ 2147483647 w 208"/>
                  <a:gd name="T43" fmla="*/ 2147483647 h 283"/>
                  <a:gd name="T44" fmla="*/ 2147483647 w 208"/>
                  <a:gd name="T45" fmla="*/ 2147483647 h 283"/>
                  <a:gd name="T46" fmla="*/ 2147483647 w 208"/>
                  <a:gd name="T47" fmla="*/ 2147483647 h 283"/>
                  <a:gd name="T48" fmla="*/ 2147483647 w 208"/>
                  <a:gd name="T49" fmla="*/ 2147483647 h 283"/>
                  <a:gd name="T50" fmla="*/ 2147483647 w 208"/>
                  <a:gd name="T51" fmla="*/ 2147483647 h 283"/>
                  <a:gd name="T52" fmla="*/ 2147483647 w 208"/>
                  <a:gd name="T53" fmla="*/ 2147483647 h 283"/>
                  <a:gd name="T54" fmla="*/ 2147483647 w 208"/>
                  <a:gd name="T55" fmla="*/ 2147483647 h 283"/>
                  <a:gd name="T56" fmla="*/ 2147483647 w 208"/>
                  <a:gd name="T57" fmla="*/ 2147483647 h 283"/>
                  <a:gd name="T58" fmla="*/ 2147483647 w 208"/>
                  <a:gd name="T59" fmla="*/ 2147483647 h 283"/>
                  <a:gd name="T60" fmla="*/ 2147483647 w 208"/>
                  <a:gd name="T61" fmla="*/ 2147483647 h 283"/>
                  <a:gd name="T62" fmla="*/ 2147483647 w 208"/>
                  <a:gd name="T63" fmla="*/ 2147483647 h 283"/>
                  <a:gd name="T64" fmla="*/ 2147483647 w 208"/>
                  <a:gd name="T65" fmla="*/ 2147483647 h 283"/>
                  <a:gd name="T66" fmla="*/ 2147483647 w 208"/>
                  <a:gd name="T67" fmla="*/ 2147483647 h 28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8"/>
                  <a:gd name="T103" fmla="*/ 0 h 283"/>
                  <a:gd name="T104" fmla="*/ 208 w 208"/>
                  <a:gd name="T105" fmla="*/ 283 h 28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8" h="283">
                    <a:moveTo>
                      <a:pt x="14" y="72"/>
                    </a:moveTo>
                    <a:cubicBezTo>
                      <a:pt x="14" y="72"/>
                      <a:pt x="17" y="69"/>
                      <a:pt x="22" y="66"/>
                    </a:cubicBezTo>
                    <a:cubicBezTo>
                      <a:pt x="32" y="60"/>
                      <a:pt x="33" y="60"/>
                      <a:pt x="130" y="4"/>
                    </a:cubicBezTo>
                    <a:cubicBezTo>
                      <a:pt x="130" y="4"/>
                      <a:pt x="143" y="0"/>
                      <a:pt x="156" y="6"/>
                    </a:cubicBezTo>
                    <a:cubicBezTo>
                      <a:pt x="170" y="12"/>
                      <a:pt x="173" y="27"/>
                      <a:pt x="174" y="30"/>
                    </a:cubicBezTo>
                    <a:cubicBezTo>
                      <a:pt x="174" y="31"/>
                      <a:pt x="174" y="32"/>
                      <a:pt x="175" y="33"/>
                    </a:cubicBezTo>
                    <a:cubicBezTo>
                      <a:pt x="175" y="34"/>
                      <a:pt x="176" y="35"/>
                      <a:pt x="176" y="36"/>
                    </a:cubicBezTo>
                    <a:cubicBezTo>
                      <a:pt x="176" y="38"/>
                      <a:pt x="176" y="184"/>
                      <a:pt x="176" y="184"/>
                    </a:cubicBezTo>
                    <a:cubicBezTo>
                      <a:pt x="176" y="184"/>
                      <a:pt x="176" y="190"/>
                      <a:pt x="176" y="192"/>
                    </a:cubicBezTo>
                    <a:cubicBezTo>
                      <a:pt x="176" y="194"/>
                      <a:pt x="175" y="196"/>
                      <a:pt x="175" y="196"/>
                    </a:cubicBezTo>
                    <a:cubicBezTo>
                      <a:pt x="175" y="196"/>
                      <a:pt x="192" y="204"/>
                      <a:pt x="197" y="209"/>
                    </a:cubicBezTo>
                    <a:cubicBezTo>
                      <a:pt x="204" y="214"/>
                      <a:pt x="208" y="222"/>
                      <a:pt x="206" y="224"/>
                    </a:cubicBezTo>
                    <a:cubicBezTo>
                      <a:pt x="205" y="227"/>
                      <a:pt x="200" y="229"/>
                      <a:pt x="195" y="230"/>
                    </a:cubicBezTo>
                    <a:cubicBezTo>
                      <a:pt x="190" y="231"/>
                      <a:pt x="184" y="231"/>
                      <a:pt x="174" y="230"/>
                    </a:cubicBezTo>
                    <a:cubicBezTo>
                      <a:pt x="161" y="229"/>
                      <a:pt x="151" y="224"/>
                      <a:pt x="151" y="224"/>
                    </a:cubicBezTo>
                    <a:cubicBezTo>
                      <a:pt x="95" y="256"/>
                      <a:pt x="95" y="256"/>
                      <a:pt x="95" y="256"/>
                    </a:cubicBezTo>
                    <a:cubicBezTo>
                      <a:pt x="95" y="256"/>
                      <a:pt x="102" y="261"/>
                      <a:pt x="104" y="265"/>
                    </a:cubicBezTo>
                    <a:cubicBezTo>
                      <a:pt x="107" y="268"/>
                      <a:pt x="109" y="271"/>
                      <a:pt x="108" y="275"/>
                    </a:cubicBezTo>
                    <a:cubicBezTo>
                      <a:pt x="108" y="278"/>
                      <a:pt x="102" y="281"/>
                      <a:pt x="92" y="282"/>
                    </a:cubicBezTo>
                    <a:cubicBezTo>
                      <a:pt x="84" y="283"/>
                      <a:pt x="76" y="282"/>
                      <a:pt x="68" y="280"/>
                    </a:cubicBezTo>
                    <a:cubicBezTo>
                      <a:pt x="63" y="280"/>
                      <a:pt x="53" y="275"/>
                      <a:pt x="53" y="275"/>
                    </a:cubicBezTo>
                    <a:cubicBezTo>
                      <a:pt x="53" y="275"/>
                      <a:pt x="47" y="276"/>
                      <a:pt x="45" y="276"/>
                    </a:cubicBezTo>
                    <a:cubicBezTo>
                      <a:pt x="44" y="277"/>
                      <a:pt x="41" y="277"/>
                      <a:pt x="41" y="277"/>
                    </a:cubicBezTo>
                    <a:cubicBezTo>
                      <a:pt x="26" y="270"/>
                      <a:pt x="26" y="270"/>
                      <a:pt x="26" y="270"/>
                    </a:cubicBezTo>
                    <a:cubicBezTo>
                      <a:pt x="26" y="270"/>
                      <a:pt x="24" y="267"/>
                      <a:pt x="24" y="266"/>
                    </a:cubicBezTo>
                    <a:cubicBezTo>
                      <a:pt x="23" y="265"/>
                      <a:pt x="21" y="264"/>
                      <a:pt x="21" y="264"/>
                    </a:cubicBezTo>
                    <a:cubicBezTo>
                      <a:pt x="21" y="264"/>
                      <a:pt x="9" y="259"/>
                      <a:pt x="8" y="258"/>
                    </a:cubicBezTo>
                    <a:cubicBezTo>
                      <a:pt x="8" y="258"/>
                      <a:pt x="0" y="256"/>
                      <a:pt x="4" y="249"/>
                    </a:cubicBezTo>
                    <a:cubicBezTo>
                      <a:pt x="8" y="243"/>
                      <a:pt x="13" y="239"/>
                      <a:pt x="14" y="238"/>
                    </a:cubicBezTo>
                    <a:cubicBezTo>
                      <a:pt x="15" y="238"/>
                      <a:pt x="16" y="237"/>
                      <a:pt x="16" y="237"/>
                    </a:cubicBezTo>
                    <a:cubicBezTo>
                      <a:pt x="16" y="237"/>
                      <a:pt x="15" y="229"/>
                      <a:pt x="15" y="226"/>
                    </a:cubicBezTo>
                    <a:cubicBezTo>
                      <a:pt x="15" y="223"/>
                      <a:pt x="15" y="198"/>
                      <a:pt x="15" y="198"/>
                    </a:cubicBezTo>
                    <a:cubicBezTo>
                      <a:pt x="14" y="87"/>
                      <a:pt x="14" y="87"/>
                      <a:pt x="14" y="87"/>
                    </a:cubicBezTo>
                    <a:lnTo>
                      <a:pt x="14" y="72"/>
                    </a:lnTo>
                    <a:close/>
                  </a:path>
                </a:pathLst>
              </a:custGeom>
              <a:noFill/>
              <a:ln w="22225">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592" name="Freeform 312"/>
              <p:cNvSpPr>
                <a:spLocks/>
              </p:cNvSpPr>
              <p:nvPr/>
            </p:nvSpPr>
            <p:spPr bwMode="auto">
              <a:xfrm>
                <a:off x="3150" y="2302"/>
                <a:ext cx="104" cy="85"/>
              </a:xfrm>
              <a:custGeom>
                <a:avLst/>
                <a:gdLst>
                  <a:gd name="T0" fmla="*/ 2147483647 w 44"/>
                  <a:gd name="T1" fmla="*/ 2147483647 h 36"/>
                  <a:gd name="T2" fmla="*/ 2147483647 w 44"/>
                  <a:gd name="T3" fmla="*/ 2147483647 h 36"/>
                  <a:gd name="T4" fmla="*/ 2147483647 w 44"/>
                  <a:gd name="T5" fmla="*/ 2147483647 h 36"/>
                  <a:gd name="T6" fmla="*/ 2147483647 w 44"/>
                  <a:gd name="T7" fmla="*/ 2147483647 h 36"/>
                  <a:gd name="T8" fmla="*/ 2147483647 w 44"/>
                  <a:gd name="T9" fmla="*/ 2147483647 h 36"/>
                  <a:gd name="T10" fmla="*/ 0 w 44"/>
                  <a:gd name="T11" fmla="*/ 2147483647 h 36"/>
                  <a:gd name="T12" fmla="*/ 2147483647 w 44"/>
                  <a:gd name="T13" fmla="*/ 2147483647 h 36"/>
                  <a:gd name="T14" fmla="*/ 2147483647 w 44"/>
                  <a:gd name="T15" fmla="*/ 2147483647 h 36"/>
                  <a:gd name="T16" fmla="*/ 0 60000 65536"/>
                  <a:gd name="T17" fmla="*/ 0 60000 65536"/>
                  <a:gd name="T18" fmla="*/ 0 60000 65536"/>
                  <a:gd name="T19" fmla="*/ 0 60000 65536"/>
                  <a:gd name="T20" fmla="*/ 0 60000 65536"/>
                  <a:gd name="T21" fmla="*/ 0 60000 65536"/>
                  <a:gd name="T22" fmla="*/ 0 60000 65536"/>
                  <a:gd name="T23" fmla="*/ 0 60000 65536"/>
                  <a:gd name="T24" fmla="*/ 0 w 44"/>
                  <a:gd name="T25" fmla="*/ 0 h 36"/>
                  <a:gd name="T26" fmla="*/ 44 w 44"/>
                  <a:gd name="T27" fmla="*/ 36 h 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 h="36">
                    <a:moveTo>
                      <a:pt x="31" y="36"/>
                    </a:moveTo>
                    <a:cubicBezTo>
                      <a:pt x="31" y="36"/>
                      <a:pt x="32" y="24"/>
                      <a:pt x="35" y="17"/>
                    </a:cubicBezTo>
                    <a:cubicBezTo>
                      <a:pt x="37" y="12"/>
                      <a:pt x="43" y="5"/>
                      <a:pt x="43" y="5"/>
                    </a:cubicBezTo>
                    <a:cubicBezTo>
                      <a:pt x="43" y="5"/>
                      <a:pt x="44" y="3"/>
                      <a:pt x="37" y="1"/>
                    </a:cubicBezTo>
                    <a:cubicBezTo>
                      <a:pt x="34" y="0"/>
                      <a:pt x="26" y="0"/>
                      <a:pt x="20" y="2"/>
                    </a:cubicBezTo>
                    <a:cubicBezTo>
                      <a:pt x="7" y="6"/>
                      <a:pt x="0" y="17"/>
                      <a:pt x="0" y="21"/>
                    </a:cubicBezTo>
                    <a:cubicBezTo>
                      <a:pt x="0" y="24"/>
                      <a:pt x="6" y="26"/>
                      <a:pt x="16" y="31"/>
                    </a:cubicBezTo>
                    <a:cubicBezTo>
                      <a:pt x="23" y="34"/>
                      <a:pt x="31" y="36"/>
                      <a:pt x="31" y="36"/>
                    </a:cubicBez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93" name="Freeform 313"/>
              <p:cNvSpPr>
                <a:spLocks/>
              </p:cNvSpPr>
              <p:nvPr/>
            </p:nvSpPr>
            <p:spPr bwMode="auto">
              <a:xfrm>
                <a:off x="3176" y="1903"/>
                <a:ext cx="104" cy="508"/>
              </a:xfrm>
              <a:custGeom>
                <a:avLst/>
                <a:gdLst>
                  <a:gd name="T0" fmla="*/ 0 w 44"/>
                  <a:gd name="T1" fmla="*/ 2147483647 h 215"/>
                  <a:gd name="T2" fmla="*/ 2147483647 w 44"/>
                  <a:gd name="T3" fmla="*/ 0 h 215"/>
                  <a:gd name="T4" fmla="*/ 2147483647 w 44"/>
                  <a:gd name="T5" fmla="*/ 2147483647 h 215"/>
                  <a:gd name="T6" fmla="*/ 2147483647 w 44"/>
                  <a:gd name="T7" fmla="*/ 2147483647 h 215"/>
                  <a:gd name="T8" fmla="*/ 2147483647 w 44"/>
                  <a:gd name="T9" fmla="*/ 2147483647 h 215"/>
                  <a:gd name="T10" fmla="*/ 2147483647 w 44"/>
                  <a:gd name="T11" fmla="*/ 2147483647 h 215"/>
                  <a:gd name="T12" fmla="*/ 2147483647 w 44"/>
                  <a:gd name="T13" fmla="*/ 2147483647 h 215"/>
                  <a:gd name="T14" fmla="*/ 2147483647 w 44"/>
                  <a:gd name="T15" fmla="*/ 2147483647 h 215"/>
                  <a:gd name="T16" fmla="*/ 0 w 44"/>
                  <a:gd name="T17" fmla="*/ 2147483647 h 2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215"/>
                  <a:gd name="T29" fmla="*/ 44 w 44"/>
                  <a:gd name="T30" fmla="*/ 215 h 2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215">
                    <a:moveTo>
                      <a:pt x="0" y="10"/>
                    </a:moveTo>
                    <a:cubicBezTo>
                      <a:pt x="0" y="7"/>
                      <a:pt x="13" y="0"/>
                      <a:pt x="13" y="0"/>
                    </a:cubicBezTo>
                    <a:cubicBezTo>
                      <a:pt x="38" y="18"/>
                      <a:pt x="38" y="18"/>
                      <a:pt x="38" y="18"/>
                    </a:cubicBezTo>
                    <a:cubicBezTo>
                      <a:pt x="38" y="18"/>
                      <a:pt x="44" y="28"/>
                      <a:pt x="44" y="38"/>
                    </a:cubicBezTo>
                    <a:cubicBezTo>
                      <a:pt x="44" y="48"/>
                      <a:pt x="44" y="167"/>
                      <a:pt x="44" y="174"/>
                    </a:cubicBezTo>
                    <a:cubicBezTo>
                      <a:pt x="44" y="182"/>
                      <a:pt x="30" y="215"/>
                      <a:pt x="27" y="214"/>
                    </a:cubicBezTo>
                    <a:cubicBezTo>
                      <a:pt x="24" y="213"/>
                      <a:pt x="16" y="208"/>
                      <a:pt x="12" y="207"/>
                    </a:cubicBezTo>
                    <a:cubicBezTo>
                      <a:pt x="9" y="205"/>
                      <a:pt x="1" y="176"/>
                      <a:pt x="1" y="155"/>
                    </a:cubicBezTo>
                    <a:cubicBezTo>
                      <a:pt x="1" y="134"/>
                      <a:pt x="0" y="15"/>
                      <a:pt x="0" y="10"/>
                    </a:cubicBezTo>
                    <a:close/>
                  </a:path>
                </a:pathLst>
              </a:custGeom>
              <a:solidFill>
                <a:srgbClr val="C9C9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94" name="Freeform 314"/>
              <p:cNvSpPr>
                <a:spLocks/>
              </p:cNvSpPr>
              <p:nvPr/>
            </p:nvSpPr>
            <p:spPr bwMode="auto">
              <a:xfrm>
                <a:off x="3176" y="1759"/>
                <a:ext cx="378" cy="231"/>
              </a:xfrm>
              <a:custGeom>
                <a:avLst/>
                <a:gdLst>
                  <a:gd name="T0" fmla="*/ 2147483647 w 160"/>
                  <a:gd name="T1" fmla="*/ 2147483647 h 98"/>
                  <a:gd name="T2" fmla="*/ 2147483647 w 160"/>
                  <a:gd name="T3" fmla="*/ 2147483647 h 98"/>
                  <a:gd name="T4" fmla="*/ 2147483647 w 160"/>
                  <a:gd name="T5" fmla="*/ 2147483647 h 98"/>
                  <a:gd name="T6" fmla="*/ 2147483647 w 160"/>
                  <a:gd name="T7" fmla="*/ 2147483647 h 98"/>
                  <a:gd name="T8" fmla="*/ 2147483647 w 160"/>
                  <a:gd name="T9" fmla="*/ 2147483647 h 98"/>
                  <a:gd name="T10" fmla="*/ 2147483647 w 160"/>
                  <a:gd name="T11" fmla="*/ 2147483647 h 98"/>
                  <a:gd name="T12" fmla="*/ 0 w 160"/>
                  <a:gd name="T13" fmla="*/ 2147483647 h 98"/>
                  <a:gd name="T14" fmla="*/ 2147483647 w 160"/>
                  <a:gd name="T15" fmla="*/ 2147483647 h 98"/>
                  <a:gd name="T16" fmla="*/ 2147483647 w 160"/>
                  <a:gd name="T17" fmla="*/ 2147483647 h 98"/>
                  <a:gd name="T18" fmla="*/ 2147483647 w 160"/>
                  <a:gd name="T19" fmla="*/ 2147483647 h 98"/>
                  <a:gd name="T20" fmla="*/ 2147483647 w 160"/>
                  <a:gd name="T21" fmla="*/ 2147483647 h 98"/>
                  <a:gd name="T22" fmla="*/ 2147483647 w 160"/>
                  <a:gd name="T23" fmla="*/ 2147483647 h 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0"/>
                  <a:gd name="T37" fmla="*/ 0 h 98"/>
                  <a:gd name="T38" fmla="*/ 160 w 160"/>
                  <a:gd name="T39" fmla="*/ 98 h 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0" h="98">
                    <a:moveTo>
                      <a:pt x="155" y="17"/>
                    </a:moveTo>
                    <a:cubicBezTo>
                      <a:pt x="155" y="17"/>
                      <a:pt x="151" y="8"/>
                      <a:pt x="142" y="4"/>
                    </a:cubicBezTo>
                    <a:cubicBezTo>
                      <a:pt x="132" y="0"/>
                      <a:pt x="124" y="1"/>
                      <a:pt x="124" y="1"/>
                    </a:cubicBezTo>
                    <a:cubicBezTo>
                      <a:pt x="117" y="1"/>
                      <a:pt x="114" y="3"/>
                      <a:pt x="110" y="5"/>
                    </a:cubicBezTo>
                    <a:cubicBezTo>
                      <a:pt x="110" y="5"/>
                      <a:pt x="110" y="5"/>
                      <a:pt x="110" y="5"/>
                    </a:cubicBezTo>
                    <a:cubicBezTo>
                      <a:pt x="5" y="66"/>
                      <a:pt x="5" y="66"/>
                      <a:pt x="5" y="66"/>
                    </a:cubicBezTo>
                    <a:cubicBezTo>
                      <a:pt x="3" y="67"/>
                      <a:pt x="1" y="69"/>
                      <a:pt x="0" y="71"/>
                    </a:cubicBezTo>
                    <a:cubicBezTo>
                      <a:pt x="0" y="71"/>
                      <a:pt x="8" y="61"/>
                      <a:pt x="21" y="68"/>
                    </a:cubicBezTo>
                    <a:cubicBezTo>
                      <a:pt x="27" y="71"/>
                      <a:pt x="35" y="76"/>
                      <a:pt x="38" y="83"/>
                    </a:cubicBezTo>
                    <a:cubicBezTo>
                      <a:pt x="42" y="90"/>
                      <a:pt x="43" y="98"/>
                      <a:pt x="43" y="98"/>
                    </a:cubicBezTo>
                    <a:cubicBezTo>
                      <a:pt x="160" y="29"/>
                      <a:pt x="160" y="29"/>
                      <a:pt x="160" y="29"/>
                    </a:cubicBezTo>
                    <a:cubicBezTo>
                      <a:pt x="159" y="27"/>
                      <a:pt x="160" y="26"/>
                      <a:pt x="155" y="17"/>
                    </a:cubicBez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95" name="Freeform 315"/>
              <p:cNvSpPr>
                <a:spLocks/>
              </p:cNvSpPr>
              <p:nvPr/>
            </p:nvSpPr>
            <p:spPr bwMode="auto">
              <a:xfrm>
                <a:off x="3240" y="1828"/>
                <a:ext cx="319" cy="581"/>
              </a:xfrm>
              <a:custGeom>
                <a:avLst/>
                <a:gdLst>
                  <a:gd name="T0" fmla="*/ 2147483647 w 135"/>
                  <a:gd name="T1" fmla="*/ 2147483647 h 246"/>
                  <a:gd name="T2" fmla="*/ 2147483647 w 135"/>
                  <a:gd name="T3" fmla="*/ 2147483647 h 246"/>
                  <a:gd name="T4" fmla="*/ 0 w 135"/>
                  <a:gd name="T5" fmla="*/ 2147483647 h 246"/>
                  <a:gd name="T6" fmla="*/ 2147483647 w 135"/>
                  <a:gd name="T7" fmla="*/ 2147483647 h 246"/>
                  <a:gd name="T8" fmla="*/ 2147483647 w 135"/>
                  <a:gd name="T9" fmla="*/ 2147483647 h 246"/>
                  <a:gd name="T10" fmla="*/ 2147483647 w 135"/>
                  <a:gd name="T11" fmla="*/ 2147483647 h 246"/>
                  <a:gd name="T12" fmla="*/ 2147483647 w 135"/>
                  <a:gd name="T13" fmla="*/ 2147483647 h 246"/>
                  <a:gd name="T14" fmla="*/ 2147483647 w 135"/>
                  <a:gd name="T15" fmla="*/ 0 h 246"/>
                  <a:gd name="T16" fmla="*/ 2147483647 w 135"/>
                  <a:gd name="T17" fmla="*/ 2147483647 h 2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5"/>
                  <a:gd name="T28" fmla="*/ 0 h 246"/>
                  <a:gd name="T29" fmla="*/ 135 w 135"/>
                  <a:gd name="T30" fmla="*/ 246 h 2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5" h="246">
                    <a:moveTo>
                      <a:pt x="16" y="68"/>
                    </a:moveTo>
                    <a:cubicBezTo>
                      <a:pt x="16" y="68"/>
                      <a:pt x="16" y="199"/>
                      <a:pt x="16" y="209"/>
                    </a:cubicBezTo>
                    <a:cubicBezTo>
                      <a:pt x="16" y="219"/>
                      <a:pt x="0" y="246"/>
                      <a:pt x="0" y="246"/>
                    </a:cubicBezTo>
                    <a:cubicBezTo>
                      <a:pt x="2" y="246"/>
                      <a:pt x="15" y="245"/>
                      <a:pt x="39" y="234"/>
                    </a:cubicBezTo>
                    <a:cubicBezTo>
                      <a:pt x="117" y="189"/>
                      <a:pt x="117" y="189"/>
                      <a:pt x="117" y="189"/>
                    </a:cubicBezTo>
                    <a:cubicBezTo>
                      <a:pt x="133" y="179"/>
                      <a:pt x="135" y="164"/>
                      <a:pt x="135" y="160"/>
                    </a:cubicBezTo>
                    <a:cubicBezTo>
                      <a:pt x="135" y="7"/>
                      <a:pt x="135" y="7"/>
                      <a:pt x="135" y="7"/>
                    </a:cubicBezTo>
                    <a:cubicBezTo>
                      <a:pt x="135" y="5"/>
                      <a:pt x="135" y="2"/>
                      <a:pt x="133" y="0"/>
                    </a:cubicBezTo>
                    <a:lnTo>
                      <a:pt x="16" y="68"/>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96" name="Freeform 316"/>
              <p:cNvSpPr>
                <a:spLocks/>
              </p:cNvSpPr>
              <p:nvPr/>
            </p:nvSpPr>
            <p:spPr bwMode="auto">
              <a:xfrm>
                <a:off x="3193" y="1946"/>
                <a:ext cx="64" cy="316"/>
              </a:xfrm>
              <a:custGeom>
                <a:avLst/>
                <a:gdLst>
                  <a:gd name="T0" fmla="*/ 0 w 27"/>
                  <a:gd name="T1" fmla="*/ 2147483647 h 134"/>
                  <a:gd name="T2" fmla="*/ 0 w 27"/>
                  <a:gd name="T3" fmla="*/ 2147483647 h 134"/>
                  <a:gd name="T4" fmla="*/ 2147483647 w 27"/>
                  <a:gd name="T5" fmla="*/ 2147483647 h 134"/>
                  <a:gd name="T6" fmla="*/ 2147483647 w 27"/>
                  <a:gd name="T7" fmla="*/ 2147483647 h 134"/>
                  <a:gd name="T8" fmla="*/ 2147483647 w 27"/>
                  <a:gd name="T9" fmla="*/ 2147483647 h 134"/>
                  <a:gd name="T10" fmla="*/ 2147483647 w 27"/>
                  <a:gd name="T11" fmla="*/ 2147483647 h 134"/>
                  <a:gd name="T12" fmla="*/ 2147483647 w 27"/>
                  <a:gd name="T13" fmla="*/ 2147483647 h 134"/>
                  <a:gd name="T14" fmla="*/ 0 w 27"/>
                  <a:gd name="T15" fmla="*/ 2147483647 h 134"/>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134"/>
                  <a:gd name="T26" fmla="*/ 27 w 27"/>
                  <a:gd name="T27" fmla="*/ 134 h 1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134">
                    <a:moveTo>
                      <a:pt x="0" y="9"/>
                    </a:moveTo>
                    <a:cubicBezTo>
                      <a:pt x="0" y="11"/>
                      <a:pt x="0" y="114"/>
                      <a:pt x="0" y="118"/>
                    </a:cubicBezTo>
                    <a:cubicBezTo>
                      <a:pt x="0" y="122"/>
                      <a:pt x="3" y="123"/>
                      <a:pt x="3" y="123"/>
                    </a:cubicBezTo>
                    <a:cubicBezTo>
                      <a:pt x="24" y="133"/>
                      <a:pt x="24" y="133"/>
                      <a:pt x="24" y="133"/>
                    </a:cubicBezTo>
                    <a:cubicBezTo>
                      <a:pt x="24" y="133"/>
                      <a:pt x="27" y="134"/>
                      <a:pt x="27" y="131"/>
                    </a:cubicBezTo>
                    <a:cubicBezTo>
                      <a:pt x="27" y="127"/>
                      <a:pt x="27" y="33"/>
                      <a:pt x="27" y="27"/>
                    </a:cubicBezTo>
                    <a:cubicBezTo>
                      <a:pt x="27" y="16"/>
                      <a:pt x="22" y="6"/>
                      <a:pt x="12" y="3"/>
                    </a:cubicBezTo>
                    <a:cubicBezTo>
                      <a:pt x="3" y="0"/>
                      <a:pt x="0" y="6"/>
                      <a:pt x="0" y="9"/>
                    </a:cubicBez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97" name="Freeform 317"/>
              <p:cNvSpPr>
                <a:spLocks/>
              </p:cNvSpPr>
              <p:nvPr/>
            </p:nvSpPr>
            <p:spPr bwMode="auto">
              <a:xfrm>
                <a:off x="3193" y="1953"/>
                <a:ext cx="64" cy="314"/>
              </a:xfrm>
              <a:custGeom>
                <a:avLst/>
                <a:gdLst>
                  <a:gd name="T0" fmla="*/ 2147483647 w 27"/>
                  <a:gd name="T1" fmla="*/ 2147483647 h 133"/>
                  <a:gd name="T2" fmla="*/ 2147483647 w 27"/>
                  <a:gd name="T3" fmla="*/ 0 h 133"/>
                  <a:gd name="T4" fmla="*/ 2147483647 w 27"/>
                  <a:gd name="T5" fmla="*/ 2147483647 h 133"/>
                  <a:gd name="T6" fmla="*/ 2147483647 w 27"/>
                  <a:gd name="T7" fmla="*/ 2147483647 h 133"/>
                  <a:gd name="T8" fmla="*/ 2147483647 w 27"/>
                  <a:gd name="T9" fmla="*/ 2147483647 h 133"/>
                  <a:gd name="T10" fmla="*/ 2147483647 w 27"/>
                  <a:gd name="T11" fmla="*/ 2147483647 h 133"/>
                  <a:gd name="T12" fmla="*/ 0 w 27"/>
                  <a:gd name="T13" fmla="*/ 2147483647 h 133"/>
                  <a:gd name="T14" fmla="*/ 0 w 27"/>
                  <a:gd name="T15" fmla="*/ 2147483647 h 133"/>
                  <a:gd name="T16" fmla="*/ 2147483647 w 27"/>
                  <a:gd name="T17" fmla="*/ 2147483647 h 1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133"/>
                  <a:gd name="T29" fmla="*/ 27 w 27"/>
                  <a:gd name="T30" fmla="*/ 133 h 1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133">
                    <a:moveTo>
                      <a:pt x="1" y="2"/>
                    </a:moveTo>
                    <a:cubicBezTo>
                      <a:pt x="2" y="0"/>
                      <a:pt x="3" y="0"/>
                      <a:pt x="3" y="0"/>
                    </a:cubicBezTo>
                    <a:cubicBezTo>
                      <a:pt x="3" y="115"/>
                      <a:pt x="3" y="115"/>
                      <a:pt x="3" y="115"/>
                    </a:cubicBezTo>
                    <a:cubicBezTo>
                      <a:pt x="27" y="128"/>
                      <a:pt x="27" y="128"/>
                      <a:pt x="27" y="128"/>
                    </a:cubicBezTo>
                    <a:cubicBezTo>
                      <a:pt x="27" y="133"/>
                      <a:pt x="27" y="133"/>
                      <a:pt x="27" y="133"/>
                    </a:cubicBezTo>
                    <a:cubicBezTo>
                      <a:pt x="27" y="133"/>
                      <a:pt x="5" y="121"/>
                      <a:pt x="2" y="119"/>
                    </a:cubicBezTo>
                    <a:cubicBezTo>
                      <a:pt x="0" y="118"/>
                      <a:pt x="0" y="117"/>
                      <a:pt x="0" y="114"/>
                    </a:cubicBezTo>
                    <a:cubicBezTo>
                      <a:pt x="0" y="110"/>
                      <a:pt x="0" y="5"/>
                      <a:pt x="0" y="5"/>
                    </a:cubicBezTo>
                    <a:cubicBezTo>
                      <a:pt x="0" y="5"/>
                      <a:pt x="0" y="4"/>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98" name="Freeform 318"/>
              <p:cNvSpPr>
                <a:spLocks/>
              </p:cNvSpPr>
              <p:nvPr/>
            </p:nvSpPr>
            <p:spPr bwMode="auto">
              <a:xfrm>
                <a:off x="3268" y="2326"/>
                <a:ext cx="137" cy="99"/>
              </a:xfrm>
              <a:custGeom>
                <a:avLst/>
                <a:gdLst>
                  <a:gd name="T0" fmla="*/ 0 w 58"/>
                  <a:gd name="T1" fmla="*/ 2147483647 h 42"/>
                  <a:gd name="T2" fmla="*/ 2147483647 w 58"/>
                  <a:gd name="T3" fmla="*/ 2147483647 h 42"/>
                  <a:gd name="T4" fmla="*/ 2147483647 w 58"/>
                  <a:gd name="T5" fmla="*/ 2147483647 h 42"/>
                  <a:gd name="T6" fmla="*/ 2147483647 w 58"/>
                  <a:gd name="T7" fmla="*/ 2147483647 h 42"/>
                  <a:gd name="T8" fmla="*/ 2147483647 w 58"/>
                  <a:gd name="T9" fmla="*/ 2147483647 h 42"/>
                  <a:gd name="T10" fmla="*/ 2147483647 w 58"/>
                  <a:gd name="T11" fmla="*/ 2147483647 h 42"/>
                  <a:gd name="T12" fmla="*/ 2147483647 w 58"/>
                  <a:gd name="T13" fmla="*/ 2147483647 h 42"/>
                  <a:gd name="T14" fmla="*/ 0 w 58"/>
                  <a:gd name="T15" fmla="*/ 2147483647 h 42"/>
                  <a:gd name="T16" fmla="*/ 0 60000 65536"/>
                  <a:gd name="T17" fmla="*/ 0 60000 65536"/>
                  <a:gd name="T18" fmla="*/ 0 60000 65536"/>
                  <a:gd name="T19" fmla="*/ 0 60000 65536"/>
                  <a:gd name="T20" fmla="*/ 0 60000 65536"/>
                  <a:gd name="T21" fmla="*/ 0 60000 65536"/>
                  <a:gd name="T22" fmla="*/ 0 60000 65536"/>
                  <a:gd name="T23" fmla="*/ 0 60000 65536"/>
                  <a:gd name="T24" fmla="*/ 0 w 58"/>
                  <a:gd name="T25" fmla="*/ 0 h 42"/>
                  <a:gd name="T26" fmla="*/ 58 w 58"/>
                  <a:gd name="T27" fmla="*/ 42 h 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8" h="42">
                    <a:moveTo>
                      <a:pt x="0" y="33"/>
                    </a:moveTo>
                    <a:cubicBezTo>
                      <a:pt x="0" y="33"/>
                      <a:pt x="8" y="23"/>
                      <a:pt x="10" y="16"/>
                    </a:cubicBezTo>
                    <a:cubicBezTo>
                      <a:pt x="12" y="10"/>
                      <a:pt x="13" y="2"/>
                      <a:pt x="13" y="2"/>
                    </a:cubicBezTo>
                    <a:cubicBezTo>
                      <a:pt x="13" y="2"/>
                      <a:pt x="13" y="0"/>
                      <a:pt x="20" y="3"/>
                    </a:cubicBezTo>
                    <a:cubicBezTo>
                      <a:pt x="26" y="6"/>
                      <a:pt x="38" y="11"/>
                      <a:pt x="42" y="14"/>
                    </a:cubicBezTo>
                    <a:cubicBezTo>
                      <a:pt x="53" y="22"/>
                      <a:pt x="58" y="31"/>
                      <a:pt x="55" y="34"/>
                    </a:cubicBezTo>
                    <a:cubicBezTo>
                      <a:pt x="47" y="42"/>
                      <a:pt x="26" y="40"/>
                      <a:pt x="16" y="38"/>
                    </a:cubicBezTo>
                    <a:cubicBezTo>
                      <a:pt x="9" y="37"/>
                      <a:pt x="0" y="33"/>
                      <a:pt x="0" y="33"/>
                    </a:cubicBez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99" name="Freeform 319"/>
              <p:cNvSpPr>
                <a:spLocks/>
              </p:cNvSpPr>
              <p:nvPr/>
            </p:nvSpPr>
            <p:spPr bwMode="auto">
              <a:xfrm>
                <a:off x="3500" y="2205"/>
                <a:ext cx="135" cy="100"/>
              </a:xfrm>
              <a:custGeom>
                <a:avLst/>
                <a:gdLst>
                  <a:gd name="T0" fmla="*/ 0 w 57"/>
                  <a:gd name="T1" fmla="*/ 2147483647 h 42"/>
                  <a:gd name="T2" fmla="*/ 2147483647 w 57"/>
                  <a:gd name="T3" fmla="*/ 2147483647 h 42"/>
                  <a:gd name="T4" fmla="*/ 2147483647 w 57"/>
                  <a:gd name="T5" fmla="*/ 2147483647 h 42"/>
                  <a:gd name="T6" fmla="*/ 2147483647 w 57"/>
                  <a:gd name="T7" fmla="*/ 2147483647 h 42"/>
                  <a:gd name="T8" fmla="*/ 2147483647 w 57"/>
                  <a:gd name="T9" fmla="*/ 2147483647 h 42"/>
                  <a:gd name="T10" fmla="*/ 2147483647 w 57"/>
                  <a:gd name="T11" fmla="*/ 2147483647 h 42"/>
                  <a:gd name="T12" fmla="*/ 2147483647 w 57"/>
                  <a:gd name="T13" fmla="*/ 2147483647 h 42"/>
                  <a:gd name="T14" fmla="*/ 0 w 57"/>
                  <a:gd name="T15" fmla="*/ 2147483647 h 42"/>
                  <a:gd name="T16" fmla="*/ 0 60000 65536"/>
                  <a:gd name="T17" fmla="*/ 0 60000 65536"/>
                  <a:gd name="T18" fmla="*/ 0 60000 65536"/>
                  <a:gd name="T19" fmla="*/ 0 60000 65536"/>
                  <a:gd name="T20" fmla="*/ 0 60000 65536"/>
                  <a:gd name="T21" fmla="*/ 0 60000 65536"/>
                  <a:gd name="T22" fmla="*/ 0 60000 65536"/>
                  <a:gd name="T23" fmla="*/ 0 60000 65536"/>
                  <a:gd name="T24" fmla="*/ 0 w 57"/>
                  <a:gd name="T25" fmla="*/ 0 h 42"/>
                  <a:gd name="T26" fmla="*/ 57 w 57"/>
                  <a:gd name="T27" fmla="*/ 42 h 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 h="42">
                    <a:moveTo>
                      <a:pt x="0" y="33"/>
                    </a:moveTo>
                    <a:cubicBezTo>
                      <a:pt x="0" y="33"/>
                      <a:pt x="8" y="23"/>
                      <a:pt x="10" y="16"/>
                    </a:cubicBezTo>
                    <a:cubicBezTo>
                      <a:pt x="12" y="10"/>
                      <a:pt x="13" y="2"/>
                      <a:pt x="13" y="2"/>
                    </a:cubicBezTo>
                    <a:cubicBezTo>
                      <a:pt x="13" y="2"/>
                      <a:pt x="13" y="0"/>
                      <a:pt x="19" y="3"/>
                    </a:cubicBezTo>
                    <a:cubicBezTo>
                      <a:pt x="26" y="6"/>
                      <a:pt x="37" y="11"/>
                      <a:pt x="42" y="14"/>
                    </a:cubicBezTo>
                    <a:cubicBezTo>
                      <a:pt x="53" y="22"/>
                      <a:pt x="57" y="31"/>
                      <a:pt x="55" y="34"/>
                    </a:cubicBezTo>
                    <a:cubicBezTo>
                      <a:pt x="47" y="42"/>
                      <a:pt x="26" y="40"/>
                      <a:pt x="16" y="39"/>
                    </a:cubicBezTo>
                    <a:cubicBezTo>
                      <a:pt x="9" y="37"/>
                      <a:pt x="0" y="33"/>
                      <a:pt x="0" y="33"/>
                    </a:cubicBezTo>
                    <a:close/>
                  </a:path>
                </a:pathLst>
              </a:custGeom>
              <a:solidFill>
                <a:srgbClr val="C9C9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00" name="Freeform 320"/>
              <p:cNvSpPr>
                <a:spLocks/>
              </p:cNvSpPr>
              <p:nvPr/>
            </p:nvSpPr>
            <p:spPr bwMode="auto">
              <a:xfrm>
                <a:off x="3214" y="1990"/>
                <a:ext cx="26" cy="41"/>
              </a:xfrm>
              <a:custGeom>
                <a:avLst/>
                <a:gdLst>
                  <a:gd name="T0" fmla="*/ 2147483647 w 11"/>
                  <a:gd name="T1" fmla="*/ 2147483647 h 17"/>
                  <a:gd name="T2" fmla="*/ 2147483647 w 11"/>
                  <a:gd name="T3" fmla="*/ 2147483647 h 17"/>
                  <a:gd name="T4" fmla="*/ 0 w 11"/>
                  <a:gd name="T5" fmla="*/ 2147483647 h 17"/>
                  <a:gd name="T6" fmla="*/ 2147483647 w 11"/>
                  <a:gd name="T7" fmla="*/ 2147483647 h 17"/>
                  <a:gd name="T8" fmla="*/ 2147483647 w 11"/>
                  <a:gd name="T9" fmla="*/ 2147483647 h 17"/>
                  <a:gd name="T10" fmla="*/ 0 60000 65536"/>
                  <a:gd name="T11" fmla="*/ 0 60000 65536"/>
                  <a:gd name="T12" fmla="*/ 0 60000 65536"/>
                  <a:gd name="T13" fmla="*/ 0 60000 65536"/>
                  <a:gd name="T14" fmla="*/ 0 60000 65536"/>
                  <a:gd name="T15" fmla="*/ 0 w 11"/>
                  <a:gd name="T16" fmla="*/ 0 h 17"/>
                  <a:gd name="T17" fmla="*/ 11 w 11"/>
                  <a:gd name="T18" fmla="*/ 17 h 17"/>
                </a:gdLst>
                <a:ahLst/>
                <a:cxnLst>
                  <a:cxn ang="T10">
                    <a:pos x="T0" y="T1"/>
                  </a:cxn>
                  <a:cxn ang="T11">
                    <a:pos x="T2" y="T3"/>
                  </a:cxn>
                  <a:cxn ang="T12">
                    <a:pos x="T4" y="T5"/>
                  </a:cxn>
                  <a:cxn ang="T13">
                    <a:pos x="T6" y="T7"/>
                  </a:cxn>
                  <a:cxn ang="T14">
                    <a:pos x="T8" y="T9"/>
                  </a:cxn>
                </a:cxnLst>
                <a:rect l="T15" t="T16" r="T17" b="T18"/>
                <a:pathLst>
                  <a:path w="11" h="17">
                    <a:moveTo>
                      <a:pt x="11" y="12"/>
                    </a:moveTo>
                    <a:cubicBezTo>
                      <a:pt x="11" y="16"/>
                      <a:pt x="9" y="17"/>
                      <a:pt x="6" y="15"/>
                    </a:cubicBezTo>
                    <a:cubicBezTo>
                      <a:pt x="3" y="14"/>
                      <a:pt x="0" y="9"/>
                      <a:pt x="0" y="6"/>
                    </a:cubicBezTo>
                    <a:cubicBezTo>
                      <a:pt x="0" y="2"/>
                      <a:pt x="3" y="0"/>
                      <a:pt x="6" y="2"/>
                    </a:cubicBezTo>
                    <a:cubicBezTo>
                      <a:pt x="9" y="4"/>
                      <a:pt x="11" y="8"/>
                      <a:pt x="11" y="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01" name="Freeform 321"/>
              <p:cNvSpPr>
                <a:spLocks/>
              </p:cNvSpPr>
              <p:nvPr/>
            </p:nvSpPr>
            <p:spPr bwMode="auto">
              <a:xfrm>
                <a:off x="3214" y="2040"/>
                <a:ext cx="26" cy="69"/>
              </a:xfrm>
              <a:custGeom>
                <a:avLst/>
                <a:gdLst>
                  <a:gd name="T0" fmla="*/ 2147483647 w 11"/>
                  <a:gd name="T1" fmla="*/ 2147483647 h 29"/>
                  <a:gd name="T2" fmla="*/ 2147483647 w 11"/>
                  <a:gd name="T3" fmla="*/ 2147483647 h 29"/>
                  <a:gd name="T4" fmla="*/ 0 w 11"/>
                  <a:gd name="T5" fmla="*/ 2147483647 h 29"/>
                  <a:gd name="T6" fmla="*/ 2147483647 w 11"/>
                  <a:gd name="T7" fmla="*/ 2147483647 h 29"/>
                  <a:gd name="T8" fmla="*/ 2147483647 w 11"/>
                  <a:gd name="T9" fmla="*/ 2147483647 h 29"/>
                  <a:gd name="T10" fmla="*/ 0 60000 65536"/>
                  <a:gd name="T11" fmla="*/ 0 60000 65536"/>
                  <a:gd name="T12" fmla="*/ 0 60000 65536"/>
                  <a:gd name="T13" fmla="*/ 0 60000 65536"/>
                  <a:gd name="T14" fmla="*/ 0 60000 65536"/>
                  <a:gd name="T15" fmla="*/ 0 w 11"/>
                  <a:gd name="T16" fmla="*/ 0 h 29"/>
                  <a:gd name="T17" fmla="*/ 11 w 11"/>
                  <a:gd name="T18" fmla="*/ 29 h 29"/>
                </a:gdLst>
                <a:ahLst/>
                <a:cxnLst>
                  <a:cxn ang="T10">
                    <a:pos x="T0" y="T1"/>
                  </a:cxn>
                  <a:cxn ang="T11">
                    <a:pos x="T2" y="T3"/>
                  </a:cxn>
                  <a:cxn ang="T12">
                    <a:pos x="T4" y="T5"/>
                  </a:cxn>
                  <a:cxn ang="T13">
                    <a:pos x="T6" y="T7"/>
                  </a:cxn>
                  <a:cxn ang="T14">
                    <a:pos x="T8" y="T9"/>
                  </a:cxn>
                </a:cxnLst>
                <a:rect l="T15" t="T16" r="T17" b="T18"/>
                <a:pathLst>
                  <a:path w="11" h="29">
                    <a:moveTo>
                      <a:pt x="11" y="11"/>
                    </a:moveTo>
                    <a:cubicBezTo>
                      <a:pt x="11" y="15"/>
                      <a:pt x="9" y="29"/>
                      <a:pt x="6" y="27"/>
                    </a:cubicBezTo>
                    <a:cubicBezTo>
                      <a:pt x="3" y="26"/>
                      <a:pt x="0" y="8"/>
                      <a:pt x="0" y="5"/>
                    </a:cubicBezTo>
                    <a:cubicBezTo>
                      <a:pt x="0" y="1"/>
                      <a:pt x="3" y="0"/>
                      <a:pt x="6" y="1"/>
                    </a:cubicBezTo>
                    <a:cubicBezTo>
                      <a:pt x="9" y="3"/>
                      <a:pt x="11" y="8"/>
                      <a:pt x="11" y="1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2589" name="Freeform 322"/>
            <p:cNvSpPr>
              <a:spLocks/>
            </p:cNvSpPr>
            <p:nvPr/>
          </p:nvSpPr>
          <p:spPr bwMode="auto">
            <a:xfrm>
              <a:off x="3443" y="1628"/>
              <a:ext cx="61" cy="171"/>
            </a:xfrm>
            <a:custGeom>
              <a:avLst/>
              <a:gdLst>
                <a:gd name="T0" fmla="*/ 2147483647 w 18"/>
                <a:gd name="T1" fmla="*/ 2147483647 h 51"/>
                <a:gd name="T2" fmla="*/ 2147483647 w 18"/>
                <a:gd name="T3" fmla="*/ 2147483647 h 51"/>
                <a:gd name="T4" fmla="*/ 2147483647 w 18"/>
                <a:gd name="T5" fmla="*/ 2147483647 h 51"/>
                <a:gd name="T6" fmla="*/ 2147483647 w 18"/>
                <a:gd name="T7" fmla="*/ 2147483647 h 51"/>
                <a:gd name="T8" fmla="*/ 0 w 18"/>
                <a:gd name="T9" fmla="*/ 2147483647 h 51"/>
                <a:gd name="T10" fmla="*/ 2147483647 w 18"/>
                <a:gd name="T11" fmla="*/ 2147483647 h 51"/>
                <a:gd name="T12" fmla="*/ 2147483647 w 18"/>
                <a:gd name="T13" fmla="*/ 2147483647 h 51"/>
                <a:gd name="T14" fmla="*/ 2147483647 w 18"/>
                <a:gd name="T15" fmla="*/ 2147483647 h 51"/>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51"/>
                <a:gd name="T26" fmla="*/ 18 w 18"/>
                <a:gd name="T27" fmla="*/ 51 h 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51">
                  <a:moveTo>
                    <a:pt x="17" y="47"/>
                  </a:moveTo>
                  <a:cubicBezTo>
                    <a:pt x="18" y="45"/>
                    <a:pt x="15" y="7"/>
                    <a:pt x="15" y="7"/>
                  </a:cubicBezTo>
                  <a:cubicBezTo>
                    <a:pt x="15" y="5"/>
                    <a:pt x="13" y="3"/>
                    <a:pt x="10" y="1"/>
                  </a:cubicBezTo>
                  <a:cubicBezTo>
                    <a:pt x="7" y="0"/>
                    <a:pt x="3" y="0"/>
                    <a:pt x="2" y="2"/>
                  </a:cubicBezTo>
                  <a:cubicBezTo>
                    <a:pt x="2" y="2"/>
                    <a:pt x="0" y="41"/>
                    <a:pt x="0" y="41"/>
                  </a:cubicBezTo>
                  <a:cubicBezTo>
                    <a:pt x="1" y="41"/>
                    <a:pt x="1" y="41"/>
                    <a:pt x="1" y="41"/>
                  </a:cubicBezTo>
                  <a:cubicBezTo>
                    <a:pt x="0" y="44"/>
                    <a:pt x="3" y="47"/>
                    <a:pt x="7" y="49"/>
                  </a:cubicBezTo>
                  <a:cubicBezTo>
                    <a:pt x="14" y="51"/>
                    <a:pt x="16" y="49"/>
                    <a:pt x="17" y="47"/>
                  </a:cubicBez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2311" name="Group 323"/>
          <p:cNvGrpSpPr>
            <a:grpSpLocks/>
          </p:cNvGrpSpPr>
          <p:nvPr/>
        </p:nvGrpSpPr>
        <p:grpSpPr bwMode="auto">
          <a:xfrm>
            <a:off x="5416550" y="4760913"/>
            <a:ext cx="274638" cy="450850"/>
            <a:chOff x="5358" y="1914"/>
            <a:chExt cx="203" cy="338"/>
          </a:xfrm>
        </p:grpSpPr>
        <p:sp>
          <p:nvSpPr>
            <p:cNvPr id="12575" name="Freeform 324"/>
            <p:cNvSpPr>
              <a:spLocks/>
            </p:cNvSpPr>
            <p:nvPr/>
          </p:nvSpPr>
          <p:spPr bwMode="auto">
            <a:xfrm flipH="1">
              <a:off x="5386" y="2172"/>
              <a:ext cx="119" cy="80"/>
            </a:xfrm>
            <a:custGeom>
              <a:avLst/>
              <a:gdLst>
                <a:gd name="T0" fmla="*/ 3634 w 108"/>
                <a:gd name="T1" fmla="*/ 884 h 73"/>
                <a:gd name="T2" fmla="*/ 2130 w 108"/>
                <a:gd name="T3" fmla="*/ 195 h 73"/>
                <a:gd name="T4" fmla="*/ 915 w 108"/>
                <a:gd name="T5" fmla="*/ 195 h 73"/>
                <a:gd name="T6" fmla="*/ 260 w 108"/>
                <a:gd name="T7" fmla="*/ 491 h 73"/>
                <a:gd name="T8" fmla="*/ 0 w 108"/>
                <a:gd name="T9" fmla="*/ 709 h 73"/>
                <a:gd name="T10" fmla="*/ 0 w 108"/>
                <a:gd name="T11" fmla="*/ 709 h 73"/>
                <a:gd name="T12" fmla="*/ 0 w 108"/>
                <a:gd name="T13" fmla="*/ 777 h 73"/>
                <a:gd name="T14" fmla="*/ 0 w 108"/>
                <a:gd name="T15" fmla="*/ 969 h 73"/>
                <a:gd name="T16" fmla="*/ 0 w 108"/>
                <a:gd name="T17" fmla="*/ 969 h 73"/>
                <a:gd name="T18" fmla="*/ 260 w 108"/>
                <a:gd name="T19" fmla="*/ 1276 h 73"/>
                <a:gd name="T20" fmla="*/ 1373 w 108"/>
                <a:gd name="T21" fmla="*/ 1781 h 73"/>
                <a:gd name="T22" fmla="*/ 1796 w 108"/>
                <a:gd name="T23" fmla="*/ 1952 h 73"/>
                <a:gd name="T24" fmla="*/ 2918 w 108"/>
                <a:gd name="T25" fmla="*/ 2064 h 73"/>
                <a:gd name="T26" fmla="*/ 2983 w 108"/>
                <a:gd name="T27" fmla="*/ 1952 h 73"/>
                <a:gd name="T28" fmla="*/ 3634 w 108"/>
                <a:gd name="T29" fmla="*/ 1679 h 73"/>
                <a:gd name="T30" fmla="*/ 3905 w 108"/>
                <a:gd name="T31" fmla="*/ 1398 h 73"/>
                <a:gd name="T32" fmla="*/ 3905 w 108"/>
                <a:gd name="T33" fmla="*/ 1398 h 73"/>
                <a:gd name="T34" fmla="*/ 3905 w 108"/>
                <a:gd name="T35" fmla="*/ 1203 h 73"/>
                <a:gd name="T36" fmla="*/ 3634 w 108"/>
                <a:gd name="T37" fmla="*/ 884 h 7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8"/>
                <a:gd name="T58" fmla="*/ 0 h 73"/>
                <a:gd name="T59" fmla="*/ 108 w 108"/>
                <a:gd name="T60" fmla="*/ 73 h 7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8" h="73">
                  <a:moveTo>
                    <a:pt x="101" y="30"/>
                  </a:moveTo>
                  <a:cubicBezTo>
                    <a:pt x="58" y="6"/>
                    <a:pt x="58" y="6"/>
                    <a:pt x="58" y="6"/>
                  </a:cubicBezTo>
                  <a:cubicBezTo>
                    <a:pt x="49" y="0"/>
                    <a:pt x="34" y="0"/>
                    <a:pt x="25" y="6"/>
                  </a:cubicBezTo>
                  <a:cubicBezTo>
                    <a:pt x="7" y="16"/>
                    <a:pt x="7" y="16"/>
                    <a:pt x="7" y="16"/>
                  </a:cubicBezTo>
                  <a:cubicBezTo>
                    <a:pt x="3" y="18"/>
                    <a:pt x="1" y="21"/>
                    <a:pt x="0" y="24"/>
                  </a:cubicBezTo>
                  <a:cubicBezTo>
                    <a:pt x="0" y="24"/>
                    <a:pt x="0" y="24"/>
                    <a:pt x="0" y="24"/>
                  </a:cubicBezTo>
                  <a:cubicBezTo>
                    <a:pt x="0" y="24"/>
                    <a:pt x="0" y="25"/>
                    <a:pt x="0" y="26"/>
                  </a:cubicBezTo>
                  <a:cubicBezTo>
                    <a:pt x="0" y="33"/>
                    <a:pt x="0" y="33"/>
                    <a:pt x="0" y="33"/>
                  </a:cubicBezTo>
                  <a:cubicBezTo>
                    <a:pt x="0" y="33"/>
                    <a:pt x="0" y="33"/>
                    <a:pt x="0" y="33"/>
                  </a:cubicBezTo>
                  <a:cubicBezTo>
                    <a:pt x="0" y="37"/>
                    <a:pt x="2" y="40"/>
                    <a:pt x="7" y="43"/>
                  </a:cubicBezTo>
                  <a:cubicBezTo>
                    <a:pt x="38" y="61"/>
                    <a:pt x="38" y="61"/>
                    <a:pt x="38" y="61"/>
                  </a:cubicBezTo>
                  <a:cubicBezTo>
                    <a:pt x="49" y="67"/>
                    <a:pt x="49" y="67"/>
                    <a:pt x="49" y="67"/>
                  </a:cubicBezTo>
                  <a:cubicBezTo>
                    <a:pt x="58" y="72"/>
                    <a:pt x="71" y="73"/>
                    <a:pt x="80" y="69"/>
                  </a:cubicBezTo>
                  <a:cubicBezTo>
                    <a:pt x="81" y="68"/>
                    <a:pt x="82" y="68"/>
                    <a:pt x="83" y="67"/>
                  </a:cubicBezTo>
                  <a:cubicBezTo>
                    <a:pt x="101" y="57"/>
                    <a:pt x="101" y="57"/>
                    <a:pt x="101" y="57"/>
                  </a:cubicBezTo>
                  <a:cubicBezTo>
                    <a:pt x="105" y="54"/>
                    <a:pt x="108" y="51"/>
                    <a:pt x="108" y="47"/>
                  </a:cubicBezTo>
                  <a:cubicBezTo>
                    <a:pt x="108" y="47"/>
                    <a:pt x="108" y="47"/>
                    <a:pt x="108" y="47"/>
                  </a:cubicBezTo>
                  <a:cubicBezTo>
                    <a:pt x="108" y="40"/>
                    <a:pt x="108" y="40"/>
                    <a:pt x="108" y="40"/>
                  </a:cubicBezTo>
                  <a:cubicBezTo>
                    <a:pt x="108" y="36"/>
                    <a:pt x="105" y="33"/>
                    <a:pt x="101" y="30"/>
                  </a:cubicBezTo>
                  <a:close/>
                </a:path>
              </a:pathLst>
            </a:custGeom>
            <a:noFill/>
            <a:ln w="23813">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576" name="Freeform 325"/>
            <p:cNvSpPr>
              <a:spLocks/>
            </p:cNvSpPr>
            <p:nvPr/>
          </p:nvSpPr>
          <p:spPr bwMode="auto">
            <a:xfrm flipH="1">
              <a:off x="5386" y="2200"/>
              <a:ext cx="119" cy="52"/>
            </a:xfrm>
            <a:custGeom>
              <a:avLst/>
              <a:gdLst>
                <a:gd name="T0" fmla="*/ 3811 w 108"/>
                <a:gd name="T1" fmla="*/ 846 h 47"/>
                <a:gd name="T2" fmla="*/ 3634 w 108"/>
                <a:gd name="T3" fmla="*/ 947 h 47"/>
                <a:gd name="T4" fmla="*/ 2983 w 108"/>
                <a:gd name="T5" fmla="*/ 1418 h 47"/>
                <a:gd name="T6" fmla="*/ 2918 w 108"/>
                <a:gd name="T7" fmla="*/ 1498 h 47"/>
                <a:gd name="T8" fmla="*/ 1796 w 108"/>
                <a:gd name="T9" fmla="*/ 1418 h 47"/>
                <a:gd name="T10" fmla="*/ 1373 w 108"/>
                <a:gd name="T11" fmla="*/ 1146 h 47"/>
                <a:gd name="T12" fmla="*/ 260 w 108"/>
                <a:gd name="T13" fmla="*/ 344 h 47"/>
                <a:gd name="T14" fmla="*/ 2 w 108"/>
                <a:gd name="T15" fmla="*/ 230 h 47"/>
                <a:gd name="T16" fmla="*/ 0 w 108"/>
                <a:gd name="T17" fmla="*/ 0 h 47"/>
                <a:gd name="T18" fmla="*/ 0 w 108"/>
                <a:gd name="T19" fmla="*/ 281 h 47"/>
                <a:gd name="T20" fmla="*/ 0 w 108"/>
                <a:gd name="T21" fmla="*/ 281 h 47"/>
                <a:gd name="T22" fmla="*/ 260 w 108"/>
                <a:gd name="T23" fmla="*/ 700 h 47"/>
                <a:gd name="T24" fmla="*/ 1373 w 108"/>
                <a:gd name="T25" fmla="*/ 1498 h 47"/>
                <a:gd name="T26" fmla="*/ 1796 w 108"/>
                <a:gd name="T27" fmla="*/ 1717 h 47"/>
                <a:gd name="T28" fmla="*/ 2918 w 108"/>
                <a:gd name="T29" fmla="*/ 1833 h 47"/>
                <a:gd name="T30" fmla="*/ 2983 w 108"/>
                <a:gd name="T31" fmla="*/ 1717 h 47"/>
                <a:gd name="T32" fmla="*/ 3634 w 108"/>
                <a:gd name="T33" fmla="*/ 1282 h 47"/>
                <a:gd name="T34" fmla="*/ 3905 w 108"/>
                <a:gd name="T35" fmla="*/ 856 h 47"/>
                <a:gd name="T36" fmla="*/ 3905 w 108"/>
                <a:gd name="T37" fmla="*/ 856 h 47"/>
                <a:gd name="T38" fmla="*/ 3905 w 108"/>
                <a:gd name="T39" fmla="*/ 572 h 47"/>
                <a:gd name="T40" fmla="*/ 3811 w 108"/>
                <a:gd name="T41" fmla="*/ 846 h 4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8"/>
                <a:gd name="T64" fmla="*/ 0 h 47"/>
                <a:gd name="T65" fmla="*/ 108 w 108"/>
                <a:gd name="T66" fmla="*/ 47 h 4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8" h="47">
                  <a:moveTo>
                    <a:pt x="105" y="20"/>
                  </a:moveTo>
                  <a:cubicBezTo>
                    <a:pt x="104" y="21"/>
                    <a:pt x="103" y="22"/>
                    <a:pt x="101" y="23"/>
                  </a:cubicBezTo>
                  <a:cubicBezTo>
                    <a:pt x="83" y="34"/>
                    <a:pt x="83" y="34"/>
                    <a:pt x="83" y="34"/>
                  </a:cubicBezTo>
                  <a:cubicBezTo>
                    <a:pt x="82" y="34"/>
                    <a:pt x="81" y="35"/>
                    <a:pt x="80" y="35"/>
                  </a:cubicBezTo>
                  <a:cubicBezTo>
                    <a:pt x="71" y="39"/>
                    <a:pt x="58" y="39"/>
                    <a:pt x="49" y="34"/>
                  </a:cubicBezTo>
                  <a:cubicBezTo>
                    <a:pt x="38" y="27"/>
                    <a:pt x="38" y="27"/>
                    <a:pt x="38" y="27"/>
                  </a:cubicBezTo>
                  <a:cubicBezTo>
                    <a:pt x="7" y="9"/>
                    <a:pt x="7" y="9"/>
                    <a:pt x="7" y="9"/>
                  </a:cubicBezTo>
                  <a:cubicBezTo>
                    <a:pt x="5" y="8"/>
                    <a:pt x="3" y="7"/>
                    <a:pt x="2" y="5"/>
                  </a:cubicBezTo>
                  <a:cubicBezTo>
                    <a:pt x="1" y="4"/>
                    <a:pt x="0" y="2"/>
                    <a:pt x="0" y="0"/>
                  </a:cubicBezTo>
                  <a:cubicBezTo>
                    <a:pt x="0" y="7"/>
                    <a:pt x="0" y="7"/>
                    <a:pt x="0" y="7"/>
                  </a:cubicBezTo>
                  <a:cubicBezTo>
                    <a:pt x="0" y="7"/>
                    <a:pt x="0" y="7"/>
                    <a:pt x="0" y="7"/>
                  </a:cubicBezTo>
                  <a:cubicBezTo>
                    <a:pt x="0" y="11"/>
                    <a:pt x="2" y="14"/>
                    <a:pt x="7" y="17"/>
                  </a:cubicBezTo>
                  <a:cubicBezTo>
                    <a:pt x="38" y="35"/>
                    <a:pt x="38" y="35"/>
                    <a:pt x="38" y="35"/>
                  </a:cubicBezTo>
                  <a:cubicBezTo>
                    <a:pt x="49" y="41"/>
                    <a:pt x="49" y="41"/>
                    <a:pt x="49" y="41"/>
                  </a:cubicBezTo>
                  <a:cubicBezTo>
                    <a:pt x="58" y="46"/>
                    <a:pt x="71" y="47"/>
                    <a:pt x="80" y="43"/>
                  </a:cubicBezTo>
                  <a:cubicBezTo>
                    <a:pt x="81" y="42"/>
                    <a:pt x="82" y="42"/>
                    <a:pt x="83" y="41"/>
                  </a:cubicBezTo>
                  <a:cubicBezTo>
                    <a:pt x="101" y="31"/>
                    <a:pt x="101" y="31"/>
                    <a:pt x="101" y="31"/>
                  </a:cubicBezTo>
                  <a:cubicBezTo>
                    <a:pt x="105" y="28"/>
                    <a:pt x="108" y="25"/>
                    <a:pt x="108" y="21"/>
                  </a:cubicBezTo>
                  <a:cubicBezTo>
                    <a:pt x="108" y="21"/>
                    <a:pt x="108" y="21"/>
                    <a:pt x="108" y="21"/>
                  </a:cubicBezTo>
                  <a:cubicBezTo>
                    <a:pt x="108" y="14"/>
                    <a:pt x="108" y="14"/>
                    <a:pt x="108" y="14"/>
                  </a:cubicBezTo>
                  <a:cubicBezTo>
                    <a:pt x="108" y="16"/>
                    <a:pt x="107" y="18"/>
                    <a:pt x="105" y="20"/>
                  </a:cubicBez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77" name="Freeform 326"/>
            <p:cNvSpPr>
              <a:spLocks/>
            </p:cNvSpPr>
            <p:nvPr/>
          </p:nvSpPr>
          <p:spPr bwMode="auto">
            <a:xfrm flipH="1">
              <a:off x="5384" y="2172"/>
              <a:ext cx="123" cy="71"/>
            </a:xfrm>
            <a:custGeom>
              <a:avLst/>
              <a:gdLst>
                <a:gd name="T0" fmla="*/ 3275 w 112"/>
                <a:gd name="T1" fmla="*/ 1280 h 65"/>
                <a:gd name="T2" fmla="*/ 3275 w 112"/>
                <a:gd name="T3" fmla="*/ 807 h 65"/>
                <a:gd name="T4" fmla="*/ 1915 w 112"/>
                <a:gd name="T5" fmla="*/ 174 h 65"/>
                <a:gd name="T6" fmla="*/ 880 w 112"/>
                <a:gd name="T7" fmla="*/ 174 h 65"/>
                <a:gd name="T8" fmla="*/ 280 w 112"/>
                <a:gd name="T9" fmla="*/ 422 h 65"/>
                <a:gd name="T10" fmla="*/ 280 w 112"/>
                <a:gd name="T11" fmla="*/ 936 h 65"/>
                <a:gd name="T12" fmla="*/ 1659 w 112"/>
                <a:gd name="T13" fmla="*/ 1589 h 65"/>
                <a:gd name="T14" fmla="*/ 2707 w 112"/>
                <a:gd name="T15" fmla="*/ 1589 h 65"/>
                <a:gd name="T16" fmla="*/ 3275 w 112"/>
                <a:gd name="T17" fmla="*/ 1280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2"/>
                <a:gd name="T28" fmla="*/ 0 h 65"/>
                <a:gd name="T29" fmla="*/ 112 w 112"/>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2" h="65">
                  <a:moveTo>
                    <a:pt x="103" y="49"/>
                  </a:moveTo>
                  <a:cubicBezTo>
                    <a:pt x="112" y="44"/>
                    <a:pt x="112" y="35"/>
                    <a:pt x="103" y="30"/>
                  </a:cubicBezTo>
                  <a:cubicBezTo>
                    <a:pt x="60" y="6"/>
                    <a:pt x="60" y="6"/>
                    <a:pt x="60" y="6"/>
                  </a:cubicBezTo>
                  <a:cubicBezTo>
                    <a:pt x="51" y="0"/>
                    <a:pt x="36" y="0"/>
                    <a:pt x="27" y="6"/>
                  </a:cubicBezTo>
                  <a:cubicBezTo>
                    <a:pt x="9" y="16"/>
                    <a:pt x="9" y="16"/>
                    <a:pt x="9" y="16"/>
                  </a:cubicBezTo>
                  <a:cubicBezTo>
                    <a:pt x="0" y="21"/>
                    <a:pt x="0" y="30"/>
                    <a:pt x="9" y="35"/>
                  </a:cubicBezTo>
                  <a:cubicBezTo>
                    <a:pt x="51" y="60"/>
                    <a:pt x="51" y="60"/>
                    <a:pt x="51" y="60"/>
                  </a:cubicBezTo>
                  <a:cubicBezTo>
                    <a:pt x="61" y="65"/>
                    <a:pt x="76" y="65"/>
                    <a:pt x="85" y="60"/>
                  </a:cubicBezTo>
                  <a:lnTo>
                    <a:pt x="103" y="49"/>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78" name="Freeform 327"/>
            <p:cNvSpPr>
              <a:spLocks/>
            </p:cNvSpPr>
            <p:nvPr/>
          </p:nvSpPr>
          <p:spPr bwMode="auto">
            <a:xfrm flipH="1">
              <a:off x="5391" y="2103"/>
              <a:ext cx="96" cy="126"/>
            </a:xfrm>
            <a:custGeom>
              <a:avLst/>
              <a:gdLst>
                <a:gd name="T0" fmla="*/ 0 w 88"/>
                <a:gd name="T1" fmla="*/ 2558 h 115"/>
                <a:gd name="T2" fmla="*/ 1227 w 88"/>
                <a:gd name="T3" fmla="*/ 3368 h 115"/>
                <a:gd name="T4" fmla="*/ 2117 w 88"/>
                <a:gd name="T5" fmla="*/ 937 h 115"/>
                <a:gd name="T6" fmla="*/ 649 w 88"/>
                <a:gd name="T7" fmla="*/ 0 h 115"/>
                <a:gd name="T8" fmla="*/ 0 w 88"/>
                <a:gd name="T9" fmla="*/ 2558 h 115"/>
                <a:gd name="T10" fmla="*/ 0 60000 65536"/>
                <a:gd name="T11" fmla="*/ 0 60000 65536"/>
                <a:gd name="T12" fmla="*/ 0 60000 65536"/>
                <a:gd name="T13" fmla="*/ 0 60000 65536"/>
                <a:gd name="T14" fmla="*/ 0 60000 65536"/>
                <a:gd name="T15" fmla="*/ 0 w 88"/>
                <a:gd name="T16" fmla="*/ 0 h 115"/>
                <a:gd name="T17" fmla="*/ 88 w 88"/>
                <a:gd name="T18" fmla="*/ 115 h 115"/>
              </a:gdLst>
              <a:ahLst/>
              <a:cxnLst>
                <a:cxn ang="T10">
                  <a:pos x="T0" y="T1"/>
                </a:cxn>
                <a:cxn ang="T11">
                  <a:pos x="T2" y="T3"/>
                </a:cxn>
                <a:cxn ang="T12">
                  <a:pos x="T4" y="T5"/>
                </a:cxn>
                <a:cxn ang="T13">
                  <a:pos x="T6" y="T7"/>
                </a:cxn>
                <a:cxn ang="T14">
                  <a:pos x="T8" y="T9"/>
                </a:cxn>
              </a:cxnLst>
              <a:rect l="T15" t="T16" r="T17" b="T18"/>
              <a:pathLst>
                <a:path w="88" h="115">
                  <a:moveTo>
                    <a:pt x="0" y="87"/>
                  </a:moveTo>
                  <a:cubicBezTo>
                    <a:pt x="49" y="115"/>
                    <a:pt x="49" y="115"/>
                    <a:pt x="49" y="115"/>
                  </a:cubicBezTo>
                  <a:cubicBezTo>
                    <a:pt x="49" y="115"/>
                    <a:pt x="88" y="89"/>
                    <a:pt x="84" y="33"/>
                  </a:cubicBezTo>
                  <a:cubicBezTo>
                    <a:pt x="26" y="0"/>
                    <a:pt x="26" y="0"/>
                    <a:pt x="26" y="0"/>
                  </a:cubicBezTo>
                  <a:cubicBezTo>
                    <a:pt x="26" y="0"/>
                    <a:pt x="44" y="43"/>
                    <a:pt x="0" y="87"/>
                  </a:cubicBez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79" name="Freeform 328"/>
            <p:cNvSpPr>
              <a:spLocks/>
            </p:cNvSpPr>
            <p:nvPr/>
          </p:nvSpPr>
          <p:spPr bwMode="auto">
            <a:xfrm flipH="1">
              <a:off x="5384" y="2136"/>
              <a:ext cx="50" cy="93"/>
            </a:xfrm>
            <a:custGeom>
              <a:avLst/>
              <a:gdLst>
                <a:gd name="T0" fmla="*/ 1921 w 45"/>
                <a:gd name="T1" fmla="*/ 0 h 85"/>
                <a:gd name="T2" fmla="*/ 1720 w 45"/>
                <a:gd name="T3" fmla="*/ 3 h 85"/>
                <a:gd name="T4" fmla="*/ 579 w 45"/>
                <a:gd name="T5" fmla="*/ 2059 h 85"/>
                <a:gd name="T6" fmla="*/ 0 w 45"/>
                <a:gd name="T7" fmla="*/ 2405 h 85"/>
                <a:gd name="T8" fmla="*/ 793 w 45"/>
                <a:gd name="T9" fmla="*/ 2111 h 85"/>
                <a:gd name="T10" fmla="*/ 1921 w 45"/>
                <a:gd name="T11" fmla="*/ 0 h 85"/>
                <a:gd name="T12" fmla="*/ 0 60000 65536"/>
                <a:gd name="T13" fmla="*/ 0 60000 65536"/>
                <a:gd name="T14" fmla="*/ 0 60000 65536"/>
                <a:gd name="T15" fmla="*/ 0 60000 65536"/>
                <a:gd name="T16" fmla="*/ 0 60000 65536"/>
                <a:gd name="T17" fmla="*/ 0 60000 65536"/>
                <a:gd name="T18" fmla="*/ 0 w 45"/>
                <a:gd name="T19" fmla="*/ 0 h 85"/>
                <a:gd name="T20" fmla="*/ 45 w 45"/>
                <a:gd name="T21" fmla="*/ 85 h 85"/>
              </a:gdLst>
              <a:ahLst/>
              <a:cxnLst>
                <a:cxn ang="T12">
                  <a:pos x="T0" y="T1"/>
                </a:cxn>
                <a:cxn ang="T13">
                  <a:pos x="T2" y="T3"/>
                </a:cxn>
                <a:cxn ang="T14">
                  <a:pos x="T4" y="T5"/>
                </a:cxn>
                <a:cxn ang="T15">
                  <a:pos x="T6" y="T7"/>
                </a:cxn>
                <a:cxn ang="T16">
                  <a:pos x="T8" y="T9"/>
                </a:cxn>
                <a:cxn ang="T17">
                  <a:pos x="T10" y="T11"/>
                </a:cxn>
              </a:cxnLst>
              <a:rect l="T18" t="T19" r="T20" b="T21"/>
              <a:pathLst>
                <a:path w="45" h="85">
                  <a:moveTo>
                    <a:pt x="40" y="0"/>
                  </a:moveTo>
                  <a:cubicBezTo>
                    <a:pt x="35" y="3"/>
                    <a:pt x="35" y="3"/>
                    <a:pt x="35" y="3"/>
                  </a:cubicBezTo>
                  <a:cubicBezTo>
                    <a:pt x="38" y="38"/>
                    <a:pt x="23" y="62"/>
                    <a:pt x="12" y="74"/>
                  </a:cubicBezTo>
                  <a:cubicBezTo>
                    <a:pt x="6" y="81"/>
                    <a:pt x="0" y="85"/>
                    <a:pt x="0" y="85"/>
                  </a:cubicBezTo>
                  <a:cubicBezTo>
                    <a:pt x="16" y="76"/>
                    <a:pt x="16" y="76"/>
                    <a:pt x="16" y="76"/>
                  </a:cubicBezTo>
                  <a:cubicBezTo>
                    <a:pt x="16" y="76"/>
                    <a:pt x="45" y="56"/>
                    <a:pt x="40" y="0"/>
                  </a:cubicBez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80" name="Freeform 329"/>
            <p:cNvSpPr>
              <a:spLocks/>
            </p:cNvSpPr>
            <p:nvPr/>
          </p:nvSpPr>
          <p:spPr bwMode="auto">
            <a:xfrm flipH="1">
              <a:off x="5406" y="2232"/>
              <a:ext cx="0" cy="1"/>
            </a:xfrm>
            <a:custGeom>
              <a:avLst/>
              <a:gdLst>
                <a:gd name="T0" fmla="*/ 0 h 1"/>
                <a:gd name="T1" fmla="*/ 0 h 1"/>
                <a:gd name="T2" fmla="*/ 0 h 1"/>
                <a:gd name="T3" fmla="*/ 0 60000 65536"/>
                <a:gd name="T4" fmla="*/ 0 60000 65536"/>
                <a:gd name="T5" fmla="*/ 0 60000 65536"/>
                <a:gd name="T6" fmla="*/ 0 h 1"/>
                <a:gd name="T7" fmla="*/ 1 h 1"/>
              </a:gdLst>
              <a:ahLst/>
              <a:cxnLst>
                <a:cxn ang="T3">
                  <a:pos x="0" y="T0"/>
                </a:cxn>
                <a:cxn ang="T4">
                  <a:pos x="0" y="T1"/>
                </a:cxn>
                <a:cxn ang="T5">
                  <a:pos x="0" y="T2"/>
                </a:cxn>
              </a:cxnLst>
              <a:rect l="0" t="T6" r="0" b="T7"/>
              <a:pathLst>
                <a:path h="1">
                  <a:moveTo>
                    <a:pt x="0" y="0"/>
                  </a:moveTo>
                  <a:lnTo>
                    <a:pt x="0"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81" name="Freeform 330"/>
            <p:cNvSpPr>
              <a:spLocks/>
            </p:cNvSpPr>
            <p:nvPr/>
          </p:nvSpPr>
          <p:spPr bwMode="auto">
            <a:xfrm flipH="1">
              <a:off x="5406" y="2244"/>
              <a:ext cx="0" cy="1"/>
            </a:xfrm>
            <a:custGeom>
              <a:avLst/>
              <a:gdLst>
                <a:gd name="T0" fmla="*/ 0 h 1"/>
                <a:gd name="T1" fmla="*/ 0 h 1"/>
                <a:gd name="T2" fmla="*/ 0 h 1"/>
                <a:gd name="T3" fmla="*/ 0 60000 65536"/>
                <a:gd name="T4" fmla="*/ 0 60000 65536"/>
                <a:gd name="T5" fmla="*/ 0 60000 65536"/>
                <a:gd name="T6" fmla="*/ 0 h 1"/>
                <a:gd name="T7" fmla="*/ 1 h 1"/>
              </a:gdLst>
              <a:ahLst/>
              <a:cxnLst>
                <a:cxn ang="T3">
                  <a:pos x="0" y="T0"/>
                </a:cxn>
                <a:cxn ang="T4">
                  <a:pos x="0" y="T1"/>
                </a:cxn>
                <a:cxn ang="T5">
                  <a:pos x="0" y="T2"/>
                </a:cxn>
              </a:cxnLst>
              <a:rect l="0" t="T6" r="0" b="T7"/>
              <a:pathLst>
                <a:path h="1">
                  <a:moveTo>
                    <a:pt x="0" y="0"/>
                  </a:moveTo>
                  <a:lnTo>
                    <a:pt x="0"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82" name="Freeform 331"/>
            <p:cNvSpPr>
              <a:spLocks/>
            </p:cNvSpPr>
            <p:nvPr/>
          </p:nvSpPr>
          <p:spPr bwMode="auto">
            <a:xfrm flipH="1">
              <a:off x="5358" y="1915"/>
              <a:ext cx="203" cy="311"/>
            </a:xfrm>
            <a:custGeom>
              <a:avLst/>
              <a:gdLst>
                <a:gd name="T0" fmla="*/ 0 w 185"/>
                <a:gd name="T1" fmla="*/ 5995 h 283"/>
                <a:gd name="T2" fmla="*/ 0 w 185"/>
                <a:gd name="T3" fmla="*/ 232 h 283"/>
                <a:gd name="T4" fmla="*/ 540 w 185"/>
                <a:gd name="T5" fmla="*/ 3 h 283"/>
                <a:gd name="T6" fmla="*/ 5775 w 185"/>
                <a:gd name="T7" fmla="*/ 3283 h 283"/>
                <a:gd name="T8" fmla="*/ 5775 w 185"/>
                <a:gd name="T9" fmla="*/ 8787 h 283"/>
                <a:gd name="T10" fmla="*/ 5341 w 185"/>
                <a:gd name="T11" fmla="*/ 9281 h 283"/>
                <a:gd name="T12" fmla="*/ 0 w 185"/>
                <a:gd name="T13" fmla="*/ 5995 h 283"/>
                <a:gd name="T14" fmla="*/ 0 60000 65536"/>
                <a:gd name="T15" fmla="*/ 0 60000 65536"/>
                <a:gd name="T16" fmla="*/ 0 60000 65536"/>
                <a:gd name="T17" fmla="*/ 0 60000 65536"/>
                <a:gd name="T18" fmla="*/ 0 60000 65536"/>
                <a:gd name="T19" fmla="*/ 0 60000 65536"/>
                <a:gd name="T20" fmla="*/ 0 60000 65536"/>
                <a:gd name="T21" fmla="*/ 0 w 185"/>
                <a:gd name="T22" fmla="*/ 0 h 283"/>
                <a:gd name="T23" fmla="*/ 185 w 185"/>
                <a:gd name="T24" fmla="*/ 283 h 2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5" h="283">
                  <a:moveTo>
                    <a:pt x="0" y="183"/>
                  </a:moveTo>
                  <a:cubicBezTo>
                    <a:pt x="0" y="7"/>
                    <a:pt x="0" y="7"/>
                    <a:pt x="0" y="7"/>
                  </a:cubicBezTo>
                  <a:cubicBezTo>
                    <a:pt x="0" y="7"/>
                    <a:pt x="12" y="0"/>
                    <a:pt x="17" y="3"/>
                  </a:cubicBezTo>
                  <a:cubicBezTo>
                    <a:pt x="185" y="100"/>
                    <a:pt x="185" y="100"/>
                    <a:pt x="185" y="100"/>
                  </a:cubicBezTo>
                  <a:cubicBezTo>
                    <a:pt x="185" y="268"/>
                    <a:pt x="185" y="268"/>
                    <a:pt x="185" y="268"/>
                  </a:cubicBezTo>
                  <a:cubicBezTo>
                    <a:pt x="185" y="269"/>
                    <a:pt x="179" y="279"/>
                    <a:pt x="173" y="283"/>
                  </a:cubicBezTo>
                  <a:lnTo>
                    <a:pt x="0" y="183"/>
                  </a:lnTo>
                  <a:close/>
                </a:path>
              </a:pathLst>
            </a:custGeom>
            <a:noFill/>
            <a:ln w="23813">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583" name="Freeform 332"/>
            <p:cNvSpPr>
              <a:spLocks/>
            </p:cNvSpPr>
            <p:nvPr/>
          </p:nvSpPr>
          <p:spPr bwMode="auto">
            <a:xfrm flipH="1">
              <a:off x="5371" y="1921"/>
              <a:ext cx="190" cy="303"/>
            </a:xfrm>
            <a:custGeom>
              <a:avLst/>
              <a:gdLst>
                <a:gd name="T0" fmla="*/ 0 w 409"/>
                <a:gd name="T1" fmla="*/ 0 h 652"/>
                <a:gd name="T2" fmla="*/ 0 w 409"/>
                <a:gd name="T3" fmla="*/ 0 h 652"/>
                <a:gd name="T4" fmla="*/ 0 w 409"/>
                <a:gd name="T5" fmla="*/ 0 h 652"/>
                <a:gd name="T6" fmla="*/ 0 w 409"/>
                <a:gd name="T7" fmla="*/ 0 h 652"/>
                <a:gd name="T8" fmla="*/ 0 w 409"/>
                <a:gd name="T9" fmla="*/ 0 h 652"/>
                <a:gd name="T10" fmla="*/ 0 60000 65536"/>
                <a:gd name="T11" fmla="*/ 0 60000 65536"/>
                <a:gd name="T12" fmla="*/ 0 60000 65536"/>
                <a:gd name="T13" fmla="*/ 0 60000 65536"/>
                <a:gd name="T14" fmla="*/ 0 60000 65536"/>
                <a:gd name="T15" fmla="*/ 0 w 409"/>
                <a:gd name="T16" fmla="*/ 0 h 652"/>
                <a:gd name="T17" fmla="*/ 409 w 409"/>
                <a:gd name="T18" fmla="*/ 652 h 652"/>
              </a:gdLst>
              <a:ahLst/>
              <a:cxnLst>
                <a:cxn ang="T10">
                  <a:pos x="T0" y="T1"/>
                </a:cxn>
                <a:cxn ang="T11">
                  <a:pos x="T2" y="T3"/>
                </a:cxn>
                <a:cxn ang="T12">
                  <a:pos x="T4" y="T5"/>
                </a:cxn>
                <a:cxn ang="T13">
                  <a:pos x="T6" y="T7"/>
                </a:cxn>
                <a:cxn ang="T14">
                  <a:pos x="T8" y="T9"/>
                </a:cxn>
              </a:cxnLst>
              <a:rect l="T15" t="T16" r="T17" b="T18"/>
              <a:pathLst>
                <a:path w="409" h="652">
                  <a:moveTo>
                    <a:pt x="0" y="0"/>
                  </a:moveTo>
                  <a:lnTo>
                    <a:pt x="409" y="237"/>
                  </a:lnTo>
                  <a:lnTo>
                    <a:pt x="409" y="652"/>
                  </a:lnTo>
                  <a:lnTo>
                    <a:pt x="0" y="416"/>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84" name="Freeform 333"/>
            <p:cNvSpPr>
              <a:spLocks/>
            </p:cNvSpPr>
            <p:nvPr/>
          </p:nvSpPr>
          <p:spPr bwMode="auto">
            <a:xfrm flipH="1">
              <a:off x="5383" y="1945"/>
              <a:ext cx="166" cy="260"/>
            </a:xfrm>
            <a:custGeom>
              <a:avLst/>
              <a:gdLst>
                <a:gd name="T0" fmla="*/ 0 w 357"/>
                <a:gd name="T1" fmla="*/ 0 h 560"/>
                <a:gd name="T2" fmla="*/ 0 w 357"/>
                <a:gd name="T3" fmla="*/ 0 h 560"/>
                <a:gd name="T4" fmla="*/ 0 w 357"/>
                <a:gd name="T5" fmla="*/ 0 h 560"/>
                <a:gd name="T6" fmla="*/ 0 w 357"/>
                <a:gd name="T7" fmla="*/ 0 h 560"/>
                <a:gd name="T8" fmla="*/ 0 w 357"/>
                <a:gd name="T9" fmla="*/ 0 h 560"/>
                <a:gd name="T10" fmla="*/ 0 60000 65536"/>
                <a:gd name="T11" fmla="*/ 0 60000 65536"/>
                <a:gd name="T12" fmla="*/ 0 60000 65536"/>
                <a:gd name="T13" fmla="*/ 0 60000 65536"/>
                <a:gd name="T14" fmla="*/ 0 60000 65536"/>
                <a:gd name="T15" fmla="*/ 0 w 357"/>
                <a:gd name="T16" fmla="*/ 0 h 560"/>
                <a:gd name="T17" fmla="*/ 357 w 357"/>
                <a:gd name="T18" fmla="*/ 560 h 560"/>
              </a:gdLst>
              <a:ahLst/>
              <a:cxnLst>
                <a:cxn ang="T10">
                  <a:pos x="T0" y="T1"/>
                </a:cxn>
                <a:cxn ang="T11">
                  <a:pos x="T2" y="T3"/>
                </a:cxn>
                <a:cxn ang="T12">
                  <a:pos x="T4" y="T5"/>
                </a:cxn>
                <a:cxn ang="T13">
                  <a:pos x="T6" y="T7"/>
                </a:cxn>
                <a:cxn ang="T14">
                  <a:pos x="T8" y="T9"/>
                </a:cxn>
              </a:cxnLst>
              <a:rect l="T15" t="T16" r="T17" b="T18"/>
              <a:pathLst>
                <a:path w="357" h="560">
                  <a:moveTo>
                    <a:pt x="0" y="0"/>
                  </a:moveTo>
                  <a:lnTo>
                    <a:pt x="357" y="205"/>
                  </a:lnTo>
                  <a:lnTo>
                    <a:pt x="357" y="560"/>
                  </a:lnTo>
                  <a:lnTo>
                    <a:pt x="0" y="352"/>
                  </a:lnTo>
                  <a:lnTo>
                    <a:pt x="0" y="0"/>
                  </a:lnTo>
                  <a:close/>
                </a:path>
              </a:pathLst>
            </a:custGeom>
            <a:solidFill>
              <a:srgbClr val="81B1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85" name="Freeform 334"/>
            <p:cNvSpPr>
              <a:spLocks/>
            </p:cNvSpPr>
            <p:nvPr/>
          </p:nvSpPr>
          <p:spPr bwMode="auto">
            <a:xfrm flipH="1">
              <a:off x="5383" y="1945"/>
              <a:ext cx="166" cy="260"/>
            </a:xfrm>
            <a:custGeom>
              <a:avLst/>
              <a:gdLst>
                <a:gd name="T0" fmla="*/ 0 w 357"/>
                <a:gd name="T1" fmla="*/ 0 h 560"/>
                <a:gd name="T2" fmla="*/ 0 w 357"/>
                <a:gd name="T3" fmla="*/ 0 h 560"/>
                <a:gd name="T4" fmla="*/ 0 w 357"/>
                <a:gd name="T5" fmla="*/ 0 h 560"/>
                <a:gd name="T6" fmla="*/ 0 w 357"/>
                <a:gd name="T7" fmla="*/ 0 h 560"/>
                <a:gd name="T8" fmla="*/ 0 w 357"/>
                <a:gd name="T9" fmla="*/ 0 h 560"/>
                <a:gd name="T10" fmla="*/ 0 w 357"/>
                <a:gd name="T11" fmla="*/ 0 h 560"/>
                <a:gd name="T12" fmla="*/ 0 w 357"/>
                <a:gd name="T13" fmla="*/ 0 h 560"/>
                <a:gd name="T14" fmla="*/ 0 60000 65536"/>
                <a:gd name="T15" fmla="*/ 0 60000 65536"/>
                <a:gd name="T16" fmla="*/ 0 60000 65536"/>
                <a:gd name="T17" fmla="*/ 0 60000 65536"/>
                <a:gd name="T18" fmla="*/ 0 60000 65536"/>
                <a:gd name="T19" fmla="*/ 0 60000 65536"/>
                <a:gd name="T20" fmla="*/ 0 60000 65536"/>
                <a:gd name="T21" fmla="*/ 0 w 357"/>
                <a:gd name="T22" fmla="*/ 0 h 560"/>
                <a:gd name="T23" fmla="*/ 357 w 357"/>
                <a:gd name="T24" fmla="*/ 560 h 5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7" h="560">
                  <a:moveTo>
                    <a:pt x="5" y="2"/>
                  </a:moveTo>
                  <a:lnTo>
                    <a:pt x="5" y="347"/>
                  </a:lnTo>
                  <a:lnTo>
                    <a:pt x="357" y="550"/>
                  </a:lnTo>
                  <a:lnTo>
                    <a:pt x="357" y="560"/>
                  </a:lnTo>
                  <a:lnTo>
                    <a:pt x="0" y="352"/>
                  </a:lnTo>
                  <a:lnTo>
                    <a:pt x="0" y="0"/>
                  </a:lnTo>
                  <a:lnTo>
                    <a:pt x="5"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86" name="Freeform 335"/>
            <p:cNvSpPr>
              <a:spLocks/>
            </p:cNvSpPr>
            <p:nvPr/>
          </p:nvSpPr>
          <p:spPr bwMode="auto">
            <a:xfrm flipH="1">
              <a:off x="5358" y="1914"/>
              <a:ext cx="203" cy="118"/>
            </a:xfrm>
            <a:custGeom>
              <a:avLst/>
              <a:gdLst>
                <a:gd name="T0" fmla="*/ 540 w 185"/>
                <a:gd name="T1" fmla="*/ 3 h 107"/>
                <a:gd name="T2" fmla="*/ 5775 w 185"/>
                <a:gd name="T3" fmla="*/ 3703 h 107"/>
                <a:gd name="T4" fmla="*/ 5341 w 185"/>
                <a:gd name="T5" fmla="*/ 4002 h 107"/>
                <a:gd name="T6" fmla="*/ 0 w 185"/>
                <a:gd name="T7" fmla="*/ 262 h 107"/>
                <a:gd name="T8" fmla="*/ 540 w 185"/>
                <a:gd name="T9" fmla="*/ 3 h 107"/>
                <a:gd name="T10" fmla="*/ 0 60000 65536"/>
                <a:gd name="T11" fmla="*/ 0 60000 65536"/>
                <a:gd name="T12" fmla="*/ 0 60000 65536"/>
                <a:gd name="T13" fmla="*/ 0 60000 65536"/>
                <a:gd name="T14" fmla="*/ 0 60000 65536"/>
                <a:gd name="T15" fmla="*/ 0 w 185"/>
                <a:gd name="T16" fmla="*/ 0 h 107"/>
                <a:gd name="T17" fmla="*/ 185 w 185"/>
                <a:gd name="T18" fmla="*/ 107 h 107"/>
              </a:gdLst>
              <a:ahLst/>
              <a:cxnLst>
                <a:cxn ang="T10">
                  <a:pos x="T0" y="T1"/>
                </a:cxn>
                <a:cxn ang="T11">
                  <a:pos x="T2" y="T3"/>
                </a:cxn>
                <a:cxn ang="T12">
                  <a:pos x="T4" y="T5"/>
                </a:cxn>
                <a:cxn ang="T13">
                  <a:pos x="T6" y="T7"/>
                </a:cxn>
                <a:cxn ang="T14">
                  <a:pos x="T8" y="T9"/>
                </a:cxn>
              </a:cxnLst>
              <a:rect l="T15" t="T16" r="T17" b="T18"/>
              <a:pathLst>
                <a:path w="185" h="107">
                  <a:moveTo>
                    <a:pt x="17" y="3"/>
                  </a:moveTo>
                  <a:cubicBezTo>
                    <a:pt x="185" y="100"/>
                    <a:pt x="185" y="100"/>
                    <a:pt x="185" y="100"/>
                  </a:cubicBezTo>
                  <a:cubicBezTo>
                    <a:pt x="173" y="107"/>
                    <a:pt x="173" y="107"/>
                    <a:pt x="173" y="107"/>
                  </a:cubicBezTo>
                  <a:cubicBezTo>
                    <a:pt x="0" y="7"/>
                    <a:pt x="0" y="7"/>
                    <a:pt x="0" y="7"/>
                  </a:cubicBezTo>
                  <a:cubicBezTo>
                    <a:pt x="0" y="7"/>
                    <a:pt x="12" y="0"/>
                    <a:pt x="17" y="3"/>
                  </a:cubicBez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87" name="Freeform 336"/>
            <p:cNvSpPr>
              <a:spLocks/>
            </p:cNvSpPr>
            <p:nvPr/>
          </p:nvSpPr>
          <p:spPr bwMode="auto">
            <a:xfrm flipH="1">
              <a:off x="5358" y="2024"/>
              <a:ext cx="13" cy="200"/>
            </a:xfrm>
            <a:custGeom>
              <a:avLst/>
              <a:gdLst>
                <a:gd name="T0" fmla="*/ 0 w 12"/>
                <a:gd name="T1" fmla="*/ 4889 h 183"/>
                <a:gd name="T2" fmla="*/ 0 w 12"/>
                <a:gd name="T3" fmla="*/ 196 h 183"/>
                <a:gd name="T4" fmla="*/ 225 w 12"/>
                <a:gd name="T5" fmla="*/ 0 h 183"/>
                <a:gd name="T6" fmla="*/ 225 w 12"/>
                <a:gd name="T7" fmla="*/ 4537 h 183"/>
                <a:gd name="T8" fmla="*/ 225 w 12"/>
                <a:gd name="T9" fmla="*/ 4537 h 183"/>
                <a:gd name="T10" fmla="*/ 0 w 12"/>
                <a:gd name="T11" fmla="*/ 4889 h 183"/>
                <a:gd name="T12" fmla="*/ 0 60000 65536"/>
                <a:gd name="T13" fmla="*/ 0 60000 65536"/>
                <a:gd name="T14" fmla="*/ 0 60000 65536"/>
                <a:gd name="T15" fmla="*/ 0 60000 65536"/>
                <a:gd name="T16" fmla="*/ 0 60000 65536"/>
                <a:gd name="T17" fmla="*/ 0 60000 65536"/>
                <a:gd name="T18" fmla="*/ 0 w 12"/>
                <a:gd name="T19" fmla="*/ 0 h 183"/>
                <a:gd name="T20" fmla="*/ 12 w 12"/>
                <a:gd name="T21" fmla="*/ 183 h 183"/>
              </a:gdLst>
              <a:ahLst/>
              <a:cxnLst>
                <a:cxn ang="T12">
                  <a:pos x="T0" y="T1"/>
                </a:cxn>
                <a:cxn ang="T13">
                  <a:pos x="T2" y="T3"/>
                </a:cxn>
                <a:cxn ang="T14">
                  <a:pos x="T4" y="T5"/>
                </a:cxn>
                <a:cxn ang="T15">
                  <a:pos x="T6" y="T7"/>
                </a:cxn>
                <a:cxn ang="T16">
                  <a:pos x="T8" y="T9"/>
                </a:cxn>
                <a:cxn ang="T17">
                  <a:pos x="T10" y="T11"/>
                </a:cxn>
              </a:cxnLst>
              <a:rect l="T18" t="T19" r="T20" b="T21"/>
              <a:pathLst>
                <a:path w="12" h="183">
                  <a:moveTo>
                    <a:pt x="0" y="183"/>
                  </a:moveTo>
                  <a:cubicBezTo>
                    <a:pt x="0" y="7"/>
                    <a:pt x="0" y="7"/>
                    <a:pt x="0" y="7"/>
                  </a:cubicBezTo>
                  <a:cubicBezTo>
                    <a:pt x="12" y="0"/>
                    <a:pt x="12" y="0"/>
                    <a:pt x="12" y="0"/>
                  </a:cubicBezTo>
                  <a:cubicBezTo>
                    <a:pt x="12" y="169"/>
                    <a:pt x="12" y="169"/>
                    <a:pt x="12" y="169"/>
                  </a:cubicBezTo>
                  <a:cubicBezTo>
                    <a:pt x="12" y="169"/>
                    <a:pt x="12" y="169"/>
                    <a:pt x="12" y="169"/>
                  </a:cubicBezTo>
                  <a:cubicBezTo>
                    <a:pt x="12" y="170"/>
                    <a:pt x="6" y="180"/>
                    <a:pt x="0" y="183"/>
                  </a:cubicBez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2312" name="Group 337"/>
          <p:cNvGrpSpPr>
            <a:grpSpLocks noChangeAspect="1"/>
          </p:cNvGrpSpPr>
          <p:nvPr/>
        </p:nvGrpSpPr>
        <p:grpSpPr bwMode="auto">
          <a:xfrm flipH="1">
            <a:off x="4595813" y="5010150"/>
            <a:ext cx="620712" cy="588963"/>
            <a:chOff x="4344" y="1613"/>
            <a:chExt cx="985" cy="950"/>
          </a:xfrm>
        </p:grpSpPr>
        <p:sp>
          <p:nvSpPr>
            <p:cNvPr id="12551" name="AutoShape 338"/>
            <p:cNvSpPr>
              <a:spLocks noChangeAspect="1" noChangeArrowheads="1" noTextEdit="1"/>
            </p:cNvSpPr>
            <p:nvPr/>
          </p:nvSpPr>
          <p:spPr bwMode="auto">
            <a:xfrm>
              <a:off x="4344" y="1613"/>
              <a:ext cx="985" cy="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52" name="Freeform 339"/>
            <p:cNvSpPr>
              <a:spLocks/>
            </p:cNvSpPr>
            <p:nvPr/>
          </p:nvSpPr>
          <p:spPr bwMode="auto">
            <a:xfrm>
              <a:off x="4471" y="2166"/>
              <a:ext cx="256" cy="172"/>
            </a:xfrm>
            <a:custGeom>
              <a:avLst/>
              <a:gdLst>
                <a:gd name="T0" fmla="*/ 2147483647 w 108"/>
                <a:gd name="T1" fmla="*/ 2147483647 h 73"/>
                <a:gd name="T2" fmla="*/ 2147483647 w 108"/>
                <a:gd name="T3" fmla="*/ 2147483647 h 73"/>
                <a:gd name="T4" fmla="*/ 2147483647 w 108"/>
                <a:gd name="T5" fmla="*/ 2147483647 h 73"/>
                <a:gd name="T6" fmla="*/ 2147483647 w 108"/>
                <a:gd name="T7" fmla="*/ 2147483647 h 73"/>
                <a:gd name="T8" fmla="*/ 0 w 108"/>
                <a:gd name="T9" fmla="*/ 2147483647 h 73"/>
                <a:gd name="T10" fmla="*/ 0 w 108"/>
                <a:gd name="T11" fmla="*/ 2147483647 h 73"/>
                <a:gd name="T12" fmla="*/ 0 w 108"/>
                <a:gd name="T13" fmla="*/ 2147483647 h 73"/>
                <a:gd name="T14" fmla="*/ 0 w 108"/>
                <a:gd name="T15" fmla="*/ 2147483647 h 73"/>
                <a:gd name="T16" fmla="*/ 0 w 108"/>
                <a:gd name="T17" fmla="*/ 2147483647 h 73"/>
                <a:gd name="T18" fmla="*/ 2147483647 w 108"/>
                <a:gd name="T19" fmla="*/ 2147483647 h 73"/>
                <a:gd name="T20" fmla="*/ 2147483647 w 108"/>
                <a:gd name="T21" fmla="*/ 2147483647 h 73"/>
                <a:gd name="T22" fmla="*/ 2147483647 w 108"/>
                <a:gd name="T23" fmla="*/ 2147483647 h 73"/>
                <a:gd name="T24" fmla="*/ 2147483647 w 108"/>
                <a:gd name="T25" fmla="*/ 2147483647 h 73"/>
                <a:gd name="T26" fmla="*/ 2147483647 w 108"/>
                <a:gd name="T27" fmla="*/ 2147483647 h 73"/>
                <a:gd name="T28" fmla="*/ 2147483647 w 108"/>
                <a:gd name="T29" fmla="*/ 2147483647 h 73"/>
                <a:gd name="T30" fmla="*/ 2147483647 w 108"/>
                <a:gd name="T31" fmla="*/ 2147483647 h 73"/>
                <a:gd name="T32" fmla="*/ 2147483647 w 108"/>
                <a:gd name="T33" fmla="*/ 2147483647 h 73"/>
                <a:gd name="T34" fmla="*/ 2147483647 w 108"/>
                <a:gd name="T35" fmla="*/ 2147483647 h 73"/>
                <a:gd name="T36" fmla="*/ 2147483647 w 108"/>
                <a:gd name="T37" fmla="*/ 2147483647 h 7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8"/>
                <a:gd name="T58" fmla="*/ 0 h 73"/>
                <a:gd name="T59" fmla="*/ 108 w 108"/>
                <a:gd name="T60" fmla="*/ 73 h 7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8" h="73">
                  <a:moveTo>
                    <a:pt x="101" y="30"/>
                  </a:moveTo>
                  <a:cubicBezTo>
                    <a:pt x="58" y="6"/>
                    <a:pt x="58" y="6"/>
                    <a:pt x="58" y="6"/>
                  </a:cubicBezTo>
                  <a:cubicBezTo>
                    <a:pt x="49" y="0"/>
                    <a:pt x="34" y="0"/>
                    <a:pt x="25" y="6"/>
                  </a:cubicBezTo>
                  <a:cubicBezTo>
                    <a:pt x="7" y="16"/>
                    <a:pt x="7" y="16"/>
                    <a:pt x="7" y="16"/>
                  </a:cubicBezTo>
                  <a:cubicBezTo>
                    <a:pt x="3" y="18"/>
                    <a:pt x="1" y="21"/>
                    <a:pt x="0" y="24"/>
                  </a:cubicBezTo>
                  <a:cubicBezTo>
                    <a:pt x="0" y="24"/>
                    <a:pt x="0" y="24"/>
                    <a:pt x="0" y="24"/>
                  </a:cubicBezTo>
                  <a:cubicBezTo>
                    <a:pt x="0" y="24"/>
                    <a:pt x="0" y="25"/>
                    <a:pt x="0" y="26"/>
                  </a:cubicBezTo>
                  <a:cubicBezTo>
                    <a:pt x="0" y="33"/>
                    <a:pt x="0" y="33"/>
                    <a:pt x="0" y="33"/>
                  </a:cubicBezTo>
                  <a:cubicBezTo>
                    <a:pt x="0" y="33"/>
                    <a:pt x="0" y="33"/>
                    <a:pt x="0" y="33"/>
                  </a:cubicBezTo>
                  <a:cubicBezTo>
                    <a:pt x="0" y="37"/>
                    <a:pt x="2" y="40"/>
                    <a:pt x="7" y="43"/>
                  </a:cubicBezTo>
                  <a:cubicBezTo>
                    <a:pt x="38" y="61"/>
                    <a:pt x="38" y="61"/>
                    <a:pt x="38" y="61"/>
                  </a:cubicBezTo>
                  <a:cubicBezTo>
                    <a:pt x="49" y="67"/>
                    <a:pt x="49" y="67"/>
                    <a:pt x="49" y="67"/>
                  </a:cubicBezTo>
                  <a:cubicBezTo>
                    <a:pt x="58" y="72"/>
                    <a:pt x="71" y="73"/>
                    <a:pt x="80" y="69"/>
                  </a:cubicBezTo>
                  <a:cubicBezTo>
                    <a:pt x="81" y="68"/>
                    <a:pt x="82" y="68"/>
                    <a:pt x="83" y="67"/>
                  </a:cubicBezTo>
                  <a:cubicBezTo>
                    <a:pt x="101" y="57"/>
                    <a:pt x="101" y="57"/>
                    <a:pt x="101" y="57"/>
                  </a:cubicBezTo>
                  <a:cubicBezTo>
                    <a:pt x="105" y="54"/>
                    <a:pt x="108" y="51"/>
                    <a:pt x="108" y="47"/>
                  </a:cubicBezTo>
                  <a:cubicBezTo>
                    <a:pt x="108" y="47"/>
                    <a:pt x="108" y="47"/>
                    <a:pt x="108" y="47"/>
                  </a:cubicBezTo>
                  <a:cubicBezTo>
                    <a:pt x="108" y="40"/>
                    <a:pt x="108" y="40"/>
                    <a:pt x="108" y="40"/>
                  </a:cubicBezTo>
                  <a:cubicBezTo>
                    <a:pt x="108" y="36"/>
                    <a:pt x="105" y="33"/>
                    <a:pt x="101" y="30"/>
                  </a:cubicBezTo>
                  <a:close/>
                </a:path>
              </a:pathLst>
            </a:custGeom>
            <a:noFill/>
            <a:ln w="23813">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553" name="Freeform 340"/>
            <p:cNvSpPr>
              <a:spLocks/>
            </p:cNvSpPr>
            <p:nvPr/>
          </p:nvSpPr>
          <p:spPr bwMode="auto">
            <a:xfrm>
              <a:off x="4471" y="2227"/>
              <a:ext cx="256" cy="111"/>
            </a:xfrm>
            <a:custGeom>
              <a:avLst/>
              <a:gdLst>
                <a:gd name="T0" fmla="*/ 2147483647 w 108"/>
                <a:gd name="T1" fmla="*/ 2147483647 h 47"/>
                <a:gd name="T2" fmla="*/ 2147483647 w 108"/>
                <a:gd name="T3" fmla="*/ 2147483647 h 47"/>
                <a:gd name="T4" fmla="*/ 2147483647 w 108"/>
                <a:gd name="T5" fmla="*/ 2147483647 h 47"/>
                <a:gd name="T6" fmla="*/ 2147483647 w 108"/>
                <a:gd name="T7" fmla="*/ 2147483647 h 47"/>
                <a:gd name="T8" fmla="*/ 2147483647 w 108"/>
                <a:gd name="T9" fmla="*/ 2147483647 h 47"/>
                <a:gd name="T10" fmla="*/ 2147483647 w 108"/>
                <a:gd name="T11" fmla="*/ 2147483647 h 47"/>
                <a:gd name="T12" fmla="*/ 2147483647 w 108"/>
                <a:gd name="T13" fmla="*/ 2147483647 h 47"/>
                <a:gd name="T14" fmla="*/ 2147483647 w 108"/>
                <a:gd name="T15" fmla="*/ 2147483647 h 47"/>
                <a:gd name="T16" fmla="*/ 0 w 108"/>
                <a:gd name="T17" fmla="*/ 0 h 47"/>
                <a:gd name="T18" fmla="*/ 0 w 108"/>
                <a:gd name="T19" fmla="*/ 2147483647 h 47"/>
                <a:gd name="T20" fmla="*/ 0 w 108"/>
                <a:gd name="T21" fmla="*/ 2147483647 h 47"/>
                <a:gd name="T22" fmla="*/ 2147483647 w 108"/>
                <a:gd name="T23" fmla="*/ 2147483647 h 47"/>
                <a:gd name="T24" fmla="*/ 2147483647 w 108"/>
                <a:gd name="T25" fmla="*/ 2147483647 h 47"/>
                <a:gd name="T26" fmla="*/ 2147483647 w 108"/>
                <a:gd name="T27" fmla="*/ 2147483647 h 47"/>
                <a:gd name="T28" fmla="*/ 2147483647 w 108"/>
                <a:gd name="T29" fmla="*/ 2147483647 h 47"/>
                <a:gd name="T30" fmla="*/ 2147483647 w 108"/>
                <a:gd name="T31" fmla="*/ 2147483647 h 47"/>
                <a:gd name="T32" fmla="*/ 2147483647 w 108"/>
                <a:gd name="T33" fmla="*/ 2147483647 h 47"/>
                <a:gd name="T34" fmla="*/ 2147483647 w 108"/>
                <a:gd name="T35" fmla="*/ 2147483647 h 47"/>
                <a:gd name="T36" fmla="*/ 2147483647 w 108"/>
                <a:gd name="T37" fmla="*/ 2147483647 h 47"/>
                <a:gd name="T38" fmla="*/ 2147483647 w 108"/>
                <a:gd name="T39" fmla="*/ 2147483647 h 47"/>
                <a:gd name="T40" fmla="*/ 2147483647 w 108"/>
                <a:gd name="T41" fmla="*/ 2147483647 h 4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8"/>
                <a:gd name="T64" fmla="*/ 0 h 47"/>
                <a:gd name="T65" fmla="*/ 108 w 108"/>
                <a:gd name="T66" fmla="*/ 47 h 4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8" h="47">
                  <a:moveTo>
                    <a:pt x="105" y="20"/>
                  </a:moveTo>
                  <a:cubicBezTo>
                    <a:pt x="104" y="21"/>
                    <a:pt x="103" y="22"/>
                    <a:pt x="101" y="23"/>
                  </a:cubicBezTo>
                  <a:cubicBezTo>
                    <a:pt x="83" y="34"/>
                    <a:pt x="83" y="34"/>
                    <a:pt x="83" y="34"/>
                  </a:cubicBezTo>
                  <a:cubicBezTo>
                    <a:pt x="82" y="34"/>
                    <a:pt x="81" y="35"/>
                    <a:pt x="80" y="35"/>
                  </a:cubicBezTo>
                  <a:cubicBezTo>
                    <a:pt x="71" y="39"/>
                    <a:pt x="58" y="39"/>
                    <a:pt x="49" y="34"/>
                  </a:cubicBezTo>
                  <a:cubicBezTo>
                    <a:pt x="38" y="27"/>
                    <a:pt x="38" y="27"/>
                    <a:pt x="38" y="27"/>
                  </a:cubicBezTo>
                  <a:cubicBezTo>
                    <a:pt x="7" y="9"/>
                    <a:pt x="7" y="9"/>
                    <a:pt x="7" y="9"/>
                  </a:cubicBezTo>
                  <a:cubicBezTo>
                    <a:pt x="5" y="8"/>
                    <a:pt x="3" y="7"/>
                    <a:pt x="2" y="5"/>
                  </a:cubicBezTo>
                  <a:cubicBezTo>
                    <a:pt x="1" y="4"/>
                    <a:pt x="0" y="2"/>
                    <a:pt x="0" y="0"/>
                  </a:cubicBezTo>
                  <a:cubicBezTo>
                    <a:pt x="0" y="7"/>
                    <a:pt x="0" y="7"/>
                    <a:pt x="0" y="7"/>
                  </a:cubicBezTo>
                  <a:cubicBezTo>
                    <a:pt x="0" y="7"/>
                    <a:pt x="0" y="7"/>
                    <a:pt x="0" y="7"/>
                  </a:cubicBezTo>
                  <a:cubicBezTo>
                    <a:pt x="0" y="11"/>
                    <a:pt x="2" y="14"/>
                    <a:pt x="7" y="17"/>
                  </a:cubicBezTo>
                  <a:cubicBezTo>
                    <a:pt x="38" y="35"/>
                    <a:pt x="38" y="35"/>
                    <a:pt x="38" y="35"/>
                  </a:cubicBezTo>
                  <a:cubicBezTo>
                    <a:pt x="49" y="41"/>
                    <a:pt x="49" y="41"/>
                    <a:pt x="49" y="41"/>
                  </a:cubicBezTo>
                  <a:cubicBezTo>
                    <a:pt x="58" y="46"/>
                    <a:pt x="71" y="47"/>
                    <a:pt x="80" y="43"/>
                  </a:cubicBezTo>
                  <a:cubicBezTo>
                    <a:pt x="81" y="42"/>
                    <a:pt x="82" y="42"/>
                    <a:pt x="83" y="41"/>
                  </a:cubicBezTo>
                  <a:cubicBezTo>
                    <a:pt x="101" y="31"/>
                    <a:pt x="101" y="31"/>
                    <a:pt x="101" y="31"/>
                  </a:cubicBezTo>
                  <a:cubicBezTo>
                    <a:pt x="105" y="28"/>
                    <a:pt x="108" y="25"/>
                    <a:pt x="108" y="21"/>
                  </a:cubicBezTo>
                  <a:cubicBezTo>
                    <a:pt x="108" y="21"/>
                    <a:pt x="108" y="21"/>
                    <a:pt x="108" y="21"/>
                  </a:cubicBezTo>
                  <a:cubicBezTo>
                    <a:pt x="108" y="14"/>
                    <a:pt x="108" y="14"/>
                    <a:pt x="108" y="14"/>
                  </a:cubicBezTo>
                  <a:cubicBezTo>
                    <a:pt x="108" y="16"/>
                    <a:pt x="107" y="18"/>
                    <a:pt x="105" y="20"/>
                  </a:cubicBez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54" name="Freeform 341"/>
            <p:cNvSpPr>
              <a:spLocks/>
            </p:cNvSpPr>
            <p:nvPr/>
          </p:nvSpPr>
          <p:spPr bwMode="auto">
            <a:xfrm>
              <a:off x="4467" y="2166"/>
              <a:ext cx="264" cy="154"/>
            </a:xfrm>
            <a:custGeom>
              <a:avLst/>
              <a:gdLst>
                <a:gd name="T0" fmla="*/ 2147483647 w 112"/>
                <a:gd name="T1" fmla="*/ 2147483647 h 65"/>
                <a:gd name="T2" fmla="*/ 2147483647 w 112"/>
                <a:gd name="T3" fmla="*/ 2147483647 h 65"/>
                <a:gd name="T4" fmla="*/ 2147483647 w 112"/>
                <a:gd name="T5" fmla="*/ 2147483647 h 65"/>
                <a:gd name="T6" fmla="*/ 2147483647 w 112"/>
                <a:gd name="T7" fmla="*/ 2147483647 h 65"/>
                <a:gd name="T8" fmla="*/ 2147483647 w 112"/>
                <a:gd name="T9" fmla="*/ 2147483647 h 65"/>
                <a:gd name="T10" fmla="*/ 2147483647 w 112"/>
                <a:gd name="T11" fmla="*/ 2147483647 h 65"/>
                <a:gd name="T12" fmla="*/ 2147483647 w 112"/>
                <a:gd name="T13" fmla="*/ 2147483647 h 65"/>
                <a:gd name="T14" fmla="*/ 2147483647 w 112"/>
                <a:gd name="T15" fmla="*/ 2147483647 h 65"/>
                <a:gd name="T16" fmla="*/ 2147483647 w 112"/>
                <a:gd name="T17" fmla="*/ 2147483647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2"/>
                <a:gd name="T28" fmla="*/ 0 h 65"/>
                <a:gd name="T29" fmla="*/ 112 w 112"/>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2" h="65">
                  <a:moveTo>
                    <a:pt x="103" y="49"/>
                  </a:moveTo>
                  <a:cubicBezTo>
                    <a:pt x="112" y="44"/>
                    <a:pt x="112" y="35"/>
                    <a:pt x="103" y="30"/>
                  </a:cubicBezTo>
                  <a:cubicBezTo>
                    <a:pt x="60" y="6"/>
                    <a:pt x="60" y="6"/>
                    <a:pt x="60" y="6"/>
                  </a:cubicBezTo>
                  <a:cubicBezTo>
                    <a:pt x="51" y="0"/>
                    <a:pt x="36" y="0"/>
                    <a:pt x="27" y="6"/>
                  </a:cubicBezTo>
                  <a:cubicBezTo>
                    <a:pt x="9" y="16"/>
                    <a:pt x="9" y="16"/>
                    <a:pt x="9" y="16"/>
                  </a:cubicBezTo>
                  <a:cubicBezTo>
                    <a:pt x="0" y="21"/>
                    <a:pt x="0" y="30"/>
                    <a:pt x="9" y="35"/>
                  </a:cubicBezTo>
                  <a:cubicBezTo>
                    <a:pt x="51" y="60"/>
                    <a:pt x="51" y="60"/>
                    <a:pt x="51" y="60"/>
                  </a:cubicBezTo>
                  <a:cubicBezTo>
                    <a:pt x="61" y="65"/>
                    <a:pt x="76" y="65"/>
                    <a:pt x="85" y="60"/>
                  </a:cubicBezTo>
                  <a:lnTo>
                    <a:pt x="103" y="49"/>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55" name="Freeform 342"/>
            <p:cNvSpPr>
              <a:spLocks/>
            </p:cNvSpPr>
            <p:nvPr/>
          </p:nvSpPr>
          <p:spPr bwMode="auto">
            <a:xfrm>
              <a:off x="4509" y="2017"/>
              <a:ext cx="208" cy="272"/>
            </a:xfrm>
            <a:custGeom>
              <a:avLst/>
              <a:gdLst>
                <a:gd name="T0" fmla="*/ 0 w 88"/>
                <a:gd name="T1" fmla="*/ 2147483647 h 115"/>
                <a:gd name="T2" fmla="*/ 2147483647 w 88"/>
                <a:gd name="T3" fmla="*/ 2147483647 h 115"/>
                <a:gd name="T4" fmla="*/ 2147483647 w 88"/>
                <a:gd name="T5" fmla="*/ 2147483647 h 115"/>
                <a:gd name="T6" fmla="*/ 2147483647 w 88"/>
                <a:gd name="T7" fmla="*/ 0 h 115"/>
                <a:gd name="T8" fmla="*/ 0 w 88"/>
                <a:gd name="T9" fmla="*/ 2147483647 h 115"/>
                <a:gd name="T10" fmla="*/ 0 60000 65536"/>
                <a:gd name="T11" fmla="*/ 0 60000 65536"/>
                <a:gd name="T12" fmla="*/ 0 60000 65536"/>
                <a:gd name="T13" fmla="*/ 0 60000 65536"/>
                <a:gd name="T14" fmla="*/ 0 60000 65536"/>
                <a:gd name="T15" fmla="*/ 0 w 88"/>
                <a:gd name="T16" fmla="*/ 0 h 115"/>
                <a:gd name="T17" fmla="*/ 88 w 88"/>
                <a:gd name="T18" fmla="*/ 115 h 115"/>
              </a:gdLst>
              <a:ahLst/>
              <a:cxnLst>
                <a:cxn ang="T10">
                  <a:pos x="T0" y="T1"/>
                </a:cxn>
                <a:cxn ang="T11">
                  <a:pos x="T2" y="T3"/>
                </a:cxn>
                <a:cxn ang="T12">
                  <a:pos x="T4" y="T5"/>
                </a:cxn>
                <a:cxn ang="T13">
                  <a:pos x="T6" y="T7"/>
                </a:cxn>
                <a:cxn ang="T14">
                  <a:pos x="T8" y="T9"/>
                </a:cxn>
              </a:cxnLst>
              <a:rect l="T15" t="T16" r="T17" b="T18"/>
              <a:pathLst>
                <a:path w="88" h="115">
                  <a:moveTo>
                    <a:pt x="0" y="87"/>
                  </a:moveTo>
                  <a:cubicBezTo>
                    <a:pt x="49" y="115"/>
                    <a:pt x="49" y="115"/>
                    <a:pt x="49" y="115"/>
                  </a:cubicBezTo>
                  <a:cubicBezTo>
                    <a:pt x="49" y="115"/>
                    <a:pt x="88" y="89"/>
                    <a:pt x="84" y="33"/>
                  </a:cubicBezTo>
                  <a:cubicBezTo>
                    <a:pt x="26" y="0"/>
                    <a:pt x="26" y="0"/>
                    <a:pt x="26" y="0"/>
                  </a:cubicBezTo>
                  <a:cubicBezTo>
                    <a:pt x="26" y="0"/>
                    <a:pt x="44" y="43"/>
                    <a:pt x="0" y="87"/>
                  </a:cubicBez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56" name="Freeform 343"/>
            <p:cNvSpPr>
              <a:spLocks/>
            </p:cNvSpPr>
            <p:nvPr/>
          </p:nvSpPr>
          <p:spPr bwMode="auto">
            <a:xfrm>
              <a:off x="4625" y="2088"/>
              <a:ext cx="106" cy="201"/>
            </a:xfrm>
            <a:custGeom>
              <a:avLst/>
              <a:gdLst>
                <a:gd name="T0" fmla="*/ 2147483647 w 45"/>
                <a:gd name="T1" fmla="*/ 0 h 85"/>
                <a:gd name="T2" fmla="*/ 2147483647 w 45"/>
                <a:gd name="T3" fmla="*/ 2147483647 h 85"/>
                <a:gd name="T4" fmla="*/ 2147483647 w 45"/>
                <a:gd name="T5" fmla="*/ 2147483647 h 85"/>
                <a:gd name="T6" fmla="*/ 0 w 45"/>
                <a:gd name="T7" fmla="*/ 2147483647 h 85"/>
                <a:gd name="T8" fmla="*/ 2147483647 w 45"/>
                <a:gd name="T9" fmla="*/ 2147483647 h 85"/>
                <a:gd name="T10" fmla="*/ 2147483647 w 45"/>
                <a:gd name="T11" fmla="*/ 0 h 85"/>
                <a:gd name="T12" fmla="*/ 0 60000 65536"/>
                <a:gd name="T13" fmla="*/ 0 60000 65536"/>
                <a:gd name="T14" fmla="*/ 0 60000 65536"/>
                <a:gd name="T15" fmla="*/ 0 60000 65536"/>
                <a:gd name="T16" fmla="*/ 0 60000 65536"/>
                <a:gd name="T17" fmla="*/ 0 60000 65536"/>
                <a:gd name="T18" fmla="*/ 0 w 45"/>
                <a:gd name="T19" fmla="*/ 0 h 85"/>
                <a:gd name="T20" fmla="*/ 45 w 45"/>
                <a:gd name="T21" fmla="*/ 85 h 85"/>
              </a:gdLst>
              <a:ahLst/>
              <a:cxnLst>
                <a:cxn ang="T12">
                  <a:pos x="T0" y="T1"/>
                </a:cxn>
                <a:cxn ang="T13">
                  <a:pos x="T2" y="T3"/>
                </a:cxn>
                <a:cxn ang="T14">
                  <a:pos x="T4" y="T5"/>
                </a:cxn>
                <a:cxn ang="T15">
                  <a:pos x="T6" y="T7"/>
                </a:cxn>
                <a:cxn ang="T16">
                  <a:pos x="T8" y="T9"/>
                </a:cxn>
                <a:cxn ang="T17">
                  <a:pos x="T10" y="T11"/>
                </a:cxn>
              </a:cxnLst>
              <a:rect l="T18" t="T19" r="T20" b="T21"/>
              <a:pathLst>
                <a:path w="45" h="85">
                  <a:moveTo>
                    <a:pt x="40" y="0"/>
                  </a:moveTo>
                  <a:cubicBezTo>
                    <a:pt x="35" y="3"/>
                    <a:pt x="35" y="3"/>
                    <a:pt x="35" y="3"/>
                  </a:cubicBezTo>
                  <a:cubicBezTo>
                    <a:pt x="38" y="38"/>
                    <a:pt x="23" y="62"/>
                    <a:pt x="12" y="74"/>
                  </a:cubicBezTo>
                  <a:cubicBezTo>
                    <a:pt x="6" y="81"/>
                    <a:pt x="0" y="85"/>
                    <a:pt x="0" y="85"/>
                  </a:cubicBezTo>
                  <a:cubicBezTo>
                    <a:pt x="16" y="76"/>
                    <a:pt x="16" y="76"/>
                    <a:pt x="16" y="76"/>
                  </a:cubicBezTo>
                  <a:cubicBezTo>
                    <a:pt x="16" y="76"/>
                    <a:pt x="45" y="56"/>
                    <a:pt x="40" y="0"/>
                  </a:cubicBez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57" name="Freeform 344"/>
            <p:cNvSpPr>
              <a:spLocks/>
            </p:cNvSpPr>
            <p:nvPr/>
          </p:nvSpPr>
          <p:spPr bwMode="auto">
            <a:xfrm>
              <a:off x="4684" y="2296"/>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58" name="Freeform 345"/>
            <p:cNvSpPr>
              <a:spLocks/>
            </p:cNvSpPr>
            <p:nvPr/>
          </p:nvSpPr>
          <p:spPr bwMode="auto">
            <a:xfrm>
              <a:off x="4684" y="2322"/>
              <a:ext cx="1" cy="1"/>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59" name="Freeform 346"/>
            <p:cNvSpPr>
              <a:spLocks/>
            </p:cNvSpPr>
            <p:nvPr/>
          </p:nvSpPr>
          <p:spPr bwMode="auto">
            <a:xfrm>
              <a:off x="4351" y="1613"/>
              <a:ext cx="437" cy="669"/>
            </a:xfrm>
            <a:custGeom>
              <a:avLst/>
              <a:gdLst>
                <a:gd name="T0" fmla="*/ 0 w 185"/>
                <a:gd name="T1" fmla="*/ 2147483647 h 283"/>
                <a:gd name="T2" fmla="*/ 0 w 185"/>
                <a:gd name="T3" fmla="*/ 2147483647 h 283"/>
                <a:gd name="T4" fmla="*/ 2147483647 w 185"/>
                <a:gd name="T5" fmla="*/ 2147483647 h 283"/>
                <a:gd name="T6" fmla="*/ 2147483647 w 185"/>
                <a:gd name="T7" fmla="*/ 2147483647 h 283"/>
                <a:gd name="T8" fmla="*/ 2147483647 w 185"/>
                <a:gd name="T9" fmla="*/ 2147483647 h 283"/>
                <a:gd name="T10" fmla="*/ 2147483647 w 185"/>
                <a:gd name="T11" fmla="*/ 2147483647 h 283"/>
                <a:gd name="T12" fmla="*/ 0 w 185"/>
                <a:gd name="T13" fmla="*/ 2147483647 h 283"/>
                <a:gd name="T14" fmla="*/ 0 60000 65536"/>
                <a:gd name="T15" fmla="*/ 0 60000 65536"/>
                <a:gd name="T16" fmla="*/ 0 60000 65536"/>
                <a:gd name="T17" fmla="*/ 0 60000 65536"/>
                <a:gd name="T18" fmla="*/ 0 60000 65536"/>
                <a:gd name="T19" fmla="*/ 0 60000 65536"/>
                <a:gd name="T20" fmla="*/ 0 60000 65536"/>
                <a:gd name="T21" fmla="*/ 0 w 185"/>
                <a:gd name="T22" fmla="*/ 0 h 283"/>
                <a:gd name="T23" fmla="*/ 185 w 185"/>
                <a:gd name="T24" fmla="*/ 283 h 2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5" h="283">
                  <a:moveTo>
                    <a:pt x="0" y="183"/>
                  </a:moveTo>
                  <a:cubicBezTo>
                    <a:pt x="0" y="7"/>
                    <a:pt x="0" y="7"/>
                    <a:pt x="0" y="7"/>
                  </a:cubicBezTo>
                  <a:cubicBezTo>
                    <a:pt x="0" y="7"/>
                    <a:pt x="12" y="0"/>
                    <a:pt x="17" y="3"/>
                  </a:cubicBezTo>
                  <a:cubicBezTo>
                    <a:pt x="185" y="100"/>
                    <a:pt x="185" y="100"/>
                    <a:pt x="185" y="100"/>
                  </a:cubicBezTo>
                  <a:cubicBezTo>
                    <a:pt x="185" y="268"/>
                    <a:pt x="185" y="268"/>
                    <a:pt x="185" y="268"/>
                  </a:cubicBezTo>
                  <a:cubicBezTo>
                    <a:pt x="185" y="269"/>
                    <a:pt x="179" y="279"/>
                    <a:pt x="173" y="283"/>
                  </a:cubicBezTo>
                  <a:lnTo>
                    <a:pt x="0" y="183"/>
                  </a:lnTo>
                  <a:close/>
                </a:path>
              </a:pathLst>
            </a:custGeom>
            <a:noFill/>
            <a:ln w="23813">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560" name="Freeform 347"/>
            <p:cNvSpPr>
              <a:spLocks/>
            </p:cNvSpPr>
            <p:nvPr/>
          </p:nvSpPr>
          <p:spPr bwMode="auto">
            <a:xfrm>
              <a:off x="4351" y="1627"/>
              <a:ext cx="409" cy="652"/>
            </a:xfrm>
            <a:custGeom>
              <a:avLst/>
              <a:gdLst>
                <a:gd name="T0" fmla="*/ 0 w 409"/>
                <a:gd name="T1" fmla="*/ 0 h 652"/>
                <a:gd name="T2" fmla="*/ 409 w 409"/>
                <a:gd name="T3" fmla="*/ 237 h 652"/>
                <a:gd name="T4" fmla="*/ 409 w 409"/>
                <a:gd name="T5" fmla="*/ 652 h 652"/>
                <a:gd name="T6" fmla="*/ 0 w 409"/>
                <a:gd name="T7" fmla="*/ 416 h 652"/>
                <a:gd name="T8" fmla="*/ 0 w 409"/>
                <a:gd name="T9" fmla="*/ 0 h 652"/>
                <a:gd name="T10" fmla="*/ 0 60000 65536"/>
                <a:gd name="T11" fmla="*/ 0 60000 65536"/>
                <a:gd name="T12" fmla="*/ 0 60000 65536"/>
                <a:gd name="T13" fmla="*/ 0 60000 65536"/>
                <a:gd name="T14" fmla="*/ 0 60000 65536"/>
                <a:gd name="T15" fmla="*/ 0 w 409"/>
                <a:gd name="T16" fmla="*/ 0 h 652"/>
                <a:gd name="T17" fmla="*/ 409 w 409"/>
                <a:gd name="T18" fmla="*/ 652 h 652"/>
              </a:gdLst>
              <a:ahLst/>
              <a:cxnLst>
                <a:cxn ang="T10">
                  <a:pos x="T0" y="T1"/>
                </a:cxn>
                <a:cxn ang="T11">
                  <a:pos x="T2" y="T3"/>
                </a:cxn>
                <a:cxn ang="T12">
                  <a:pos x="T4" y="T5"/>
                </a:cxn>
                <a:cxn ang="T13">
                  <a:pos x="T6" y="T7"/>
                </a:cxn>
                <a:cxn ang="T14">
                  <a:pos x="T8" y="T9"/>
                </a:cxn>
              </a:cxnLst>
              <a:rect l="T15" t="T16" r="T17" b="T18"/>
              <a:pathLst>
                <a:path w="409" h="652">
                  <a:moveTo>
                    <a:pt x="0" y="0"/>
                  </a:moveTo>
                  <a:lnTo>
                    <a:pt x="409" y="237"/>
                  </a:lnTo>
                  <a:lnTo>
                    <a:pt x="409" y="652"/>
                  </a:lnTo>
                  <a:lnTo>
                    <a:pt x="0" y="416"/>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61" name="Freeform 348"/>
            <p:cNvSpPr>
              <a:spLocks/>
            </p:cNvSpPr>
            <p:nvPr/>
          </p:nvSpPr>
          <p:spPr bwMode="auto">
            <a:xfrm>
              <a:off x="4377" y="1677"/>
              <a:ext cx="357" cy="560"/>
            </a:xfrm>
            <a:custGeom>
              <a:avLst/>
              <a:gdLst>
                <a:gd name="T0" fmla="*/ 0 w 357"/>
                <a:gd name="T1" fmla="*/ 0 h 560"/>
                <a:gd name="T2" fmla="*/ 357 w 357"/>
                <a:gd name="T3" fmla="*/ 205 h 560"/>
                <a:gd name="T4" fmla="*/ 357 w 357"/>
                <a:gd name="T5" fmla="*/ 560 h 560"/>
                <a:gd name="T6" fmla="*/ 0 w 357"/>
                <a:gd name="T7" fmla="*/ 352 h 560"/>
                <a:gd name="T8" fmla="*/ 0 w 357"/>
                <a:gd name="T9" fmla="*/ 0 h 560"/>
                <a:gd name="T10" fmla="*/ 0 60000 65536"/>
                <a:gd name="T11" fmla="*/ 0 60000 65536"/>
                <a:gd name="T12" fmla="*/ 0 60000 65536"/>
                <a:gd name="T13" fmla="*/ 0 60000 65536"/>
                <a:gd name="T14" fmla="*/ 0 60000 65536"/>
                <a:gd name="T15" fmla="*/ 0 w 357"/>
                <a:gd name="T16" fmla="*/ 0 h 560"/>
                <a:gd name="T17" fmla="*/ 357 w 357"/>
                <a:gd name="T18" fmla="*/ 560 h 560"/>
              </a:gdLst>
              <a:ahLst/>
              <a:cxnLst>
                <a:cxn ang="T10">
                  <a:pos x="T0" y="T1"/>
                </a:cxn>
                <a:cxn ang="T11">
                  <a:pos x="T2" y="T3"/>
                </a:cxn>
                <a:cxn ang="T12">
                  <a:pos x="T4" y="T5"/>
                </a:cxn>
                <a:cxn ang="T13">
                  <a:pos x="T6" y="T7"/>
                </a:cxn>
                <a:cxn ang="T14">
                  <a:pos x="T8" y="T9"/>
                </a:cxn>
              </a:cxnLst>
              <a:rect l="T15" t="T16" r="T17" b="T18"/>
              <a:pathLst>
                <a:path w="357" h="560">
                  <a:moveTo>
                    <a:pt x="0" y="0"/>
                  </a:moveTo>
                  <a:lnTo>
                    <a:pt x="357" y="205"/>
                  </a:lnTo>
                  <a:lnTo>
                    <a:pt x="357" y="560"/>
                  </a:lnTo>
                  <a:lnTo>
                    <a:pt x="0" y="352"/>
                  </a:lnTo>
                  <a:lnTo>
                    <a:pt x="0" y="0"/>
                  </a:lnTo>
                  <a:close/>
                </a:path>
              </a:pathLst>
            </a:custGeom>
            <a:solidFill>
              <a:srgbClr val="81B1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62" name="Freeform 349"/>
            <p:cNvSpPr>
              <a:spLocks/>
            </p:cNvSpPr>
            <p:nvPr/>
          </p:nvSpPr>
          <p:spPr bwMode="auto">
            <a:xfrm>
              <a:off x="4377" y="1677"/>
              <a:ext cx="357" cy="560"/>
            </a:xfrm>
            <a:custGeom>
              <a:avLst/>
              <a:gdLst>
                <a:gd name="T0" fmla="*/ 5 w 357"/>
                <a:gd name="T1" fmla="*/ 2 h 560"/>
                <a:gd name="T2" fmla="*/ 5 w 357"/>
                <a:gd name="T3" fmla="*/ 347 h 560"/>
                <a:gd name="T4" fmla="*/ 357 w 357"/>
                <a:gd name="T5" fmla="*/ 550 h 560"/>
                <a:gd name="T6" fmla="*/ 357 w 357"/>
                <a:gd name="T7" fmla="*/ 560 h 560"/>
                <a:gd name="T8" fmla="*/ 0 w 357"/>
                <a:gd name="T9" fmla="*/ 352 h 560"/>
                <a:gd name="T10" fmla="*/ 0 w 357"/>
                <a:gd name="T11" fmla="*/ 0 h 560"/>
                <a:gd name="T12" fmla="*/ 5 w 357"/>
                <a:gd name="T13" fmla="*/ 2 h 560"/>
                <a:gd name="T14" fmla="*/ 0 60000 65536"/>
                <a:gd name="T15" fmla="*/ 0 60000 65536"/>
                <a:gd name="T16" fmla="*/ 0 60000 65536"/>
                <a:gd name="T17" fmla="*/ 0 60000 65536"/>
                <a:gd name="T18" fmla="*/ 0 60000 65536"/>
                <a:gd name="T19" fmla="*/ 0 60000 65536"/>
                <a:gd name="T20" fmla="*/ 0 60000 65536"/>
                <a:gd name="T21" fmla="*/ 0 w 357"/>
                <a:gd name="T22" fmla="*/ 0 h 560"/>
                <a:gd name="T23" fmla="*/ 357 w 357"/>
                <a:gd name="T24" fmla="*/ 560 h 5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7" h="560">
                  <a:moveTo>
                    <a:pt x="5" y="2"/>
                  </a:moveTo>
                  <a:lnTo>
                    <a:pt x="5" y="347"/>
                  </a:lnTo>
                  <a:lnTo>
                    <a:pt x="357" y="550"/>
                  </a:lnTo>
                  <a:lnTo>
                    <a:pt x="357" y="560"/>
                  </a:lnTo>
                  <a:lnTo>
                    <a:pt x="0" y="352"/>
                  </a:lnTo>
                  <a:lnTo>
                    <a:pt x="0" y="0"/>
                  </a:lnTo>
                  <a:lnTo>
                    <a:pt x="5"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63" name="Freeform 350"/>
            <p:cNvSpPr>
              <a:spLocks/>
            </p:cNvSpPr>
            <p:nvPr/>
          </p:nvSpPr>
          <p:spPr bwMode="auto">
            <a:xfrm>
              <a:off x="4351" y="1611"/>
              <a:ext cx="437" cy="253"/>
            </a:xfrm>
            <a:custGeom>
              <a:avLst/>
              <a:gdLst>
                <a:gd name="T0" fmla="*/ 2147483647 w 185"/>
                <a:gd name="T1" fmla="*/ 2147483647 h 107"/>
                <a:gd name="T2" fmla="*/ 2147483647 w 185"/>
                <a:gd name="T3" fmla="*/ 2147483647 h 107"/>
                <a:gd name="T4" fmla="*/ 2147483647 w 185"/>
                <a:gd name="T5" fmla="*/ 2147483647 h 107"/>
                <a:gd name="T6" fmla="*/ 0 w 185"/>
                <a:gd name="T7" fmla="*/ 2147483647 h 107"/>
                <a:gd name="T8" fmla="*/ 2147483647 w 185"/>
                <a:gd name="T9" fmla="*/ 2147483647 h 107"/>
                <a:gd name="T10" fmla="*/ 0 60000 65536"/>
                <a:gd name="T11" fmla="*/ 0 60000 65536"/>
                <a:gd name="T12" fmla="*/ 0 60000 65536"/>
                <a:gd name="T13" fmla="*/ 0 60000 65536"/>
                <a:gd name="T14" fmla="*/ 0 60000 65536"/>
                <a:gd name="T15" fmla="*/ 0 w 185"/>
                <a:gd name="T16" fmla="*/ 0 h 107"/>
                <a:gd name="T17" fmla="*/ 185 w 185"/>
                <a:gd name="T18" fmla="*/ 107 h 107"/>
              </a:gdLst>
              <a:ahLst/>
              <a:cxnLst>
                <a:cxn ang="T10">
                  <a:pos x="T0" y="T1"/>
                </a:cxn>
                <a:cxn ang="T11">
                  <a:pos x="T2" y="T3"/>
                </a:cxn>
                <a:cxn ang="T12">
                  <a:pos x="T4" y="T5"/>
                </a:cxn>
                <a:cxn ang="T13">
                  <a:pos x="T6" y="T7"/>
                </a:cxn>
                <a:cxn ang="T14">
                  <a:pos x="T8" y="T9"/>
                </a:cxn>
              </a:cxnLst>
              <a:rect l="T15" t="T16" r="T17" b="T18"/>
              <a:pathLst>
                <a:path w="185" h="107">
                  <a:moveTo>
                    <a:pt x="17" y="3"/>
                  </a:moveTo>
                  <a:cubicBezTo>
                    <a:pt x="185" y="100"/>
                    <a:pt x="185" y="100"/>
                    <a:pt x="185" y="100"/>
                  </a:cubicBezTo>
                  <a:cubicBezTo>
                    <a:pt x="173" y="107"/>
                    <a:pt x="173" y="107"/>
                    <a:pt x="173" y="107"/>
                  </a:cubicBezTo>
                  <a:cubicBezTo>
                    <a:pt x="0" y="7"/>
                    <a:pt x="0" y="7"/>
                    <a:pt x="0" y="7"/>
                  </a:cubicBezTo>
                  <a:cubicBezTo>
                    <a:pt x="0" y="7"/>
                    <a:pt x="12" y="0"/>
                    <a:pt x="17" y="3"/>
                  </a:cubicBez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64" name="Freeform 351"/>
            <p:cNvSpPr>
              <a:spLocks/>
            </p:cNvSpPr>
            <p:nvPr/>
          </p:nvSpPr>
          <p:spPr bwMode="auto">
            <a:xfrm>
              <a:off x="4760" y="1847"/>
              <a:ext cx="28" cy="432"/>
            </a:xfrm>
            <a:custGeom>
              <a:avLst/>
              <a:gdLst>
                <a:gd name="T0" fmla="*/ 0 w 12"/>
                <a:gd name="T1" fmla="*/ 2147483647 h 183"/>
                <a:gd name="T2" fmla="*/ 0 w 12"/>
                <a:gd name="T3" fmla="*/ 2147483647 h 183"/>
                <a:gd name="T4" fmla="*/ 2147483647 w 12"/>
                <a:gd name="T5" fmla="*/ 0 h 183"/>
                <a:gd name="T6" fmla="*/ 2147483647 w 12"/>
                <a:gd name="T7" fmla="*/ 2147483647 h 183"/>
                <a:gd name="T8" fmla="*/ 2147483647 w 12"/>
                <a:gd name="T9" fmla="*/ 2147483647 h 183"/>
                <a:gd name="T10" fmla="*/ 0 w 12"/>
                <a:gd name="T11" fmla="*/ 2147483647 h 183"/>
                <a:gd name="T12" fmla="*/ 0 60000 65536"/>
                <a:gd name="T13" fmla="*/ 0 60000 65536"/>
                <a:gd name="T14" fmla="*/ 0 60000 65536"/>
                <a:gd name="T15" fmla="*/ 0 60000 65536"/>
                <a:gd name="T16" fmla="*/ 0 60000 65536"/>
                <a:gd name="T17" fmla="*/ 0 60000 65536"/>
                <a:gd name="T18" fmla="*/ 0 w 12"/>
                <a:gd name="T19" fmla="*/ 0 h 183"/>
                <a:gd name="T20" fmla="*/ 12 w 12"/>
                <a:gd name="T21" fmla="*/ 183 h 183"/>
              </a:gdLst>
              <a:ahLst/>
              <a:cxnLst>
                <a:cxn ang="T12">
                  <a:pos x="T0" y="T1"/>
                </a:cxn>
                <a:cxn ang="T13">
                  <a:pos x="T2" y="T3"/>
                </a:cxn>
                <a:cxn ang="T14">
                  <a:pos x="T4" y="T5"/>
                </a:cxn>
                <a:cxn ang="T15">
                  <a:pos x="T6" y="T7"/>
                </a:cxn>
                <a:cxn ang="T16">
                  <a:pos x="T8" y="T9"/>
                </a:cxn>
                <a:cxn ang="T17">
                  <a:pos x="T10" y="T11"/>
                </a:cxn>
              </a:cxnLst>
              <a:rect l="T18" t="T19" r="T20" b="T21"/>
              <a:pathLst>
                <a:path w="12" h="183">
                  <a:moveTo>
                    <a:pt x="0" y="183"/>
                  </a:moveTo>
                  <a:cubicBezTo>
                    <a:pt x="0" y="7"/>
                    <a:pt x="0" y="7"/>
                    <a:pt x="0" y="7"/>
                  </a:cubicBezTo>
                  <a:cubicBezTo>
                    <a:pt x="12" y="0"/>
                    <a:pt x="12" y="0"/>
                    <a:pt x="12" y="0"/>
                  </a:cubicBezTo>
                  <a:cubicBezTo>
                    <a:pt x="12" y="169"/>
                    <a:pt x="12" y="169"/>
                    <a:pt x="12" y="169"/>
                  </a:cubicBezTo>
                  <a:cubicBezTo>
                    <a:pt x="12" y="169"/>
                    <a:pt x="12" y="169"/>
                    <a:pt x="12" y="169"/>
                  </a:cubicBezTo>
                  <a:cubicBezTo>
                    <a:pt x="12" y="170"/>
                    <a:pt x="6" y="180"/>
                    <a:pt x="0" y="183"/>
                  </a:cubicBez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65" name="Freeform 352"/>
            <p:cNvSpPr>
              <a:spLocks/>
            </p:cNvSpPr>
            <p:nvPr/>
          </p:nvSpPr>
          <p:spPr bwMode="auto">
            <a:xfrm>
              <a:off x="4819" y="1835"/>
              <a:ext cx="505" cy="721"/>
            </a:xfrm>
            <a:custGeom>
              <a:avLst/>
              <a:gdLst>
                <a:gd name="T0" fmla="*/ 2147483647 w 214"/>
                <a:gd name="T1" fmla="*/ 2147483647 h 305"/>
                <a:gd name="T2" fmla="*/ 2147483647 w 214"/>
                <a:gd name="T3" fmla="*/ 2147483647 h 305"/>
                <a:gd name="T4" fmla="*/ 2147483647 w 214"/>
                <a:gd name="T5" fmla="*/ 2147483647 h 305"/>
                <a:gd name="T6" fmla="*/ 2147483647 w 214"/>
                <a:gd name="T7" fmla="*/ 2147483647 h 305"/>
                <a:gd name="T8" fmla="*/ 2147483647 w 214"/>
                <a:gd name="T9" fmla="*/ 2147483647 h 305"/>
                <a:gd name="T10" fmla="*/ 2147483647 w 214"/>
                <a:gd name="T11" fmla="*/ 2147483647 h 305"/>
                <a:gd name="T12" fmla="*/ 0 w 214"/>
                <a:gd name="T13" fmla="*/ 2147483647 h 305"/>
                <a:gd name="T14" fmla="*/ 0 w 214"/>
                <a:gd name="T15" fmla="*/ 2147483647 h 305"/>
                <a:gd name="T16" fmla="*/ 2147483647 w 214"/>
                <a:gd name="T17" fmla="*/ 2147483647 h 305"/>
                <a:gd name="T18" fmla="*/ 2147483647 w 214"/>
                <a:gd name="T19" fmla="*/ 2147483647 h 305"/>
                <a:gd name="T20" fmla="*/ 2147483647 w 214"/>
                <a:gd name="T21" fmla="*/ 2147483647 h 305"/>
                <a:gd name="T22" fmla="*/ 2147483647 w 214"/>
                <a:gd name="T23" fmla="*/ 2147483647 h 305"/>
                <a:gd name="T24" fmla="*/ 2147483647 w 214"/>
                <a:gd name="T25" fmla="*/ 2147483647 h 305"/>
                <a:gd name="T26" fmla="*/ 2147483647 w 214"/>
                <a:gd name="T27" fmla="*/ 2147483647 h 305"/>
                <a:gd name="T28" fmla="*/ 2147483647 w 214"/>
                <a:gd name="T29" fmla="*/ 2147483647 h 305"/>
                <a:gd name="T30" fmla="*/ 2147483647 w 214"/>
                <a:gd name="T31" fmla="*/ 2147483647 h 30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4"/>
                <a:gd name="T49" fmla="*/ 0 h 305"/>
                <a:gd name="T50" fmla="*/ 214 w 214"/>
                <a:gd name="T51" fmla="*/ 305 h 30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4" h="305">
                  <a:moveTo>
                    <a:pt x="212" y="42"/>
                  </a:moveTo>
                  <a:cubicBezTo>
                    <a:pt x="211" y="41"/>
                    <a:pt x="210" y="39"/>
                    <a:pt x="209" y="39"/>
                  </a:cubicBezTo>
                  <a:cubicBezTo>
                    <a:pt x="145" y="2"/>
                    <a:pt x="145" y="2"/>
                    <a:pt x="145" y="2"/>
                  </a:cubicBezTo>
                  <a:cubicBezTo>
                    <a:pt x="142" y="0"/>
                    <a:pt x="138" y="0"/>
                    <a:pt x="135" y="2"/>
                  </a:cubicBezTo>
                  <a:cubicBezTo>
                    <a:pt x="5" y="77"/>
                    <a:pt x="5" y="77"/>
                    <a:pt x="5" y="77"/>
                  </a:cubicBezTo>
                  <a:cubicBezTo>
                    <a:pt x="3" y="78"/>
                    <a:pt x="2" y="79"/>
                    <a:pt x="1" y="81"/>
                  </a:cubicBezTo>
                  <a:cubicBezTo>
                    <a:pt x="0" y="82"/>
                    <a:pt x="0" y="84"/>
                    <a:pt x="0" y="85"/>
                  </a:cubicBezTo>
                  <a:cubicBezTo>
                    <a:pt x="0" y="258"/>
                    <a:pt x="0" y="258"/>
                    <a:pt x="0" y="258"/>
                  </a:cubicBezTo>
                  <a:cubicBezTo>
                    <a:pt x="0" y="261"/>
                    <a:pt x="2" y="265"/>
                    <a:pt x="5" y="266"/>
                  </a:cubicBezTo>
                  <a:cubicBezTo>
                    <a:pt x="69" y="303"/>
                    <a:pt x="69" y="303"/>
                    <a:pt x="69" y="303"/>
                  </a:cubicBezTo>
                  <a:cubicBezTo>
                    <a:pt x="70" y="304"/>
                    <a:pt x="72" y="305"/>
                    <a:pt x="73" y="305"/>
                  </a:cubicBezTo>
                  <a:cubicBezTo>
                    <a:pt x="75" y="305"/>
                    <a:pt x="77" y="304"/>
                    <a:pt x="78" y="303"/>
                  </a:cubicBezTo>
                  <a:cubicBezTo>
                    <a:pt x="209" y="228"/>
                    <a:pt x="209" y="228"/>
                    <a:pt x="209" y="228"/>
                  </a:cubicBezTo>
                  <a:cubicBezTo>
                    <a:pt x="211" y="227"/>
                    <a:pt x="214" y="223"/>
                    <a:pt x="214" y="220"/>
                  </a:cubicBezTo>
                  <a:cubicBezTo>
                    <a:pt x="214" y="47"/>
                    <a:pt x="214" y="47"/>
                    <a:pt x="214" y="47"/>
                  </a:cubicBezTo>
                  <a:cubicBezTo>
                    <a:pt x="214" y="46"/>
                    <a:pt x="213" y="44"/>
                    <a:pt x="212" y="42"/>
                  </a:cubicBezTo>
                  <a:close/>
                </a:path>
              </a:pathLst>
            </a:custGeom>
            <a:noFill/>
            <a:ln w="23813">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566" name="Freeform 353"/>
            <p:cNvSpPr>
              <a:spLocks/>
            </p:cNvSpPr>
            <p:nvPr/>
          </p:nvSpPr>
          <p:spPr bwMode="auto">
            <a:xfrm>
              <a:off x="4819" y="2027"/>
              <a:ext cx="172" cy="529"/>
            </a:xfrm>
            <a:custGeom>
              <a:avLst/>
              <a:gdLst>
                <a:gd name="T0" fmla="*/ 2147483647 w 73"/>
                <a:gd name="T1" fmla="*/ 2147483647 h 224"/>
                <a:gd name="T2" fmla="*/ 2147483647 w 73"/>
                <a:gd name="T3" fmla="*/ 2147483647 h 224"/>
                <a:gd name="T4" fmla="*/ 2147483647 w 73"/>
                <a:gd name="T5" fmla="*/ 0 h 224"/>
                <a:gd name="T6" fmla="*/ 0 w 73"/>
                <a:gd name="T7" fmla="*/ 2147483647 h 224"/>
                <a:gd name="T8" fmla="*/ 0 w 73"/>
                <a:gd name="T9" fmla="*/ 2147483647 h 224"/>
                <a:gd name="T10" fmla="*/ 2147483647 w 73"/>
                <a:gd name="T11" fmla="*/ 2147483647 h 224"/>
                <a:gd name="T12" fmla="*/ 2147483647 w 73"/>
                <a:gd name="T13" fmla="*/ 2147483647 h 224"/>
                <a:gd name="T14" fmla="*/ 2147483647 w 73"/>
                <a:gd name="T15" fmla="*/ 2147483647 h 224"/>
                <a:gd name="T16" fmla="*/ 0 60000 65536"/>
                <a:gd name="T17" fmla="*/ 0 60000 65536"/>
                <a:gd name="T18" fmla="*/ 0 60000 65536"/>
                <a:gd name="T19" fmla="*/ 0 60000 65536"/>
                <a:gd name="T20" fmla="*/ 0 60000 65536"/>
                <a:gd name="T21" fmla="*/ 0 60000 65536"/>
                <a:gd name="T22" fmla="*/ 0 60000 65536"/>
                <a:gd name="T23" fmla="*/ 0 60000 65536"/>
                <a:gd name="T24" fmla="*/ 0 w 73"/>
                <a:gd name="T25" fmla="*/ 0 h 224"/>
                <a:gd name="T26" fmla="*/ 73 w 73"/>
                <a:gd name="T27" fmla="*/ 224 h 2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 h="224">
                  <a:moveTo>
                    <a:pt x="73" y="224"/>
                  </a:moveTo>
                  <a:cubicBezTo>
                    <a:pt x="73" y="42"/>
                    <a:pt x="73" y="42"/>
                    <a:pt x="73" y="42"/>
                  </a:cubicBezTo>
                  <a:cubicBezTo>
                    <a:pt x="1" y="0"/>
                    <a:pt x="1" y="0"/>
                    <a:pt x="1" y="0"/>
                  </a:cubicBezTo>
                  <a:cubicBezTo>
                    <a:pt x="0" y="1"/>
                    <a:pt x="0" y="3"/>
                    <a:pt x="0" y="4"/>
                  </a:cubicBezTo>
                  <a:cubicBezTo>
                    <a:pt x="0" y="177"/>
                    <a:pt x="0" y="177"/>
                    <a:pt x="0" y="177"/>
                  </a:cubicBezTo>
                  <a:cubicBezTo>
                    <a:pt x="0" y="180"/>
                    <a:pt x="2" y="184"/>
                    <a:pt x="5" y="185"/>
                  </a:cubicBezTo>
                  <a:cubicBezTo>
                    <a:pt x="69" y="222"/>
                    <a:pt x="69" y="222"/>
                    <a:pt x="69" y="222"/>
                  </a:cubicBezTo>
                  <a:cubicBezTo>
                    <a:pt x="70" y="223"/>
                    <a:pt x="72" y="224"/>
                    <a:pt x="73" y="224"/>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67" name="Freeform 354"/>
            <p:cNvSpPr>
              <a:spLocks/>
            </p:cNvSpPr>
            <p:nvPr/>
          </p:nvSpPr>
          <p:spPr bwMode="auto">
            <a:xfrm>
              <a:off x="4830" y="2071"/>
              <a:ext cx="145" cy="244"/>
            </a:xfrm>
            <a:custGeom>
              <a:avLst/>
              <a:gdLst>
                <a:gd name="T0" fmla="*/ 0 w 145"/>
                <a:gd name="T1" fmla="*/ 0 h 244"/>
                <a:gd name="T2" fmla="*/ 145 w 145"/>
                <a:gd name="T3" fmla="*/ 86 h 244"/>
                <a:gd name="T4" fmla="*/ 145 w 145"/>
                <a:gd name="T5" fmla="*/ 244 h 244"/>
                <a:gd name="T6" fmla="*/ 0 w 145"/>
                <a:gd name="T7" fmla="*/ 161 h 244"/>
                <a:gd name="T8" fmla="*/ 0 w 145"/>
                <a:gd name="T9" fmla="*/ 0 h 244"/>
                <a:gd name="T10" fmla="*/ 0 60000 65536"/>
                <a:gd name="T11" fmla="*/ 0 60000 65536"/>
                <a:gd name="T12" fmla="*/ 0 60000 65536"/>
                <a:gd name="T13" fmla="*/ 0 60000 65536"/>
                <a:gd name="T14" fmla="*/ 0 60000 65536"/>
                <a:gd name="T15" fmla="*/ 0 w 145"/>
                <a:gd name="T16" fmla="*/ 0 h 244"/>
                <a:gd name="T17" fmla="*/ 145 w 145"/>
                <a:gd name="T18" fmla="*/ 244 h 244"/>
              </a:gdLst>
              <a:ahLst/>
              <a:cxnLst>
                <a:cxn ang="T10">
                  <a:pos x="T0" y="T1"/>
                </a:cxn>
                <a:cxn ang="T11">
                  <a:pos x="T2" y="T3"/>
                </a:cxn>
                <a:cxn ang="T12">
                  <a:pos x="T4" y="T5"/>
                </a:cxn>
                <a:cxn ang="T13">
                  <a:pos x="T6" y="T7"/>
                </a:cxn>
                <a:cxn ang="T14">
                  <a:pos x="T8" y="T9"/>
                </a:cxn>
              </a:cxnLst>
              <a:rect l="T15" t="T16" r="T17" b="T18"/>
              <a:pathLst>
                <a:path w="145" h="244">
                  <a:moveTo>
                    <a:pt x="0" y="0"/>
                  </a:moveTo>
                  <a:lnTo>
                    <a:pt x="145" y="86"/>
                  </a:lnTo>
                  <a:lnTo>
                    <a:pt x="145" y="244"/>
                  </a:lnTo>
                  <a:lnTo>
                    <a:pt x="0" y="161"/>
                  </a:lnTo>
                  <a:lnTo>
                    <a:pt x="0"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68" name="Freeform 355"/>
            <p:cNvSpPr>
              <a:spLocks/>
            </p:cNvSpPr>
            <p:nvPr/>
          </p:nvSpPr>
          <p:spPr bwMode="auto">
            <a:xfrm>
              <a:off x="4830" y="2071"/>
              <a:ext cx="145" cy="244"/>
            </a:xfrm>
            <a:custGeom>
              <a:avLst/>
              <a:gdLst>
                <a:gd name="T0" fmla="*/ 5 w 145"/>
                <a:gd name="T1" fmla="*/ 5 h 244"/>
                <a:gd name="T2" fmla="*/ 5 w 145"/>
                <a:gd name="T3" fmla="*/ 154 h 244"/>
                <a:gd name="T4" fmla="*/ 145 w 145"/>
                <a:gd name="T5" fmla="*/ 237 h 244"/>
                <a:gd name="T6" fmla="*/ 145 w 145"/>
                <a:gd name="T7" fmla="*/ 244 h 244"/>
                <a:gd name="T8" fmla="*/ 0 w 145"/>
                <a:gd name="T9" fmla="*/ 161 h 244"/>
                <a:gd name="T10" fmla="*/ 0 w 145"/>
                <a:gd name="T11" fmla="*/ 0 h 244"/>
                <a:gd name="T12" fmla="*/ 5 w 145"/>
                <a:gd name="T13" fmla="*/ 5 h 244"/>
                <a:gd name="T14" fmla="*/ 0 60000 65536"/>
                <a:gd name="T15" fmla="*/ 0 60000 65536"/>
                <a:gd name="T16" fmla="*/ 0 60000 65536"/>
                <a:gd name="T17" fmla="*/ 0 60000 65536"/>
                <a:gd name="T18" fmla="*/ 0 60000 65536"/>
                <a:gd name="T19" fmla="*/ 0 60000 65536"/>
                <a:gd name="T20" fmla="*/ 0 60000 65536"/>
                <a:gd name="T21" fmla="*/ 0 w 145"/>
                <a:gd name="T22" fmla="*/ 0 h 244"/>
                <a:gd name="T23" fmla="*/ 145 w 145"/>
                <a:gd name="T24" fmla="*/ 244 h 2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5" h="244">
                  <a:moveTo>
                    <a:pt x="5" y="5"/>
                  </a:moveTo>
                  <a:lnTo>
                    <a:pt x="5" y="154"/>
                  </a:lnTo>
                  <a:lnTo>
                    <a:pt x="145" y="237"/>
                  </a:lnTo>
                  <a:lnTo>
                    <a:pt x="145" y="244"/>
                  </a:lnTo>
                  <a:lnTo>
                    <a:pt x="0" y="161"/>
                  </a:lnTo>
                  <a:lnTo>
                    <a:pt x="0" y="0"/>
                  </a:lnTo>
                  <a:lnTo>
                    <a:pt x="5"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69" name="Line 356"/>
            <p:cNvSpPr>
              <a:spLocks noChangeShapeType="1"/>
            </p:cNvSpPr>
            <p:nvPr/>
          </p:nvSpPr>
          <p:spPr bwMode="auto">
            <a:xfrm>
              <a:off x="4853" y="2120"/>
              <a:ext cx="106" cy="54"/>
            </a:xfrm>
            <a:prstGeom prst="line">
              <a:avLst/>
            </a:prstGeom>
            <a:noFill/>
            <a:ln w="11113" cap="rnd">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2570" name="Line 357"/>
            <p:cNvSpPr>
              <a:spLocks noChangeShapeType="1"/>
            </p:cNvSpPr>
            <p:nvPr/>
          </p:nvSpPr>
          <p:spPr bwMode="auto">
            <a:xfrm>
              <a:off x="4853" y="2158"/>
              <a:ext cx="106" cy="59"/>
            </a:xfrm>
            <a:prstGeom prst="line">
              <a:avLst/>
            </a:prstGeom>
            <a:noFill/>
            <a:ln w="11113" cap="rnd">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2571" name="Freeform 358"/>
            <p:cNvSpPr>
              <a:spLocks/>
            </p:cNvSpPr>
            <p:nvPr/>
          </p:nvSpPr>
          <p:spPr bwMode="auto">
            <a:xfrm>
              <a:off x="4880" y="2294"/>
              <a:ext cx="36" cy="54"/>
            </a:xfrm>
            <a:custGeom>
              <a:avLst/>
              <a:gdLst>
                <a:gd name="T0" fmla="*/ 2147483647 w 15"/>
                <a:gd name="T1" fmla="*/ 2147483647 h 23"/>
                <a:gd name="T2" fmla="*/ 2147483647 w 15"/>
                <a:gd name="T3" fmla="*/ 2147483647 h 23"/>
                <a:gd name="T4" fmla="*/ 0 w 15"/>
                <a:gd name="T5" fmla="*/ 2147483647 h 23"/>
                <a:gd name="T6" fmla="*/ 2147483647 w 15"/>
                <a:gd name="T7" fmla="*/ 2147483647 h 23"/>
                <a:gd name="T8" fmla="*/ 2147483647 w 15"/>
                <a:gd name="T9" fmla="*/ 2147483647 h 23"/>
                <a:gd name="T10" fmla="*/ 0 60000 65536"/>
                <a:gd name="T11" fmla="*/ 0 60000 65536"/>
                <a:gd name="T12" fmla="*/ 0 60000 65536"/>
                <a:gd name="T13" fmla="*/ 0 60000 65536"/>
                <a:gd name="T14" fmla="*/ 0 60000 65536"/>
                <a:gd name="T15" fmla="*/ 0 w 15"/>
                <a:gd name="T16" fmla="*/ 0 h 23"/>
                <a:gd name="T17" fmla="*/ 15 w 15"/>
                <a:gd name="T18" fmla="*/ 23 h 23"/>
              </a:gdLst>
              <a:ahLst/>
              <a:cxnLst>
                <a:cxn ang="T10">
                  <a:pos x="T0" y="T1"/>
                </a:cxn>
                <a:cxn ang="T11">
                  <a:pos x="T2" y="T3"/>
                </a:cxn>
                <a:cxn ang="T12">
                  <a:pos x="T4" y="T5"/>
                </a:cxn>
                <a:cxn ang="T13">
                  <a:pos x="T6" y="T7"/>
                </a:cxn>
                <a:cxn ang="T14">
                  <a:pos x="T8" y="T9"/>
                </a:cxn>
              </a:cxnLst>
              <a:rect l="T15" t="T16" r="T17" b="T18"/>
              <a:pathLst>
                <a:path w="15" h="23">
                  <a:moveTo>
                    <a:pt x="15" y="16"/>
                  </a:moveTo>
                  <a:cubicBezTo>
                    <a:pt x="15" y="21"/>
                    <a:pt x="12" y="23"/>
                    <a:pt x="8" y="21"/>
                  </a:cubicBezTo>
                  <a:cubicBezTo>
                    <a:pt x="3" y="18"/>
                    <a:pt x="0" y="12"/>
                    <a:pt x="0" y="7"/>
                  </a:cubicBezTo>
                  <a:cubicBezTo>
                    <a:pt x="0" y="2"/>
                    <a:pt x="3" y="0"/>
                    <a:pt x="8" y="2"/>
                  </a:cubicBezTo>
                  <a:cubicBezTo>
                    <a:pt x="12" y="5"/>
                    <a:pt x="15" y="11"/>
                    <a:pt x="15" y="1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72" name="Freeform 359"/>
            <p:cNvSpPr>
              <a:spLocks/>
            </p:cNvSpPr>
            <p:nvPr/>
          </p:nvSpPr>
          <p:spPr bwMode="auto">
            <a:xfrm>
              <a:off x="4845" y="2424"/>
              <a:ext cx="118" cy="85"/>
            </a:xfrm>
            <a:custGeom>
              <a:avLst/>
              <a:gdLst>
                <a:gd name="T0" fmla="*/ 2147483647 w 50"/>
                <a:gd name="T1" fmla="*/ 2147483647 h 36"/>
                <a:gd name="T2" fmla="*/ 0 w 50"/>
                <a:gd name="T3" fmla="*/ 2147483647 h 36"/>
                <a:gd name="T4" fmla="*/ 2147483647 w 50"/>
                <a:gd name="T5" fmla="*/ 2147483647 h 36"/>
                <a:gd name="T6" fmla="*/ 2147483647 w 50"/>
                <a:gd name="T7" fmla="*/ 2147483647 h 36"/>
                <a:gd name="T8" fmla="*/ 2147483647 w 50"/>
                <a:gd name="T9" fmla="*/ 2147483647 h 36"/>
                <a:gd name="T10" fmla="*/ 2147483647 w 50"/>
                <a:gd name="T11" fmla="*/ 2147483647 h 36"/>
                <a:gd name="T12" fmla="*/ 2147483647 w 50"/>
                <a:gd name="T13" fmla="*/ 2147483647 h 36"/>
                <a:gd name="T14" fmla="*/ 0 60000 65536"/>
                <a:gd name="T15" fmla="*/ 0 60000 65536"/>
                <a:gd name="T16" fmla="*/ 0 60000 65536"/>
                <a:gd name="T17" fmla="*/ 0 60000 65536"/>
                <a:gd name="T18" fmla="*/ 0 60000 65536"/>
                <a:gd name="T19" fmla="*/ 0 60000 65536"/>
                <a:gd name="T20" fmla="*/ 0 60000 65536"/>
                <a:gd name="T21" fmla="*/ 0 w 50"/>
                <a:gd name="T22" fmla="*/ 0 h 36"/>
                <a:gd name="T23" fmla="*/ 50 w 50"/>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 h="36">
                  <a:moveTo>
                    <a:pt x="5" y="1"/>
                  </a:moveTo>
                  <a:cubicBezTo>
                    <a:pt x="2" y="0"/>
                    <a:pt x="0" y="1"/>
                    <a:pt x="0" y="4"/>
                  </a:cubicBezTo>
                  <a:cubicBezTo>
                    <a:pt x="0" y="7"/>
                    <a:pt x="2" y="10"/>
                    <a:pt x="5" y="11"/>
                  </a:cubicBezTo>
                  <a:cubicBezTo>
                    <a:pt x="45" y="35"/>
                    <a:pt x="45" y="35"/>
                    <a:pt x="45" y="35"/>
                  </a:cubicBezTo>
                  <a:cubicBezTo>
                    <a:pt x="48" y="36"/>
                    <a:pt x="50" y="35"/>
                    <a:pt x="50" y="32"/>
                  </a:cubicBezTo>
                  <a:cubicBezTo>
                    <a:pt x="50" y="30"/>
                    <a:pt x="48" y="26"/>
                    <a:pt x="45" y="25"/>
                  </a:cubicBezTo>
                  <a:lnTo>
                    <a:pt x="5" y="1"/>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73" name="Freeform 360"/>
            <p:cNvSpPr>
              <a:spLocks/>
            </p:cNvSpPr>
            <p:nvPr/>
          </p:nvSpPr>
          <p:spPr bwMode="auto">
            <a:xfrm>
              <a:off x="4821" y="1835"/>
              <a:ext cx="498" cy="291"/>
            </a:xfrm>
            <a:custGeom>
              <a:avLst/>
              <a:gdLst>
                <a:gd name="T0" fmla="*/ 2147483647 w 211"/>
                <a:gd name="T1" fmla="*/ 2147483647 h 123"/>
                <a:gd name="T2" fmla="*/ 2147483647 w 211"/>
                <a:gd name="T3" fmla="*/ 2147483647 h 123"/>
                <a:gd name="T4" fmla="*/ 2147483647 w 211"/>
                <a:gd name="T5" fmla="*/ 2147483647 h 123"/>
                <a:gd name="T6" fmla="*/ 2147483647 w 211"/>
                <a:gd name="T7" fmla="*/ 2147483647 h 123"/>
                <a:gd name="T8" fmla="*/ 2147483647 w 211"/>
                <a:gd name="T9" fmla="*/ 2147483647 h 123"/>
                <a:gd name="T10" fmla="*/ 2147483647 w 211"/>
                <a:gd name="T11" fmla="*/ 2147483647 h 123"/>
                <a:gd name="T12" fmla="*/ 0 w 211"/>
                <a:gd name="T13" fmla="*/ 2147483647 h 123"/>
                <a:gd name="T14" fmla="*/ 2147483647 w 211"/>
                <a:gd name="T15" fmla="*/ 2147483647 h 123"/>
                <a:gd name="T16" fmla="*/ 2147483647 w 211"/>
                <a:gd name="T17" fmla="*/ 2147483647 h 123"/>
                <a:gd name="T18" fmla="*/ 2147483647 w 211"/>
                <a:gd name="T19" fmla="*/ 2147483647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1"/>
                <a:gd name="T31" fmla="*/ 0 h 123"/>
                <a:gd name="T32" fmla="*/ 211 w 21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1" h="123">
                  <a:moveTo>
                    <a:pt x="208" y="39"/>
                  </a:moveTo>
                  <a:cubicBezTo>
                    <a:pt x="144" y="2"/>
                    <a:pt x="144" y="2"/>
                    <a:pt x="144" y="2"/>
                  </a:cubicBezTo>
                  <a:cubicBezTo>
                    <a:pt x="144" y="2"/>
                    <a:pt x="144" y="2"/>
                    <a:pt x="144" y="2"/>
                  </a:cubicBezTo>
                  <a:cubicBezTo>
                    <a:pt x="141" y="0"/>
                    <a:pt x="137" y="0"/>
                    <a:pt x="134" y="2"/>
                  </a:cubicBezTo>
                  <a:cubicBezTo>
                    <a:pt x="134" y="2"/>
                    <a:pt x="134" y="2"/>
                    <a:pt x="134" y="2"/>
                  </a:cubicBezTo>
                  <a:cubicBezTo>
                    <a:pt x="4" y="77"/>
                    <a:pt x="4" y="77"/>
                    <a:pt x="4" y="77"/>
                  </a:cubicBezTo>
                  <a:cubicBezTo>
                    <a:pt x="2" y="78"/>
                    <a:pt x="1" y="79"/>
                    <a:pt x="0" y="81"/>
                  </a:cubicBezTo>
                  <a:cubicBezTo>
                    <a:pt x="72" y="123"/>
                    <a:pt x="72" y="123"/>
                    <a:pt x="72" y="123"/>
                  </a:cubicBezTo>
                  <a:cubicBezTo>
                    <a:pt x="211" y="42"/>
                    <a:pt x="211" y="42"/>
                    <a:pt x="211" y="42"/>
                  </a:cubicBezTo>
                  <a:cubicBezTo>
                    <a:pt x="210" y="41"/>
                    <a:pt x="209" y="39"/>
                    <a:pt x="208" y="39"/>
                  </a:cubicBez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74" name="Freeform 361"/>
            <p:cNvSpPr>
              <a:spLocks/>
            </p:cNvSpPr>
            <p:nvPr/>
          </p:nvSpPr>
          <p:spPr bwMode="auto">
            <a:xfrm>
              <a:off x="4991" y="1934"/>
              <a:ext cx="333" cy="622"/>
            </a:xfrm>
            <a:custGeom>
              <a:avLst/>
              <a:gdLst>
                <a:gd name="T0" fmla="*/ 0 w 141"/>
                <a:gd name="T1" fmla="*/ 2147483647 h 263"/>
                <a:gd name="T2" fmla="*/ 0 w 141"/>
                <a:gd name="T3" fmla="*/ 2147483647 h 263"/>
                <a:gd name="T4" fmla="*/ 2147483647 w 141"/>
                <a:gd name="T5" fmla="*/ 2147483647 h 263"/>
                <a:gd name="T6" fmla="*/ 2147483647 w 141"/>
                <a:gd name="T7" fmla="*/ 2147483647 h 263"/>
                <a:gd name="T8" fmla="*/ 2147483647 w 141"/>
                <a:gd name="T9" fmla="*/ 2147483647 h 263"/>
                <a:gd name="T10" fmla="*/ 2147483647 w 141"/>
                <a:gd name="T11" fmla="*/ 2147483647 h 263"/>
                <a:gd name="T12" fmla="*/ 2147483647 w 141"/>
                <a:gd name="T13" fmla="*/ 0 h 263"/>
                <a:gd name="T14" fmla="*/ 0 w 141"/>
                <a:gd name="T15" fmla="*/ 2147483647 h 263"/>
                <a:gd name="T16" fmla="*/ 0 60000 65536"/>
                <a:gd name="T17" fmla="*/ 0 60000 65536"/>
                <a:gd name="T18" fmla="*/ 0 60000 65536"/>
                <a:gd name="T19" fmla="*/ 0 60000 65536"/>
                <a:gd name="T20" fmla="*/ 0 60000 65536"/>
                <a:gd name="T21" fmla="*/ 0 60000 65536"/>
                <a:gd name="T22" fmla="*/ 0 60000 65536"/>
                <a:gd name="T23" fmla="*/ 0 60000 65536"/>
                <a:gd name="T24" fmla="*/ 0 w 141"/>
                <a:gd name="T25" fmla="*/ 0 h 263"/>
                <a:gd name="T26" fmla="*/ 141 w 141"/>
                <a:gd name="T27" fmla="*/ 263 h 2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1" h="263">
                  <a:moveTo>
                    <a:pt x="0" y="81"/>
                  </a:moveTo>
                  <a:cubicBezTo>
                    <a:pt x="0" y="263"/>
                    <a:pt x="0" y="263"/>
                    <a:pt x="0" y="263"/>
                  </a:cubicBezTo>
                  <a:cubicBezTo>
                    <a:pt x="2" y="263"/>
                    <a:pt x="4" y="262"/>
                    <a:pt x="5" y="261"/>
                  </a:cubicBezTo>
                  <a:cubicBezTo>
                    <a:pt x="136" y="186"/>
                    <a:pt x="136" y="186"/>
                    <a:pt x="136" y="186"/>
                  </a:cubicBezTo>
                  <a:cubicBezTo>
                    <a:pt x="138" y="185"/>
                    <a:pt x="141" y="181"/>
                    <a:pt x="141" y="178"/>
                  </a:cubicBezTo>
                  <a:cubicBezTo>
                    <a:pt x="141" y="5"/>
                    <a:pt x="141" y="5"/>
                    <a:pt x="141" y="5"/>
                  </a:cubicBezTo>
                  <a:cubicBezTo>
                    <a:pt x="141" y="4"/>
                    <a:pt x="140" y="2"/>
                    <a:pt x="139" y="0"/>
                  </a:cubicBezTo>
                  <a:lnTo>
                    <a:pt x="0" y="81"/>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2313" name="Group 362"/>
          <p:cNvGrpSpPr>
            <a:grpSpLocks/>
          </p:cNvGrpSpPr>
          <p:nvPr/>
        </p:nvGrpSpPr>
        <p:grpSpPr bwMode="auto">
          <a:xfrm>
            <a:off x="6342063" y="3965575"/>
            <a:ext cx="334962" cy="720725"/>
            <a:chOff x="4477" y="2719"/>
            <a:chExt cx="248" cy="539"/>
          </a:xfrm>
        </p:grpSpPr>
        <p:sp>
          <p:nvSpPr>
            <p:cNvPr id="12544" name="Freeform 363"/>
            <p:cNvSpPr>
              <a:spLocks/>
            </p:cNvSpPr>
            <p:nvPr/>
          </p:nvSpPr>
          <p:spPr bwMode="auto">
            <a:xfrm>
              <a:off x="4477" y="2720"/>
              <a:ext cx="248" cy="538"/>
            </a:xfrm>
            <a:custGeom>
              <a:avLst/>
              <a:gdLst>
                <a:gd name="T0" fmla="*/ 2 w 248"/>
                <a:gd name="T1" fmla="*/ 120 h 538"/>
                <a:gd name="T2" fmla="*/ 9 w 248"/>
                <a:gd name="T3" fmla="*/ 113 h 538"/>
                <a:gd name="T4" fmla="*/ 43 w 248"/>
                <a:gd name="T5" fmla="*/ 89 h 538"/>
                <a:gd name="T6" fmla="*/ 109 w 248"/>
                <a:gd name="T7" fmla="*/ 46 h 538"/>
                <a:gd name="T8" fmla="*/ 172 w 248"/>
                <a:gd name="T9" fmla="*/ 13 h 538"/>
                <a:gd name="T10" fmla="*/ 177 w 248"/>
                <a:gd name="T11" fmla="*/ 11 h 538"/>
                <a:gd name="T12" fmla="*/ 215 w 248"/>
                <a:gd name="T13" fmla="*/ 1 h 538"/>
                <a:gd name="T14" fmla="*/ 246 w 248"/>
                <a:gd name="T15" fmla="*/ 18 h 538"/>
                <a:gd name="T16" fmla="*/ 248 w 248"/>
                <a:gd name="T17" fmla="*/ 23 h 538"/>
                <a:gd name="T18" fmla="*/ 248 w 248"/>
                <a:gd name="T19" fmla="*/ 408 h 538"/>
                <a:gd name="T20" fmla="*/ 246 w 248"/>
                <a:gd name="T21" fmla="*/ 415 h 538"/>
                <a:gd name="T22" fmla="*/ 239 w 248"/>
                <a:gd name="T23" fmla="*/ 422 h 538"/>
                <a:gd name="T24" fmla="*/ 213 w 248"/>
                <a:gd name="T25" fmla="*/ 446 h 538"/>
                <a:gd name="T26" fmla="*/ 139 w 248"/>
                <a:gd name="T27" fmla="*/ 495 h 538"/>
                <a:gd name="T28" fmla="*/ 66 w 248"/>
                <a:gd name="T29" fmla="*/ 531 h 538"/>
                <a:gd name="T30" fmla="*/ 40 w 248"/>
                <a:gd name="T31" fmla="*/ 538 h 538"/>
                <a:gd name="T32" fmla="*/ 35 w 248"/>
                <a:gd name="T33" fmla="*/ 536 h 538"/>
                <a:gd name="T34" fmla="*/ 2 w 248"/>
                <a:gd name="T35" fmla="*/ 519 h 538"/>
                <a:gd name="T36" fmla="*/ 0 w 248"/>
                <a:gd name="T37" fmla="*/ 512 h 538"/>
                <a:gd name="T38" fmla="*/ 0 w 248"/>
                <a:gd name="T39" fmla="*/ 129 h 538"/>
                <a:gd name="T40" fmla="*/ 2 w 248"/>
                <a:gd name="T41" fmla="*/ 120 h 5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8"/>
                <a:gd name="T64" fmla="*/ 0 h 538"/>
                <a:gd name="T65" fmla="*/ 248 w 248"/>
                <a:gd name="T66" fmla="*/ 538 h 53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8" h="538">
                  <a:moveTo>
                    <a:pt x="2" y="120"/>
                  </a:moveTo>
                  <a:cubicBezTo>
                    <a:pt x="5" y="117"/>
                    <a:pt x="7" y="115"/>
                    <a:pt x="9" y="113"/>
                  </a:cubicBezTo>
                  <a:cubicBezTo>
                    <a:pt x="9" y="113"/>
                    <a:pt x="24" y="103"/>
                    <a:pt x="43" y="89"/>
                  </a:cubicBezTo>
                  <a:cubicBezTo>
                    <a:pt x="64" y="75"/>
                    <a:pt x="87" y="58"/>
                    <a:pt x="109" y="46"/>
                  </a:cubicBezTo>
                  <a:cubicBezTo>
                    <a:pt x="128" y="35"/>
                    <a:pt x="154" y="23"/>
                    <a:pt x="172" y="13"/>
                  </a:cubicBezTo>
                  <a:cubicBezTo>
                    <a:pt x="175" y="13"/>
                    <a:pt x="175" y="13"/>
                    <a:pt x="177" y="11"/>
                  </a:cubicBezTo>
                  <a:cubicBezTo>
                    <a:pt x="184" y="9"/>
                    <a:pt x="204" y="0"/>
                    <a:pt x="215" y="1"/>
                  </a:cubicBezTo>
                  <a:cubicBezTo>
                    <a:pt x="246" y="18"/>
                    <a:pt x="246" y="18"/>
                    <a:pt x="246" y="18"/>
                  </a:cubicBezTo>
                  <a:cubicBezTo>
                    <a:pt x="246" y="18"/>
                    <a:pt x="248" y="20"/>
                    <a:pt x="248" y="23"/>
                  </a:cubicBezTo>
                  <a:cubicBezTo>
                    <a:pt x="248" y="408"/>
                    <a:pt x="248" y="408"/>
                    <a:pt x="248" y="408"/>
                  </a:cubicBezTo>
                  <a:cubicBezTo>
                    <a:pt x="248" y="410"/>
                    <a:pt x="246" y="413"/>
                    <a:pt x="246" y="415"/>
                  </a:cubicBezTo>
                  <a:cubicBezTo>
                    <a:pt x="243" y="417"/>
                    <a:pt x="241" y="420"/>
                    <a:pt x="239" y="422"/>
                  </a:cubicBezTo>
                  <a:cubicBezTo>
                    <a:pt x="239" y="422"/>
                    <a:pt x="229" y="432"/>
                    <a:pt x="213" y="446"/>
                  </a:cubicBezTo>
                  <a:cubicBezTo>
                    <a:pt x="196" y="460"/>
                    <a:pt x="170" y="477"/>
                    <a:pt x="139" y="495"/>
                  </a:cubicBezTo>
                  <a:cubicBezTo>
                    <a:pt x="109" y="512"/>
                    <a:pt x="85" y="524"/>
                    <a:pt x="66" y="531"/>
                  </a:cubicBezTo>
                  <a:cubicBezTo>
                    <a:pt x="50" y="536"/>
                    <a:pt x="40" y="538"/>
                    <a:pt x="40" y="538"/>
                  </a:cubicBezTo>
                  <a:cubicBezTo>
                    <a:pt x="38" y="538"/>
                    <a:pt x="35" y="538"/>
                    <a:pt x="35" y="536"/>
                  </a:cubicBezTo>
                  <a:cubicBezTo>
                    <a:pt x="2" y="519"/>
                    <a:pt x="2" y="519"/>
                    <a:pt x="2" y="519"/>
                  </a:cubicBezTo>
                  <a:cubicBezTo>
                    <a:pt x="0" y="517"/>
                    <a:pt x="0" y="514"/>
                    <a:pt x="0" y="512"/>
                  </a:cubicBezTo>
                  <a:cubicBezTo>
                    <a:pt x="0" y="129"/>
                    <a:pt x="0" y="129"/>
                    <a:pt x="0" y="129"/>
                  </a:cubicBezTo>
                  <a:cubicBezTo>
                    <a:pt x="0" y="127"/>
                    <a:pt x="2" y="122"/>
                    <a:pt x="2" y="120"/>
                  </a:cubicBezTo>
                  <a:close/>
                </a:path>
              </a:pathLst>
            </a:custGeom>
            <a:noFill/>
            <a:ln w="22225">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545" name="Freeform 364"/>
            <p:cNvSpPr>
              <a:spLocks/>
            </p:cNvSpPr>
            <p:nvPr/>
          </p:nvSpPr>
          <p:spPr bwMode="auto">
            <a:xfrm flipH="1">
              <a:off x="4510" y="2736"/>
              <a:ext cx="215" cy="522"/>
            </a:xfrm>
            <a:custGeom>
              <a:avLst/>
              <a:gdLst>
                <a:gd name="T0" fmla="*/ 2147483647 w 91"/>
                <a:gd name="T1" fmla="*/ 2147483647 h 221"/>
                <a:gd name="T2" fmla="*/ 2147483647 w 91"/>
                <a:gd name="T3" fmla="*/ 2147483647 h 221"/>
                <a:gd name="T4" fmla="*/ 0 w 91"/>
                <a:gd name="T5" fmla="*/ 2147483647 h 221"/>
                <a:gd name="T6" fmla="*/ 0 w 91"/>
                <a:gd name="T7" fmla="*/ 2147483647 h 221"/>
                <a:gd name="T8" fmla="*/ 0 w 91"/>
                <a:gd name="T9" fmla="*/ 2147483647 h 221"/>
                <a:gd name="T10" fmla="*/ 0 w 91"/>
                <a:gd name="T11" fmla="*/ 2147483647 h 221"/>
                <a:gd name="T12" fmla="*/ 0 w 91"/>
                <a:gd name="T13" fmla="*/ 2147483647 h 221"/>
                <a:gd name="T14" fmla="*/ 0 w 91"/>
                <a:gd name="T15" fmla="*/ 2147483647 h 221"/>
                <a:gd name="T16" fmla="*/ 0 w 91"/>
                <a:gd name="T17" fmla="*/ 2147483647 h 221"/>
                <a:gd name="T18" fmla="*/ 2147483647 w 91"/>
                <a:gd name="T19" fmla="*/ 2147483647 h 221"/>
                <a:gd name="T20" fmla="*/ 2147483647 w 91"/>
                <a:gd name="T21" fmla="*/ 2147483647 h 221"/>
                <a:gd name="T22" fmla="*/ 2147483647 w 91"/>
                <a:gd name="T23" fmla="*/ 2147483647 h 221"/>
                <a:gd name="T24" fmla="*/ 2147483647 w 91"/>
                <a:gd name="T25" fmla="*/ 2147483647 h 221"/>
                <a:gd name="T26" fmla="*/ 2147483647 w 91"/>
                <a:gd name="T27" fmla="*/ 2147483647 h 221"/>
                <a:gd name="T28" fmla="*/ 2147483647 w 91"/>
                <a:gd name="T29" fmla="*/ 2147483647 h 221"/>
                <a:gd name="T30" fmla="*/ 2147483647 w 91"/>
                <a:gd name="T31" fmla="*/ 2147483647 h 221"/>
                <a:gd name="T32" fmla="*/ 2147483647 w 91"/>
                <a:gd name="T33" fmla="*/ 2147483647 h 221"/>
                <a:gd name="T34" fmla="*/ 2147483647 w 91"/>
                <a:gd name="T35" fmla="*/ 2147483647 h 221"/>
                <a:gd name="T36" fmla="*/ 2147483647 w 91"/>
                <a:gd name="T37" fmla="*/ 2147483647 h 221"/>
                <a:gd name="T38" fmla="*/ 2147483647 w 91"/>
                <a:gd name="T39" fmla="*/ 2147483647 h 221"/>
                <a:gd name="T40" fmla="*/ 2147483647 w 91"/>
                <a:gd name="T41" fmla="*/ 2147483647 h 221"/>
                <a:gd name="T42" fmla="*/ 2147483647 w 91"/>
                <a:gd name="T43" fmla="*/ 2147483647 h 221"/>
                <a:gd name="T44" fmla="*/ 2147483647 w 91"/>
                <a:gd name="T45" fmla="*/ 2147483647 h 221"/>
                <a:gd name="T46" fmla="*/ 2147483647 w 91"/>
                <a:gd name="T47" fmla="*/ 2147483647 h 221"/>
                <a:gd name="T48" fmla="*/ 2147483647 w 91"/>
                <a:gd name="T49" fmla="*/ 2147483647 h 221"/>
                <a:gd name="T50" fmla="*/ 2147483647 w 91"/>
                <a:gd name="T51" fmla="*/ 2147483647 h 221"/>
                <a:gd name="T52" fmla="*/ 2147483647 w 91"/>
                <a:gd name="T53" fmla="*/ 2147483647 h 221"/>
                <a:gd name="T54" fmla="*/ 2147483647 w 91"/>
                <a:gd name="T55" fmla="*/ 2147483647 h 221"/>
                <a:gd name="T56" fmla="*/ 2147483647 w 91"/>
                <a:gd name="T57" fmla="*/ 2147483647 h 22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1"/>
                <a:gd name="T88" fmla="*/ 0 h 221"/>
                <a:gd name="T89" fmla="*/ 91 w 91"/>
                <a:gd name="T90" fmla="*/ 221 h 22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1" h="221">
                  <a:moveTo>
                    <a:pt x="4" y="1"/>
                  </a:moveTo>
                  <a:cubicBezTo>
                    <a:pt x="3" y="0"/>
                    <a:pt x="2" y="0"/>
                    <a:pt x="1" y="1"/>
                  </a:cubicBezTo>
                  <a:cubicBezTo>
                    <a:pt x="1" y="1"/>
                    <a:pt x="0" y="2"/>
                    <a:pt x="0" y="3"/>
                  </a:cubicBezTo>
                  <a:cubicBezTo>
                    <a:pt x="0" y="42"/>
                    <a:pt x="0" y="42"/>
                    <a:pt x="0" y="42"/>
                  </a:cubicBezTo>
                  <a:cubicBezTo>
                    <a:pt x="0" y="81"/>
                    <a:pt x="0" y="81"/>
                    <a:pt x="0" y="81"/>
                  </a:cubicBezTo>
                  <a:cubicBezTo>
                    <a:pt x="0" y="82"/>
                    <a:pt x="0" y="83"/>
                    <a:pt x="0" y="85"/>
                  </a:cubicBezTo>
                  <a:cubicBezTo>
                    <a:pt x="0" y="86"/>
                    <a:pt x="0" y="87"/>
                    <a:pt x="0" y="88"/>
                  </a:cubicBezTo>
                  <a:cubicBezTo>
                    <a:pt x="0" y="127"/>
                    <a:pt x="0" y="127"/>
                    <a:pt x="0" y="127"/>
                  </a:cubicBezTo>
                  <a:cubicBezTo>
                    <a:pt x="0" y="166"/>
                    <a:pt x="0" y="166"/>
                    <a:pt x="0" y="166"/>
                  </a:cubicBezTo>
                  <a:cubicBezTo>
                    <a:pt x="0" y="167"/>
                    <a:pt x="1" y="168"/>
                    <a:pt x="1" y="169"/>
                  </a:cubicBezTo>
                  <a:cubicBezTo>
                    <a:pt x="2" y="170"/>
                    <a:pt x="3" y="171"/>
                    <a:pt x="4" y="172"/>
                  </a:cubicBezTo>
                  <a:cubicBezTo>
                    <a:pt x="4" y="172"/>
                    <a:pt x="8" y="176"/>
                    <a:pt x="15" y="182"/>
                  </a:cubicBezTo>
                  <a:cubicBezTo>
                    <a:pt x="22" y="188"/>
                    <a:pt x="33" y="195"/>
                    <a:pt x="46" y="203"/>
                  </a:cubicBezTo>
                  <a:cubicBezTo>
                    <a:pt x="59" y="210"/>
                    <a:pt x="69" y="215"/>
                    <a:pt x="77" y="218"/>
                  </a:cubicBezTo>
                  <a:cubicBezTo>
                    <a:pt x="84" y="220"/>
                    <a:pt x="88" y="221"/>
                    <a:pt x="88" y="221"/>
                  </a:cubicBezTo>
                  <a:cubicBezTo>
                    <a:pt x="89" y="221"/>
                    <a:pt x="90" y="221"/>
                    <a:pt x="90" y="220"/>
                  </a:cubicBezTo>
                  <a:cubicBezTo>
                    <a:pt x="91" y="220"/>
                    <a:pt x="91" y="219"/>
                    <a:pt x="91" y="218"/>
                  </a:cubicBezTo>
                  <a:cubicBezTo>
                    <a:pt x="91" y="179"/>
                    <a:pt x="91" y="179"/>
                    <a:pt x="91" y="179"/>
                  </a:cubicBezTo>
                  <a:cubicBezTo>
                    <a:pt x="91" y="141"/>
                    <a:pt x="91" y="141"/>
                    <a:pt x="91" y="141"/>
                  </a:cubicBezTo>
                  <a:cubicBezTo>
                    <a:pt x="91" y="140"/>
                    <a:pt x="91" y="139"/>
                    <a:pt x="91" y="137"/>
                  </a:cubicBezTo>
                  <a:cubicBezTo>
                    <a:pt x="91" y="136"/>
                    <a:pt x="91" y="135"/>
                    <a:pt x="91" y="134"/>
                  </a:cubicBezTo>
                  <a:cubicBezTo>
                    <a:pt x="91" y="95"/>
                    <a:pt x="91" y="95"/>
                    <a:pt x="91" y="95"/>
                  </a:cubicBezTo>
                  <a:cubicBezTo>
                    <a:pt x="91" y="55"/>
                    <a:pt x="91" y="55"/>
                    <a:pt x="91" y="55"/>
                  </a:cubicBezTo>
                  <a:cubicBezTo>
                    <a:pt x="91" y="54"/>
                    <a:pt x="91" y="53"/>
                    <a:pt x="90" y="52"/>
                  </a:cubicBezTo>
                  <a:cubicBezTo>
                    <a:pt x="90" y="51"/>
                    <a:pt x="89" y="50"/>
                    <a:pt x="88" y="49"/>
                  </a:cubicBezTo>
                  <a:cubicBezTo>
                    <a:pt x="88" y="49"/>
                    <a:pt x="82" y="45"/>
                    <a:pt x="73" y="39"/>
                  </a:cubicBezTo>
                  <a:cubicBezTo>
                    <a:pt x="65" y="33"/>
                    <a:pt x="54" y="26"/>
                    <a:pt x="46" y="21"/>
                  </a:cubicBezTo>
                  <a:cubicBezTo>
                    <a:pt x="37" y="16"/>
                    <a:pt x="27" y="11"/>
                    <a:pt x="18" y="7"/>
                  </a:cubicBezTo>
                  <a:cubicBezTo>
                    <a:pt x="10" y="3"/>
                    <a:pt x="4" y="1"/>
                    <a:pt x="4" y="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46" name="Freeform 365"/>
            <p:cNvSpPr>
              <a:spLocks/>
            </p:cNvSpPr>
            <p:nvPr/>
          </p:nvSpPr>
          <p:spPr bwMode="auto">
            <a:xfrm flipH="1">
              <a:off x="4522" y="2764"/>
              <a:ext cx="191" cy="381"/>
            </a:xfrm>
            <a:custGeom>
              <a:avLst/>
              <a:gdLst>
                <a:gd name="T0" fmla="*/ 2147483647 w 81"/>
                <a:gd name="T1" fmla="*/ 2147483647 h 161"/>
                <a:gd name="T2" fmla="*/ 0 w 81"/>
                <a:gd name="T3" fmla="*/ 2147483647 h 161"/>
                <a:gd name="T4" fmla="*/ 0 w 81"/>
                <a:gd name="T5" fmla="*/ 2147483647 h 161"/>
                <a:gd name="T6" fmla="*/ 2147483647 w 81"/>
                <a:gd name="T7" fmla="*/ 2147483647 h 161"/>
                <a:gd name="T8" fmla="*/ 2147483647 w 81"/>
                <a:gd name="T9" fmla="*/ 2147483647 h 161"/>
                <a:gd name="T10" fmla="*/ 2147483647 w 81"/>
                <a:gd name="T11" fmla="*/ 2147483647 h 161"/>
                <a:gd name="T12" fmla="*/ 2147483647 w 81"/>
                <a:gd name="T13" fmla="*/ 2147483647 h 161"/>
                <a:gd name="T14" fmla="*/ 2147483647 w 81"/>
                <a:gd name="T15" fmla="*/ 2147483647 h 161"/>
                <a:gd name="T16" fmla="*/ 2147483647 w 81"/>
                <a:gd name="T17" fmla="*/ 2147483647 h 161"/>
                <a:gd name="T18" fmla="*/ 2147483647 w 81"/>
                <a:gd name="T19" fmla="*/ 2147483647 h 161"/>
                <a:gd name="T20" fmla="*/ 2147483647 w 81"/>
                <a:gd name="T21" fmla="*/ 2147483647 h 1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1"/>
                <a:gd name="T34" fmla="*/ 0 h 161"/>
                <a:gd name="T35" fmla="*/ 81 w 81"/>
                <a:gd name="T36" fmla="*/ 161 h 1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1" h="161">
                  <a:moveTo>
                    <a:pt x="7" y="1"/>
                  </a:moveTo>
                  <a:cubicBezTo>
                    <a:pt x="3" y="0"/>
                    <a:pt x="0" y="2"/>
                    <a:pt x="0" y="6"/>
                  </a:cubicBezTo>
                  <a:cubicBezTo>
                    <a:pt x="0" y="108"/>
                    <a:pt x="0" y="108"/>
                    <a:pt x="0" y="108"/>
                  </a:cubicBezTo>
                  <a:cubicBezTo>
                    <a:pt x="0" y="111"/>
                    <a:pt x="3" y="117"/>
                    <a:pt x="6" y="120"/>
                  </a:cubicBezTo>
                  <a:cubicBezTo>
                    <a:pt x="6" y="120"/>
                    <a:pt x="16" y="130"/>
                    <a:pt x="41" y="144"/>
                  </a:cubicBezTo>
                  <a:cubicBezTo>
                    <a:pt x="66" y="158"/>
                    <a:pt x="75" y="160"/>
                    <a:pt x="75" y="160"/>
                  </a:cubicBezTo>
                  <a:cubicBezTo>
                    <a:pt x="79" y="161"/>
                    <a:pt x="81" y="158"/>
                    <a:pt x="81" y="155"/>
                  </a:cubicBezTo>
                  <a:cubicBezTo>
                    <a:pt x="81" y="53"/>
                    <a:pt x="81" y="53"/>
                    <a:pt x="81" y="53"/>
                  </a:cubicBezTo>
                  <a:cubicBezTo>
                    <a:pt x="81" y="49"/>
                    <a:pt x="78" y="44"/>
                    <a:pt x="75" y="41"/>
                  </a:cubicBezTo>
                  <a:cubicBezTo>
                    <a:pt x="75" y="41"/>
                    <a:pt x="65" y="31"/>
                    <a:pt x="41" y="17"/>
                  </a:cubicBezTo>
                  <a:cubicBezTo>
                    <a:pt x="17" y="4"/>
                    <a:pt x="7" y="1"/>
                    <a:pt x="7" y="1"/>
                  </a:cubicBezTo>
                  <a:close/>
                </a:path>
              </a:pathLst>
            </a:custGeom>
            <a:solidFill>
              <a:srgbClr val="E8E7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47" name="Freeform 366"/>
            <p:cNvSpPr>
              <a:spLocks/>
            </p:cNvSpPr>
            <p:nvPr/>
          </p:nvSpPr>
          <p:spPr bwMode="auto">
            <a:xfrm flipH="1">
              <a:off x="4477" y="2840"/>
              <a:ext cx="35" cy="416"/>
            </a:xfrm>
            <a:custGeom>
              <a:avLst/>
              <a:gdLst>
                <a:gd name="T0" fmla="*/ 2147483647 w 15"/>
                <a:gd name="T1" fmla="*/ 0 h 176"/>
                <a:gd name="T2" fmla="*/ 0 w 15"/>
                <a:gd name="T3" fmla="*/ 2147483647 h 176"/>
                <a:gd name="T4" fmla="*/ 2147483647 w 15"/>
                <a:gd name="T5" fmla="*/ 2147483647 h 176"/>
                <a:gd name="T6" fmla="*/ 2147483647 w 15"/>
                <a:gd name="T7" fmla="*/ 2147483647 h 176"/>
                <a:gd name="T8" fmla="*/ 2147483647 w 15"/>
                <a:gd name="T9" fmla="*/ 2147483647 h 176"/>
                <a:gd name="T10" fmla="*/ 2147483647 w 15"/>
                <a:gd name="T11" fmla="*/ 2147483647 h 176"/>
                <a:gd name="T12" fmla="*/ 2147483647 w 15"/>
                <a:gd name="T13" fmla="*/ 2147483647 h 176"/>
                <a:gd name="T14" fmla="*/ 2147483647 w 15"/>
                <a:gd name="T15" fmla="*/ 2147483647 h 176"/>
                <a:gd name="T16" fmla="*/ 2147483647 w 15"/>
                <a:gd name="T17" fmla="*/ 2147483647 h 176"/>
                <a:gd name="T18" fmla="*/ 2147483647 w 15"/>
                <a:gd name="T19" fmla="*/ 2147483647 h 176"/>
                <a:gd name="T20" fmla="*/ 0 w 15"/>
                <a:gd name="T21" fmla="*/ 2147483647 h 176"/>
                <a:gd name="T22" fmla="*/ 2147483647 w 15"/>
                <a:gd name="T23" fmla="*/ 2147483647 h 176"/>
                <a:gd name="T24" fmla="*/ 2147483647 w 15"/>
                <a:gd name="T25" fmla="*/ 2147483647 h 176"/>
                <a:gd name="T26" fmla="*/ 2147483647 w 15"/>
                <a:gd name="T27" fmla="*/ 2147483647 h 176"/>
                <a:gd name="T28" fmla="*/ 2147483647 w 15"/>
                <a:gd name="T29" fmla="*/ 2147483647 h 176"/>
                <a:gd name="T30" fmla="*/ 2147483647 w 15"/>
                <a:gd name="T31" fmla="*/ 2147483647 h 176"/>
                <a:gd name="T32" fmla="*/ 2147483647 w 15"/>
                <a:gd name="T33" fmla="*/ 2147483647 h 176"/>
                <a:gd name="T34" fmla="*/ 2147483647 w 15"/>
                <a:gd name="T35" fmla="*/ 2147483647 h 176"/>
                <a:gd name="T36" fmla="*/ 2147483647 w 15"/>
                <a:gd name="T37" fmla="*/ 2147483647 h 176"/>
                <a:gd name="T38" fmla="*/ 2147483647 w 15"/>
                <a:gd name="T39" fmla="*/ 0 h 17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
                <a:gd name="T61" fmla="*/ 0 h 176"/>
                <a:gd name="T62" fmla="*/ 15 w 15"/>
                <a:gd name="T63" fmla="*/ 176 h 17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 h="176">
                  <a:moveTo>
                    <a:pt x="14" y="0"/>
                  </a:moveTo>
                  <a:cubicBezTo>
                    <a:pt x="0" y="8"/>
                    <a:pt x="0" y="8"/>
                    <a:pt x="0" y="8"/>
                  </a:cubicBezTo>
                  <a:cubicBezTo>
                    <a:pt x="1" y="9"/>
                    <a:pt x="1" y="10"/>
                    <a:pt x="1" y="11"/>
                  </a:cubicBezTo>
                  <a:cubicBezTo>
                    <a:pt x="1" y="51"/>
                    <a:pt x="1" y="51"/>
                    <a:pt x="1" y="51"/>
                  </a:cubicBezTo>
                  <a:cubicBezTo>
                    <a:pt x="1" y="90"/>
                    <a:pt x="1" y="90"/>
                    <a:pt x="1" y="90"/>
                  </a:cubicBezTo>
                  <a:cubicBezTo>
                    <a:pt x="1" y="91"/>
                    <a:pt x="1" y="92"/>
                    <a:pt x="1" y="93"/>
                  </a:cubicBezTo>
                  <a:cubicBezTo>
                    <a:pt x="1" y="95"/>
                    <a:pt x="1" y="96"/>
                    <a:pt x="1" y="97"/>
                  </a:cubicBezTo>
                  <a:cubicBezTo>
                    <a:pt x="1" y="135"/>
                    <a:pt x="1" y="135"/>
                    <a:pt x="1" y="135"/>
                  </a:cubicBezTo>
                  <a:cubicBezTo>
                    <a:pt x="1" y="166"/>
                    <a:pt x="1" y="166"/>
                    <a:pt x="1" y="166"/>
                  </a:cubicBezTo>
                  <a:cubicBezTo>
                    <a:pt x="1" y="174"/>
                    <a:pt x="1" y="174"/>
                    <a:pt x="1" y="174"/>
                  </a:cubicBezTo>
                  <a:cubicBezTo>
                    <a:pt x="1" y="175"/>
                    <a:pt x="1" y="176"/>
                    <a:pt x="0" y="176"/>
                  </a:cubicBezTo>
                  <a:cubicBezTo>
                    <a:pt x="14" y="169"/>
                    <a:pt x="14" y="169"/>
                    <a:pt x="14" y="169"/>
                  </a:cubicBezTo>
                  <a:cubicBezTo>
                    <a:pt x="15" y="168"/>
                    <a:pt x="15" y="167"/>
                    <a:pt x="15" y="166"/>
                  </a:cubicBezTo>
                  <a:cubicBezTo>
                    <a:pt x="15" y="128"/>
                    <a:pt x="15" y="128"/>
                    <a:pt x="15" y="128"/>
                  </a:cubicBezTo>
                  <a:cubicBezTo>
                    <a:pt x="15" y="89"/>
                    <a:pt x="15" y="89"/>
                    <a:pt x="15" y="89"/>
                  </a:cubicBezTo>
                  <a:cubicBezTo>
                    <a:pt x="15" y="88"/>
                    <a:pt x="15" y="87"/>
                    <a:pt x="15" y="85"/>
                  </a:cubicBezTo>
                  <a:cubicBezTo>
                    <a:pt x="15" y="84"/>
                    <a:pt x="15" y="83"/>
                    <a:pt x="15" y="82"/>
                  </a:cubicBezTo>
                  <a:cubicBezTo>
                    <a:pt x="15" y="43"/>
                    <a:pt x="15" y="43"/>
                    <a:pt x="15" y="43"/>
                  </a:cubicBezTo>
                  <a:cubicBezTo>
                    <a:pt x="15" y="4"/>
                    <a:pt x="15" y="4"/>
                    <a:pt x="15" y="4"/>
                  </a:cubicBezTo>
                  <a:cubicBezTo>
                    <a:pt x="15" y="3"/>
                    <a:pt x="14" y="1"/>
                    <a:pt x="14" y="0"/>
                  </a:cubicBez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48" name="Freeform 367"/>
            <p:cNvSpPr>
              <a:spLocks/>
            </p:cNvSpPr>
            <p:nvPr/>
          </p:nvSpPr>
          <p:spPr bwMode="auto">
            <a:xfrm flipH="1">
              <a:off x="4533" y="2797"/>
              <a:ext cx="173" cy="258"/>
            </a:xfrm>
            <a:custGeom>
              <a:avLst/>
              <a:gdLst>
                <a:gd name="T0" fmla="*/ 0 w 173"/>
                <a:gd name="T1" fmla="*/ 0 h 258"/>
                <a:gd name="T2" fmla="*/ 0 w 173"/>
                <a:gd name="T3" fmla="*/ 156 h 258"/>
                <a:gd name="T4" fmla="*/ 173 w 173"/>
                <a:gd name="T5" fmla="*/ 258 h 258"/>
                <a:gd name="T6" fmla="*/ 173 w 173"/>
                <a:gd name="T7" fmla="*/ 100 h 258"/>
                <a:gd name="T8" fmla="*/ 0 w 173"/>
                <a:gd name="T9" fmla="*/ 0 h 258"/>
                <a:gd name="T10" fmla="*/ 0 60000 65536"/>
                <a:gd name="T11" fmla="*/ 0 60000 65536"/>
                <a:gd name="T12" fmla="*/ 0 60000 65536"/>
                <a:gd name="T13" fmla="*/ 0 60000 65536"/>
                <a:gd name="T14" fmla="*/ 0 60000 65536"/>
                <a:gd name="T15" fmla="*/ 0 w 173"/>
                <a:gd name="T16" fmla="*/ 0 h 258"/>
                <a:gd name="T17" fmla="*/ 173 w 173"/>
                <a:gd name="T18" fmla="*/ 258 h 258"/>
              </a:gdLst>
              <a:ahLst/>
              <a:cxnLst>
                <a:cxn ang="T10">
                  <a:pos x="T0" y="T1"/>
                </a:cxn>
                <a:cxn ang="T11">
                  <a:pos x="T2" y="T3"/>
                </a:cxn>
                <a:cxn ang="T12">
                  <a:pos x="T4" y="T5"/>
                </a:cxn>
                <a:cxn ang="T13">
                  <a:pos x="T6" y="T7"/>
                </a:cxn>
                <a:cxn ang="T14">
                  <a:pos x="T8" y="T9"/>
                </a:cxn>
              </a:cxnLst>
              <a:rect l="T15" t="T16" r="T17" b="T18"/>
              <a:pathLst>
                <a:path w="173" h="258">
                  <a:moveTo>
                    <a:pt x="0" y="0"/>
                  </a:moveTo>
                  <a:lnTo>
                    <a:pt x="0" y="156"/>
                  </a:lnTo>
                  <a:lnTo>
                    <a:pt x="173" y="258"/>
                  </a:lnTo>
                  <a:lnTo>
                    <a:pt x="173" y="100"/>
                  </a:lnTo>
                  <a:lnTo>
                    <a:pt x="0" y="0"/>
                  </a:lnTo>
                  <a:close/>
                </a:path>
              </a:pathLst>
            </a:custGeom>
            <a:solidFill>
              <a:srgbClr val="81B1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49" name="Freeform 368"/>
            <p:cNvSpPr>
              <a:spLocks/>
            </p:cNvSpPr>
            <p:nvPr/>
          </p:nvSpPr>
          <p:spPr bwMode="auto">
            <a:xfrm flipH="1">
              <a:off x="4479" y="2719"/>
              <a:ext cx="243" cy="140"/>
            </a:xfrm>
            <a:custGeom>
              <a:avLst/>
              <a:gdLst>
                <a:gd name="T0" fmla="*/ 2147483647 w 103"/>
                <a:gd name="T1" fmla="*/ 2147483647 h 59"/>
                <a:gd name="T2" fmla="*/ 2147483647 w 103"/>
                <a:gd name="T3" fmla="*/ 2147483647 h 59"/>
                <a:gd name="T4" fmla="*/ 2147483647 w 103"/>
                <a:gd name="T5" fmla="*/ 2147483647 h 59"/>
                <a:gd name="T6" fmla="*/ 2147483647 w 103"/>
                <a:gd name="T7" fmla="*/ 2147483647 h 59"/>
                <a:gd name="T8" fmla="*/ 2147483647 w 103"/>
                <a:gd name="T9" fmla="*/ 0 h 59"/>
                <a:gd name="T10" fmla="*/ 2147483647 w 103"/>
                <a:gd name="T11" fmla="*/ 0 h 59"/>
                <a:gd name="T12" fmla="*/ 0 w 103"/>
                <a:gd name="T13" fmla="*/ 2147483647 h 59"/>
                <a:gd name="T14" fmla="*/ 2147483647 w 103"/>
                <a:gd name="T15" fmla="*/ 2147483647 h 59"/>
                <a:gd name="T16" fmla="*/ 2147483647 w 103"/>
                <a:gd name="T17" fmla="*/ 2147483647 h 59"/>
                <a:gd name="T18" fmla="*/ 2147483647 w 103"/>
                <a:gd name="T19" fmla="*/ 2147483647 h 59"/>
                <a:gd name="T20" fmla="*/ 2147483647 w 103"/>
                <a:gd name="T21" fmla="*/ 2147483647 h 59"/>
                <a:gd name="T22" fmla="*/ 2147483647 w 103"/>
                <a:gd name="T23" fmla="*/ 2147483647 h 59"/>
                <a:gd name="T24" fmla="*/ 2147483647 w 103"/>
                <a:gd name="T25" fmla="*/ 2147483647 h 59"/>
                <a:gd name="T26" fmla="*/ 2147483647 w 103"/>
                <a:gd name="T27" fmla="*/ 2147483647 h 59"/>
                <a:gd name="T28" fmla="*/ 2147483647 w 103"/>
                <a:gd name="T29" fmla="*/ 2147483647 h 59"/>
                <a:gd name="T30" fmla="*/ 2147483647 w 103"/>
                <a:gd name="T31" fmla="*/ 2147483647 h 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3"/>
                <a:gd name="T49" fmla="*/ 0 h 59"/>
                <a:gd name="T50" fmla="*/ 103 w 103"/>
                <a:gd name="T51" fmla="*/ 59 h 5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3" h="59">
                  <a:moveTo>
                    <a:pt x="100" y="48"/>
                  </a:moveTo>
                  <a:cubicBezTo>
                    <a:pt x="100" y="48"/>
                    <a:pt x="94" y="44"/>
                    <a:pt x="86" y="38"/>
                  </a:cubicBezTo>
                  <a:cubicBezTo>
                    <a:pt x="77" y="32"/>
                    <a:pt x="67" y="25"/>
                    <a:pt x="58" y="20"/>
                  </a:cubicBezTo>
                  <a:cubicBezTo>
                    <a:pt x="50" y="15"/>
                    <a:pt x="39" y="10"/>
                    <a:pt x="31" y="6"/>
                  </a:cubicBezTo>
                  <a:cubicBezTo>
                    <a:pt x="23" y="2"/>
                    <a:pt x="16" y="0"/>
                    <a:pt x="16" y="0"/>
                  </a:cubicBezTo>
                  <a:cubicBezTo>
                    <a:pt x="15" y="0"/>
                    <a:pt x="14" y="0"/>
                    <a:pt x="14" y="0"/>
                  </a:cubicBezTo>
                  <a:cubicBezTo>
                    <a:pt x="0" y="8"/>
                    <a:pt x="0" y="8"/>
                    <a:pt x="0" y="8"/>
                  </a:cubicBezTo>
                  <a:cubicBezTo>
                    <a:pt x="1" y="7"/>
                    <a:pt x="2" y="7"/>
                    <a:pt x="3" y="8"/>
                  </a:cubicBezTo>
                  <a:cubicBezTo>
                    <a:pt x="3" y="8"/>
                    <a:pt x="7" y="9"/>
                    <a:pt x="13" y="12"/>
                  </a:cubicBezTo>
                  <a:cubicBezTo>
                    <a:pt x="14" y="13"/>
                    <a:pt x="16" y="13"/>
                    <a:pt x="17" y="14"/>
                  </a:cubicBezTo>
                  <a:cubicBezTo>
                    <a:pt x="26" y="18"/>
                    <a:pt x="36" y="23"/>
                    <a:pt x="45" y="28"/>
                  </a:cubicBezTo>
                  <a:cubicBezTo>
                    <a:pt x="53" y="33"/>
                    <a:pt x="64" y="40"/>
                    <a:pt x="72" y="46"/>
                  </a:cubicBezTo>
                  <a:cubicBezTo>
                    <a:pt x="81" y="52"/>
                    <a:pt x="87" y="56"/>
                    <a:pt x="87" y="56"/>
                  </a:cubicBezTo>
                  <a:cubicBezTo>
                    <a:pt x="88" y="57"/>
                    <a:pt x="89" y="58"/>
                    <a:pt x="89" y="59"/>
                  </a:cubicBezTo>
                  <a:cubicBezTo>
                    <a:pt x="103" y="51"/>
                    <a:pt x="103" y="51"/>
                    <a:pt x="103" y="51"/>
                  </a:cubicBezTo>
                  <a:cubicBezTo>
                    <a:pt x="102" y="50"/>
                    <a:pt x="101" y="49"/>
                    <a:pt x="100" y="48"/>
                  </a:cubicBez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50" name="Freeform 369"/>
            <p:cNvSpPr>
              <a:spLocks/>
            </p:cNvSpPr>
            <p:nvPr/>
          </p:nvSpPr>
          <p:spPr bwMode="auto">
            <a:xfrm flipH="1">
              <a:off x="4533" y="2797"/>
              <a:ext cx="173" cy="258"/>
            </a:xfrm>
            <a:custGeom>
              <a:avLst/>
              <a:gdLst>
                <a:gd name="T0" fmla="*/ 7 w 173"/>
                <a:gd name="T1" fmla="*/ 5 h 258"/>
                <a:gd name="T2" fmla="*/ 7 w 173"/>
                <a:gd name="T3" fmla="*/ 152 h 258"/>
                <a:gd name="T4" fmla="*/ 173 w 173"/>
                <a:gd name="T5" fmla="*/ 246 h 258"/>
                <a:gd name="T6" fmla="*/ 173 w 173"/>
                <a:gd name="T7" fmla="*/ 258 h 258"/>
                <a:gd name="T8" fmla="*/ 0 w 173"/>
                <a:gd name="T9" fmla="*/ 156 h 258"/>
                <a:gd name="T10" fmla="*/ 0 w 173"/>
                <a:gd name="T11" fmla="*/ 0 h 258"/>
                <a:gd name="T12" fmla="*/ 7 w 173"/>
                <a:gd name="T13" fmla="*/ 5 h 258"/>
                <a:gd name="T14" fmla="*/ 0 60000 65536"/>
                <a:gd name="T15" fmla="*/ 0 60000 65536"/>
                <a:gd name="T16" fmla="*/ 0 60000 65536"/>
                <a:gd name="T17" fmla="*/ 0 60000 65536"/>
                <a:gd name="T18" fmla="*/ 0 60000 65536"/>
                <a:gd name="T19" fmla="*/ 0 60000 65536"/>
                <a:gd name="T20" fmla="*/ 0 60000 65536"/>
                <a:gd name="T21" fmla="*/ 0 w 173"/>
                <a:gd name="T22" fmla="*/ 0 h 258"/>
                <a:gd name="T23" fmla="*/ 173 w 173"/>
                <a:gd name="T24" fmla="*/ 258 h 2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3" h="258">
                  <a:moveTo>
                    <a:pt x="7" y="5"/>
                  </a:moveTo>
                  <a:lnTo>
                    <a:pt x="7" y="152"/>
                  </a:lnTo>
                  <a:lnTo>
                    <a:pt x="173" y="246"/>
                  </a:lnTo>
                  <a:lnTo>
                    <a:pt x="173" y="258"/>
                  </a:lnTo>
                  <a:lnTo>
                    <a:pt x="0" y="156"/>
                  </a:lnTo>
                  <a:lnTo>
                    <a:pt x="0" y="0"/>
                  </a:lnTo>
                  <a:lnTo>
                    <a:pt x="7"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2314" name="Group 370"/>
          <p:cNvGrpSpPr>
            <a:grpSpLocks noChangeAspect="1"/>
          </p:cNvGrpSpPr>
          <p:nvPr/>
        </p:nvGrpSpPr>
        <p:grpSpPr bwMode="auto">
          <a:xfrm flipH="1">
            <a:off x="5840413" y="4476750"/>
            <a:ext cx="417512" cy="468313"/>
            <a:chOff x="2899" y="1630"/>
            <a:chExt cx="787" cy="893"/>
          </a:xfrm>
        </p:grpSpPr>
        <p:sp>
          <p:nvSpPr>
            <p:cNvPr id="12516" name="AutoShape 371"/>
            <p:cNvSpPr>
              <a:spLocks noChangeAspect="1" noChangeArrowheads="1" noTextEdit="1"/>
            </p:cNvSpPr>
            <p:nvPr/>
          </p:nvSpPr>
          <p:spPr bwMode="auto">
            <a:xfrm>
              <a:off x="2899" y="1630"/>
              <a:ext cx="787" cy="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17" name="Freeform 372"/>
            <p:cNvSpPr>
              <a:spLocks/>
            </p:cNvSpPr>
            <p:nvPr/>
          </p:nvSpPr>
          <p:spPr bwMode="auto">
            <a:xfrm>
              <a:off x="2906" y="1632"/>
              <a:ext cx="775" cy="884"/>
            </a:xfrm>
            <a:custGeom>
              <a:avLst/>
              <a:gdLst>
                <a:gd name="T0" fmla="*/ 2147483647 w 328"/>
                <a:gd name="T1" fmla="*/ 2147483647 h 374"/>
                <a:gd name="T2" fmla="*/ 2147483647 w 328"/>
                <a:gd name="T3" fmla="*/ 2147483647 h 374"/>
                <a:gd name="T4" fmla="*/ 2147483647 w 328"/>
                <a:gd name="T5" fmla="*/ 2147483647 h 374"/>
                <a:gd name="T6" fmla="*/ 2147483647 w 328"/>
                <a:gd name="T7" fmla="*/ 2147483647 h 374"/>
                <a:gd name="T8" fmla="*/ 2147483647 w 328"/>
                <a:gd name="T9" fmla="*/ 2147483647 h 374"/>
                <a:gd name="T10" fmla="*/ 2147483647 w 328"/>
                <a:gd name="T11" fmla="*/ 2147483647 h 374"/>
                <a:gd name="T12" fmla="*/ 2147483647 w 328"/>
                <a:gd name="T13" fmla="*/ 2147483647 h 374"/>
                <a:gd name="T14" fmla="*/ 2147483647 w 328"/>
                <a:gd name="T15" fmla="*/ 2147483647 h 374"/>
                <a:gd name="T16" fmla="*/ 2147483647 w 328"/>
                <a:gd name="T17" fmla="*/ 2147483647 h 374"/>
                <a:gd name="T18" fmla="*/ 2147483647 w 328"/>
                <a:gd name="T19" fmla="*/ 2147483647 h 374"/>
                <a:gd name="T20" fmla="*/ 2147483647 w 328"/>
                <a:gd name="T21" fmla="*/ 2147483647 h 374"/>
                <a:gd name="T22" fmla="*/ 2147483647 w 328"/>
                <a:gd name="T23" fmla="*/ 2147483647 h 374"/>
                <a:gd name="T24" fmla="*/ 2147483647 w 328"/>
                <a:gd name="T25" fmla="*/ 2147483647 h 374"/>
                <a:gd name="T26" fmla="*/ 2147483647 w 328"/>
                <a:gd name="T27" fmla="*/ 2147483647 h 374"/>
                <a:gd name="T28" fmla="*/ 0 w 328"/>
                <a:gd name="T29" fmla="*/ 2147483647 h 374"/>
                <a:gd name="T30" fmla="*/ 2147483647 w 328"/>
                <a:gd name="T31" fmla="*/ 2147483647 h 3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8"/>
                <a:gd name="T49" fmla="*/ 0 h 374"/>
                <a:gd name="T50" fmla="*/ 328 w 328"/>
                <a:gd name="T51" fmla="*/ 374 h 37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8" h="374">
                  <a:moveTo>
                    <a:pt x="148" y="179"/>
                  </a:moveTo>
                  <a:cubicBezTo>
                    <a:pt x="148" y="3"/>
                    <a:pt x="148" y="3"/>
                    <a:pt x="148" y="3"/>
                  </a:cubicBezTo>
                  <a:cubicBezTo>
                    <a:pt x="148" y="3"/>
                    <a:pt x="155" y="0"/>
                    <a:pt x="160" y="3"/>
                  </a:cubicBezTo>
                  <a:cubicBezTo>
                    <a:pt x="328" y="99"/>
                    <a:pt x="328" y="99"/>
                    <a:pt x="328" y="99"/>
                  </a:cubicBezTo>
                  <a:cubicBezTo>
                    <a:pt x="328" y="268"/>
                    <a:pt x="328" y="268"/>
                    <a:pt x="328" y="268"/>
                  </a:cubicBezTo>
                  <a:cubicBezTo>
                    <a:pt x="328" y="269"/>
                    <a:pt x="328" y="276"/>
                    <a:pt x="322" y="279"/>
                  </a:cubicBezTo>
                  <a:cubicBezTo>
                    <a:pt x="322" y="279"/>
                    <a:pt x="322" y="292"/>
                    <a:pt x="314" y="297"/>
                  </a:cubicBezTo>
                  <a:cubicBezTo>
                    <a:pt x="187" y="370"/>
                    <a:pt x="187" y="370"/>
                    <a:pt x="187" y="370"/>
                  </a:cubicBezTo>
                  <a:cubicBezTo>
                    <a:pt x="187" y="370"/>
                    <a:pt x="187" y="370"/>
                    <a:pt x="187" y="370"/>
                  </a:cubicBezTo>
                  <a:cubicBezTo>
                    <a:pt x="187" y="370"/>
                    <a:pt x="181" y="374"/>
                    <a:pt x="173" y="374"/>
                  </a:cubicBezTo>
                  <a:cubicBezTo>
                    <a:pt x="169" y="374"/>
                    <a:pt x="164" y="373"/>
                    <a:pt x="159" y="371"/>
                  </a:cubicBezTo>
                  <a:cubicBezTo>
                    <a:pt x="159" y="371"/>
                    <a:pt x="159" y="371"/>
                    <a:pt x="159" y="371"/>
                  </a:cubicBezTo>
                  <a:cubicBezTo>
                    <a:pt x="10" y="284"/>
                    <a:pt x="10" y="284"/>
                    <a:pt x="10" y="284"/>
                  </a:cubicBezTo>
                  <a:cubicBezTo>
                    <a:pt x="10" y="284"/>
                    <a:pt x="10" y="284"/>
                    <a:pt x="10" y="284"/>
                  </a:cubicBezTo>
                  <a:cubicBezTo>
                    <a:pt x="0" y="279"/>
                    <a:pt x="0" y="265"/>
                    <a:pt x="0" y="265"/>
                  </a:cubicBezTo>
                  <a:lnTo>
                    <a:pt x="148" y="179"/>
                  </a:lnTo>
                  <a:close/>
                </a:path>
              </a:pathLst>
            </a:custGeom>
            <a:noFill/>
            <a:ln w="22225">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518" name="Freeform 373"/>
            <p:cNvSpPr>
              <a:spLocks/>
            </p:cNvSpPr>
            <p:nvPr/>
          </p:nvSpPr>
          <p:spPr bwMode="auto">
            <a:xfrm>
              <a:off x="3667" y="1866"/>
              <a:ext cx="14" cy="423"/>
            </a:xfrm>
            <a:custGeom>
              <a:avLst/>
              <a:gdLst>
                <a:gd name="T0" fmla="*/ 0 w 6"/>
                <a:gd name="T1" fmla="*/ 2147483647 h 179"/>
                <a:gd name="T2" fmla="*/ 0 w 6"/>
                <a:gd name="T3" fmla="*/ 2147483647 h 179"/>
                <a:gd name="T4" fmla="*/ 2147483647 w 6"/>
                <a:gd name="T5" fmla="*/ 0 h 179"/>
                <a:gd name="T6" fmla="*/ 2147483647 w 6"/>
                <a:gd name="T7" fmla="*/ 2147483647 h 179"/>
                <a:gd name="T8" fmla="*/ 2147483647 w 6"/>
                <a:gd name="T9" fmla="*/ 2147483647 h 179"/>
                <a:gd name="T10" fmla="*/ 0 w 6"/>
                <a:gd name="T11" fmla="*/ 2147483647 h 179"/>
                <a:gd name="T12" fmla="*/ 0 60000 65536"/>
                <a:gd name="T13" fmla="*/ 0 60000 65536"/>
                <a:gd name="T14" fmla="*/ 0 60000 65536"/>
                <a:gd name="T15" fmla="*/ 0 60000 65536"/>
                <a:gd name="T16" fmla="*/ 0 60000 65536"/>
                <a:gd name="T17" fmla="*/ 0 60000 65536"/>
                <a:gd name="T18" fmla="*/ 0 w 6"/>
                <a:gd name="T19" fmla="*/ 0 h 179"/>
                <a:gd name="T20" fmla="*/ 6 w 6"/>
                <a:gd name="T21" fmla="*/ 179 h 179"/>
              </a:gdLst>
              <a:ahLst/>
              <a:cxnLst>
                <a:cxn ang="T12">
                  <a:pos x="T0" y="T1"/>
                </a:cxn>
                <a:cxn ang="T13">
                  <a:pos x="T2" y="T3"/>
                </a:cxn>
                <a:cxn ang="T14">
                  <a:pos x="T4" y="T5"/>
                </a:cxn>
                <a:cxn ang="T15">
                  <a:pos x="T6" y="T7"/>
                </a:cxn>
                <a:cxn ang="T16">
                  <a:pos x="T8" y="T9"/>
                </a:cxn>
                <a:cxn ang="T17">
                  <a:pos x="T10" y="T11"/>
                </a:cxn>
              </a:cxnLst>
              <a:rect l="T18" t="T19" r="T20" b="T21"/>
              <a:pathLst>
                <a:path w="6" h="179">
                  <a:moveTo>
                    <a:pt x="0" y="179"/>
                  </a:moveTo>
                  <a:cubicBezTo>
                    <a:pt x="0" y="4"/>
                    <a:pt x="0" y="4"/>
                    <a:pt x="0" y="4"/>
                  </a:cubicBezTo>
                  <a:cubicBezTo>
                    <a:pt x="6" y="0"/>
                    <a:pt x="6" y="0"/>
                    <a:pt x="6" y="0"/>
                  </a:cubicBezTo>
                  <a:cubicBezTo>
                    <a:pt x="6" y="168"/>
                    <a:pt x="6" y="168"/>
                    <a:pt x="6" y="168"/>
                  </a:cubicBezTo>
                  <a:cubicBezTo>
                    <a:pt x="6" y="169"/>
                    <a:pt x="6" y="169"/>
                    <a:pt x="6" y="169"/>
                  </a:cubicBezTo>
                  <a:cubicBezTo>
                    <a:pt x="6" y="169"/>
                    <a:pt x="6" y="176"/>
                    <a:pt x="0" y="179"/>
                  </a:cubicBez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19" name="Freeform 374"/>
            <p:cNvSpPr>
              <a:spLocks/>
            </p:cNvSpPr>
            <p:nvPr/>
          </p:nvSpPr>
          <p:spPr bwMode="auto">
            <a:xfrm>
              <a:off x="2906" y="2256"/>
              <a:ext cx="761" cy="260"/>
            </a:xfrm>
            <a:custGeom>
              <a:avLst/>
              <a:gdLst>
                <a:gd name="T0" fmla="*/ 2147483647 w 322"/>
                <a:gd name="T1" fmla="*/ 2147483647 h 110"/>
                <a:gd name="T2" fmla="*/ 2147483647 w 322"/>
                <a:gd name="T3" fmla="*/ 2147483647 h 110"/>
                <a:gd name="T4" fmla="*/ 2147483647 w 322"/>
                <a:gd name="T5" fmla="*/ 2147483647 h 110"/>
                <a:gd name="T6" fmla="*/ 2147483647 w 322"/>
                <a:gd name="T7" fmla="*/ 2147483647 h 110"/>
                <a:gd name="T8" fmla="*/ 2147483647 w 322"/>
                <a:gd name="T9" fmla="*/ 2147483647 h 110"/>
                <a:gd name="T10" fmla="*/ 2147483647 w 322"/>
                <a:gd name="T11" fmla="*/ 2147483647 h 110"/>
                <a:gd name="T12" fmla="*/ 2147483647 w 322"/>
                <a:gd name="T13" fmla="*/ 2147483647 h 110"/>
                <a:gd name="T14" fmla="*/ 2147483647 w 322"/>
                <a:gd name="T15" fmla="*/ 2147483647 h 110"/>
                <a:gd name="T16" fmla="*/ 2147483647 w 322"/>
                <a:gd name="T17" fmla="*/ 2147483647 h 110"/>
                <a:gd name="T18" fmla="*/ 2147483647 w 322"/>
                <a:gd name="T19" fmla="*/ 2147483647 h 110"/>
                <a:gd name="T20" fmla="*/ 2147483647 w 322"/>
                <a:gd name="T21" fmla="*/ 2147483647 h 110"/>
                <a:gd name="T22" fmla="*/ 0 w 322"/>
                <a:gd name="T23" fmla="*/ 0 h 110"/>
                <a:gd name="T24" fmla="*/ 2147483647 w 322"/>
                <a:gd name="T25" fmla="*/ 2147483647 h 1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2"/>
                <a:gd name="T40" fmla="*/ 0 h 110"/>
                <a:gd name="T41" fmla="*/ 322 w 322"/>
                <a:gd name="T42" fmla="*/ 110 h 1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2" h="110">
                  <a:moveTo>
                    <a:pt x="164" y="95"/>
                  </a:moveTo>
                  <a:cubicBezTo>
                    <a:pt x="169" y="98"/>
                    <a:pt x="177" y="98"/>
                    <a:pt x="182" y="95"/>
                  </a:cubicBezTo>
                  <a:cubicBezTo>
                    <a:pt x="322" y="14"/>
                    <a:pt x="322" y="14"/>
                    <a:pt x="322" y="14"/>
                  </a:cubicBezTo>
                  <a:cubicBezTo>
                    <a:pt x="322" y="14"/>
                    <a:pt x="322" y="28"/>
                    <a:pt x="314" y="33"/>
                  </a:cubicBezTo>
                  <a:cubicBezTo>
                    <a:pt x="187" y="106"/>
                    <a:pt x="187" y="106"/>
                    <a:pt x="187" y="106"/>
                  </a:cubicBezTo>
                  <a:cubicBezTo>
                    <a:pt x="187" y="106"/>
                    <a:pt x="187" y="106"/>
                    <a:pt x="187" y="106"/>
                  </a:cubicBezTo>
                  <a:cubicBezTo>
                    <a:pt x="187" y="106"/>
                    <a:pt x="181" y="109"/>
                    <a:pt x="173" y="110"/>
                  </a:cubicBezTo>
                  <a:cubicBezTo>
                    <a:pt x="169" y="110"/>
                    <a:pt x="164" y="109"/>
                    <a:pt x="159" y="106"/>
                  </a:cubicBezTo>
                  <a:cubicBezTo>
                    <a:pt x="159" y="106"/>
                    <a:pt x="159" y="106"/>
                    <a:pt x="159" y="106"/>
                  </a:cubicBezTo>
                  <a:cubicBezTo>
                    <a:pt x="10" y="20"/>
                    <a:pt x="10" y="20"/>
                    <a:pt x="10" y="20"/>
                  </a:cubicBezTo>
                  <a:cubicBezTo>
                    <a:pt x="10" y="20"/>
                    <a:pt x="10" y="20"/>
                    <a:pt x="10" y="20"/>
                  </a:cubicBezTo>
                  <a:cubicBezTo>
                    <a:pt x="0" y="14"/>
                    <a:pt x="0" y="0"/>
                    <a:pt x="0" y="0"/>
                  </a:cubicBezTo>
                  <a:lnTo>
                    <a:pt x="164" y="95"/>
                  </a:lnTo>
                  <a:close/>
                </a:path>
              </a:pathLst>
            </a:custGeom>
            <a:solidFill>
              <a:srgbClr val="ADAD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20" name="Freeform 375"/>
            <p:cNvSpPr>
              <a:spLocks/>
            </p:cNvSpPr>
            <p:nvPr/>
          </p:nvSpPr>
          <p:spPr bwMode="auto">
            <a:xfrm>
              <a:off x="2906" y="2053"/>
              <a:ext cx="761" cy="435"/>
            </a:xfrm>
            <a:custGeom>
              <a:avLst/>
              <a:gdLst>
                <a:gd name="T0" fmla="*/ 0 w 322"/>
                <a:gd name="T1" fmla="*/ 2147483647 h 184"/>
                <a:gd name="T2" fmla="*/ 2147483647 w 322"/>
                <a:gd name="T3" fmla="*/ 0 h 184"/>
                <a:gd name="T4" fmla="*/ 2147483647 w 322"/>
                <a:gd name="T5" fmla="*/ 2147483647 h 184"/>
                <a:gd name="T6" fmla="*/ 2147483647 w 322"/>
                <a:gd name="T7" fmla="*/ 2147483647 h 184"/>
                <a:gd name="T8" fmla="*/ 2147483647 w 322"/>
                <a:gd name="T9" fmla="*/ 2147483647 h 184"/>
                <a:gd name="T10" fmla="*/ 2147483647 w 322"/>
                <a:gd name="T11" fmla="*/ 2147483647 h 184"/>
                <a:gd name="T12" fmla="*/ 0 w 322"/>
                <a:gd name="T13" fmla="*/ 2147483647 h 184"/>
                <a:gd name="T14" fmla="*/ 0 60000 65536"/>
                <a:gd name="T15" fmla="*/ 0 60000 65536"/>
                <a:gd name="T16" fmla="*/ 0 60000 65536"/>
                <a:gd name="T17" fmla="*/ 0 60000 65536"/>
                <a:gd name="T18" fmla="*/ 0 60000 65536"/>
                <a:gd name="T19" fmla="*/ 0 60000 65536"/>
                <a:gd name="T20" fmla="*/ 0 60000 65536"/>
                <a:gd name="T21" fmla="*/ 0 w 322"/>
                <a:gd name="T22" fmla="*/ 0 h 184"/>
                <a:gd name="T23" fmla="*/ 322 w 322"/>
                <a:gd name="T24" fmla="*/ 184 h 1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2" h="184">
                  <a:moveTo>
                    <a:pt x="0" y="86"/>
                  </a:moveTo>
                  <a:cubicBezTo>
                    <a:pt x="148" y="0"/>
                    <a:pt x="148" y="0"/>
                    <a:pt x="148" y="0"/>
                  </a:cubicBezTo>
                  <a:cubicBezTo>
                    <a:pt x="322" y="100"/>
                    <a:pt x="322" y="100"/>
                    <a:pt x="322" y="100"/>
                  </a:cubicBezTo>
                  <a:cubicBezTo>
                    <a:pt x="182" y="181"/>
                    <a:pt x="182" y="181"/>
                    <a:pt x="182" y="181"/>
                  </a:cubicBezTo>
                  <a:cubicBezTo>
                    <a:pt x="182" y="181"/>
                    <a:pt x="182" y="181"/>
                    <a:pt x="182" y="181"/>
                  </a:cubicBezTo>
                  <a:cubicBezTo>
                    <a:pt x="177" y="184"/>
                    <a:pt x="169" y="184"/>
                    <a:pt x="164" y="181"/>
                  </a:cubicBezTo>
                  <a:lnTo>
                    <a:pt x="0" y="86"/>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21" name="Freeform 376"/>
            <p:cNvSpPr>
              <a:spLocks/>
            </p:cNvSpPr>
            <p:nvPr/>
          </p:nvSpPr>
          <p:spPr bwMode="auto">
            <a:xfrm>
              <a:off x="3053" y="2088"/>
              <a:ext cx="555" cy="322"/>
            </a:xfrm>
            <a:custGeom>
              <a:avLst/>
              <a:gdLst>
                <a:gd name="T0" fmla="*/ 2147483647 w 235"/>
                <a:gd name="T1" fmla="*/ 2147483647 h 136"/>
                <a:gd name="T2" fmla="*/ 2147483647 w 235"/>
                <a:gd name="T3" fmla="*/ 2147483647 h 136"/>
                <a:gd name="T4" fmla="*/ 2147483647 w 235"/>
                <a:gd name="T5" fmla="*/ 2147483647 h 136"/>
                <a:gd name="T6" fmla="*/ 2147483647 w 235"/>
                <a:gd name="T7" fmla="*/ 2147483647 h 136"/>
                <a:gd name="T8" fmla="*/ 2147483647 w 235"/>
                <a:gd name="T9" fmla="*/ 2147483647 h 136"/>
                <a:gd name="T10" fmla="*/ 2147483647 w 235"/>
                <a:gd name="T11" fmla="*/ 2147483647 h 136"/>
                <a:gd name="T12" fmla="*/ 2147483647 w 235"/>
                <a:gd name="T13" fmla="*/ 2147483647 h 136"/>
                <a:gd name="T14" fmla="*/ 2147483647 w 235"/>
                <a:gd name="T15" fmla="*/ 2147483647 h 136"/>
                <a:gd name="T16" fmla="*/ 2147483647 w 235"/>
                <a:gd name="T17" fmla="*/ 2147483647 h 1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5"/>
                <a:gd name="T28" fmla="*/ 0 h 136"/>
                <a:gd name="T29" fmla="*/ 235 w 235"/>
                <a:gd name="T30" fmla="*/ 136 h 1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5" h="136">
                  <a:moveTo>
                    <a:pt x="230" y="90"/>
                  </a:moveTo>
                  <a:cubicBezTo>
                    <a:pt x="235" y="87"/>
                    <a:pt x="235" y="82"/>
                    <a:pt x="230" y="79"/>
                  </a:cubicBezTo>
                  <a:cubicBezTo>
                    <a:pt x="98" y="3"/>
                    <a:pt x="98" y="3"/>
                    <a:pt x="98" y="3"/>
                  </a:cubicBezTo>
                  <a:cubicBezTo>
                    <a:pt x="93" y="0"/>
                    <a:pt x="85" y="0"/>
                    <a:pt x="80" y="3"/>
                  </a:cubicBezTo>
                  <a:cubicBezTo>
                    <a:pt x="5" y="46"/>
                    <a:pt x="5" y="46"/>
                    <a:pt x="5" y="46"/>
                  </a:cubicBezTo>
                  <a:cubicBezTo>
                    <a:pt x="0" y="48"/>
                    <a:pt x="0" y="53"/>
                    <a:pt x="5" y="56"/>
                  </a:cubicBezTo>
                  <a:cubicBezTo>
                    <a:pt x="138" y="133"/>
                    <a:pt x="138" y="133"/>
                    <a:pt x="138" y="133"/>
                  </a:cubicBezTo>
                  <a:cubicBezTo>
                    <a:pt x="143" y="136"/>
                    <a:pt x="151" y="136"/>
                    <a:pt x="156" y="133"/>
                  </a:cubicBezTo>
                  <a:lnTo>
                    <a:pt x="230" y="9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22" name="Freeform 377"/>
            <p:cNvSpPr>
              <a:spLocks/>
            </p:cNvSpPr>
            <p:nvPr/>
          </p:nvSpPr>
          <p:spPr bwMode="auto">
            <a:xfrm>
              <a:off x="3055" y="2088"/>
              <a:ext cx="553" cy="204"/>
            </a:xfrm>
            <a:custGeom>
              <a:avLst/>
              <a:gdLst>
                <a:gd name="T0" fmla="*/ 2147483647 w 234"/>
                <a:gd name="T1" fmla="*/ 2147483647 h 86"/>
                <a:gd name="T2" fmla="*/ 2147483647 w 234"/>
                <a:gd name="T3" fmla="*/ 2147483647 h 86"/>
                <a:gd name="T4" fmla="*/ 2147483647 w 234"/>
                <a:gd name="T5" fmla="*/ 2147483647 h 86"/>
                <a:gd name="T6" fmla="*/ 2147483647 w 234"/>
                <a:gd name="T7" fmla="*/ 2147483647 h 86"/>
                <a:gd name="T8" fmla="*/ 2147483647 w 234"/>
                <a:gd name="T9" fmla="*/ 2147483647 h 86"/>
                <a:gd name="T10" fmla="*/ 2147483647 w 234"/>
                <a:gd name="T11" fmla="*/ 2147483647 h 86"/>
                <a:gd name="T12" fmla="*/ 2147483647 w 234"/>
                <a:gd name="T13" fmla="*/ 2147483647 h 86"/>
                <a:gd name="T14" fmla="*/ 2147483647 w 234"/>
                <a:gd name="T15" fmla="*/ 2147483647 h 86"/>
                <a:gd name="T16" fmla="*/ 2147483647 w 234"/>
                <a:gd name="T17" fmla="*/ 2147483647 h 86"/>
                <a:gd name="T18" fmla="*/ 2147483647 w 234"/>
                <a:gd name="T19" fmla="*/ 2147483647 h 86"/>
                <a:gd name="T20" fmla="*/ 2147483647 w 234"/>
                <a:gd name="T21" fmla="*/ 2147483647 h 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4"/>
                <a:gd name="T34" fmla="*/ 0 h 86"/>
                <a:gd name="T35" fmla="*/ 234 w 234"/>
                <a:gd name="T36" fmla="*/ 86 h 8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4" h="86">
                  <a:moveTo>
                    <a:pt x="229" y="81"/>
                  </a:moveTo>
                  <a:cubicBezTo>
                    <a:pt x="97" y="5"/>
                    <a:pt x="97" y="5"/>
                    <a:pt x="97" y="5"/>
                  </a:cubicBezTo>
                  <a:cubicBezTo>
                    <a:pt x="92" y="2"/>
                    <a:pt x="84" y="2"/>
                    <a:pt x="79" y="5"/>
                  </a:cubicBezTo>
                  <a:cubicBezTo>
                    <a:pt x="4" y="48"/>
                    <a:pt x="4" y="48"/>
                    <a:pt x="4" y="48"/>
                  </a:cubicBezTo>
                  <a:cubicBezTo>
                    <a:pt x="2" y="49"/>
                    <a:pt x="1" y="50"/>
                    <a:pt x="1" y="52"/>
                  </a:cubicBezTo>
                  <a:cubicBezTo>
                    <a:pt x="0" y="50"/>
                    <a:pt x="1" y="47"/>
                    <a:pt x="4" y="46"/>
                  </a:cubicBezTo>
                  <a:cubicBezTo>
                    <a:pt x="79" y="3"/>
                    <a:pt x="79" y="3"/>
                    <a:pt x="79" y="3"/>
                  </a:cubicBezTo>
                  <a:cubicBezTo>
                    <a:pt x="84" y="0"/>
                    <a:pt x="92" y="0"/>
                    <a:pt x="97" y="3"/>
                  </a:cubicBezTo>
                  <a:cubicBezTo>
                    <a:pt x="229" y="79"/>
                    <a:pt x="229" y="79"/>
                    <a:pt x="229" y="79"/>
                  </a:cubicBezTo>
                  <a:cubicBezTo>
                    <a:pt x="232" y="81"/>
                    <a:pt x="234" y="83"/>
                    <a:pt x="233" y="86"/>
                  </a:cubicBezTo>
                  <a:cubicBezTo>
                    <a:pt x="233" y="84"/>
                    <a:pt x="231" y="83"/>
                    <a:pt x="229" y="8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23" name="Freeform 378"/>
            <p:cNvSpPr>
              <a:spLocks/>
            </p:cNvSpPr>
            <p:nvPr/>
          </p:nvSpPr>
          <p:spPr bwMode="auto">
            <a:xfrm>
              <a:off x="3256" y="1639"/>
              <a:ext cx="411" cy="650"/>
            </a:xfrm>
            <a:custGeom>
              <a:avLst/>
              <a:gdLst>
                <a:gd name="T0" fmla="*/ 0 w 411"/>
                <a:gd name="T1" fmla="*/ 0 h 650"/>
                <a:gd name="T2" fmla="*/ 411 w 411"/>
                <a:gd name="T3" fmla="*/ 237 h 650"/>
                <a:gd name="T4" fmla="*/ 411 w 411"/>
                <a:gd name="T5" fmla="*/ 650 h 650"/>
                <a:gd name="T6" fmla="*/ 0 w 411"/>
                <a:gd name="T7" fmla="*/ 414 h 650"/>
                <a:gd name="T8" fmla="*/ 0 w 411"/>
                <a:gd name="T9" fmla="*/ 0 h 650"/>
                <a:gd name="T10" fmla="*/ 0 60000 65536"/>
                <a:gd name="T11" fmla="*/ 0 60000 65536"/>
                <a:gd name="T12" fmla="*/ 0 60000 65536"/>
                <a:gd name="T13" fmla="*/ 0 60000 65536"/>
                <a:gd name="T14" fmla="*/ 0 60000 65536"/>
                <a:gd name="T15" fmla="*/ 0 w 411"/>
                <a:gd name="T16" fmla="*/ 0 h 650"/>
                <a:gd name="T17" fmla="*/ 411 w 411"/>
                <a:gd name="T18" fmla="*/ 650 h 650"/>
              </a:gdLst>
              <a:ahLst/>
              <a:cxnLst>
                <a:cxn ang="T10">
                  <a:pos x="T0" y="T1"/>
                </a:cxn>
                <a:cxn ang="T11">
                  <a:pos x="T2" y="T3"/>
                </a:cxn>
                <a:cxn ang="T12">
                  <a:pos x="T4" y="T5"/>
                </a:cxn>
                <a:cxn ang="T13">
                  <a:pos x="T6" y="T7"/>
                </a:cxn>
                <a:cxn ang="T14">
                  <a:pos x="T8" y="T9"/>
                </a:cxn>
              </a:cxnLst>
              <a:rect l="T15" t="T16" r="T17" b="T18"/>
              <a:pathLst>
                <a:path w="411" h="650">
                  <a:moveTo>
                    <a:pt x="0" y="0"/>
                  </a:moveTo>
                  <a:lnTo>
                    <a:pt x="411" y="237"/>
                  </a:lnTo>
                  <a:lnTo>
                    <a:pt x="411" y="650"/>
                  </a:lnTo>
                  <a:lnTo>
                    <a:pt x="0" y="414"/>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24" name="Freeform 379"/>
            <p:cNvSpPr>
              <a:spLocks/>
            </p:cNvSpPr>
            <p:nvPr/>
          </p:nvSpPr>
          <p:spPr bwMode="auto">
            <a:xfrm>
              <a:off x="3284" y="1687"/>
              <a:ext cx="357" cy="560"/>
            </a:xfrm>
            <a:custGeom>
              <a:avLst/>
              <a:gdLst>
                <a:gd name="T0" fmla="*/ 0 w 357"/>
                <a:gd name="T1" fmla="*/ 0 h 560"/>
                <a:gd name="T2" fmla="*/ 357 w 357"/>
                <a:gd name="T3" fmla="*/ 205 h 560"/>
                <a:gd name="T4" fmla="*/ 357 w 357"/>
                <a:gd name="T5" fmla="*/ 560 h 560"/>
                <a:gd name="T6" fmla="*/ 0 w 357"/>
                <a:gd name="T7" fmla="*/ 354 h 560"/>
                <a:gd name="T8" fmla="*/ 0 w 357"/>
                <a:gd name="T9" fmla="*/ 0 h 560"/>
                <a:gd name="T10" fmla="*/ 0 60000 65536"/>
                <a:gd name="T11" fmla="*/ 0 60000 65536"/>
                <a:gd name="T12" fmla="*/ 0 60000 65536"/>
                <a:gd name="T13" fmla="*/ 0 60000 65536"/>
                <a:gd name="T14" fmla="*/ 0 60000 65536"/>
                <a:gd name="T15" fmla="*/ 0 w 357"/>
                <a:gd name="T16" fmla="*/ 0 h 560"/>
                <a:gd name="T17" fmla="*/ 357 w 357"/>
                <a:gd name="T18" fmla="*/ 560 h 560"/>
              </a:gdLst>
              <a:ahLst/>
              <a:cxnLst>
                <a:cxn ang="T10">
                  <a:pos x="T0" y="T1"/>
                </a:cxn>
                <a:cxn ang="T11">
                  <a:pos x="T2" y="T3"/>
                </a:cxn>
                <a:cxn ang="T12">
                  <a:pos x="T4" y="T5"/>
                </a:cxn>
                <a:cxn ang="T13">
                  <a:pos x="T6" y="T7"/>
                </a:cxn>
                <a:cxn ang="T14">
                  <a:pos x="T8" y="T9"/>
                </a:cxn>
              </a:cxnLst>
              <a:rect l="T15" t="T16" r="T17" b="T18"/>
              <a:pathLst>
                <a:path w="357" h="560">
                  <a:moveTo>
                    <a:pt x="0" y="0"/>
                  </a:moveTo>
                  <a:lnTo>
                    <a:pt x="357" y="205"/>
                  </a:lnTo>
                  <a:lnTo>
                    <a:pt x="357" y="560"/>
                  </a:lnTo>
                  <a:lnTo>
                    <a:pt x="0" y="354"/>
                  </a:lnTo>
                  <a:lnTo>
                    <a:pt x="0" y="0"/>
                  </a:lnTo>
                  <a:close/>
                </a:path>
              </a:pathLst>
            </a:custGeom>
            <a:solidFill>
              <a:srgbClr val="81B1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25" name="Freeform 380"/>
            <p:cNvSpPr>
              <a:spLocks/>
            </p:cNvSpPr>
            <p:nvPr/>
          </p:nvSpPr>
          <p:spPr bwMode="auto">
            <a:xfrm>
              <a:off x="3284" y="1687"/>
              <a:ext cx="357" cy="560"/>
            </a:xfrm>
            <a:custGeom>
              <a:avLst/>
              <a:gdLst>
                <a:gd name="T0" fmla="*/ 5 w 357"/>
                <a:gd name="T1" fmla="*/ 2 h 560"/>
                <a:gd name="T2" fmla="*/ 5 w 357"/>
                <a:gd name="T3" fmla="*/ 349 h 560"/>
                <a:gd name="T4" fmla="*/ 357 w 357"/>
                <a:gd name="T5" fmla="*/ 553 h 560"/>
                <a:gd name="T6" fmla="*/ 357 w 357"/>
                <a:gd name="T7" fmla="*/ 560 h 560"/>
                <a:gd name="T8" fmla="*/ 0 w 357"/>
                <a:gd name="T9" fmla="*/ 354 h 560"/>
                <a:gd name="T10" fmla="*/ 0 w 357"/>
                <a:gd name="T11" fmla="*/ 0 h 560"/>
                <a:gd name="T12" fmla="*/ 5 w 357"/>
                <a:gd name="T13" fmla="*/ 2 h 560"/>
                <a:gd name="T14" fmla="*/ 0 60000 65536"/>
                <a:gd name="T15" fmla="*/ 0 60000 65536"/>
                <a:gd name="T16" fmla="*/ 0 60000 65536"/>
                <a:gd name="T17" fmla="*/ 0 60000 65536"/>
                <a:gd name="T18" fmla="*/ 0 60000 65536"/>
                <a:gd name="T19" fmla="*/ 0 60000 65536"/>
                <a:gd name="T20" fmla="*/ 0 60000 65536"/>
                <a:gd name="T21" fmla="*/ 0 w 357"/>
                <a:gd name="T22" fmla="*/ 0 h 560"/>
                <a:gd name="T23" fmla="*/ 357 w 357"/>
                <a:gd name="T24" fmla="*/ 560 h 5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7" h="560">
                  <a:moveTo>
                    <a:pt x="5" y="2"/>
                  </a:moveTo>
                  <a:lnTo>
                    <a:pt x="5" y="349"/>
                  </a:lnTo>
                  <a:lnTo>
                    <a:pt x="357" y="553"/>
                  </a:lnTo>
                  <a:lnTo>
                    <a:pt x="357" y="560"/>
                  </a:lnTo>
                  <a:lnTo>
                    <a:pt x="0" y="354"/>
                  </a:lnTo>
                  <a:lnTo>
                    <a:pt x="0" y="0"/>
                  </a:lnTo>
                  <a:lnTo>
                    <a:pt x="5"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26" name="Line 381"/>
            <p:cNvSpPr>
              <a:spLocks noChangeShapeType="1"/>
            </p:cNvSpPr>
            <p:nvPr/>
          </p:nvSpPr>
          <p:spPr bwMode="auto">
            <a:xfrm>
              <a:off x="2926" y="2284"/>
              <a:ext cx="123" cy="73"/>
            </a:xfrm>
            <a:prstGeom prst="line">
              <a:avLst/>
            </a:prstGeom>
            <a:noFill/>
            <a:ln w="111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27" name="Line 382"/>
            <p:cNvSpPr>
              <a:spLocks noChangeShapeType="1"/>
            </p:cNvSpPr>
            <p:nvPr/>
          </p:nvSpPr>
          <p:spPr bwMode="auto">
            <a:xfrm>
              <a:off x="3237" y="2114"/>
              <a:ext cx="326" cy="188"/>
            </a:xfrm>
            <a:prstGeom prst="line">
              <a:avLst/>
            </a:prstGeom>
            <a:noFill/>
            <a:ln w="7938" cap="rnd">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2528" name="Line 383"/>
            <p:cNvSpPr>
              <a:spLocks noChangeShapeType="1"/>
            </p:cNvSpPr>
            <p:nvPr/>
          </p:nvSpPr>
          <p:spPr bwMode="auto">
            <a:xfrm>
              <a:off x="3201" y="2136"/>
              <a:ext cx="326" cy="191"/>
            </a:xfrm>
            <a:prstGeom prst="line">
              <a:avLst/>
            </a:prstGeom>
            <a:noFill/>
            <a:ln w="7938" cap="rnd">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2529" name="Line 384"/>
            <p:cNvSpPr>
              <a:spLocks noChangeShapeType="1"/>
            </p:cNvSpPr>
            <p:nvPr/>
          </p:nvSpPr>
          <p:spPr bwMode="auto">
            <a:xfrm>
              <a:off x="3165" y="2157"/>
              <a:ext cx="326" cy="191"/>
            </a:xfrm>
            <a:prstGeom prst="line">
              <a:avLst/>
            </a:prstGeom>
            <a:noFill/>
            <a:ln w="7938" cap="rnd">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2530" name="Line 385"/>
            <p:cNvSpPr>
              <a:spLocks noChangeShapeType="1"/>
            </p:cNvSpPr>
            <p:nvPr/>
          </p:nvSpPr>
          <p:spPr bwMode="auto">
            <a:xfrm>
              <a:off x="3126" y="2178"/>
              <a:ext cx="326" cy="188"/>
            </a:xfrm>
            <a:prstGeom prst="line">
              <a:avLst/>
            </a:prstGeom>
            <a:noFill/>
            <a:ln w="7938" cap="rnd">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2531" name="Line 386"/>
            <p:cNvSpPr>
              <a:spLocks noChangeShapeType="1"/>
            </p:cNvSpPr>
            <p:nvPr/>
          </p:nvSpPr>
          <p:spPr bwMode="auto">
            <a:xfrm>
              <a:off x="3091" y="2199"/>
              <a:ext cx="326" cy="188"/>
            </a:xfrm>
            <a:prstGeom prst="line">
              <a:avLst/>
            </a:prstGeom>
            <a:noFill/>
            <a:ln w="7938" cap="rnd">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2532" name="Line 387"/>
            <p:cNvSpPr>
              <a:spLocks noChangeShapeType="1"/>
            </p:cNvSpPr>
            <p:nvPr/>
          </p:nvSpPr>
          <p:spPr bwMode="auto">
            <a:xfrm>
              <a:off x="3231" y="2117"/>
              <a:ext cx="326" cy="188"/>
            </a:xfrm>
            <a:prstGeom prst="line">
              <a:avLst/>
            </a:prstGeom>
            <a:noFill/>
            <a:ln w="3175" cap="rnd">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2533" name="Line 388"/>
            <p:cNvSpPr>
              <a:spLocks noChangeShapeType="1"/>
            </p:cNvSpPr>
            <p:nvPr/>
          </p:nvSpPr>
          <p:spPr bwMode="auto">
            <a:xfrm>
              <a:off x="3198" y="2139"/>
              <a:ext cx="326" cy="188"/>
            </a:xfrm>
            <a:prstGeom prst="line">
              <a:avLst/>
            </a:prstGeom>
            <a:noFill/>
            <a:ln w="3175" cap="rnd">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2534" name="Line 389"/>
            <p:cNvSpPr>
              <a:spLocks noChangeShapeType="1"/>
            </p:cNvSpPr>
            <p:nvPr/>
          </p:nvSpPr>
          <p:spPr bwMode="auto">
            <a:xfrm>
              <a:off x="3159" y="2160"/>
              <a:ext cx="326" cy="188"/>
            </a:xfrm>
            <a:prstGeom prst="line">
              <a:avLst/>
            </a:prstGeom>
            <a:noFill/>
            <a:ln w="3175" cap="rnd">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2535" name="Line 390"/>
            <p:cNvSpPr>
              <a:spLocks noChangeShapeType="1"/>
            </p:cNvSpPr>
            <p:nvPr/>
          </p:nvSpPr>
          <p:spPr bwMode="auto">
            <a:xfrm>
              <a:off x="3123" y="2181"/>
              <a:ext cx="326" cy="188"/>
            </a:xfrm>
            <a:prstGeom prst="line">
              <a:avLst/>
            </a:prstGeom>
            <a:noFill/>
            <a:ln w="3175" cap="rnd">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2536" name="Line 391"/>
            <p:cNvSpPr>
              <a:spLocks noChangeShapeType="1"/>
            </p:cNvSpPr>
            <p:nvPr/>
          </p:nvSpPr>
          <p:spPr bwMode="auto">
            <a:xfrm>
              <a:off x="3085" y="2202"/>
              <a:ext cx="326" cy="188"/>
            </a:xfrm>
            <a:prstGeom prst="line">
              <a:avLst/>
            </a:prstGeom>
            <a:noFill/>
            <a:ln w="3175" cap="rnd">
              <a:solidFill>
                <a:srgbClr val="FFFFFF"/>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2537" name="Freeform 392"/>
            <p:cNvSpPr>
              <a:spLocks/>
            </p:cNvSpPr>
            <p:nvPr/>
          </p:nvSpPr>
          <p:spPr bwMode="auto">
            <a:xfrm>
              <a:off x="3086" y="2296"/>
              <a:ext cx="149" cy="85"/>
            </a:xfrm>
            <a:custGeom>
              <a:avLst/>
              <a:gdLst>
                <a:gd name="T0" fmla="*/ 2147483647 w 63"/>
                <a:gd name="T1" fmla="*/ 2147483647 h 36"/>
                <a:gd name="T2" fmla="*/ 2147483647 w 63"/>
                <a:gd name="T3" fmla="*/ 2147483647 h 36"/>
                <a:gd name="T4" fmla="*/ 2147483647 w 63"/>
                <a:gd name="T5" fmla="*/ 2147483647 h 36"/>
                <a:gd name="T6" fmla="*/ 2147483647 w 63"/>
                <a:gd name="T7" fmla="*/ 2147483647 h 36"/>
                <a:gd name="T8" fmla="*/ 2147483647 w 63"/>
                <a:gd name="T9" fmla="*/ 2147483647 h 36"/>
                <a:gd name="T10" fmla="*/ 2147483647 w 63"/>
                <a:gd name="T11" fmla="*/ 2147483647 h 36"/>
                <a:gd name="T12" fmla="*/ 2147483647 w 63"/>
                <a:gd name="T13" fmla="*/ 2147483647 h 36"/>
                <a:gd name="T14" fmla="*/ 2147483647 w 63"/>
                <a:gd name="T15" fmla="*/ 2147483647 h 36"/>
                <a:gd name="T16" fmla="*/ 2147483647 w 63"/>
                <a:gd name="T17" fmla="*/ 2147483647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3"/>
                <a:gd name="T28" fmla="*/ 0 h 36"/>
                <a:gd name="T29" fmla="*/ 63 w 63"/>
                <a:gd name="T30" fmla="*/ 36 h 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3" h="36">
                  <a:moveTo>
                    <a:pt x="57" y="26"/>
                  </a:moveTo>
                  <a:cubicBezTo>
                    <a:pt x="63" y="23"/>
                    <a:pt x="63" y="17"/>
                    <a:pt x="57" y="14"/>
                  </a:cubicBezTo>
                  <a:cubicBezTo>
                    <a:pt x="38" y="3"/>
                    <a:pt x="38" y="3"/>
                    <a:pt x="38" y="3"/>
                  </a:cubicBezTo>
                  <a:cubicBezTo>
                    <a:pt x="32" y="0"/>
                    <a:pt x="23" y="0"/>
                    <a:pt x="17" y="3"/>
                  </a:cubicBezTo>
                  <a:cubicBezTo>
                    <a:pt x="6" y="9"/>
                    <a:pt x="6" y="9"/>
                    <a:pt x="6" y="9"/>
                  </a:cubicBezTo>
                  <a:cubicBezTo>
                    <a:pt x="0" y="12"/>
                    <a:pt x="0" y="18"/>
                    <a:pt x="6" y="21"/>
                  </a:cubicBezTo>
                  <a:cubicBezTo>
                    <a:pt x="26" y="32"/>
                    <a:pt x="26" y="32"/>
                    <a:pt x="26" y="32"/>
                  </a:cubicBezTo>
                  <a:cubicBezTo>
                    <a:pt x="31" y="36"/>
                    <a:pt x="41" y="36"/>
                    <a:pt x="46" y="32"/>
                  </a:cubicBezTo>
                  <a:lnTo>
                    <a:pt x="57" y="26"/>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38" name="Freeform 393"/>
            <p:cNvSpPr>
              <a:spLocks/>
            </p:cNvSpPr>
            <p:nvPr/>
          </p:nvSpPr>
          <p:spPr bwMode="auto">
            <a:xfrm>
              <a:off x="3088" y="2296"/>
              <a:ext cx="144" cy="50"/>
            </a:xfrm>
            <a:custGeom>
              <a:avLst/>
              <a:gdLst>
                <a:gd name="T0" fmla="*/ 2147483647 w 61"/>
                <a:gd name="T1" fmla="*/ 2147483647 h 21"/>
                <a:gd name="T2" fmla="*/ 2147483647 w 61"/>
                <a:gd name="T3" fmla="*/ 2147483647 h 21"/>
                <a:gd name="T4" fmla="*/ 2147483647 w 61"/>
                <a:gd name="T5" fmla="*/ 2147483647 h 21"/>
                <a:gd name="T6" fmla="*/ 2147483647 w 61"/>
                <a:gd name="T7" fmla="*/ 2147483647 h 21"/>
                <a:gd name="T8" fmla="*/ 2147483647 w 61"/>
                <a:gd name="T9" fmla="*/ 2147483647 h 21"/>
                <a:gd name="T10" fmla="*/ 2147483647 w 61"/>
                <a:gd name="T11" fmla="*/ 2147483647 h 21"/>
                <a:gd name="T12" fmla="*/ 2147483647 w 61"/>
                <a:gd name="T13" fmla="*/ 2147483647 h 21"/>
                <a:gd name="T14" fmla="*/ 2147483647 w 61"/>
                <a:gd name="T15" fmla="*/ 2147483647 h 21"/>
                <a:gd name="T16" fmla="*/ 2147483647 w 61"/>
                <a:gd name="T17" fmla="*/ 2147483647 h 21"/>
                <a:gd name="T18" fmla="*/ 2147483647 w 61"/>
                <a:gd name="T19" fmla="*/ 2147483647 h 21"/>
                <a:gd name="T20" fmla="*/ 2147483647 w 61"/>
                <a:gd name="T21" fmla="*/ 2147483647 h 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
                <a:gd name="T34" fmla="*/ 0 h 21"/>
                <a:gd name="T35" fmla="*/ 61 w 61"/>
                <a:gd name="T36" fmla="*/ 21 h 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 h="21">
                  <a:moveTo>
                    <a:pt x="56" y="16"/>
                  </a:moveTo>
                  <a:cubicBezTo>
                    <a:pt x="37" y="5"/>
                    <a:pt x="37" y="5"/>
                    <a:pt x="37" y="5"/>
                  </a:cubicBezTo>
                  <a:cubicBezTo>
                    <a:pt x="31" y="1"/>
                    <a:pt x="22" y="1"/>
                    <a:pt x="16" y="5"/>
                  </a:cubicBezTo>
                  <a:cubicBezTo>
                    <a:pt x="5" y="11"/>
                    <a:pt x="5" y="11"/>
                    <a:pt x="5" y="11"/>
                  </a:cubicBezTo>
                  <a:cubicBezTo>
                    <a:pt x="3" y="12"/>
                    <a:pt x="1" y="14"/>
                    <a:pt x="1" y="16"/>
                  </a:cubicBezTo>
                  <a:cubicBezTo>
                    <a:pt x="0" y="14"/>
                    <a:pt x="2" y="11"/>
                    <a:pt x="5" y="9"/>
                  </a:cubicBezTo>
                  <a:cubicBezTo>
                    <a:pt x="16" y="3"/>
                    <a:pt x="16" y="3"/>
                    <a:pt x="16" y="3"/>
                  </a:cubicBezTo>
                  <a:cubicBezTo>
                    <a:pt x="22" y="0"/>
                    <a:pt x="31" y="0"/>
                    <a:pt x="37" y="3"/>
                  </a:cubicBezTo>
                  <a:cubicBezTo>
                    <a:pt x="56" y="14"/>
                    <a:pt x="56" y="14"/>
                    <a:pt x="56" y="14"/>
                  </a:cubicBezTo>
                  <a:cubicBezTo>
                    <a:pt x="60" y="16"/>
                    <a:pt x="61" y="19"/>
                    <a:pt x="61" y="21"/>
                  </a:cubicBezTo>
                  <a:cubicBezTo>
                    <a:pt x="60" y="19"/>
                    <a:pt x="59" y="17"/>
                    <a:pt x="56" y="1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39" name="Line 394"/>
            <p:cNvSpPr>
              <a:spLocks noChangeShapeType="1"/>
            </p:cNvSpPr>
            <p:nvPr/>
          </p:nvSpPr>
          <p:spPr bwMode="auto">
            <a:xfrm>
              <a:off x="3255" y="2054"/>
              <a:ext cx="413" cy="236"/>
            </a:xfrm>
            <a:prstGeom prst="line">
              <a:avLst/>
            </a:prstGeom>
            <a:noFill/>
            <a:ln w="7938" cap="rnd">
              <a:solidFill>
                <a:srgbClr val="3333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40" name="Freeform 395"/>
            <p:cNvSpPr>
              <a:spLocks/>
            </p:cNvSpPr>
            <p:nvPr/>
          </p:nvSpPr>
          <p:spPr bwMode="auto">
            <a:xfrm>
              <a:off x="3256" y="1630"/>
              <a:ext cx="425" cy="246"/>
            </a:xfrm>
            <a:custGeom>
              <a:avLst/>
              <a:gdLst>
                <a:gd name="T0" fmla="*/ 2147483647 w 180"/>
                <a:gd name="T1" fmla="*/ 2147483647 h 104"/>
                <a:gd name="T2" fmla="*/ 2147483647 w 180"/>
                <a:gd name="T3" fmla="*/ 2147483647 h 104"/>
                <a:gd name="T4" fmla="*/ 2147483647 w 180"/>
                <a:gd name="T5" fmla="*/ 2147483647 h 104"/>
                <a:gd name="T6" fmla="*/ 0 w 180"/>
                <a:gd name="T7" fmla="*/ 2147483647 h 104"/>
                <a:gd name="T8" fmla="*/ 2147483647 w 180"/>
                <a:gd name="T9" fmla="*/ 2147483647 h 104"/>
                <a:gd name="T10" fmla="*/ 0 60000 65536"/>
                <a:gd name="T11" fmla="*/ 0 60000 65536"/>
                <a:gd name="T12" fmla="*/ 0 60000 65536"/>
                <a:gd name="T13" fmla="*/ 0 60000 65536"/>
                <a:gd name="T14" fmla="*/ 0 60000 65536"/>
                <a:gd name="T15" fmla="*/ 0 w 180"/>
                <a:gd name="T16" fmla="*/ 0 h 104"/>
                <a:gd name="T17" fmla="*/ 180 w 180"/>
                <a:gd name="T18" fmla="*/ 104 h 104"/>
              </a:gdLst>
              <a:ahLst/>
              <a:cxnLst>
                <a:cxn ang="T10">
                  <a:pos x="T0" y="T1"/>
                </a:cxn>
                <a:cxn ang="T11">
                  <a:pos x="T2" y="T3"/>
                </a:cxn>
                <a:cxn ang="T12">
                  <a:pos x="T4" y="T5"/>
                </a:cxn>
                <a:cxn ang="T13">
                  <a:pos x="T6" y="T7"/>
                </a:cxn>
                <a:cxn ang="T14">
                  <a:pos x="T8" y="T9"/>
                </a:cxn>
              </a:cxnLst>
              <a:rect l="T15" t="T16" r="T17" b="T18"/>
              <a:pathLst>
                <a:path w="180" h="104">
                  <a:moveTo>
                    <a:pt x="12" y="3"/>
                  </a:moveTo>
                  <a:cubicBezTo>
                    <a:pt x="180" y="100"/>
                    <a:pt x="180" y="100"/>
                    <a:pt x="180" y="100"/>
                  </a:cubicBezTo>
                  <a:cubicBezTo>
                    <a:pt x="174" y="104"/>
                    <a:pt x="174" y="104"/>
                    <a:pt x="174" y="104"/>
                  </a:cubicBezTo>
                  <a:cubicBezTo>
                    <a:pt x="0" y="4"/>
                    <a:pt x="0" y="4"/>
                    <a:pt x="0" y="4"/>
                  </a:cubicBezTo>
                  <a:cubicBezTo>
                    <a:pt x="0" y="4"/>
                    <a:pt x="7" y="0"/>
                    <a:pt x="12" y="3"/>
                  </a:cubicBez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41" name="Freeform 396"/>
            <p:cNvSpPr>
              <a:spLocks/>
            </p:cNvSpPr>
            <p:nvPr/>
          </p:nvSpPr>
          <p:spPr bwMode="auto">
            <a:xfrm>
              <a:off x="3627" y="2315"/>
              <a:ext cx="14" cy="21"/>
            </a:xfrm>
            <a:custGeom>
              <a:avLst/>
              <a:gdLst>
                <a:gd name="T0" fmla="*/ 0 w 6"/>
                <a:gd name="T1" fmla="*/ 2147483647 h 9"/>
                <a:gd name="T2" fmla="*/ 2147483647 w 6"/>
                <a:gd name="T3" fmla="*/ 2147483647 h 9"/>
                <a:gd name="T4" fmla="*/ 2147483647 w 6"/>
                <a:gd name="T5" fmla="*/ 2147483647 h 9"/>
                <a:gd name="T6" fmla="*/ 2147483647 w 6"/>
                <a:gd name="T7" fmla="*/ 2147483647 h 9"/>
                <a:gd name="T8" fmla="*/ 0 w 6"/>
                <a:gd name="T9" fmla="*/ 2147483647 h 9"/>
                <a:gd name="T10" fmla="*/ 0 60000 65536"/>
                <a:gd name="T11" fmla="*/ 0 60000 65536"/>
                <a:gd name="T12" fmla="*/ 0 60000 65536"/>
                <a:gd name="T13" fmla="*/ 0 60000 65536"/>
                <a:gd name="T14" fmla="*/ 0 60000 65536"/>
                <a:gd name="T15" fmla="*/ 0 w 6"/>
                <a:gd name="T16" fmla="*/ 0 h 9"/>
                <a:gd name="T17" fmla="*/ 6 w 6"/>
                <a:gd name="T18" fmla="*/ 9 h 9"/>
              </a:gdLst>
              <a:ahLst/>
              <a:cxnLst>
                <a:cxn ang="T10">
                  <a:pos x="T0" y="T1"/>
                </a:cxn>
                <a:cxn ang="T11">
                  <a:pos x="T2" y="T3"/>
                </a:cxn>
                <a:cxn ang="T12">
                  <a:pos x="T4" y="T5"/>
                </a:cxn>
                <a:cxn ang="T13">
                  <a:pos x="T6" y="T7"/>
                </a:cxn>
                <a:cxn ang="T14">
                  <a:pos x="T8" y="T9"/>
                </a:cxn>
              </a:cxnLst>
              <a:rect l="T15" t="T16" r="T17" b="T18"/>
              <a:pathLst>
                <a:path w="6" h="9">
                  <a:moveTo>
                    <a:pt x="0" y="6"/>
                  </a:moveTo>
                  <a:cubicBezTo>
                    <a:pt x="0" y="9"/>
                    <a:pt x="1" y="9"/>
                    <a:pt x="3" y="8"/>
                  </a:cubicBezTo>
                  <a:cubicBezTo>
                    <a:pt x="5" y="7"/>
                    <a:pt x="6" y="5"/>
                    <a:pt x="6" y="3"/>
                  </a:cubicBezTo>
                  <a:cubicBezTo>
                    <a:pt x="6" y="0"/>
                    <a:pt x="5" y="0"/>
                    <a:pt x="3" y="1"/>
                  </a:cubicBezTo>
                  <a:cubicBezTo>
                    <a:pt x="1" y="2"/>
                    <a:pt x="0" y="4"/>
                    <a:pt x="0"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42" name="Freeform 397"/>
            <p:cNvSpPr>
              <a:spLocks/>
            </p:cNvSpPr>
            <p:nvPr/>
          </p:nvSpPr>
          <p:spPr bwMode="auto">
            <a:xfrm>
              <a:off x="3603" y="2327"/>
              <a:ext cx="14" cy="24"/>
            </a:xfrm>
            <a:custGeom>
              <a:avLst/>
              <a:gdLst>
                <a:gd name="T0" fmla="*/ 0 w 6"/>
                <a:gd name="T1" fmla="*/ 2147483647 h 10"/>
                <a:gd name="T2" fmla="*/ 2147483647 w 6"/>
                <a:gd name="T3" fmla="*/ 2147483647 h 10"/>
                <a:gd name="T4" fmla="*/ 2147483647 w 6"/>
                <a:gd name="T5" fmla="*/ 2147483647 h 10"/>
                <a:gd name="T6" fmla="*/ 2147483647 w 6"/>
                <a:gd name="T7" fmla="*/ 2147483647 h 10"/>
                <a:gd name="T8" fmla="*/ 0 w 6"/>
                <a:gd name="T9" fmla="*/ 2147483647 h 10"/>
                <a:gd name="T10" fmla="*/ 0 60000 65536"/>
                <a:gd name="T11" fmla="*/ 0 60000 65536"/>
                <a:gd name="T12" fmla="*/ 0 60000 65536"/>
                <a:gd name="T13" fmla="*/ 0 60000 65536"/>
                <a:gd name="T14" fmla="*/ 0 60000 65536"/>
                <a:gd name="T15" fmla="*/ 0 w 6"/>
                <a:gd name="T16" fmla="*/ 0 h 10"/>
                <a:gd name="T17" fmla="*/ 6 w 6"/>
                <a:gd name="T18" fmla="*/ 10 h 10"/>
              </a:gdLst>
              <a:ahLst/>
              <a:cxnLst>
                <a:cxn ang="T10">
                  <a:pos x="T0" y="T1"/>
                </a:cxn>
                <a:cxn ang="T11">
                  <a:pos x="T2" y="T3"/>
                </a:cxn>
                <a:cxn ang="T12">
                  <a:pos x="T4" y="T5"/>
                </a:cxn>
                <a:cxn ang="T13">
                  <a:pos x="T6" y="T7"/>
                </a:cxn>
                <a:cxn ang="T14">
                  <a:pos x="T8" y="T9"/>
                </a:cxn>
              </a:cxnLst>
              <a:rect l="T15" t="T16" r="T17" b="T18"/>
              <a:pathLst>
                <a:path w="6" h="10">
                  <a:moveTo>
                    <a:pt x="0" y="7"/>
                  </a:moveTo>
                  <a:cubicBezTo>
                    <a:pt x="0" y="9"/>
                    <a:pt x="1" y="10"/>
                    <a:pt x="3" y="9"/>
                  </a:cubicBezTo>
                  <a:cubicBezTo>
                    <a:pt x="5" y="8"/>
                    <a:pt x="6" y="5"/>
                    <a:pt x="6" y="3"/>
                  </a:cubicBezTo>
                  <a:cubicBezTo>
                    <a:pt x="6" y="1"/>
                    <a:pt x="5" y="0"/>
                    <a:pt x="3" y="1"/>
                  </a:cubicBezTo>
                  <a:cubicBezTo>
                    <a:pt x="1" y="2"/>
                    <a:pt x="0" y="5"/>
                    <a:pt x="0" y="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43" name="Freeform 398"/>
            <p:cNvSpPr>
              <a:spLocks/>
            </p:cNvSpPr>
            <p:nvPr/>
          </p:nvSpPr>
          <p:spPr bwMode="auto">
            <a:xfrm>
              <a:off x="3580" y="2341"/>
              <a:ext cx="16" cy="24"/>
            </a:xfrm>
            <a:custGeom>
              <a:avLst/>
              <a:gdLst>
                <a:gd name="T0" fmla="*/ 0 w 7"/>
                <a:gd name="T1" fmla="*/ 2147483647 h 10"/>
                <a:gd name="T2" fmla="*/ 2147483647 w 7"/>
                <a:gd name="T3" fmla="*/ 2147483647 h 10"/>
                <a:gd name="T4" fmla="*/ 2147483647 w 7"/>
                <a:gd name="T5" fmla="*/ 2147483647 h 10"/>
                <a:gd name="T6" fmla="*/ 2147483647 w 7"/>
                <a:gd name="T7" fmla="*/ 2147483647 h 10"/>
                <a:gd name="T8" fmla="*/ 0 w 7"/>
                <a:gd name="T9" fmla="*/ 2147483647 h 10"/>
                <a:gd name="T10" fmla="*/ 0 60000 65536"/>
                <a:gd name="T11" fmla="*/ 0 60000 65536"/>
                <a:gd name="T12" fmla="*/ 0 60000 65536"/>
                <a:gd name="T13" fmla="*/ 0 60000 65536"/>
                <a:gd name="T14" fmla="*/ 0 60000 65536"/>
                <a:gd name="T15" fmla="*/ 0 w 7"/>
                <a:gd name="T16" fmla="*/ 0 h 10"/>
                <a:gd name="T17" fmla="*/ 7 w 7"/>
                <a:gd name="T18" fmla="*/ 10 h 10"/>
              </a:gdLst>
              <a:ahLst/>
              <a:cxnLst>
                <a:cxn ang="T10">
                  <a:pos x="T0" y="T1"/>
                </a:cxn>
                <a:cxn ang="T11">
                  <a:pos x="T2" y="T3"/>
                </a:cxn>
                <a:cxn ang="T12">
                  <a:pos x="T4" y="T5"/>
                </a:cxn>
                <a:cxn ang="T13">
                  <a:pos x="T6" y="T7"/>
                </a:cxn>
                <a:cxn ang="T14">
                  <a:pos x="T8" y="T9"/>
                </a:cxn>
              </a:cxnLst>
              <a:rect l="T15" t="T16" r="T17" b="T18"/>
              <a:pathLst>
                <a:path w="7" h="10">
                  <a:moveTo>
                    <a:pt x="0" y="7"/>
                  </a:moveTo>
                  <a:cubicBezTo>
                    <a:pt x="0" y="9"/>
                    <a:pt x="2" y="10"/>
                    <a:pt x="3" y="9"/>
                  </a:cubicBezTo>
                  <a:cubicBezTo>
                    <a:pt x="5" y="8"/>
                    <a:pt x="7" y="5"/>
                    <a:pt x="7" y="3"/>
                  </a:cubicBezTo>
                  <a:cubicBezTo>
                    <a:pt x="7" y="1"/>
                    <a:pt x="5" y="0"/>
                    <a:pt x="3" y="1"/>
                  </a:cubicBezTo>
                  <a:cubicBezTo>
                    <a:pt x="2" y="2"/>
                    <a:pt x="0" y="5"/>
                    <a:pt x="0" y="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2315" name="Group 399"/>
          <p:cNvGrpSpPr>
            <a:grpSpLocks noChangeAspect="1"/>
          </p:cNvGrpSpPr>
          <p:nvPr/>
        </p:nvGrpSpPr>
        <p:grpSpPr bwMode="auto">
          <a:xfrm flipH="1">
            <a:off x="5487988" y="5430838"/>
            <a:ext cx="369887" cy="588962"/>
            <a:chOff x="787" y="1761"/>
            <a:chExt cx="496" cy="801"/>
          </a:xfrm>
        </p:grpSpPr>
        <p:sp>
          <p:nvSpPr>
            <p:cNvPr id="12509" name="AutoShape 400"/>
            <p:cNvSpPr>
              <a:spLocks noChangeAspect="1" noChangeArrowheads="1" noTextEdit="1"/>
            </p:cNvSpPr>
            <p:nvPr/>
          </p:nvSpPr>
          <p:spPr bwMode="auto">
            <a:xfrm>
              <a:off x="787" y="1761"/>
              <a:ext cx="496" cy="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10" name="Freeform 401"/>
            <p:cNvSpPr>
              <a:spLocks noEditPoints="1"/>
            </p:cNvSpPr>
            <p:nvPr/>
          </p:nvSpPr>
          <p:spPr bwMode="auto">
            <a:xfrm>
              <a:off x="787" y="1756"/>
              <a:ext cx="494" cy="808"/>
            </a:xfrm>
            <a:custGeom>
              <a:avLst/>
              <a:gdLst>
                <a:gd name="T0" fmla="*/ 2147483647 w 209"/>
                <a:gd name="T1" fmla="*/ 2147483647 h 342"/>
                <a:gd name="T2" fmla="*/ 2147483647 w 209"/>
                <a:gd name="T3" fmla="*/ 2147483647 h 342"/>
                <a:gd name="T4" fmla="*/ 2147483647 w 209"/>
                <a:gd name="T5" fmla="*/ 2147483647 h 342"/>
                <a:gd name="T6" fmla="*/ 2147483647 w 209"/>
                <a:gd name="T7" fmla="*/ 2147483647 h 342"/>
                <a:gd name="T8" fmla="*/ 2147483647 w 209"/>
                <a:gd name="T9" fmla="*/ 2147483647 h 342"/>
                <a:gd name="T10" fmla="*/ 2147483647 w 209"/>
                <a:gd name="T11" fmla="*/ 2147483647 h 342"/>
                <a:gd name="T12" fmla="*/ 2147483647 w 209"/>
                <a:gd name="T13" fmla="*/ 2147483647 h 342"/>
                <a:gd name="T14" fmla="*/ 2147483647 w 209"/>
                <a:gd name="T15" fmla="*/ 2147483647 h 342"/>
                <a:gd name="T16" fmla="*/ 2147483647 w 209"/>
                <a:gd name="T17" fmla="*/ 2147483647 h 342"/>
                <a:gd name="T18" fmla="*/ 2147483647 w 209"/>
                <a:gd name="T19" fmla="*/ 2147483647 h 342"/>
                <a:gd name="T20" fmla="*/ 2147483647 w 209"/>
                <a:gd name="T21" fmla="*/ 2147483647 h 342"/>
                <a:gd name="T22" fmla="*/ 2147483647 w 209"/>
                <a:gd name="T23" fmla="*/ 2147483647 h 342"/>
                <a:gd name="T24" fmla="*/ 2147483647 w 209"/>
                <a:gd name="T25" fmla="*/ 2147483647 h 342"/>
                <a:gd name="T26" fmla="*/ 2147483647 w 209"/>
                <a:gd name="T27" fmla="*/ 2147483647 h 342"/>
                <a:gd name="T28" fmla="*/ 2147483647 w 209"/>
                <a:gd name="T29" fmla="*/ 2147483647 h 342"/>
                <a:gd name="T30" fmla="*/ 2147483647 w 209"/>
                <a:gd name="T31" fmla="*/ 2147483647 h 342"/>
                <a:gd name="T32" fmla="*/ 2147483647 w 209"/>
                <a:gd name="T33" fmla="*/ 2147483647 h 342"/>
                <a:gd name="T34" fmla="*/ 2147483647 w 209"/>
                <a:gd name="T35" fmla="*/ 2147483647 h 342"/>
                <a:gd name="T36" fmla="*/ 2147483647 w 209"/>
                <a:gd name="T37" fmla="*/ 2147483647 h 342"/>
                <a:gd name="T38" fmla="*/ 2147483647 w 209"/>
                <a:gd name="T39" fmla="*/ 2147483647 h 342"/>
                <a:gd name="T40" fmla="*/ 2147483647 w 209"/>
                <a:gd name="T41" fmla="*/ 2147483647 h 342"/>
                <a:gd name="T42" fmla="*/ 2147483647 w 209"/>
                <a:gd name="T43" fmla="*/ 2147483647 h 342"/>
                <a:gd name="T44" fmla="*/ 2147483647 w 209"/>
                <a:gd name="T45" fmla="*/ 2147483647 h 342"/>
                <a:gd name="T46" fmla="*/ 2147483647 w 209"/>
                <a:gd name="T47" fmla="*/ 2147483647 h 342"/>
                <a:gd name="T48" fmla="*/ 2147483647 w 209"/>
                <a:gd name="T49" fmla="*/ 2147483647 h 342"/>
                <a:gd name="T50" fmla="*/ 2147483647 w 209"/>
                <a:gd name="T51" fmla="*/ 2147483647 h 342"/>
                <a:gd name="T52" fmla="*/ 2147483647 w 209"/>
                <a:gd name="T53" fmla="*/ 2147483647 h 342"/>
                <a:gd name="T54" fmla="*/ 2147483647 w 209"/>
                <a:gd name="T55" fmla="*/ 2147483647 h 342"/>
                <a:gd name="T56" fmla="*/ 2147483647 w 209"/>
                <a:gd name="T57" fmla="*/ 2147483647 h 342"/>
                <a:gd name="T58" fmla="*/ 2147483647 w 209"/>
                <a:gd name="T59" fmla="*/ 2147483647 h 342"/>
                <a:gd name="T60" fmla="*/ 2147483647 w 209"/>
                <a:gd name="T61" fmla="*/ 2147483647 h 342"/>
                <a:gd name="T62" fmla="*/ 2147483647 w 209"/>
                <a:gd name="T63" fmla="*/ 2147483647 h 342"/>
                <a:gd name="T64" fmla="*/ 2147483647 w 209"/>
                <a:gd name="T65" fmla="*/ 2147483647 h 342"/>
                <a:gd name="T66" fmla="*/ 2147483647 w 209"/>
                <a:gd name="T67" fmla="*/ 2147483647 h 342"/>
                <a:gd name="T68" fmla="*/ 2147483647 w 209"/>
                <a:gd name="T69" fmla="*/ 2147483647 h 342"/>
                <a:gd name="T70" fmla="*/ 2147483647 w 209"/>
                <a:gd name="T71" fmla="*/ 2147483647 h 342"/>
                <a:gd name="T72" fmla="*/ 2147483647 w 209"/>
                <a:gd name="T73" fmla="*/ 2147483647 h 342"/>
                <a:gd name="T74" fmla="*/ 2147483647 w 209"/>
                <a:gd name="T75" fmla="*/ 2147483647 h 342"/>
                <a:gd name="T76" fmla="*/ 2147483647 w 209"/>
                <a:gd name="T77" fmla="*/ 2147483647 h 342"/>
                <a:gd name="T78" fmla="*/ 2147483647 w 209"/>
                <a:gd name="T79" fmla="*/ 2147483647 h 342"/>
                <a:gd name="T80" fmla="*/ 2147483647 w 209"/>
                <a:gd name="T81" fmla="*/ 2147483647 h 342"/>
                <a:gd name="T82" fmla="*/ 2147483647 w 209"/>
                <a:gd name="T83" fmla="*/ 2147483647 h 342"/>
                <a:gd name="T84" fmla="*/ 2147483647 w 209"/>
                <a:gd name="T85" fmla="*/ 2147483647 h 342"/>
                <a:gd name="T86" fmla="*/ 2147483647 w 209"/>
                <a:gd name="T87" fmla="*/ 2147483647 h 342"/>
                <a:gd name="T88" fmla="*/ 2147483647 w 209"/>
                <a:gd name="T89" fmla="*/ 2147483647 h 342"/>
                <a:gd name="T90" fmla="*/ 2147483647 w 209"/>
                <a:gd name="T91" fmla="*/ 2147483647 h 342"/>
                <a:gd name="T92" fmla="*/ 2147483647 w 209"/>
                <a:gd name="T93" fmla="*/ 2147483647 h 342"/>
                <a:gd name="T94" fmla="*/ 2147483647 w 209"/>
                <a:gd name="T95" fmla="*/ 2147483647 h 34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9"/>
                <a:gd name="T145" fmla="*/ 0 h 342"/>
                <a:gd name="T146" fmla="*/ 209 w 209"/>
                <a:gd name="T147" fmla="*/ 342 h 34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9" h="342">
                  <a:moveTo>
                    <a:pt x="139" y="153"/>
                  </a:moveTo>
                  <a:cubicBezTo>
                    <a:pt x="147" y="149"/>
                    <a:pt x="147" y="149"/>
                    <a:pt x="147" y="149"/>
                  </a:cubicBezTo>
                  <a:cubicBezTo>
                    <a:pt x="154" y="145"/>
                    <a:pt x="154" y="145"/>
                    <a:pt x="154" y="145"/>
                  </a:cubicBezTo>
                  <a:cubicBezTo>
                    <a:pt x="160" y="142"/>
                    <a:pt x="164" y="137"/>
                    <a:pt x="167" y="130"/>
                  </a:cubicBezTo>
                  <a:cubicBezTo>
                    <a:pt x="170" y="124"/>
                    <a:pt x="172" y="116"/>
                    <a:pt x="172" y="107"/>
                  </a:cubicBezTo>
                  <a:cubicBezTo>
                    <a:pt x="172" y="89"/>
                    <a:pt x="166" y="70"/>
                    <a:pt x="155" y="51"/>
                  </a:cubicBezTo>
                  <a:cubicBezTo>
                    <a:pt x="145" y="33"/>
                    <a:pt x="130" y="18"/>
                    <a:pt x="115" y="9"/>
                  </a:cubicBezTo>
                  <a:cubicBezTo>
                    <a:pt x="107" y="4"/>
                    <a:pt x="100" y="2"/>
                    <a:pt x="92" y="1"/>
                  </a:cubicBezTo>
                  <a:cubicBezTo>
                    <a:pt x="85" y="0"/>
                    <a:pt x="78" y="2"/>
                    <a:pt x="73" y="5"/>
                  </a:cubicBezTo>
                  <a:cubicBezTo>
                    <a:pt x="73" y="5"/>
                    <a:pt x="65" y="10"/>
                    <a:pt x="65" y="10"/>
                  </a:cubicBezTo>
                  <a:cubicBezTo>
                    <a:pt x="57" y="14"/>
                    <a:pt x="57" y="14"/>
                    <a:pt x="57" y="14"/>
                  </a:cubicBezTo>
                  <a:cubicBezTo>
                    <a:pt x="56" y="15"/>
                    <a:pt x="56" y="15"/>
                    <a:pt x="56" y="15"/>
                  </a:cubicBezTo>
                  <a:cubicBezTo>
                    <a:pt x="56" y="15"/>
                    <a:pt x="56" y="15"/>
                    <a:pt x="57" y="14"/>
                  </a:cubicBezTo>
                  <a:cubicBezTo>
                    <a:pt x="55" y="15"/>
                    <a:pt x="54" y="18"/>
                    <a:pt x="54" y="19"/>
                  </a:cubicBezTo>
                  <a:cubicBezTo>
                    <a:pt x="55" y="21"/>
                    <a:pt x="58" y="20"/>
                    <a:pt x="59" y="20"/>
                  </a:cubicBezTo>
                  <a:cubicBezTo>
                    <a:pt x="58" y="20"/>
                    <a:pt x="56" y="20"/>
                    <a:pt x="55" y="18"/>
                  </a:cubicBezTo>
                  <a:cubicBezTo>
                    <a:pt x="55" y="17"/>
                    <a:pt x="55" y="15"/>
                    <a:pt x="57" y="14"/>
                  </a:cubicBezTo>
                  <a:cubicBezTo>
                    <a:pt x="51" y="18"/>
                    <a:pt x="47" y="23"/>
                    <a:pt x="43" y="29"/>
                  </a:cubicBezTo>
                  <a:cubicBezTo>
                    <a:pt x="40" y="36"/>
                    <a:pt x="39" y="44"/>
                    <a:pt x="39" y="53"/>
                  </a:cubicBezTo>
                  <a:cubicBezTo>
                    <a:pt x="39" y="64"/>
                    <a:pt x="41" y="76"/>
                    <a:pt x="46" y="88"/>
                  </a:cubicBezTo>
                  <a:cubicBezTo>
                    <a:pt x="50" y="100"/>
                    <a:pt x="57" y="112"/>
                    <a:pt x="64" y="122"/>
                  </a:cubicBezTo>
                  <a:cubicBezTo>
                    <a:pt x="64" y="121"/>
                    <a:pt x="64" y="120"/>
                    <a:pt x="64" y="119"/>
                  </a:cubicBezTo>
                  <a:cubicBezTo>
                    <a:pt x="64" y="118"/>
                    <a:pt x="65" y="117"/>
                    <a:pt x="66" y="117"/>
                  </a:cubicBezTo>
                  <a:cubicBezTo>
                    <a:pt x="64" y="118"/>
                    <a:pt x="61" y="118"/>
                    <a:pt x="58" y="119"/>
                  </a:cubicBezTo>
                  <a:cubicBezTo>
                    <a:pt x="56" y="120"/>
                    <a:pt x="53" y="121"/>
                    <a:pt x="51" y="122"/>
                  </a:cubicBezTo>
                  <a:cubicBezTo>
                    <a:pt x="50" y="123"/>
                    <a:pt x="50" y="123"/>
                    <a:pt x="50" y="123"/>
                  </a:cubicBezTo>
                  <a:cubicBezTo>
                    <a:pt x="43" y="127"/>
                    <a:pt x="43" y="127"/>
                    <a:pt x="43" y="127"/>
                  </a:cubicBezTo>
                  <a:cubicBezTo>
                    <a:pt x="43" y="127"/>
                    <a:pt x="39" y="130"/>
                    <a:pt x="39" y="130"/>
                  </a:cubicBezTo>
                  <a:cubicBezTo>
                    <a:pt x="35" y="132"/>
                    <a:pt x="35" y="132"/>
                    <a:pt x="35" y="132"/>
                  </a:cubicBezTo>
                  <a:cubicBezTo>
                    <a:pt x="33" y="133"/>
                    <a:pt x="33" y="135"/>
                    <a:pt x="34" y="136"/>
                  </a:cubicBezTo>
                  <a:cubicBezTo>
                    <a:pt x="34" y="137"/>
                    <a:pt x="36" y="138"/>
                    <a:pt x="38" y="137"/>
                  </a:cubicBezTo>
                  <a:cubicBezTo>
                    <a:pt x="38" y="137"/>
                    <a:pt x="38" y="137"/>
                    <a:pt x="38" y="137"/>
                  </a:cubicBezTo>
                  <a:cubicBezTo>
                    <a:pt x="38" y="137"/>
                    <a:pt x="38" y="137"/>
                    <a:pt x="38" y="137"/>
                  </a:cubicBezTo>
                  <a:cubicBezTo>
                    <a:pt x="37" y="138"/>
                    <a:pt x="35" y="137"/>
                    <a:pt x="34" y="136"/>
                  </a:cubicBezTo>
                  <a:cubicBezTo>
                    <a:pt x="33" y="134"/>
                    <a:pt x="34" y="132"/>
                    <a:pt x="35" y="132"/>
                  </a:cubicBezTo>
                  <a:cubicBezTo>
                    <a:pt x="24" y="138"/>
                    <a:pt x="15" y="151"/>
                    <a:pt x="9" y="169"/>
                  </a:cubicBezTo>
                  <a:cubicBezTo>
                    <a:pt x="3" y="186"/>
                    <a:pt x="0" y="207"/>
                    <a:pt x="0" y="231"/>
                  </a:cubicBezTo>
                  <a:cubicBezTo>
                    <a:pt x="0" y="232"/>
                    <a:pt x="1" y="233"/>
                    <a:pt x="2" y="234"/>
                  </a:cubicBezTo>
                  <a:cubicBezTo>
                    <a:pt x="95" y="287"/>
                    <a:pt x="95" y="287"/>
                    <a:pt x="95" y="287"/>
                  </a:cubicBezTo>
                  <a:cubicBezTo>
                    <a:pt x="188" y="341"/>
                    <a:pt x="188" y="341"/>
                    <a:pt x="188" y="341"/>
                  </a:cubicBezTo>
                  <a:cubicBezTo>
                    <a:pt x="189" y="342"/>
                    <a:pt x="190" y="342"/>
                    <a:pt x="191" y="341"/>
                  </a:cubicBezTo>
                  <a:cubicBezTo>
                    <a:pt x="199" y="337"/>
                    <a:pt x="199" y="337"/>
                    <a:pt x="199" y="337"/>
                  </a:cubicBezTo>
                  <a:cubicBezTo>
                    <a:pt x="208" y="332"/>
                    <a:pt x="208" y="332"/>
                    <a:pt x="208" y="332"/>
                  </a:cubicBezTo>
                  <a:cubicBezTo>
                    <a:pt x="208" y="331"/>
                    <a:pt x="209" y="330"/>
                    <a:pt x="209" y="329"/>
                  </a:cubicBezTo>
                  <a:cubicBezTo>
                    <a:pt x="209" y="294"/>
                    <a:pt x="204" y="260"/>
                    <a:pt x="193" y="230"/>
                  </a:cubicBezTo>
                  <a:cubicBezTo>
                    <a:pt x="181" y="196"/>
                    <a:pt x="163" y="169"/>
                    <a:pt x="140" y="149"/>
                  </a:cubicBezTo>
                  <a:cubicBezTo>
                    <a:pt x="141" y="149"/>
                    <a:pt x="141" y="150"/>
                    <a:pt x="141" y="151"/>
                  </a:cubicBezTo>
                  <a:cubicBezTo>
                    <a:pt x="141" y="152"/>
                    <a:pt x="140" y="153"/>
                    <a:pt x="139" y="153"/>
                  </a:cubicBezTo>
                  <a:close/>
                  <a:moveTo>
                    <a:pt x="187" y="232"/>
                  </a:moveTo>
                  <a:cubicBezTo>
                    <a:pt x="198" y="261"/>
                    <a:pt x="203" y="295"/>
                    <a:pt x="203" y="329"/>
                  </a:cubicBezTo>
                  <a:cubicBezTo>
                    <a:pt x="203" y="328"/>
                    <a:pt x="204" y="327"/>
                    <a:pt x="205" y="327"/>
                  </a:cubicBezTo>
                  <a:cubicBezTo>
                    <a:pt x="196" y="331"/>
                    <a:pt x="196" y="331"/>
                    <a:pt x="196" y="331"/>
                  </a:cubicBezTo>
                  <a:cubicBezTo>
                    <a:pt x="188" y="336"/>
                    <a:pt x="188" y="336"/>
                    <a:pt x="188" y="336"/>
                  </a:cubicBezTo>
                  <a:cubicBezTo>
                    <a:pt x="189" y="336"/>
                    <a:pt x="190" y="336"/>
                    <a:pt x="191" y="336"/>
                  </a:cubicBezTo>
                  <a:cubicBezTo>
                    <a:pt x="98" y="282"/>
                    <a:pt x="98" y="282"/>
                    <a:pt x="98" y="282"/>
                  </a:cubicBezTo>
                  <a:cubicBezTo>
                    <a:pt x="5" y="229"/>
                    <a:pt x="5" y="229"/>
                    <a:pt x="5" y="229"/>
                  </a:cubicBezTo>
                  <a:cubicBezTo>
                    <a:pt x="6" y="229"/>
                    <a:pt x="6" y="230"/>
                    <a:pt x="6" y="231"/>
                  </a:cubicBezTo>
                  <a:cubicBezTo>
                    <a:pt x="6" y="207"/>
                    <a:pt x="9" y="187"/>
                    <a:pt x="14" y="171"/>
                  </a:cubicBezTo>
                  <a:cubicBezTo>
                    <a:pt x="20" y="154"/>
                    <a:pt x="28" y="143"/>
                    <a:pt x="38" y="137"/>
                  </a:cubicBezTo>
                  <a:cubicBezTo>
                    <a:pt x="40" y="136"/>
                    <a:pt x="40" y="134"/>
                    <a:pt x="39" y="133"/>
                  </a:cubicBezTo>
                  <a:cubicBezTo>
                    <a:pt x="39" y="131"/>
                    <a:pt x="37" y="131"/>
                    <a:pt x="35" y="132"/>
                  </a:cubicBezTo>
                  <a:cubicBezTo>
                    <a:pt x="35" y="132"/>
                    <a:pt x="35" y="132"/>
                    <a:pt x="35" y="132"/>
                  </a:cubicBezTo>
                  <a:cubicBezTo>
                    <a:pt x="35" y="132"/>
                    <a:pt x="35" y="132"/>
                    <a:pt x="35" y="132"/>
                  </a:cubicBezTo>
                  <a:cubicBezTo>
                    <a:pt x="36" y="131"/>
                    <a:pt x="38" y="132"/>
                    <a:pt x="39" y="133"/>
                  </a:cubicBezTo>
                  <a:cubicBezTo>
                    <a:pt x="39" y="134"/>
                    <a:pt x="39" y="136"/>
                    <a:pt x="38" y="137"/>
                  </a:cubicBezTo>
                  <a:cubicBezTo>
                    <a:pt x="42" y="135"/>
                    <a:pt x="42" y="135"/>
                    <a:pt x="42" y="135"/>
                  </a:cubicBezTo>
                  <a:cubicBezTo>
                    <a:pt x="46" y="132"/>
                    <a:pt x="46" y="132"/>
                    <a:pt x="46" y="132"/>
                  </a:cubicBezTo>
                  <a:cubicBezTo>
                    <a:pt x="46" y="132"/>
                    <a:pt x="52" y="128"/>
                    <a:pt x="52" y="128"/>
                  </a:cubicBezTo>
                  <a:cubicBezTo>
                    <a:pt x="54" y="127"/>
                    <a:pt x="54" y="127"/>
                    <a:pt x="54" y="127"/>
                  </a:cubicBezTo>
                  <a:cubicBezTo>
                    <a:pt x="56" y="126"/>
                    <a:pt x="58" y="125"/>
                    <a:pt x="60" y="125"/>
                  </a:cubicBezTo>
                  <a:cubicBezTo>
                    <a:pt x="62" y="124"/>
                    <a:pt x="65" y="123"/>
                    <a:pt x="67" y="123"/>
                  </a:cubicBezTo>
                  <a:cubicBezTo>
                    <a:pt x="68" y="123"/>
                    <a:pt x="69" y="122"/>
                    <a:pt x="69" y="121"/>
                  </a:cubicBezTo>
                  <a:cubicBezTo>
                    <a:pt x="70" y="120"/>
                    <a:pt x="70" y="119"/>
                    <a:pt x="69" y="118"/>
                  </a:cubicBezTo>
                  <a:cubicBezTo>
                    <a:pt x="62" y="109"/>
                    <a:pt x="55" y="97"/>
                    <a:pt x="51" y="86"/>
                  </a:cubicBezTo>
                  <a:cubicBezTo>
                    <a:pt x="47" y="75"/>
                    <a:pt x="45" y="63"/>
                    <a:pt x="45" y="53"/>
                  </a:cubicBezTo>
                  <a:cubicBezTo>
                    <a:pt x="45" y="44"/>
                    <a:pt x="46" y="37"/>
                    <a:pt x="49" y="32"/>
                  </a:cubicBezTo>
                  <a:cubicBezTo>
                    <a:pt x="51" y="26"/>
                    <a:pt x="55" y="22"/>
                    <a:pt x="59" y="20"/>
                  </a:cubicBezTo>
                  <a:cubicBezTo>
                    <a:pt x="61" y="19"/>
                    <a:pt x="61" y="17"/>
                    <a:pt x="60" y="16"/>
                  </a:cubicBezTo>
                  <a:cubicBezTo>
                    <a:pt x="60" y="14"/>
                    <a:pt x="58" y="14"/>
                    <a:pt x="57" y="14"/>
                  </a:cubicBezTo>
                  <a:cubicBezTo>
                    <a:pt x="58" y="14"/>
                    <a:pt x="60" y="14"/>
                    <a:pt x="60" y="16"/>
                  </a:cubicBezTo>
                  <a:cubicBezTo>
                    <a:pt x="61" y="17"/>
                    <a:pt x="61" y="19"/>
                    <a:pt x="59" y="20"/>
                  </a:cubicBezTo>
                  <a:cubicBezTo>
                    <a:pt x="60" y="19"/>
                    <a:pt x="60" y="19"/>
                    <a:pt x="60" y="19"/>
                  </a:cubicBezTo>
                  <a:cubicBezTo>
                    <a:pt x="60" y="19"/>
                    <a:pt x="60" y="19"/>
                    <a:pt x="60" y="19"/>
                  </a:cubicBezTo>
                  <a:cubicBezTo>
                    <a:pt x="60" y="19"/>
                    <a:pt x="59" y="19"/>
                    <a:pt x="59" y="20"/>
                  </a:cubicBezTo>
                  <a:cubicBezTo>
                    <a:pt x="60" y="19"/>
                    <a:pt x="68" y="15"/>
                    <a:pt x="68" y="15"/>
                  </a:cubicBezTo>
                  <a:cubicBezTo>
                    <a:pt x="76" y="10"/>
                    <a:pt x="76" y="10"/>
                    <a:pt x="76" y="10"/>
                  </a:cubicBezTo>
                  <a:cubicBezTo>
                    <a:pt x="80" y="7"/>
                    <a:pt x="86" y="6"/>
                    <a:pt x="92" y="7"/>
                  </a:cubicBezTo>
                  <a:cubicBezTo>
                    <a:pt x="98" y="7"/>
                    <a:pt x="105" y="10"/>
                    <a:pt x="112" y="14"/>
                  </a:cubicBezTo>
                  <a:cubicBezTo>
                    <a:pt x="127" y="22"/>
                    <a:pt x="140" y="36"/>
                    <a:pt x="150" y="54"/>
                  </a:cubicBezTo>
                  <a:cubicBezTo>
                    <a:pt x="160" y="72"/>
                    <a:pt x="166" y="90"/>
                    <a:pt x="166" y="107"/>
                  </a:cubicBezTo>
                  <a:cubicBezTo>
                    <a:pt x="166" y="115"/>
                    <a:pt x="164" y="122"/>
                    <a:pt x="162" y="128"/>
                  </a:cubicBezTo>
                  <a:cubicBezTo>
                    <a:pt x="159" y="133"/>
                    <a:pt x="156" y="137"/>
                    <a:pt x="151" y="140"/>
                  </a:cubicBezTo>
                  <a:cubicBezTo>
                    <a:pt x="151" y="140"/>
                    <a:pt x="144" y="144"/>
                    <a:pt x="144" y="144"/>
                  </a:cubicBezTo>
                  <a:cubicBezTo>
                    <a:pt x="137" y="148"/>
                    <a:pt x="137" y="148"/>
                    <a:pt x="137" y="148"/>
                  </a:cubicBezTo>
                  <a:cubicBezTo>
                    <a:pt x="136" y="149"/>
                    <a:pt x="135" y="150"/>
                    <a:pt x="135" y="151"/>
                  </a:cubicBezTo>
                  <a:cubicBezTo>
                    <a:pt x="135" y="152"/>
                    <a:pt x="135" y="152"/>
                    <a:pt x="136" y="153"/>
                  </a:cubicBezTo>
                  <a:cubicBezTo>
                    <a:pt x="159" y="173"/>
                    <a:pt x="176" y="199"/>
                    <a:pt x="187" y="232"/>
                  </a:cubicBezTo>
                  <a:close/>
                </a:path>
              </a:pathLst>
            </a:custGeom>
            <a:solidFill>
              <a:srgbClr val="5251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11" name="Freeform 402"/>
            <p:cNvSpPr>
              <a:spLocks/>
            </p:cNvSpPr>
            <p:nvPr/>
          </p:nvSpPr>
          <p:spPr bwMode="auto">
            <a:xfrm>
              <a:off x="872" y="2035"/>
              <a:ext cx="139" cy="40"/>
            </a:xfrm>
            <a:custGeom>
              <a:avLst/>
              <a:gdLst>
                <a:gd name="T0" fmla="*/ 0 w 59"/>
                <a:gd name="T1" fmla="*/ 2147483647 h 17"/>
                <a:gd name="T2" fmla="*/ 2147483647 w 59"/>
                <a:gd name="T3" fmla="*/ 2147483647 h 17"/>
                <a:gd name="T4" fmla="*/ 2147483647 w 59"/>
                <a:gd name="T5" fmla="*/ 2147483647 h 17"/>
                <a:gd name="T6" fmla="*/ 2147483647 w 59"/>
                <a:gd name="T7" fmla="*/ 2147483647 h 17"/>
                <a:gd name="T8" fmla="*/ 0 w 59"/>
                <a:gd name="T9" fmla="*/ 2147483647 h 17"/>
                <a:gd name="T10" fmla="*/ 0 60000 65536"/>
                <a:gd name="T11" fmla="*/ 0 60000 65536"/>
                <a:gd name="T12" fmla="*/ 0 60000 65536"/>
                <a:gd name="T13" fmla="*/ 0 60000 65536"/>
                <a:gd name="T14" fmla="*/ 0 60000 65536"/>
                <a:gd name="T15" fmla="*/ 0 w 59"/>
                <a:gd name="T16" fmla="*/ 0 h 17"/>
                <a:gd name="T17" fmla="*/ 59 w 59"/>
                <a:gd name="T18" fmla="*/ 17 h 17"/>
              </a:gdLst>
              <a:ahLst/>
              <a:cxnLst>
                <a:cxn ang="T10">
                  <a:pos x="T0" y="T1"/>
                </a:cxn>
                <a:cxn ang="T11">
                  <a:pos x="T2" y="T3"/>
                </a:cxn>
                <a:cxn ang="T12">
                  <a:pos x="T4" y="T5"/>
                </a:cxn>
                <a:cxn ang="T13">
                  <a:pos x="T6" y="T7"/>
                </a:cxn>
                <a:cxn ang="T14">
                  <a:pos x="T8" y="T9"/>
                </a:cxn>
              </a:cxnLst>
              <a:rect l="T15" t="T16" r="T17" b="T18"/>
              <a:pathLst>
                <a:path w="59" h="17">
                  <a:moveTo>
                    <a:pt x="0" y="17"/>
                  </a:moveTo>
                  <a:cubicBezTo>
                    <a:pt x="6" y="13"/>
                    <a:pt x="11" y="10"/>
                    <a:pt x="17" y="7"/>
                  </a:cubicBezTo>
                  <a:cubicBezTo>
                    <a:pt x="28" y="1"/>
                    <a:pt x="42" y="0"/>
                    <a:pt x="59" y="6"/>
                  </a:cubicBezTo>
                  <a:cubicBezTo>
                    <a:pt x="43" y="16"/>
                    <a:pt x="43" y="16"/>
                    <a:pt x="43" y="16"/>
                  </a:cubicBezTo>
                  <a:cubicBezTo>
                    <a:pt x="25" y="9"/>
                    <a:pt x="11" y="10"/>
                    <a:pt x="0" y="17"/>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12" name="Freeform 403"/>
            <p:cNvSpPr>
              <a:spLocks/>
            </p:cNvSpPr>
            <p:nvPr/>
          </p:nvSpPr>
          <p:spPr bwMode="auto">
            <a:xfrm>
              <a:off x="1059" y="2101"/>
              <a:ext cx="215" cy="456"/>
            </a:xfrm>
            <a:custGeom>
              <a:avLst/>
              <a:gdLst>
                <a:gd name="T0" fmla="*/ 0 w 91"/>
                <a:gd name="T1" fmla="*/ 2147483647 h 193"/>
                <a:gd name="T2" fmla="*/ 2147483647 w 91"/>
                <a:gd name="T3" fmla="*/ 0 h 193"/>
                <a:gd name="T4" fmla="*/ 2147483647 w 91"/>
                <a:gd name="T5" fmla="*/ 2147483647 h 193"/>
                <a:gd name="T6" fmla="*/ 2147483647 w 91"/>
                <a:gd name="T7" fmla="*/ 2147483647 h 193"/>
                <a:gd name="T8" fmla="*/ 0 w 91"/>
                <a:gd name="T9" fmla="*/ 2147483647 h 193"/>
                <a:gd name="T10" fmla="*/ 0 60000 65536"/>
                <a:gd name="T11" fmla="*/ 0 60000 65536"/>
                <a:gd name="T12" fmla="*/ 0 60000 65536"/>
                <a:gd name="T13" fmla="*/ 0 60000 65536"/>
                <a:gd name="T14" fmla="*/ 0 60000 65536"/>
                <a:gd name="T15" fmla="*/ 0 w 91"/>
                <a:gd name="T16" fmla="*/ 0 h 193"/>
                <a:gd name="T17" fmla="*/ 91 w 91"/>
                <a:gd name="T18" fmla="*/ 193 h 193"/>
              </a:gdLst>
              <a:ahLst/>
              <a:cxnLst>
                <a:cxn ang="T10">
                  <a:pos x="T0" y="T1"/>
                </a:cxn>
                <a:cxn ang="T11">
                  <a:pos x="T2" y="T3"/>
                </a:cxn>
                <a:cxn ang="T12">
                  <a:pos x="T4" y="T5"/>
                </a:cxn>
                <a:cxn ang="T13">
                  <a:pos x="T6" y="T7"/>
                </a:cxn>
                <a:cxn ang="T14">
                  <a:pos x="T8" y="T9"/>
                </a:cxn>
              </a:cxnLst>
              <a:rect l="T15" t="T16" r="T17" b="T18"/>
              <a:pathLst>
                <a:path w="91" h="193">
                  <a:moveTo>
                    <a:pt x="0" y="9"/>
                  </a:moveTo>
                  <a:cubicBezTo>
                    <a:pt x="17" y="0"/>
                    <a:pt x="17" y="0"/>
                    <a:pt x="17" y="0"/>
                  </a:cubicBezTo>
                  <a:cubicBezTo>
                    <a:pt x="70" y="41"/>
                    <a:pt x="91" y="114"/>
                    <a:pt x="91" y="183"/>
                  </a:cubicBezTo>
                  <a:cubicBezTo>
                    <a:pt x="75" y="193"/>
                    <a:pt x="75" y="193"/>
                    <a:pt x="75" y="193"/>
                  </a:cubicBezTo>
                  <a:cubicBezTo>
                    <a:pt x="75" y="124"/>
                    <a:pt x="53" y="50"/>
                    <a:pt x="0" y="9"/>
                  </a:cubicBez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13" name="Freeform 404"/>
            <p:cNvSpPr>
              <a:spLocks/>
            </p:cNvSpPr>
            <p:nvPr/>
          </p:nvSpPr>
          <p:spPr bwMode="auto">
            <a:xfrm>
              <a:off x="924" y="1761"/>
              <a:ext cx="262" cy="354"/>
            </a:xfrm>
            <a:custGeom>
              <a:avLst/>
              <a:gdLst>
                <a:gd name="T0" fmla="*/ 2147483647 w 111"/>
                <a:gd name="T1" fmla="*/ 2147483647 h 150"/>
                <a:gd name="T2" fmla="*/ 2147483647 w 111"/>
                <a:gd name="T3" fmla="*/ 2147483647 h 150"/>
                <a:gd name="T4" fmla="*/ 0 w 111"/>
                <a:gd name="T5" fmla="*/ 2147483647 h 150"/>
                <a:gd name="T6" fmla="*/ 2147483647 w 111"/>
                <a:gd name="T7" fmla="*/ 2147483647 h 150"/>
                <a:gd name="T8" fmla="*/ 2147483647 w 111"/>
                <a:gd name="T9" fmla="*/ 2147483647 h 150"/>
                <a:gd name="T10" fmla="*/ 2147483647 w 111"/>
                <a:gd name="T11" fmla="*/ 2147483647 h 150"/>
                <a:gd name="T12" fmla="*/ 2147483647 w 111"/>
                <a:gd name="T13" fmla="*/ 2147483647 h 150"/>
                <a:gd name="T14" fmla="*/ 2147483647 w 111"/>
                <a:gd name="T15" fmla="*/ 2147483647 h 150"/>
                <a:gd name="T16" fmla="*/ 2147483647 w 111"/>
                <a:gd name="T17" fmla="*/ 2147483647 h 1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1"/>
                <a:gd name="T28" fmla="*/ 0 h 150"/>
                <a:gd name="T29" fmla="*/ 111 w 111"/>
                <a:gd name="T30" fmla="*/ 150 h 1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1" h="150">
                  <a:moveTo>
                    <a:pt x="56" y="9"/>
                  </a:moveTo>
                  <a:cubicBezTo>
                    <a:pt x="40" y="0"/>
                    <a:pt x="26" y="0"/>
                    <a:pt x="16" y="6"/>
                  </a:cubicBezTo>
                  <a:cubicBezTo>
                    <a:pt x="0" y="15"/>
                    <a:pt x="0" y="15"/>
                    <a:pt x="0" y="15"/>
                  </a:cubicBezTo>
                  <a:cubicBezTo>
                    <a:pt x="10" y="9"/>
                    <a:pt x="24" y="10"/>
                    <a:pt x="39" y="19"/>
                  </a:cubicBezTo>
                  <a:cubicBezTo>
                    <a:pt x="70" y="37"/>
                    <a:pt x="94" y="79"/>
                    <a:pt x="94" y="114"/>
                  </a:cubicBezTo>
                  <a:cubicBezTo>
                    <a:pt x="94" y="132"/>
                    <a:pt x="88" y="144"/>
                    <a:pt x="78" y="150"/>
                  </a:cubicBezTo>
                  <a:cubicBezTo>
                    <a:pt x="95" y="140"/>
                    <a:pt x="95" y="140"/>
                    <a:pt x="95" y="140"/>
                  </a:cubicBezTo>
                  <a:cubicBezTo>
                    <a:pt x="105" y="135"/>
                    <a:pt x="111" y="122"/>
                    <a:pt x="111" y="105"/>
                  </a:cubicBezTo>
                  <a:cubicBezTo>
                    <a:pt x="111" y="70"/>
                    <a:pt x="86" y="27"/>
                    <a:pt x="56" y="9"/>
                  </a:cubicBez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14" name="Freeform 405"/>
            <p:cNvSpPr>
              <a:spLocks/>
            </p:cNvSpPr>
            <p:nvPr/>
          </p:nvSpPr>
          <p:spPr bwMode="auto">
            <a:xfrm>
              <a:off x="794" y="1763"/>
              <a:ext cx="442" cy="794"/>
            </a:xfrm>
            <a:custGeom>
              <a:avLst/>
              <a:gdLst>
                <a:gd name="T0" fmla="*/ 2147483647 w 187"/>
                <a:gd name="T1" fmla="*/ 2147483647 h 336"/>
                <a:gd name="T2" fmla="*/ 2147483647 w 187"/>
                <a:gd name="T3" fmla="*/ 2147483647 h 336"/>
                <a:gd name="T4" fmla="*/ 2147483647 w 187"/>
                <a:gd name="T5" fmla="*/ 2147483647 h 336"/>
                <a:gd name="T6" fmla="*/ 2147483647 w 187"/>
                <a:gd name="T7" fmla="*/ 2147483647 h 336"/>
                <a:gd name="T8" fmla="*/ 0 w 187"/>
                <a:gd name="T9" fmla="*/ 2147483647 h 336"/>
                <a:gd name="T10" fmla="*/ 2147483647 w 187"/>
                <a:gd name="T11" fmla="*/ 2147483647 h 336"/>
                <a:gd name="T12" fmla="*/ 2147483647 w 187"/>
                <a:gd name="T13" fmla="*/ 2147483647 h 336"/>
                <a:gd name="T14" fmla="*/ 2147483647 w 187"/>
                <a:gd name="T15" fmla="*/ 2147483647 h 336"/>
                <a:gd name="T16" fmla="*/ 0 60000 65536"/>
                <a:gd name="T17" fmla="*/ 0 60000 65536"/>
                <a:gd name="T18" fmla="*/ 0 60000 65536"/>
                <a:gd name="T19" fmla="*/ 0 60000 65536"/>
                <a:gd name="T20" fmla="*/ 0 60000 65536"/>
                <a:gd name="T21" fmla="*/ 0 60000 65536"/>
                <a:gd name="T22" fmla="*/ 0 60000 65536"/>
                <a:gd name="T23" fmla="*/ 0 60000 65536"/>
                <a:gd name="T24" fmla="*/ 0 w 187"/>
                <a:gd name="T25" fmla="*/ 0 h 336"/>
                <a:gd name="T26" fmla="*/ 187 w 187"/>
                <a:gd name="T27" fmla="*/ 336 h 3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7" h="336">
                  <a:moveTo>
                    <a:pt x="94" y="18"/>
                  </a:moveTo>
                  <a:cubicBezTo>
                    <a:pt x="125" y="36"/>
                    <a:pt x="149" y="78"/>
                    <a:pt x="149" y="113"/>
                  </a:cubicBezTo>
                  <a:cubicBezTo>
                    <a:pt x="149" y="141"/>
                    <a:pt x="134" y="156"/>
                    <a:pt x="112" y="152"/>
                  </a:cubicBezTo>
                  <a:cubicBezTo>
                    <a:pt x="165" y="193"/>
                    <a:pt x="187" y="267"/>
                    <a:pt x="187" y="336"/>
                  </a:cubicBezTo>
                  <a:cubicBezTo>
                    <a:pt x="0" y="228"/>
                    <a:pt x="0" y="228"/>
                    <a:pt x="0" y="228"/>
                  </a:cubicBezTo>
                  <a:cubicBezTo>
                    <a:pt x="1" y="159"/>
                    <a:pt x="23" y="111"/>
                    <a:pt x="76" y="131"/>
                  </a:cubicBezTo>
                  <a:cubicBezTo>
                    <a:pt x="54" y="110"/>
                    <a:pt x="39" y="77"/>
                    <a:pt x="39" y="50"/>
                  </a:cubicBezTo>
                  <a:cubicBezTo>
                    <a:pt x="39" y="14"/>
                    <a:pt x="64" y="0"/>
                    <a:pt x="94" y="18"/>
                  </a:cubicBezTo>
                  <a:close/>
                </a:path>
              </a:pathLst>
            </a:custGeom>
            <a:solidFill>
              <a:srgbClr val="BDBD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15" name="Freeform 406"/>
            <p:cNvSpPr>
              <a:spLocks noEditPoints="1"/>
            </p:cNvSpPr>
            <p:nvPr/>
          </p:nvSpPr>
          <p:spPr bwMode="auto">
            <a:xfrm>
              <a:off x="891" y="1846"/>
              <a:ext cx="248" cy="184"/>
            </a:xfrm>
            <a:custGeom>
              <a:avLst/>
              <a:gdLst>
                <a:gd name="T0" fmla="*/ 2147483647 w 105"/>
                <a:gd name="T1" fmla="*/ 2147483647 h 78"/>
                <a:gd name="T2" fmla="*/ 2147483647 w 105"/>
                <a:gd name="T3" fmla="*/ 2147483647 h 78"/>
                <a:gd name="T4" fmla="*/ 2147483647 w 105"/>
                <a:gd name="T5" fmla="*/ 2147483647 h 78"/>
                <a:gd name="T6" fmla="*/ 2147483647 w 105"/>
                <a:gd name="T7" fmla="*/ 2147483647 h 78"/>
                <a:gd name="T8" fmla="*/ 2147483647 w 105"/>
                <a:gd name="T9" fmla="*/ 2147483647 h 78"/>
                <a:gd name="T10" fmla="*/ 2147483647 w 105"/>
                <a:gd name="T11" fmla="*/ 2147483647 h 78"/>
                <a:gd name="T12" fmla="*/ 2147483647 w 105"/>
                <a:gd name="T13" fmla="*/ 2147483647 h 78"/>
                <a:gd name="T14" fmla="*/ 2147483647 w 105"/>
                <a:gd name="T15" fmla="*/ 2147483647 h 78"/>
                <a:gd name="T16" fmla="*/ 2147483647 w 105"/>
                <a:gd name="T17" fmla="*/ 2147483647 h 78"/>
                <a:gd name="T18" fmla="*/ 0 w 105"/>
                <a:gd name="T19" fmla="*/ 2147483647 h 78"/>
                <a:gd name="T20" fmla="*/ 2147483647 w 105"/>
                <a:gd name="T21" fmla="*/ 2147483647 h 78"/>
                <a:gd name="T22" fmla="*/ 2147483647 w 105"/>
                <a:gd name="T23" fmla="*/ 2147483647 h 78"/>
                <a:gd name="T24" fmla="*/ 2147483647 w 105"/>
                <a:gd name="T25" fmla="*/ 2147483647 h 78"/>
                <a:gd name="T26" fmla="*/ 2147483647 w 105"/>
                <a:gd name="T27" fmla="*/ 2147483647 h 78"/>
                <a:gd name="T28" fmla="*/ 2147483647 w 105"/>
                <a:gd name="T29" fmla="*/ 2147483647 h 78"/>
                <a:gd name="T30" fmla="*/ 2147483647 w 105"/>
                <a:gd name="T31" fmla="*/ 2147483647 h 78"/>
                <a:gd name="T32" fmla="*/ 2147483647 w 105"/>
                <a:gd name="T33" fmla="*/ 2147483647 h 78"/>
                <a:gd name="T34" fmla="*/ 2147483647 w 105"/>
                <a:gd name="T35" fmla="*/ 2147483647 h 78"/>
                <a:gd name="T36" fmla="*/ 2147483647 w 105"/>
                <a:gd name="T37" fmla="*/ 2147483647 h 78"/>
                <a:gd name="T38" fmla="*/ 2147483647 w 105"/>
                <a:gd name="T39" fmla="*/ 2147483647 h 78"/>
                <a:gd name="T40" fmla="*/ 2147483647 w 105"/>
                <a:gd name="T41" fmla="*/ 2147483647 h 78"/>
                <a:gd name="T42" fmla="*/ 2147483647 w 105"/>
                <a:gd name="T43" fmla="*/ 2147483647 h 78"/>
                <a:gd name="T44" fmla="*/ 2147483647 w 105"/>
                <a:gd name="T45" fmla="*/ 2147483647 h 78"/>
                <a:gd name="T46" fmla="*/ 2147483647 w 105"/>
                <a:gd name="T47" fmla="*/ 2147483647 h 78"/>
                <a:gd name="T48" fmla="*/ 2147483647 w 105"/>
                <a:gd name="T49" fmla="*/ 2147483647 h 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5"/>
                <a:gd name="T76" fmla="*/ 0 h 78"/>
                <a:gd name="T77" fmla="*/ 105 w 105"/>
                <a:gd name="T78" fmla="*/ 78 h 7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5" h="78">
                  <a:moveTo>
                    <a:pt x="78" y="38"/>
                  </a:moveTo>
                  <a:cubicBezTo>
                    <a:pt x="93" y="46"/>
                    <a:pt x="105" y="60"/>
                    <a:pt x="105" y="69"/>
                  </a:cubicBezTo>
                  <a:cubicBezTo>
                    <a:pt x="105" y="78"/>
                    <a:pt x="93" y="71"/>
                    <a:pt x="78" y="69"/>
                  </a:cubicBezTo>
                  <a:cubicBezTo>
                    <a:pt x="76" y="69"/>
                    <a:pt x="74" y="68"/>
                    <a:pt x="72" y="67"/>
                  </a:cubicBezTo>
                  <a:cubicBezTo>
                    <a:pt x="63" y="62"/>
                    <a:pt x="57" y="52"/>
                    <a:pt x="56" y="51"/>
                  </a:cubicBezTo>
                  <a:cubicBezTo>
                    <a:pt x="55" y="49"/>
                    <a:pt x="54" y="48"/>
                    <a:pt x="52" y="47"/>
                  </a:cubicBezTo>
                  <a:cubicBezTo>
                    <a:pt x="51" y="46"/>
                    <a:pt x="49" y="46"/>
                    <a:pt x="48" y="46"/>
                  </a:cubicBezTo>
                  <a:cubicBezTo>
                    <a:pt x="48" y="47"/>
                    <a:pt x="42" y="49"/>
                    <a:pt x="33" y="44"/>
                  </a:cubicBezTo>
                  <a:cubicBezTo>
                    <a:pt x="31" y="43"/>
                    <a:pt x="29" y="42"/>
                    <a:pt x="27" y="40"/>
                  </a:cubicBezTo>
                  <a:cubicBezTo>
                    <a:pt x="12" y="24"/>
                    <a:pt x="0" y="17"/>
                    <a:pt x="0" y="8"/>
                  </a:cubicBezTo>
                  <a:cubicBezTo>
                    <a:pt x="0" y="0"/>
                    <a:pt x="12" y="0"/>
                    <a:pt x="27" y="8"/>
                  </a:cubicBezTo>
                  <a:cubicBezTo>
                    <a:pt x="39" y="15"/>
                    <a:pt x="48" y="27"/>
                    <a:pt x="48" y="27"/>
                  </a:cubicBezTo>
                  <a:cubicBezTo>
                    <a:pt x="49" y="29"/>
                    <a:pt x="51" y="30"/>
                    <a:pt x="52" y="31"/>
                  </a:cubicBezTo>
                  <a:cubicBezTo>
                    <a:pt x="54" y="32"/>
                    <a:pt x="56" y="32"/>
                    <a:pt x="57" y="32"/>
                  </a:cubicBezTo>
                  <a:cubicBezTo>
                    <a:pt x="57" y="32"/>
                    <a:pt x="66" y="31"/>
                    <a:pt x="78" y="38"/>
                  </a:cubicBezTo>
                  <a:close/>
                  <a:moveTo>
                    <a:pt x="72" y="56"/>
                  </a:moveTo>
                  <a:cubicBezTo>
                    <a:pt x="77" y="59"/>
                    <a:pt x="82" y="59"/>
                    <a:pt x="82" y="57"/>
                  </a:cubicBezTo>
                  <a:cubicBezTo>
                    <a:pt x="82" y="54"/>
                    <a:pt x="77" y="49"/>
                    <a:pt x="72" y="46"/>
                  </a:cubicBezTo>
                  <a:cubicBezTo>
                    <a:pt x="67" y="43"/>
                    <a:pt x="62" y="43"/>
                    <a:pt x="62" y="45"/>
                  </a:cubicBezTo>
                  <a:cubicBezTo>
                    <a:pt x="62" y="48"/>
                    <a:pt x="67" y="53"/>
                    <a:pt x="72" y="56"/>
                  </a:cubicBezTo>
                  <a:moveTo>
                    <a:pt x="33" y="33"/>
                  </a:moveTo>
                  <a:cubicBezTo>
                    <a:pt x="38" y="36"/>
                    <a:pt x="43" y="37"/>
                    <a:pt x="43" y="34"/>
                  </a:cubicBezTo>
                  <a:cubicBezTo>
                    <a:pt x="43" y="31"/>
                    <a:pt x="38" y="27"/>
                    <a:pt x="33" y="24"/>
                  </a:cubicBezTo>
                  <a:cubicBezTo>
                    <a:pt x="27" y="21"/>
                    <a:pt x="23" y="20"/>
                    <a:pt x="23" y="23"/>
                  </a:cubicBezTo>
                  <a:cubicBezTo>
                    <a:pt x="23" y="25"/>
                    <a:pt x="27" y="30"/>
                    <a:pt x="33" y="33"/>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2316" name="Text Box 407"/>
          <p:cNvSpPr txBox="1">
            <a:spLocks noChangeArrowheads="1"/>
          </p:cNvSpPr>
          <p:nvPr/>
        </p:nvSpPr>
        <p:spPr bwMode="auto">
          <a:xfrm>
            <a:off x="1417638" y="2697163"/>
            <a:ext cx="503237"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algn="r">
              <a:lnSpc>
                <a:spcPct val="85000"/>
              </a:lnSpc>
            </a:pPr>
            <a:r>
              <a:rPr lang="en-US" altLang="zh-TW" sz="800" b="1">
                <a:solidFill>
                  <a:srgbClr val="000000"/>
                </a:solidFill>
                <a:ea typeface="新細明體" pitchFamily="18" charset="-120"/>
              </a:rPr>
              <a:t>Server</a:t>
            </a:r>
          </a:p>
        </p:txBody>
      </p:sp>
      <p:sp>
        <p:nvSpPr>
          <p:cNvPr id="12317" name="Text Box 408"/>
          <p:cNvSpPr txBox="1">
            <a:spLocks noChangeArrowheads="1"/>
          </p:cNvSpPr>
          <p:nvPr/>
        </p:nvSpPr>
        <p:spPr bwMode="auto">
          <a:xfrm>
            <a:off x="2057400" y="2406650"/>
            <a:ext cx="466725"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algn="r">
              <a:lnSpc>
                <a:spcPct val="85000"/>
              </a:lnSpc>
            </a:pPr>
            <a:r>
              <a:rPr lang="en-US" altLang="zh-TW" sz="800" b="1">
                <a:solidFill>
                  <a:srgbClr val="000000"/>
                </a:solidFill>
                <a:ea typeface="新細明體" pitchFamily="18" charset="-120"/>
              </a:rPr>
              <a:t>Client</a:t>
            </a:r>
          </a:p>
        </p:txBody>
      </p:sp>
      <p:sp>
        <p:nvSpPr>
          <p:cNvPr id="12318" name="Text Box 409"/>
          <p:cNvSpPr txBox="1">
            <a:spLocks noChangeArrowheads="1"/>
          </p:cNvSpPr>
          <p:nvPr/>
        </p:nvSpPr>
        <p:spPr bwMode="auto">
          <a:xfrm>
            <a:off x="2455863" y="2157413"/>
            <a:ext cx="473075"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algn="r">
              <a:lnSpc>
                <a:spcPct val="85000"/>
              </a:lnSpc>
            </a:pPr>
            <a:r>
              <a:rPr lang="en-US" altLang="zh-TW" sz="800" b="1">
                <a:solidFill>
                  <a:srgbClr val="000000"/>
                </a:solidFill>
                <a:ea typeface="新細明體" pitchFamily="18" charset="-120"/>
              </a:rPr>
              <a:t>Guest</a:t>
            </a:r>
          </a:p>
        </p:txBody>
      </p:sp>
      <p:sp>
        <p:nvSpPr>
          <p:cNvPr id="12319" name="Text Box 410"/>
          <p:cNvSpPr txBox="1">
            <a:spLocks noChangeArrowheads="1"/>
          </p:cNvSpPr>
          <p:nvPr/>
        </p:nvSpPr>
        <p:spPr bwMode="auto">
          <a:xfrm>
            <a:off x="3062288" y="1989138"/>
            <a:ext cx="604837"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algn="r">
              <a:lnSpc>
                <a:spcPct val="85000"/>
              </a:lnSpc>
            </a:pPr>
            <a:r>
              <a:rPr lang="en-US" altLang="zh-TW" sz="800" b="1">
                <a:solidFill>
                  <a:srgbClr val="000000"/>
                </a:solidFill>
                <a:ea typeface="新細明體" pitchFamily="18" charset="-120"/>
              </a:rPr>
              <a:t>Wireless</a:t>
            </a:r>
          </a:p>
        </p:txBody>
      </p:sp>
      <p:sp>
        <p:nvSpPr>
          <p:cNvPr id="12320" name="Text Box 411"/>
          <p:cNvSpPr txBox="1">
            <a:spLocks noChangeArrowheads="1"/>
          </p:cNvSpPr>
          <p:nvPr/>
        </p:nvSpPr>
        <p:spPr bwMode="auto">
          <a:xfrm>
            <a:off x="469900" y="4040188"/>
            <a:ext cx="808038"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algn="r">
              <a:lnSpc>
                <a:spcPct val="85000"/>
              </a:lnSpc>
            </a:pPr>
            <a:r>
              <a:rPr lang="en-US" altLang="zh-TW" sz="800" b="1">
                <a:solidFill>
                  <a:srgbClr val="000000"/>
                </a:solidFill>
                <a:ea typeface="新細明體" pitchFamily="18" charset="-120"/>
              </a:rPr>
              <a:t>APplications</a:t>
            </a:r>
          </a:p>
        </p:txBody>
      </p:sp>
      <p:sp>
        <p:nvSpPr>
          <p:cNvPr id="12321" name="Text Box 412"/>
          <p:cNvSpPr txBox="1">
            <a:spLocks noChangeArrowheads="1"/>
          </p:cNvSpPr>
          <p:nvPr/>
        </p:nvSpPr>
        <p:spPr bwMode="auto">
          <a:xfrm>
            <a:off x="985838" y="4367213"/>
            <a:ext cx="795337"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algn="r">
              <a:lnSpc>
                <a:spcPct val="85000"/>
              </a:lnSpc>
            </a:pPr>
            <a:r>
              <a:rPr lang="en-US" altLang="zh-TW" sz="800" b="1">
                <a:solidFill>
                  <a:srgbClr val="000000"/>
                </a:solidFill>
                <a:ea typeface="新細明體" pitchFamily="18" charset="-120"/>
              </a:rPr>
              <a:t>Remediation</a:t>
            </a:r>
          </a:p>
        </p:txBody>
      </p:sp>
      <p:sp>
        <p:nvSpPr>
          <p:cNvPr id="12322" name="Text Box 413"/>
          <p:cNvSpPr txBox="1">
            <a:spLocks noChangeArrowheads="1"/>
          </p:cNvSpPr>
          <p:nvPr/>
        </p:nvSpPr>
        <p:spPr bwMode="auto">
          <a:xfrm>
            <a:off x="1785938" y="4611688"/>
            <a:ext cx="471487"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algn="r">
              <a:lnSpc>
                <a:spcPct val="85000"/>
              </a:lnSpc>
            </a:pPr>
            <a:r>
              <a:rPr lang="en-US" altLang="zh-TW" sz="800" b="1">
                <a:solidFill>
                  <a:srgbClr val="000000"/>
                </a:solidFill>
                <a:ea typeface="新細明體" pitchFamily="18" charset="-120"/>
              </a:rPr>
              <a:t>DHCP</a:t>
            </a:r>
          </a:p>
        </p:txBody>
      </p:sp>
      <p:sp>
        <p:nvSpPr>
          <p:cNvPr id="12323" name="Text Box 414"/>
          <p:cNvSpPr txBox="1">
            <a:spLocks noChangeArrowheads="1"/>
          </p:cNvSpPr>
          <p:nvPr/>
        </p:nvSpPr>
        <p:spPr bwMode="auto">
          <a:xfrm>
            <a:off x="1973263" y="4857750"/>
            <a:ext cx="795337"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algn="r">
              <a:lnSpc>
                <a:spcPct val="85000"/>
              </a:lnSpc>
            </a:pPr>
            <a:r>
              <a:rPr lang="en-US" altLang="zh-TW" sz="800" b="1">
                <a:solidFill>
                  <a:srgbClr val="000000"/>
                </a:solidFill>
                <a:ea typeface="新細明體" pitchFamily="18" charset="-120"/>
              </a:rPr>
              <a:t>Applications</a:t>
            </a:r>
          </a:p>
        </p:txBody>
      </p:sp>
      <p:sp>
        <p:nvSpPr>
          <p:cNvPr id="12324" name="Text Box 415"/>
          <p:cNvSpPr txBox="1">
            <a:spLocks noChangeArrowheads="1"/>
          </p:cNvSpPr>
          <p:nvPr/>
        </p:nvSpPr>
        <p:spPr bwMode="auto">
          <a:xfrm>
            <a:off x="2408238" y="3511550"/>
            <a:ext cx="511175"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algn="r">
              <a:lnSpc>
                <a:spcPct val="85000"/>
              </a:lnSpc>
            </a:pPr>
            <a:r>
              <a:rPr lang="en-US" altLang="zh-TW" sz="800" b="1">
                <a:solidFill>
                  <a:srgbClr val="000000"/>
                </a:solidFill>
                <a:ea typeface="新細明體" pitchFamily="18" charset="-120"/>
              </a:rPr>
              <a:t>Router</a:t>
            </a:r>
          </a:p>
        </p:txBody>
      </p:sp>
      <p:sp>
        <p:nvSpPr>
          <p:cNvPr id="12325" name="Text Box 416"/>
          <p:cNvSpPr txBox="1">
            <a:spLocks noChangeArrowheads="1"/>
          </p:cNvSpPr>
          <p:nvPr/>
        </p:nvSpPr>
        <p:spPr bwMode="auto">
          <a:xfrm>
            <a:off x="3171825" y="3730625"/>
            <a:ext cx="871538"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algn="r">
              <a:lnSpc>
                <a:spcPct val="85000"/>
              </a:lnSpc>
            </a:pPr>
            <a:r>
              <a:rPr lang="en-US" altLang="zh-TW" sz="800" b="1">
                <a:solidFill>
                  <a:srgbClr val="000000"/>
                </a:solidFill>
                <a:ea typeface="新細明體" pitchFamily="18" charset="-120"/>
              </a:rPr>
              <a:t>xStack Switch</a:t>
            </a:r>
          </a:p>
        </p:txBody>
      </p:sp>
      <p:sp>
        <p:nvSpPr>
          <p:cNvPr id="12326" name="Text Box 417"/>
          <p:cNvSpPr txBox="1">
            <a:spLocks noChangeArrowheads="1"/>
          </p:cNvSpPr>
          <p:nvPr/>
        </p:nvSpPr>
        <p:spPr bwMode="auto">
          <a:xfrm>
            <a:off x="4130675" y="2044700"/>
            <a:ext cx="1257300"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a:lnSpc>
                <a:spcPct val="85000"/>
              </a:lnSpc>
            </a:pPr>
            <a:r>
              <a:rPr lang="en-US" altLang="zh-TW" sz="800" b="1">
                <a:solidFill>
                  <a:srgbClr val="000000"/>
                </a:solidFill>
                <a:ea typeface="新細明體" pitchFamily="18" charset="-120"/>
              </a:rPr>
              <a:t>System Health Server</a:t>
            </a:r>
          </a:p>
        </p:txBody>
      </p:sp>
      <p:sp>
        <p:nvSpPr>
          <p:cNvPr id="12327" name="Text Box 418"/>
          <p:cNvSpPr txBox="1">
            <a:spLocks noChangeArrowheads="1"/>
          </p:cNvSpPr>
          <p:nvPr/>
        </p:nvSpPr>
        <p:spPr bwMode="auto">
          <a:xfrm>
            <a:off x="4806950" y="2292350"/>
            <a:ext cx="126365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a:lnSpc>
                <a:spcPct val="85000"/>
              </a:lnSpc>
            </a:pPr>
            <a:r>
              <a:rPr lang="en-US" altLang="zh-TW" sz="800" b="1">
                <a:solidFill>
                  <a:srgbClr val="000000"/>
                </a:solidFill>
                <a:ea typeface="新細明體" pitchFamily="18" charset="-120"/>
              </a:rPr>
              <a:t>Microsoft</a:t>
            </a:r>
          </a:p>
          <a:p>
            <a:pPr>
              <a:lnSpc>
                <a:spcPct val="85000"/>
              </a:lnSpc>
            </a:pPr>
            <a:r>
              <a:rPr lang="en-US" altLang="zh-TW" sz="800" b="1">
                <a:solidFill>
                  <a:srgbClr val="000000"/>
                </a:solidFill>
                <a:ea typeface="新細明體" pitchFamily="18" charset="-120"/>
              </a:rPr>
              <a:t>Network Policy Server</a:t>
            </a:r>
          </a:p>
        </p:txBody>
      </p:sp>
      <p:sp>
        <p:nvSpPr>
          <p:cNvPr id="12328" name="Text Box 419"/>
          <p:cNvSpPr txBox="1">
            <a:spLocks noChangeArrowheads="1"/>
          </p:cNvSpPr>
          <p:nvPr/>
        </p:nvSpPr>
        <p:spPr bwMode="auto">
          <a:xfrm>
            <a:off x="5184775" y="2620963"/>
            <a:ext cx="919163"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a:lnSpc>
                <a:spcPct val="85000"/>
              </a:lnSpc>
            </a:pPr>
            <a:r>
              <a:rPr lang="en-US" altLang="zh-TW" sz="800" b="1">
                <a:solidFill>
                  <a:srgbClr val="000000"/>
                </a:solidFill>
                <a:ea typeface="新細明體" pitchFamily="18" charset="-120"/>
              </a:rPr>
              <a:t>DHCP Enforcer</a:t>
            </a:r>
          </a:p>
        </p:txBody>
      </p:sp>
      <p:sp>
        <p:nvSpPr>
          <p:cNvPr id="12329" name="Text Box 420"/>
          <p:cNvSpPr txBox="1">
            <a:spLocks noChangeArrowheads="1"/>
          </p:cNvSpPr>
          <p:nvPr/>
        </p:nvSpPr>
        <p:spPr bwMode="auto">
          <a:xfrm>
            <a:off x="7380288" y="4919663"/>
            <a:ext cx="582612"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a:lnSpc>
                <a:spcPct val="85000"/>
              </a:lnSpc>
            </a:pPr>
            <a:r>
              <a:rPr lang="en-US" altLang="zh-TW" sz="800" b="1">
                <a:solidFill>
                  <a:srgbClr val="000000"/>
                </a:solidFill>
                <a:ea typeface="新細明體" pitchFamily="18" charset="-120"/>
              </a:rPr>
              <a:t>Hackers</a:t>
            </a:r>
          </a:p>
        </p:txBody>
      </p:sp>
      <p:sp>
        <p:nvSpPr>
          <p:cNvPr id="12330" name="Text Box 421"/>
          <p:cNvSpPr txBox="1">
            <a:spLocks noChangeArrowheads="1"/>
          </p:cNvSpPr>
          <p:nvPr/>
        </p:nvSpPr>
        <p:spPr bwMode="auto">
          <a:xfrm>
            <a:off x="6554788" y="4629150"/>
            <a:ext cx="461962"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a:lnSpc>
                <a:spcPct val="85000"/>
              </a:lnSpc>
            </a:pPr>
            <a:r>
              <a:rPr lang="en-US" altLang="zh-TW" sz="800" b="1">
                <a:solidFill>
                  <a:srgbClr val="000000"/>
                </a:solidFill>
                <a:ea typeface="新細明體" pitchFamily="18" charset="-120"/>
              </a:rPr>
              <a:t>Kiosk</a:t>
            </a:r>
          </a:p>
        </p:txBody>
      </p:sp>
      <p:sp>
        <p:nvSpPr>
          <p:cNvPr id="12331" name="Text Box 422"/>
          <p:cNvSpPr txBox="1">
            <a:spLocks noChangeArrowheads="1"/>
          </p:cNvSpPr>
          <p:nvPr/>
        </p:nvSpPr>
        <p:spPr bwMode="auto">
          <a:xfrm>
            <a:off x="6130925" y="4906963"/>
            <a:ext cx="762000"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a:lnSpc>
                <a:spcPct val="85000"/>
              </a:lnSpc>
            </a:pPr>
            <a:r>
              <a:rPr lang="en-US" altLang="zh-TW" sz="800" b="1">
                <a:solidFill>
                  <a:srgbClr val="000000"/>
                </a:solidFill>
                <a:ea typeface="新細明體" pitchFamily="18" charset="-120"/>
              </a:rPr>
              <a:t>Mobile User</a:t>
            </a:r>
          </a:p>
        </p:txBody>
      </p:sp>
      <p:sp>
        <p:nvSpPr>
          <p:cNvPr id="12332" name="Text Box 423"/>
          <p:cNvSpPr txBox="1">
            <a:spLocks noChangeArrowheads="1"/>
          </p:cNvSpPr>
          <p:nvPr/>
        </p:nvSpPr>
        <p:spPr bwMode="auto">
          <a:xfrm>
            <a:off x="5565775" y="5145088"/>
            <a:ext cx="881063"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a:lnSpc>
                <a:spcPct val="85000"/>
              </a:lnSpc>
            </a:pPr>
            <a:r>
              <a:rPr lang="en-US" altLang="zh-TW" sz="800" b="1">
                <a:solidFill>
                  <a:srgbClr val="000000"/>
                </a:solidFill>
                <a:ea typeface="新細明體" pitchFamily="18" charset="-120"/>
              </a:rPr>
              <a:t>Telecommuter</a:t>
            </a:r>
          </a:p>
        </p:txBody>
      </p:sp>
      <p:sp>
        <p:nvSpPr>
          <p:cNvPr id="12333" name="Text Box 424"/>
          <p:cNvSpPr txBox="1">
            <a:spLocks noChangeArrowheads="1"/>
          </p:cNvSpPr>
          <p:nvPr/>
        </p:nvSpPr>
        <p:spPr bwMode="auto">
          <a:xfrm>
            <a:off x="5033963" y="5446713"/>
            <a:ext cx="541337"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a:lnSpc>
                <a:spcPct val="85000"/>
              </a:lnSpc>
            </a:pPr>
            <a:r>
              <a:rPr lang="en-US" altLang="zh-TW" sz="800" b="1">
                <a:solidFill>
                  <a:srgbClr val="000000"/>
                </a:solidFill>
                <a:ea typeface="新細明體" pitchFamily="18" charset="-120"/>
              </a:rPr>
              <a:t>Partner</a:t>
            </a:r>
          </a:p>
        </p:txBody>
      </p:sp>
      <p:sp>
        <p:nvSpPr>
          <p:cNvPr id="12334" name="Text Box 425"/>
          <p:cNvSpPr txBox="1">
            <a:spLocks noChangeArrowheads="1"/>
          </p:cNvSpPr>
          <p:nvPr/>
        </p:nvSpPr>
        <p:spPr bwMode="auto">
          <a:xfrm>
            <a:off x="5681663" y="5872163"/>
            <a:ext cx="565150"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a:lnSpc>
                <a:spcPct val="85000"/>
              </a:lnSpc>
            </a:pPr>
            <a:r>
              <a:rPr lang="en-US" altLang="zh-TW" sz="800" b="1">
                <a:solidFill>
                  <a:srgbClr val="000000"/>
                </a:solidFill>
                <a:ea typeface="新細明體" pitchFamily="18" charset="-120"/>
              </a:rPr>
              <a:t>Thieves</a:t>
            </a:r>
          </a:p>
        </p:txBody>
      </p:sp>
      <p:sp>
        <p:nvSpPr>
          <p:cNvPr id="12335" name="Text Box 426"/>
          <p:cNvSpPr txBox="1">
            <a:spLocks noChangeArrowheads="1"/>
          </p:cNvSpPr>
          <p:nvPr/>
        </p:nvSpPr>
        <p:spPr bwMode="auto">
          <a:xfrm>
            <a:off x="3940175" y="4492625"/>
            <a:ext cx="692150"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a:lnSpc>
                <a:spcPct val="85000"/>
              </a:lnSpc>
            </a:pPr>
            <a:r>
              <a:rPr lang="en-US" altLang="zh-TW" sz="800" b="1">
                <a:solidFill>
                  <a:srgbClr val="000000"/>
                </a:solidFill>
                <a:ea typeface="新細明體" pitchFamily="18" charset="-120"/>
              </a:rPr>
              <a:t>NetDefend</a:t>
            </a:r>
          </a:p>
        </p:txBody>
      </p:sp>
      <p:sp>
        <p:nvSpPr>
          <p:cNvPr id="12336" name="Text Box 427"/>
          <p:cNvSpPr txBox="1">
            <a:spLocks noChangeArrowheads="1"/>
          </p:cNvSpPr>
          <p:nvPr/>
        </p:nvSpPr>
        <p:spPr bwMode="auto">
          <a:xfrm rot="-1701151">
            <a:off x="6092825" y="5368925"/>
            <a:ext cx="99536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algn="ctr">
              <a:lnSpc>
                <a:spcPct val="85000"/>
              </a:lnSpc>
            </a:pPr>
            <a:r>
              <a:rPr lang="en-US" altLang="zh-TW" sz="800" b="1" i="1">
                <a:solidFill>
                  <a:srgbClr val="000000"/>
                </a:solidFill>
                <a:ea typeface="新細明體" pitchFamily="18" charset="-120"/>
              </a:rPr>
              <a:t>UNPROTECTED </a:t>
            </a:r>
          </a:p>
          <a:p>
            <a:pPr algn="ctr">
              <a:lnSpc>
                <a:spcPct val="85000"/>
              </a:lnSpc>
            </a:pPr>
            <a:r>
              <a:rPr lang="en-US" altLang="zh-TW" sz="800" b="1" i="1">
                <a:solidFill>
                  <a:srgbClr val="000000"/>
                </a:solidFill>
                <a:ea typeface="新細明體" pitchFamily="18" charset="-120"/>
              </a:rPr>
              <a:t>WAN</a:t>
            </a:r>
          </a:p>
        </p:txBody>
      </p:sp>
      <p:sp>
        <p:nvSpPr>
          <p:cNvPr id="12337" name="Text Box 428"/>
          <p:cNvSpPr txBox="1">
            <a:spLocks noChangeArrowheads="1"/>
          </p:cNvSpPr>
          <p:nvPr/>
        </p:nvSpPr>
        <p:spPr bwMode="auto">
          <a:xfrm>
            <a:off x="5802313" y="2822575"/>
            <a:ext cx="93345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a:lnSpc>
                <a:spcPct val="85000"/>
              </a:lnSpc>
            </a:pPr>
            <a:r>
              <a:rPr lang="en-US" altLang="zh-TW" sz="800" b="1">
                <a:solidFill>
                  <a:srgbClr val="000000"/>
                </a:solidFill>
                <a:ea typeface="新細明體" pitchFamily="18" charset="-120"/>
              </a:rPr>
              <a:t>On-Demand</a:t>
            </a:r>
          </a:p>
          <a:p>
            <a:pPr>
              <a:lnSpc>
                <a:spcPct val="85000"/>
              </a:lnSpc>
            </a:pPr>
            <a:r>
              <a:rPr lang="en-US" altLang="zh-TW" sz="800" b="1">
                <a:solidFill>
                  <a:srgbClr val="000000"/>
                </a:solidFill>
                <a:ea typeface="新細明體" pitchFamily="18" charset="-120"/>
              </a:rPr>
              <a:t>Policy Manager</a:t>
            </a:r>
          </a:p>
        </p:txBody>
      </p:sp>
      <p:sp>
        <p:nvSpPr>
          <p:cNvPr id="12338" name="Text Box 430"/>
          <p:cNvSpPr txBox="1">
            <a:spLocks noChangeArrowheads="1"/>
          </p:cNvSpPr>
          <p:nvPr/>
        </p:nvSpPr>
        <p:spPr bwMode="auto">
          <a:xfrm>
            <a:off x="6915150" y="2041525"/>
            <a:ext cx="2009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a:spcBef>
                <a:spcPct val="50000"/>
              </a:spcBef>
            </a:pPr>
            <a:endParaRPr lang="zh-TW" altLang="en-US" sz="2000" b="1">
              <a:solidFill>
                <a:srgbClr val="000000"/>
              </a:solidFill>
              <a:ea typeface="新細明體" pitchFamily="18" charset="-120"/>
            </a:endParaRPr>
          </a:p>
        </p:txBody>
      </p:sp>
      <p:sp>
        <p:nvSpPr>
          <p:cNvPr id="934" name="Text Box 431"/>
          <p:cNvSpPr txBox="1">
            <a:spLocks noChangeArrowheads="1"/>
          </p:cNvSpPr>
          <p:nvPr/>
        </p:nvSpPr>
        <p:spPr bwMode="auto">
          <a:xfrm>
            <a:off x="6116638" y="1863725"/>
            <a:ext cx="2755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algn="ctr"/>
            <a:r>
              <a:rPr lang="en-US" altLang="zh-TW" sz="1400">
                <a:solidFill>
                  <a:srgbClr val="000000"/>
                </a:solidFill>
                <a:latin typeface="Arial" pitchFamily="34" charset="0"/>
                <a:ea typeface="新細明體" pitchFamily="18" charset="-120"/>
                <a:cs typeface="Arial" pitchFamily="34" charset="0"/>
              </a:rPr>
              <a:t>802.1x Enforcement</a:t>
            </a:r>
            <a:endParaRPr lang="en-US" altLang="zh-TW" sz="2000" b="1">
              <a:solidFill>
                <a:srgbClr val="000000"/>
              </a:solidFill>
              <a:latin typeface="Arial" pitchFamily="34" charset="0"/>
              <a:ea typeface="新細明體" pitchFamily="18" charset="-120"/>
              <a:cs typeface="Arial" pitchFamily="34" charset="0"/>
            </a:endParaRPr>
          </a:p>
        </p:txBody>
      </p:sp>
      <p:grpSp>
        <p:nvGrpSpPr>
          <p:cNvPr id="27" name="Group 433"/>
          <p:cNvGrpSpPr>
            <a:grpSpLocks/>
          </p:cNvGrpSpPr>
          <p:nvPr/>
        </p:nvGrpSpPr>
        <p:grpSpPr bwMode="auto">
          <a:xfrm>
            <a:off x="530225" y="5132388"/>
            <a:ext cx="1806575" cy="1504950"/>
            <a:chOff x="318" y="2551"/>
            <a:chExt cx="1138" cy="948"/>
          </a:xfrm>
        </p:grpSpPr>
        <p:sp>
          <p:nvSpPr>
            <p:cNvPr id="12490" name="Rectangle 434"/>
            <p:cNvSpPr>
              <a:spLocks noChangeArrowheads="1"/>
            </p:cNvSpPr>
            <p:nvPr/>
          </p:nvSpPr>
          <p:spPr bwMode="auto">
            <a:xfrm>
              <a:off x="988" y="3053"/>
              <a:ext cx="468" cy="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endParaRPr kumimoji="1" lang="zh-TW" altLang="en-US">
                <a:solidFill>
                  <a:srgbClr val="006192"/>
                </a:solidFill>
                <a:ea typeface="新細明體" pitchFamily="18" charset="-120"/>
              </a:endParaRPr>
            </a:p>
          </p:txBody>
        </p:sp>
        <p:sp>
          <p:nvSpPr>
            <p:cNvPr id="12491" name="Rectangle 435"/>
            <p:cNvSpPr>
              <a:spLocks noChangeArrowheads="1"/>
            </p:cNvSpPr>
            <p:nvPr/>
          </p:nvSpPr>
          <p:spPr bwMode="auto">
            <a:xfrm>
              <a:off x="318" y="3053"/>
              <a:ext cx="670" cy="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r>
                <a:rPr kumimoji="1" lang="en-US" altLang="zh-TW" sz="1000" b="1">
                  <a:solidFill>
                    <a:srgbClr val="006192"/>
                  </a:solidFill>
                  <a:ea typeface="新細明體" pitchFamily="18" charset="-120"/>
                </a:rPr>
                <a:t>Password</a:t>
              </a:r>
            </a:p>
          </p:txBody>
        </p:sp>
        <p:sp>
          <p:nvSpPr>
            <p:cNvPr id="12492" name="Rectangle 436"/>
            <p:cNvSpPr>
              <a:spLocks noChangeArrowheads="1"/>
            </p:cNvSpPr>
            <p:nvPr/>
          </p:nvSpPr>
          <p:spPr bwMode="auto">
            <a:xfrm>
              <a:off x="988" y="3273"/>
              <a:ext cx="468" cy="22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endParaRPr kumimoji="1" lang="zh-TW" altLang="en-US">
                <a:solidFill>
                  <a:srgbClr val="006192"/>
                </a:solidFill>
                <a:ea typeface="新細明體" pitchFamily="18" charset="-120"/>
              </a:endParaRPr>
            </a:p>
          </p:txBody>
        </p:sp>
        <p:sp>
          <p:nvSpPr>
            <p:cNvPr id="12493" name="Rectangle 437"/>
            <p:cNvSpPr>
              <a:spLocks noChangeArrowheads="1"/>
            </p:cNvSpPr>
            <p:nvPr/>
          </p:nvSpPr>
          <p:spPr bwMode="auto">
            <a:xfrm>
              <a:off x="318" y="3273"/>
              <a:ext cx="670" cy="22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r>
                <a:rPr kumimoji="1" lang="en-US" altLang="zh-TW" sz="1000" b="1">
                  <a:solidFill>
                    <a:srgbClr val="006192"/>
                  </a:solidFill>
                  <a:ea typeface="新細明體" pitchFamily="18" charset="-120"/>
                </a:rPr>
                <a:t>Token</a:t>
              </a:r>
            </a:p>
          </p:txBody>
        </p:sp>
        <p:sp>
          <p:nvSpPr>
            <p:cNvPr id="12494" name="Rectangle 438"/>
            <p:cNvSpPr>
              <a:spLocks noChangeArrowheads="1"/>
            </p:cNvSpPr>
            <p:nvPr/>
          </p:nvSpPr>
          <p:spPr bwMode="auto">
            <a:xfrm>
              <a:off x="988" y="2833"/>
              <a:ext cx="468" cy="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endParaRPr kumimoji="1" lang="zh-TW" altLang="en-US">
                <a:solidFill>
                  <a:srgbClr val="006192"/>
                </a:solidFill>
                <a:ea typeface="新細明體" pitchFamily="18" charset="-120"/>
              </a:endParaRPr>
            </a:p>
          </p:txBody>
        </p:sp>
        <p:sp>
          <p:nvSpPr>
            <p:cNvPr id="12495" name="Rectangle 439"/>
            <p:cNvSpPr>
              <a:spLocks noChangeArrowheads="1"/>
            </p:cNvSpPr>
            <p:nvPr/>
          </p:nvSpPr>
          <p:spPr bwMode="auto">
            <a:xfrm>
              <a:off x="318" y="2833"/>
              <a:ext cx="670" cy="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r>
                <a:rPr kumimoji="1" lang="en-US" altLang="zh-TW" sz="1000" b="1">
                  <a:solidFill>
                    <a:srgbClr val="006192"/>
                  </a:solidFill>
                  <a:ea typeface="新細明體" pitchFamily="18" charset="-120"/>
                </a:rPr>
                <a:t>User Name</a:t>
              </a:r>
            </a:p>
          </p:txBody>
        </p:sp>
        <p:sp>
          <p:nvSpPr>
            <p:cNvPr id="942" name="Rectangle 440"/>
            <p:cNvSpPr>
              <a:spLocks noChangeArrowheads="1"/>
            </p:cNvSpPr>
            <p:nvPr/>
          </p:nvSpPr>
          <p:spPr bwMode="auto">
            <a:xfrm>
              <a:off x="988" y="2551"/>
              <a:ext cx="468" cy="282"/>
            </a:xfrm>
            <a:prstGeom prst="rect">
              <a:avLst/>
            </a:prstGeom>
            <a:gradFill rotWithShape="1">
              <a:gsLst>
                <a:gs pos="0">
                  <a:schemeClr val="accent1">
                    <a:gamma/>
                    <a:tint val="53725"/>
                    <a:invGamma/>
                  </a:schemeClr>
                </a:gs>
                <a:gs pos="100000">
                  <a:schemeClr val="accent1"/>
                </a:gs>
              </a:gsLst>
              <a:lin ang="5400000" scaled="1"/>
            </a:gradFill>
            <a:ln w="19050" algn="ctr">
              <a:solidFill>
                <a:schemeClr val="tx1"/>
              </a:solidFill>
              <a:miter lim="800000"/>
              <a:headEnd/>
              <a:tailEnd/>
            </a:ln>
            <a:effectLst/>
          </p:spPr>
          <p:txBody>
            <a:bodyPr wrap="none" anchor="ctr"/>
            <a:lstStyle/>
            <a:p>
              <a:pPr algn="ctr">
                <a:spcBef>
                  <a:spcPct val="20000"/>
                </a:spcBef>
                <a:buFont typeface="Arial" charset="0"/>
                <a:buNone/>
                <a:defRPr/>
              </a:pPr>
              <a:r>
                <a:rPr kumimoji="1" lang="en-US" altLang="zh-TW" sz="1000">
                  <a:solidFill>
                    <a:srgbClr val="006192"/>
                  </a:solidFill>
                </a:rPr>
                <a:t>Status</a:t>
              </a:r>
            </a:p>
          </p:txBody>
        </p:sp>
        <p:sp>
          <p:nvSpPr>
            <p:cNvPr id="943" name="Rectangle 441"/>
            <p:cNvSpPr>
              <a:spLocks noChangeArrowheads="1"/>
            </p:cNvSpPr>
            <p:nvPr/>
          </p:nvSpPr>
          <p:spPr bwMode="auto">
            <a:xfrm>
              <a:off x="318" y="2551"/>
              <a:ext cx="670" cy="282"/>
            </a:xfrm>
            <a:prstGeom prst="rect">
              <a:avLst/>
            </a:prstGeom>
            <a:gradFill rotWithShape="1">
              <a:gsLst>
                <a:gs pos="0">
                  <a:schemeClr val="accent1">
                    <a:gamma/>
                    <a:tint val="53725"/>
                    <a:invGamma/>
                  </a:schemeClr>
                </a:gs>
                <a:gs pos="100000">
                  <a:schemeClr val="accent1"/>
                </a:gs>
              </a:gsLst>
              <a:lin ang="5400000" scaled="1"/>
            </a:gradFill>
            <a:ln w="19050" algn="ctr">
              <a:solidFill>
                <a:schemeClr val="tx1"/>
              </a:solidFill>
              <a:miter lim="800000"/>
              <a:headEnd/>
              <a:tailEnd/>
            </a:ln>
            <a:effectLst/>
          </p:spPr>
          <p:txBody>
            <a:bodyPr wrap="none" anchor="ctr"/>
            <a:lstStyle/>
            <a:p>
              <a:pPr algn="ctr">
                <a:spcBef>
                  <a:spcPct val="20000"/>
                </a:spcBef>
                <a:buFont typeface="Arial" charset="0"/>
                <a:buNone/>
                <a:defRPr/>
              </a:pPr>
              <a:r>
                <a:rPr kumimoji="1" lang="en-US" altLang="zh-TW" sz="1000">
                  <a:solidFill>
                    <a:srgbClr val="006192"/>
                  </a:solidFill>
                </a:rPr>
                <a:t>EAP </a:t>
              </a:r>
            </a:p>
          </p:txBody>
        </p:sp>
        <p:sp>
          <p:nvSpPr>
            <p:cNvPr id="12498" name="Line 442"/>
            <p:cNvSpPr>
              <a:spLocks noChangeShapeType="1"/>
            </p:cNvSpPr>
            <p:nvPr/>
          </p:nvSpPr>
          <p:spPr bwMode="auto">
            <a:xfrm>
              <a:off x="318" y="2551"/>
              <a:ext cx="1138" cy="0"/>
            </a:xfrm>
            <a:prstGeom prst="line">
              <a:avLst/>
            </a:prstGeom>
            <a:noFill/>
            <a:ln w="19050"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99" name="Line 443"/>
            <p:cNvSpPr>
              <a:spLocks noChangeShapeType="1"/>
            </p:cNvSpPr>
            <p:nvPr/>
          </p:nvSpPr>
          <p:spPr bwMode="auto">
            <a:xfrm>
              <a:off x="318" y="2833"/>
              <a:ext cx="113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0" name="Line 444"/>
            <p:cNvSpPr>
              <a:spLocks noChangeShapeType="1"/>
            </p:cNvSpPr>
            <p:nvPr/>
          </p:nvSpPr>
          <p:spPr bwMode="auto">
            <a:xfrm>
              <a:off x="318" y="3053"/>
              <a:ext cx="113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1" name="Line 445"/>
            <p:cNvSpPr>
              <a:spLocks noChangeShapeType="1"/>
            </p:cNvSpPr>
            <p:nvPr/>
          </p:nvSpPr>
          <p:spPr bwMode="auto">
            <a:xfrm>
              <a:off x="318" y="3499"/>
              <a:ext cx="1138"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2" name="Line 446"/>
            <p:cNvSpPr>
              <a:spLocks noChangeShapeType="1"/>
            </p:cNvSpPr>
            <p:nvPr/>
          </p:nvSpPr>
          <p:spPr bwMode="auto">
            <a:xfrm>
              <a:off x="318" y="2551"/>
              <a:ext cx="0" cy="948"/>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3" name="Line 447"/>
            <p:cNvSpPr>
              <a:spLocks noChangeShapeType="1"/>
            </p:cNvSpPr>
            <p:nvPr/>
          </p:nvSpPr>
          <p:spPr bwMode="auto">
            <a:xfrm>
              <a:off x="988" y="2551"/>
              <a:ext cx="0" cy="94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4" name="Line 448"/>
            <p:cNvSpPr>
              <a:spLocks noChangeShapeType="1"/>
            </p:cNvSpPr>
            <p:nvPr/>
          </p:nvSpPr>
          <p:spPr bwMode="auto">
            <a:xfrm>
              <a:off x="1456" y="2551"/>
              <a:ext cx="0" cy="948"/>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505" name="Line 449"/>
            <p:cNvSpPr>
              <a:spLocks noChangeShapeType="1"/>
            </p:cNvSpPr>
            <p:nvPr/>
          </p:nvSpPr>
          <p:spPr bwMode="auto">
            <a:xfrm>
              <a:off x="318" y="3273"/>
              <a:ext cx="113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2506" name="Picture 4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 y="3324"/>
              <a:ext cx="156"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07" name="Picture 4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9" y="3102"/>
              <a:ext cx="156"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08" name="Picture 4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 y="2892"/>
              <a:ext cx="156"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8" name="Group 453"/>
          <p:cNvGrpSpPr>
            <a:grpSpLocks/>
          </p:cNvGrpSpPr>
          <p:nvPr/>
        </p:nvGrpSpPr>
        <p:grpSpPr bwMode="auto">
          <a:xfrm>
            <a:off x="520700" y="5135563"/>
            <a:ext cx="2097088" cy="1503362"/>
            <a:chOff x="2354" y="2161"/>
            <a:chExt cx="1321" cy="947"/>
          </a:xfrm>
        </p:grpSpPr>
        <p:grpSp>
          <p:nvGrpSpPr>
            <p:cNvPr id="12462" name="Group 454"/>
            <p:cNvGrpSpPr>
              <a:grpSpLocks/>
            </p:cNvGrpSpPr>
            <p:nvPr/>
          </p:nvGrpSpPr>
          <p:grpSpPr bwMode="auto">
            <a:xfrm>
              <a:off x="2354" y="2161"/>
              <a:ext cx="1321" cy="947"/>
              <a:chOff x="3071" y="4622"/>
              <a:chExt cx="1321" cy="947"/>
            </a:xfrm>
          </p:grpSpPr>
          <p:sp>
            <p:nvSpPr>
              <p:cNvPr id="12468" name="Rectangle 455"/>
              <p:cNvSpPr>
                <a:spLocks noChangeArrowheads="1"/>
              </p:cNvSpPr>
              <p:nvPr/>
            </p:nvSpPr>
            <p:spPr bwMode="auto">
              <a:xfrm>
                <a:off x="4027" y="5407"/>
                <a:ext cx="365" cy="1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endParaRPr kumimoji="1" lang="zh-TW" altLang="en-US" sz="600" b="1">
                  <a:solidFill>
                    <a:srgbClr val="006192"/>
                  </a:solidFill>
                  <a:ea typeface="新細明體" pitchFamily="18" charset="-120"/>
                </a:endParaRPr>
              </a:p>
            </p:txBody>
          </p:sp>
          <p:sp>
            <p:nvSpPr>
              <p:cNvPr id="12469" name="Rectangle 456"/>
              <p:cNvSpPr>
                <a:spLocks noChangeArrowheads="1"/>
              </p:cNvSpPr>
              <p:nvPr/>
            </p:nvSpPr>
            <p:spPr bwMode="auto">
              <a:xfrm>
                <a:off x="3071" y="5407"/>
                <a:ext cx="956" cy="1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r>
                  <a:rPr kumimoji="1" lang="en-US" altLang="zh-TW" sz="800" b="1">
                    <a:solidFill>
                      <a:srgbClr val="006192"/>
                    </a:solidFill>
                    <a:ea typeface="新細明體" pitchFamily="18" charset="-120"/>
                  </a:rPr>
                  <a:t>Patch Updated</a:t>
                </a:r>
              </a:p>
            </p:txBody>
          </p:sp>
          <p:sp>
            <p:nvSpPr>
              <p:cNvPr id="12470" name="Rectangle 457"/>
              <p:cNvSpPr>
                <a:spLocks noChangeArrowheads="1"/>
              </p:cNvSpPr>
              <p:nvPr/>
            </p:nvSpPr>
            <p:spPr bwMode="auto">
              <a:xfrm>
                <a:off x="4027" y="5242"/>
                <a:ext cx="365" cy="1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endParaRPr kumimoji="1" lang="zh-TW" altLang="en-US" sz="600" b="1">
                  <a:solidFill>
                    <a:srgbClr val="006192"/>
                  </a:solidFill>
                  <a:ea typeface="新細明體" pitchFamily="18" charset="-120"/>
                </a:endParaRPr>
              </a:p>
            </p:txBody>
          </p:sp>
          <p:sp>
            <p:nvSpPr>
              <p:cNvPr id="12471" name="Rectangle 458"/>
              <p:cNvSpPr>
                <a:spLocks noChangeArrowheads="1"/>
              </p:cNvSpPr>
              <p:nvPr/>
            </p:nvSpPr>
            <p:spPr bwMode="auto">
              <a:xfrm>
                <a:off x="3071" y="5242"/>
                <a:ext cx="956" cy="1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r>
                  <a:rPr kumimoji="1" lang="en-US" altLang="zh-TW" sz="800" b="1">
                    <a:solidFill>
                      <a:srgbClr val="006192"/>
                    </a:solidFill>
                    <a:ea typeface="新細明體" pitchFamily="18" charset="-120"/>
                  </a:rPr>
                  <a:t>Service Pack Updated</a:t>
                </a:r>
              </a:p>
            </p:txBody>
          </p:sp>
          <p:sp>
            <p:nvSpPr>
              <p:cNvPr id="12472" name="Rectangle 459"/>
              <p:cNvSpPr>
                <a:spLocks noChangeArrowheads="1"/>
              </p:cNvSpPr>
              <p:nvPr/>
            </p:nvSpPr>
            <p:spPr bwMode="auto">
              <a:xfrm>
                <a:off x="4027" y="5088"/>
                <a:ext cx="365" cy="1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endParaRPr kumimoji="1" lang="zh-TW" altLang="en-US" sz="600" b="1">
                  <a:solidFill>
                    <a:srgbClr val="006192"/>
                  </a:solidFill>
                  <a:ea typeface="新細明體" pitchFamily="18" charset="-120"/>
                </a:endParaRPr>
              </a:p>
            </p:txBody>
          </p:sp>
          <p:sp>
            <p:nvSpPr>
              <p:cNvPr id="12473" name="Rectangle 460"/>
              <p:cNvSpPr>
                <a:spLocks noChangeArrowheads="1"/>
              </p:cNvSpPr>
              <p:nvPr/>
            </p:nvSpPr>
            <p:spPr bwMode="auto">
              <a:xfrm>
                <a:off x="3071" y="5088"/>
                <a:ext cx="956" cy="1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r>
                  <a:rPr kumimoji="1" lang="en-US" altLang="zh-TW" sz="800" b="1">
                    <a:solidFill>
                      <a:srgbClr val="006192"/>
                    </a:solidFill>
                    <a:ea typeface="新細明體" pitchFamily="18" charset="-120"/>
                  </a:rPr>
                  <a:t>Personal Firewall On</a:t>
                </a:r>
              </a:p>
            </p:txBody>
          </p:sp>
          <p:sp>
            <p:nvSpPr>
              <p:cNvPr id="12474" name="Rectangle 461"/>
              <p:cNvSpPr>
                <a:spLocks noChangeArrowheads="1"/>
              </p:cNvSpPr>
              <p:nvPr/>
            </p:nvSpPr>
            <p:spPr bwMode="auto">
              <a:xfrm>
                <a:off x="4027" y="4936"/>
                <a:ext cx="365" cy="15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endParaRPr kumimoji="1" lang="zh-TW" altLang="en-US" sz="600" b="1">
                  <a:solidFill>
                    <a:srgbClr val="006192"/>
                  </a:solidFill>
                  <a:ea typeface="新細明體" pitchFamily="18" charset="-120"/>
                </a:endParaRPr>
              </a:p>
            </p:txBody>
          </p:sp>
          <p:sp>
            <p:nvSpPr>
              <p:cNvPr id="12475" name="Rectangle 462"/>
              <p:cNvSpPr>
                <a:spLocks noChangeArrowheads="1"/>
              </p:cNvSpPr>
              <p:nvPr/>
            </p:nvSpPr>
            <p:spPr bwMode="auto">
              <a:xfrm>
                <a:off x="3071" y="4936"/>
                <a:ext cx="956" cy="15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r>
                  <a:rPr kumimoji="1" lang="en-US" altLang="zh-TW" sz="800" b="1">
                    <a:solidFill>
                      <a:srgbClr val="006192"/>
                    </a:solidFill>
                    <a:ea typeface="新細明體" pitchFamily="18" charset="-120"/>
                  </a:rPr>
                  <a:t>Anti-Virus Updated</a:t>
                </a:r>
              </a:p>
            </p:txBody>
          </p:sp>
          <p:sp>
            <p:nvSpPr>
              <p:cNvPr id="12476" name="Rectangle 463"/>
              <p:cNvSpPr>
                <a:spLocks noChangeArrowheads="1"/>
              </p:cNvSpPr>
              <p:nvPr/>
            </p:nvSpPr>
            <p:spPr bwMode="auto">
              <a:xfrm>
                <a:off x="4027" y="4779"/>
                <a:ext cx="365" cy="15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endParaRPr kumimoji="1" lang="zh-TW" altLang="en-US" sz="600" b="1">
                  <a:solidFill>
                    <a:srgbClr val="006192"/>
                  </a:solidFill>
                  <a:ea typeface="新細明體" pitchFamily="18" charset="-120"/>
                </a:endParaRPr>
              </a:p>
            </p:txBody>
          </p:sp>
          <p:sp>
            <p:nvSpPr>
              <p:cNvPr id="12477" name="Rectangle 464"/>
              <p:cNvSpPr>
                <a:spLocks noChangeArrowheads="1"/>
              </p:cNvSpPr>
              <p:nvPr/>
            </p:nvSpPr>
            <p:spPr bwMode="auto">
              <a:xfrm>
                <a:off x="3071" y="4779"/>
                <a:ext cx="956" cy="15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r>
                  <a:rPr kumimoji="1" lang="en-US" altLang="zh-TW" sz="800" b="1">
                    <a:solidFill>
                      <a:srgbClr val="006192"/>
                    </a:solidFill>
                    <a:ea typeface="新細明體" pitchFamily="18" charset="-120"/>
                  </a:rPr>
                  <a:t>Anti-Virus On</a:t>
                </a:r>
              </a:p>
            </p:txBody>
          </p:sp>
          <p:sp>
            <p:nvSpPr>
              <p:cNvPr id="972" name="Rectangle 465"/>
              <p:cNvSpPr>
                <a:spLocks noChangeArrowheads="1"/>
              </p:cNvSpPr>
              <p:nvPr/>
            </p:nvSpPr>
            <p:spPr bwMode="auto">
              <a:xfrm>
                <a:off x="4027" y="4622"/>
                <a:ext cx="365" cy="157"/>
              </a:xfrm>
              <a:prstGeom prst="rect">
                <a:avLst/>
              </a:prstGeom>
              <a:gradFill rotWithShape="1">
                <a:gsLst>
                  <a:gs pos="0">
                    <a:schemeClr val="accent1">
                      <a:gamma/>
                      <a:tint val="53725"/>
                      <a:invGamma/>
                    </a:schemeClr>
                  </a:gs>
                  <a:gs pos="100000">
                    <a:schemeClr val="accent1"/>
                  </a:gs>
                </a:gsLst>
                <a:lin ang="5400000" scaled="1"/>
              </a:gradFill>
              <a:ln w="19050" algn="ctr">
                <a:solidFill>
                  <a:schemeClr val="tx1"/>
                </a:solidFill>
                <a:miter lim="800000"/>
                <a:headEnd/>
                <a:tailEnd/>
              </a:ln>
              <a:effectLst/>
            </p:spPr>
            <p:txBody>
              <a:bodyPr wrap="none" anchor="ctr"/>
              <a:lstStyle/>
              <a:p>
                <a:pPr algn="ctr">
                  <a:spcBef>
                    <a:spcPct val="20000"/>
                  </a:spcBef>
                  <a:buFont typeface="Arial" charset="0"/>
                  <a:buNone/>
                  <a:defRPr/>
                </a:pPr>
                <a:r>
                  <a:rPr kumimoji="1" lang="en-US" altLang="zh-TW" sz="1000">
                    <a:solidFill>
                      <a:srgbClr val="006192"/>
                    </a:solidFill>
                  </a:rPr>
                  <a:t>Status</a:t>
                </a:r>
              </a:p>
            </p:txBody>
          </p:sp>
          <p:sp>
            <p:nvSpPr>
              <p:cNvPr id="973" name="Rectangle 466"/>
              <p:cNvSpPr>
                <a:spLocks noChangeArrowheads="1"/>
              </p:cNvSpPr>
              <p:nvPr/>
            </p:nvSpPr>
            <p:spPr bwMode="auto">
              <a:xfrm>
                <a:off x="3071" y="4622"/>
                <a:ext cx="956" cy="157"/>
              </a:xfrm>
              <a:prstGeom prst="rect">
                <a:avLst/>
              </a:prstGeom>
              <a:gradFill rotWithShape="1">
                <a:gsLst>
                  <a:gs pos="0">
                    <a:schemeClr val="accent1">
                      <a:gamma/>
                      <a:tint val="53725"/>
                      <a:invGamma/>
                    </a:schemeClr>
                  </a:gs>
                  <a:gs pos="100000">
                    <a:schemeClr val="accent1"/>
                  </a:gs>
                </a:gsLst>
                <a:lin ang="5400000" scaled="1"/>
              </a:gradFill>
              <a:ln w="19050" algn="ctr">
                <a:solidFill>
                  <a:schemeClr val="tx1"/>
                </a:solidFill>
                <a:miter lim="800000"/>
                <a:headEnd/>
                <a:tailEnd/>
              </a:ln>
              <a:effectLst/>
            </p:spPr>
            <p:txBody>
              <a:bodyPr wrap="none" anchor="ctr"/>
              <a:lstStyle/>
              <a:p>
                <a:pPr algn="ctr">
                  <a:spcBef>
                    <a:spcPct val="20000"/>
                  </a:spcBef>
                  <a:buFont typeface="Arial" charset="0"/>
                  <a:buNone/>
                  <a:defRPr/>
                </a:pPr>
                <a:r>
                  <a:rPr kumimoji="1" lang="en-US" altLang="zh-TW" sz="1000">
                    <a:solidFill>
                      <a:srgbClr val="006192"/>
                    </a:solidFill>
                  </a:rPr>
                  <a:t>Host Integrity Rule</a:t>
                </a:r>
              </a:p>
            </p:txBody>
          </p:sp>
          <p:sp>
            <p:nvSpPr>
              <p:cNvPr id="12480" name="Line 467"/>
              <p:cNvSpPr>
                <a:spLocks noChangeShapeType="1"/>
              </p:cNvSpPr>
              <p:nvPr/>
            </p:nvSpPr>
            <p:spPr bwMode="auto">
              <a:xfrm>
                <a:off x="3071" y="4622"/>
                <a:ext cx="1321" cy="0"/>
              </a:xfrm>
              <a:prstGeom prst="line">
                <a:avLst/>
              </a:prstGeom>
              <a:noFill/>
              <a:ln w="19050"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81" name="Line 468"/>
              <p:cNvSpPr>
                <a:spLocks noChangeShapeType="1"/>
              </p:cNvSpPr>
              <p:nvPr/>
            </p:nvSpPr>
            <p:spPr bwMode="auto">
              <a:xfrm>
                <a:off x="3071" y="4779"/>
                <a:ext cx="132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82" name="Line 469"/>
              <p:cNvSpPr>
                <a:spLocks noChangeShapeType="1"/>
              </p:cNvSpPr>
              <p:nvPr/>
            </p:nvSpPr>
            <p:spPr bwMode="auto">
              <a:xfrm>
                <a:off x="3071" y="4936"/>
                <a:ext cx="132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83" name="Line 470"/>
              <p:cNvSpPr>
                <a:spLocks noChangeShapeType="1"/>
              </p:cNvSpPr>
              <p:nvPr/>
            </p:nvSpPr>
            <p:spPr bwMode="auto">
              <a:xfrm>
                <a:off x="3071" y="5088"/>
                <a:ext cx="132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84" name="Line 471"/>
              <p:cNvSpPr>
                <a:spLocks noChangeShapeType="1"/>
              </p:cNvSpPr>
              <p:nvPr/>
            </p:nvSpPr>
            <p:spPr bwMode="auto">
              <a:xfrm>
                <a:off x="3071" y="5242"/>
                <a:ext cx="132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85" name="Line 472"/>
              <p:cNvSpPr>
                <a:spLocks noChangeShapeType="1"/>
              </p:cNvSpPr>
              <p:nvPr/>
            </p:nvSpPr>
            <p:spPr bwMode="auto">
              <a:xfrm>
                <a:off x="3071" y="5407"/>
                <a:ext cx="132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86" name="Line 473"/>
              <p:cNvSpPr>
                <a:spLocks noChangeShapeType="1"/>
              </p:cNvSpPr>
              <p:nvPr/>
            </p:nvSpPr>
            <p:spPr bwMode="auto">
              <a:xfrm>
                <a:off x="3071" y="5569"/>
                <a:ext cx="1321"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87" name="Line 474"/>
              <p:cNvSpPr>
                <a:spLocks noChangeShapeType="1"/>
              </p:cNvSpPr>
              <p:nvPr/>
            </p:nvSpPr>
            <p:spPr bwMode="auto">
              <a:xfrm>
                <a:off x="3071" y="4622"/>
                <a:ext cx="0" cy="947"/>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88" name="Line 475"/>
              <p:cNvSpPr>
                <a:spLocks noChangeShapeType="1"/>
              </p:cNvSpPr>
              <p:nvPr/>
            </p:nvSpPr>
            <p:spPr bwMode="auto">
              <a:xfrm>
                <a:off x="4027" y="4622"/>
                <a:ext cx="0" cy="94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89" name="Line 476"/>
              <p:cNvSpPr>
                <a:spLocks noChangeShapeType="1"/>
              </p:cNvSpPr>
              <p:nvPr/>
            </p:nvSpPr>
            <p:spPr bwMode="auto">
              <a:xfrm>
                <a:off x="4392" y="4622"/>
                <a:ext cx="0" cy="947"/>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12463" name="Picture 47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4" y="2952"/>
              <a:ext cx="156"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64" name="Picture 47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4" y="2790"/>
              <a:ext cx="156"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65" name="Picture 47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4" y="2634"/>
              <a:ext cx="156"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66" name="Picture 4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0" y="2478"/>
              <a:ext cx="156"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67" name="Picture 48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0" y="2328"/>
              <a:ext cx="156"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84" name="Picture 482" descr="Ru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7775" y="2806700"/>
            <a:ext cx="21907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 name="Group 484"/>
          <p:cNvGrpSpPr>
            <a:grpSpLocks/>
          </p:cNvGrpSpPr>
          <p:nvPr/>
        </p:nvGrpSpPr>
        <p:grpSpPr bwMode="auto">
          <a:xfrm>
            <a:off x="519113" y="5140325"/>
            <a:ext cx="2097087" cy="1503363"/>
            <a:chOff x="3794" y="2444"/>
            <a:chExt cx="1321" cy="947"/>
          </a:xfrm>
        </p:grpSpPr>
        <p:grpSp>
          <p:nvGrpSpPr>
            <p:cNvPr id="12434" name="Group 485"/>
            <p:cNvGrpSpPr>
              <a:grpSpLocks/>
            </p:cNvGrpSpPr>
            <p:nvPr/>
          </p:nvGrpSpPr>
          <p:grpSpPr bwMode="auto">
            <a:xfrm>
              <a:off x="3794" y="2444"/>
              <a:ext cx="1321" cy="947"/>
              <a:chOff x="3071" y="4622"/>
              <a:chExt cx="1321" cy="947"/>
            </a:xfrm>
          </p:grpSpPr>
          <p:sp>
            <p:nvSpPr>
              <p:cNvPr id="12440" name="Rectangle 486"/>
              <p:cNvSpPr>
                <a:spLocks noChangeArrowheads="1"/>
              </p:cNvSpPr>
              <p:nvPr/>
            </p:nvSpPr>
            <p:spPr bwMode="auto">
              <a:xfrm>
                <a:off x="4027" y="5407"/>
                <a:ext cx="365" cy="1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endParaRPr kumimoji="1" lang="zh-TW" altLang="en-US" sz="600" b="1">
                  <a:solidFill>
                    <a:srgbClr val="006192"/>
                  </a:solidFill>
                  <a:ea typeface="新細明體" pitchFamily="18" charset="-120"/>
                </a:endParaRPr>
              </a:p>
            </p:txBody>
          </p:sp>
          <p:sp>
            <p:nvSpPr>
              <p:cNvPr id="12441" name="Rectangle 487"/>
              <p:cNvSpPr>
                <a:spLocks noChangeArrowheads="1"/>
              </p:cNvSpPr>
              <p:nvPr/>
            </p:nvSpPr>
            <p:spPr bwMode="auto">
              <a:xfrm>
                <a:off x="3071" y="5407"/>
                <a:ext cx="956" cy="1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r>
                  <a:rPr kumimoji="1" lang="en-US" altLang="zh-TW" sz="800" b="1">
                    <a:solidFill>
                      <a:srgbClr val="006192"/>
                    </a:solidFill>
                    <a:ea typeface="新細明體" pitchFamily="18" charset="-120"/>
                  </a:rPr>
                  <a:t>Patch Updated</a:t>
                </a:r>
              </a:p>
            </p:txBody>
          </p:sp>
          <p:sp>
            <p:nvSpPr>
              <p:cNvPr id="12442" name="Rectangle 488"/>
              <p:cNvSpPr>
                <a:spLocks noChangeArrowheads="1"/>
              </p:cNvSpPr>
              <p:nvPr/>
            </p:nvSpPr>
            <p:spPr bwMode="auto">
              <a:xfrm>
                <a:off x="4027" y="5242"/>
                <a:ext cx="365" cy="1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endParaRPr kumimoji="1" lang="zh-TW" altLang="en-US" sz="600" b="1">
                  <a:solidFill>
                    <a:srgbClr val="006192"/>
                  </a:solidFill>
                  <a:ea typeface="新細明體" pitchFamily="18" charset="-120"/>
                </a:endParaRPr>
              </a:p>
            </p:txBody>
          </p:sp>
          <p:sp>
            <p:nvSpPr>
              <p:cNvPr id="12443" name="Rectangle 489"/>
              <p:cNvSpPr>
                <a:spLocks noChangeArrowheads="1"/>
              </p:cNvSpPr>
              <p:nvPr/>
            </p:nvSpPr>
            <p:spPr bwMode="auto">
              <a:xfrm>
                <a:off x="3071" y="5242"/>
                <a:ext cx="956" cy="1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r>
                  <a:rPr kumimoji="1" lang="en-US" altLang="zh-TW" sz="800" b="1">
                    <a:solidFill>
                      <a:srgbClr val="006192"/>
                    </a:solidFill>
                    <a:ea typeface="新細明體" pitchFamily="18" charset="-120"/>
                  </a:rPr>
                  <a:t>Service Pack Updated</a:t>
                </a:r>
              </a:p>
            </p:txBody>
          </p:sp>
          <p:sp>
            <p:nvSpPr>
              <p:cNvPr id="12444" name="Rectangle 490"/>
              <p:cNvSpPr>
                <a:spLocks noChangeArrowheads="1"/>
              </p:cNvSpPr>
              <p:nvPr/>
            </p:nvSpPr>
            <p:spPr bwMode="auto">
              <a:xfrm>
                <a:off x="4027" y="5088"/>
                <a:ext cx="365" cy="1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endParaRPr kumimoji="1" lang="zh-TW" altLang="en-US" sz="600" b="1">
                  <a:solidFill>
                    <a:srgbClr val="006192"/>
                  </a:solidFill>
                  <a:ea typeface="新細明體" pitchFamily="18" charset="-120"/>
                </a:endParaRPr>
              </a:p>
            </p:txBody>
          </p:sp>
          <p:sp>
            <p:nvSpPr>
              <p:cNvPr id="12445" name="Rectangle 491"/>
              <p:cNvSpPr>
                <a:spLocks noChangeArrowheads="1"/>
              </p:cNvSpPr>
              <p:nvPr/>
            </p:nvSpPr>
            <p:spPr bwMode="auto">
              <a:xfrm>
                <a:off x="3071" y="5088"/>
                <a:ext cx="956" cy="1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r>
                  <a:rPr kumimoji="1" lang="en-US" altLang="zh-TW" sz="800" b="1">
                    <a:solidFill>
                      <a:srgbClr val="006192"/>
                    </a:solidFill>
                    <a:ea typeface="新細明體" pitchFamily="18" charset="-120"/>
                  </a:rPr>
                  <a:t>Personal Firewall On</a:t>
                </a:r>
              </a:p>
            </p:txBody>
          </p:sp>
          <p:sp>
            <p:nvSpPr>
              <p:cNvPr id="12446" name="Rectangle 492"/>
              <p:cNvSpPr>
                <a:spLocks noChangeArrowheads="1"/>
              </p:cNvSpPr>
              <p:nvPr/>
            </p:nvSpPr>
            <p:spPr bwMode="auto">
              <a:xfrm>
                <a:off x="4027" y="4936"/>
                <a:ext cx="365" cy="15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endParaRPr kumimoji="1" lang="zh-TW" altLang="en-US" sz="600" b="1">
                  <a:solidFill>
                    <a:srgbClr val="006192"/>
                  </a:solidFill>
                  <a:ea typeface="新細明體" pitchFamily="18" charset="-120"/>
                </a:endParaRPr>
              </a:p>
            </p:txBody>
          </p:sp>
          <p:sp>
            <p:nvSpPr>
              <p:cNvPr id="12447" name="Rectangle 493"/>
              <p:cNvSpPr>
                <a:spLocks noChangeArrowheads="1"/>
              </p:cNvSpPr>
              <p:nvPr/>
            </p:nvSpPr>
            <p:spPr bwMode="auto">
              <a:xfrm>
                <a:off x="3071" y="4936"/>
                <a:ext cx="956" cy="15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r>
                  <a:rPr kumimoji="1" lang="en-US" altLang="zh-TW" sz="800" b="1">
                    <a:solidFill>
                      <a:srgbClr val="006192"/>
                    </a:solidFill>
                    <a:ea typeface="新細明體" pitchFamily="18" charset="-120"/>
                  </a:rPr>
                  <a:t>Anti-Virus Updated</a:t>
                </a:r>
              </a:p>
            </p:txBody>
          </p:sp>
          <p:sp>
            <p:nvSpPr>
              <p:cNvPr id="12448" name="Rectangle 494"/>
              <p:cNvSpPr>
                <a:spLocks noChangeArrowheads="1"/>
              </p:cNvSpPr>
              <p:nvPr/>
            </p:nvSpPr>
            <p:spPr bwMode="auto">
              <a:xfrm>
                <a:off x="4027" y="4779"/>
                <a:ext cx="365" cy="15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endParaRPr kumimoji="1" lang="zh-TW" altLang="en-US" sz="600" b="1">
                  <a:solidFill>
                    <a:srgbClr val="006192"/>
                  </a:solidFill>
                  <a:ea typeface="新細明體" pitchFamily="18" charset="-120"/>
                </a:endParaRPr>
              </a:p>
            </p:txBody>
          </p:sp>
          <p:sp>
            <p:nvSpPr>
              <p:cNvPr id="12449" name="Rectangle 495"/>
              <p:cNvSpPr>
                <a:spLocks noChangeArrowheads="1"/>
              </p:cNvSpPr>
              <p:nvPr/>
            </p:nvSpPr>
            <p:spPr bwMode="auto">
              <a:xfrm>
                <a:off x="3071" y="4779"/>
                <a:ext cx="956" cy="15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r>
                  <a:rPr kumimoji="1" lang="en-US" altLang="zh-TW" sz="800" b="1">
                    <a:solidFill>
                      <a:srgbClr val="006192"/>
                    </a:solidFill>
                    <a:ea typeface="新細明體" pitchFamily="18" charset="-120"/>
                  </a:rPr>
                  <a:t>Anti-Virus On</a:t>
                </a:r>
              </a:p>
            </p:txBody>
          </p:sp>
          <p:sp>
            <p:nvSpPr>
              <p:cNvPr id="1002" name="Rectangle 496"/>
              <p:cNvSpPr>
                <a:spLocks noChangeArrowheads="1"/>
              </p:cNvSpPr>
              <p:nvPr/>
            </p:nvSpPr>
            <p:spPr bwMode="auto">
              <a:xfrm>
                <a:off x="4027" y="4622"/>
                <a:ext cx="365" cy="157"/>
              </a:xfrm>
              <a:prstGeom prst="rect">
                <a:avLst/>
              </a:prstGeom>
              <a:gradFill rotWithShape="1">
                <a:gsLst>
                  <a:gs pos="0">
                    <a:schemeClr val="accent1">
                      <a:gamma/>
                      <a:tint val="53725"/>
                      <a:invGamma/>
                    </a:schemeClr>
                  </a:gs>
                  <a:gs pos="100000">
                    <a:schemeClr val="accent1"/>
                  </a:gs>
                </a:gsLst>
                <a:lin ang="5400000" scaled="1"/>
              </a:gradFill>
              <a:ln w="19050" algn="ctr">
                <a:solidFill>
                  <a:schemeClr val="tx1"/>
                </a:solidFill>
                <a:miter lim="800000"/>
                <a:headEnd/>
                <a:tailEnd/>
              </a:ln>
              <a:effectLst/>
            </p:spPr>
            <p:txBody>
              <a:bodyPr wrap="none" anchor="ctr"/>
              <a:lstStyle/>
              <a:p>
                <a:pPr algn="ctr">
                  <a:spcBef>
                    <a:spcPct val="20000"/>
                  </a:spcBef>
                  <a:buFont typeface="Arial" charset="0"/>
                  <a:buNone/>
                  <a:defRPr/>
                </a:pPr>
                <a:r>
                  <a:rPr kumimoji="1" lang="en-US" altLang="zh-TW" sz="1000">
                    <a:solidFill>
                      <a:srgbClr val="006192"/>
                    </a:solidFill>
                  </a:rPr>
                  <a:t>Status</a:t>
                </a:r>
              </a:p>
            </p:txBody>
          </p:sp>
          <p:sp>
            <p:nvSpPr>
              <p:cNvPr id="1003" name="Rectangle 497"/>
              <p:cNvSpPr>
                <a:spLocks noChangeArrowheads="1"/>
              </p:cNvSpPr>
              <p:nvPr/>
            </p:nvSpPr>
            <p:spPr bwMode="auto">
              <a:xfrm>
                <a:off x="3071" y="4622"/>
                <a:ext cx="956" cy="157"/>
              </a:xfrm>
              <a:prstGeom prst="rect">
                <a:avLst/>
              </a:prstGeom>
              <a:gradFill rotWithShape="1">
                <a:gsLst>
                  <a:gs pos="0">
                    <a:schemeClr val="accent1">
                      <a:gamma/>
                      <a:tint val="53725"/>
                      <a:invGamma/>
                    </a:schemeClr>
                  </a:gs>
                  <a:gs pos="100000">
                    <a:schemeClr val="accent1"/>
                  </a:gs>
                </a:gsLst>
                <a:lin ang="5400000" scaled="1"/>
              </a:gradFill>
              <a:ln w="19050" algn="ctr">
                <a:solidFill>
                  <a:schemeClr val="tx1"/>
                </a:solidFill>
                <a:miter lim="800000"/>
                <a:headEnd/>
                <a:tailEnd/>
              </a:ln>
              <a:effectLst/>
            </p:spPr>
            <p:txBody>
              <a:bodyPr wrap="none" anchor="ctr"/>
              <a:lstStyle/>
              <a:p>
                <a:pPr algn="ctr">
                  <a:spcBef>
                    <a:spcPct val="20000"/>
                  </a:spcBef>
                  <a:buFont typeface="Arial" charset="0"/>
                  <a:buNone/>
                  <a:defRPr/>
                </a:pPr>
                <a:r>
                  <a:rPr kumimoji="1" lang="en-US" altLang="zh-TW" sz="1000">
                    <a:solidFill>
                      <a:srgbClr val="006192"/>
                    </a:solidFill>
                  </a:rPr>
                  <a:t>Host Integrity Rule</a:t>
                </a:r>
              </a:p>
            </p:txBody>
          </p:sp>
          <p:sp>
            <p:nvSpPr>
              <p:cNvPr id="12452" name="Line 498"/>
              <p:cNvSpPr>
                <a:spLocks noChangeShapeType="1"/>
              </p:cNvSpPr>
              <p:nvPr/>
            </p:nvSpPr>
            <p:spPr bwMode="auto">
              <a:xfrm>
                <a:off x="3071" y="4622"/>
                <a:ext cx="1321" cy="0"/>
              </a:xfrm>
              <a:prstGeom prst="line">
                <a:avLst/>
              </a:prstGeom>
              <a:noFill/>
              <a:ln w="19050"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53" name="Line 499"/>
              <p:cNvSpPr>
                <a:spLocks noChangeShapeType="1"/>
              </p:cNvSpPr>
              <p:nvPr/>
            </p:nvSpPr>
            <p:spPr bwMode="auto">
              <a:xfrm>
                <a:off x="3071" y="4779"/>
                <a:ext cx="132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54" name="Line 500"/>
              <p:cNvSpPr>
                <a:spLocks noChangeShapeType="1"/>
              </p:cNvSpPr>
              <p:nvPr/>
            </p:nvSpPr>
            <p:spPr bwMode="auto">
              <a:xfrm>
                <a:off x="3071" y="4936"/>
                <a:ext cx="132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55" name="Line 501"/>
              <p:cNvSpPr>
                <a:spLocks noChangeShapeType="1"/>
              </p:cNvSpPr>
              <p:nvPr/>
            </p:nvSpPr>
            <p:spPr bwMode="auto">
              <a:xfrm>
                <a:off x="3071" y="5088"/>
                <a:ext cx="132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56" name="Line 502"/>
              <p:cNvSpPr>
                <a:spLocks noChangeShapeType="1"/>
              </p:cNvSpPr>
              <p:nvPr/>
            </p:nvSpPr>
            <p:spPr bwMode="auto">
              <a:xfrm>
                <a:off x="3071" y="5242"/>
                <a:ext cx="132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57" name="Line 503"/>
              <p:cNvSpPr>
                <a:spLocks noChangeShapeType="1"/>
              </p:cNvSpPr>
              <p:nvPr/>
            </p:nvSpPr>
            <p:spPr bwMode="auto">
              <a:xfrm>
                <a:off x="3071" y="5407"/>
                <a:ext cx="132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58" name="Line 504"/>
              <p:cNvSpPr>
                <a:spLocks noChangeShapeType="1"/>
              </p:cNvSpPr>
              <p:nvPr/>
            </p:nvSpPr>
            <p:spPr bwMode="auto">
              <a:xfrm>
                <a:off x="3071" y="5569"/>
                <a:ext cx="1321"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59" name="Line 505"/>
              <p:cNvSpPr>
                <a:spLocks noChangeShapeType="1"/>
              </p:cNvSpPr>
              <p:nvPr/>
            </p:nvSpPr>
            <p:spPr bwMode="auto">
              <a:xfrm>
                <a:off x="3071" y="4622"/>
                <a:ext cx="0" cy="947"/>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60" name="Line 506"/>
              <p:cNvSpPr>
                <a:spLocks noChangeShapeType="1"/>
              </p:cNvSpPr>
              <p:nvPr/>
            </p:nvSpPr>
            <p:spPr bwMode="auto">
              <a:xfrm>
                <a:off x="4027" y="4622"/>
                <a:ext cx="0" cy="94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61" name="Line 507"/>
              <p:cNvSpPr>
                <a:spLocks noChangeShapeType="1"/>
              </p:cNvSpPr>
              <p:nvPr/>
            </p:nvSpPr>
            <p:spPr bwMode="auto">
              <a:xfrm>
                <a:off x="4392" y="4622"/>
                <a:ext cx="0" cy="947"/>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12435" name="Picture 5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4" y="3073"/>
              <a:ext cx="156"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36" name="Picture 5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4" y="2917"/>
              <a:ext cx="156"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37" name="Picture 5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0" y="2761"/>
              <a:ext cx="156"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38" name="Picture 5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0" y="2611"/>
              <a:ext cx="156"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39" name="Picture 5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3" y="3235"/>
              <a:ext cx="132"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14" name="Picture 513" descr="Ru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1425" y="2806700"/>
            <a:ext cx="21907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5" name="Text Box 514"/>
          <p:cNvSpPr txBox="1">
            <a:spLocks noChangeArrowheads="1"/>
          </p:cNvSpPr>
          <p:nvPr/>
        </p:nvSpPr>
        <p:spPr bwMode="auto">
          <a:xfrm>
            <a:off x="6677025" y="2287588"/>
            <a:ext cx="2222500" cy="13096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4300" indent="-114300"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algn="ctr" eaLnBrk="1" hangingPunct="1">
              <a:lnSpc>
                <a:spcPct val="90000"/>
              </a:lnSpc>
              <a:spcBef>
                <a:spcPct val="50000"/>
              </a:spcBef>
            </a:pPr>
            <a:r>
              <a:rPr lang="en-US" altLang="zh-TW" sz="1400">
                <a:solidFill>
                  <a:srgbClr val="000000"/>
                </a:solidFill>
                <a:latin typeface="Arial" pitchFamily="34" charset="0"/>
                <a:ea typeface="新細明體" pitchFamily="18" charset="-120"/>
                <a:cs typeface="Arial" pitchFamily="34" charset="0"/>
              </a:rPr>
              <a:t>Non-Compliant Scenario :</a:t>
            </a:r>
          </a:p>
          <a:p>
            <a:pPr eaLnBrk="1" hangingPunct="1">
              <a:lnSpc>
                <a:spcPct val="60000"/>
              </a:lnSpc>
              <a:spcBef>
                <a:spcPct val="50000"/>
              </a:spcBef>
            </a:pPr>
            <a:r>
              <a:rPr lang="en-US" altLang="zh-TW">
                <a:solidFill>
                  <a:srgbClr val="000000"/>
                </a:solidFill>
                <a:latin typeface="Arial" pitchFamily="34" charset="0"/>
                <a:ea typeface="新細明體" pitchFamily="18" charset="-120"/>
                <a:cs typeface="Arial" pitchFamily="34" charset="0"/>
              </a:rPr>
              <a:t>If client’s patch is not</a:t>
            </a:r>
          </a:p>
          <a:p>
            <a:pPr eaLnBrk="1" hangingPunct="1">
              <a:lnSpc>
                <a:spcPct val="60000"/>
              </a:lnSpc>
              <a:spcBef>
                <a:spcPct val="50000"/>
              </a:spcBef>
            </a:pPr>
            <a:r>
              <a:rPr lang="en-US" altLang="zh-TW">
                <a:solidFill>
                  <a:srgbClr val="000000"/>
                </a:solidFill>
                <a:latin typeface="Arial" pitchFamily="34" charset="0"/>
                <a:ea typeface="新細明體" pitchFamily="18" charset="-120"/>
                <a:cs typeface="Arial" pitchFamily="34" charset="0"/>
              </a:rPr>
              <a:t>updated, it just can go to</a:t>
            </a:r>
          </a:p>
          <a:p>
            <a:pPr eaLnBrk="1" hangingPunct="1">
              <a:lnSpc>
                <a:spcPct val="60000"/>
              </a:lnSpc>
              <a:spcBef>
                <a:spcPct val="50000"/>
              </a:spcBef>
            </a:pPr>
            <a:r>
              <a:rPr lang="en-US" altLang="zh-TW">
                <a:solidFill>
                  <a:srgbClr val="000000"/>
                </a:solidFill>
                <a:latin typeface="Arial" pitchFamily="34" charset="0"/>
                <a:ea typeface="新細明體" pitchFamily="18" charset="-120"/>
                <a:cs typeface="Arial" pitchFamily="34" charset="0"/>
              </a:rPr>
              <a:t>remediation server, health</a:t>
            </a:r>
          </a:p>
          <a:p>
            <a:pPr eaLnBrk="1" hangingPunct="1">
              <a:lnSpc>
                <a:spcPct val="60000"/>
              </a:lnSpc>
              <a:spcBef>
                <a:spcPct val="50000"/>
              </a:spcBef>
            </a:pPr>
            <a:r>
              <a:rPr lang="en-US" altLang="zh-TW">
                <a:solidFill>
                  <a:srgbClr val="000000"/>
                </a:solidFill>
                <a:latin typeface="Arial" pitchFamily="34" charset="0"/>
                <a:ea typeface="新細明體" pitchFamily="18" charset="-120"/>
                <a:cs typeface="Arial" pitchFamily="34" charset="0"/>
              </a:rPr>
              <a:t>server and network policy </a:t>
            </a:r>
          </a:p>
          <a:p>
            <a:pPr eaLnBrk="1" hangingPunct="1">
              <a:lnSpc>
                <a:spcPct val="60000"/>
              </a:lnSpc>
              <a:spcBef>
                <a:spcPct val="50000"/>
              </a:spcBef>
            </a:pPr>
            <a:r>
              <a:rPr lang="en-US" altLang="zh-TW">
                <a:solidFill>
                  <a:srgbClr val="000000"/>
                </a:solidFill>
                <a:latin typeface="Arial" pitchFamily="34" charset="0"/>
                <a:ea typeface="新細明體" pitchFamily="18" charset="-120"/>
                <a:cs typeface="Arial" pitchFamily="34" charset="0"/>
              </a:rPr>
              <a:t>server</a:t>
            </a:r>
          </a:p>
        </p:txBody>
      </p:sp>
      <p:pic>
        <p:nvPicPr>
          <p:cNvPr id="1016" name="Picture 515" descr="Ru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5075" y="2805113"/>
            <a:ext cx="21907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7" name="Text Box 516"/>
          <p:cNvSpPr txBox="1">
            <a:spLocks noChangeArrowheads="1"/>
          </p:cNvSpPr>
          <p:nvPr/>
        </p:nvSpPr>
        <p:spPr bwMode="auto">
          <a:xfrm>
            <a:off x="6700838" y="2308225"/>
            <a:ext cx="2120900" cy="1292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4300" indent="-114300"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eaLnBrk="1" hangingPunct="1">
              <a:lnSpc>
                <a:spcPct val="90000"/>
              </a:lnSpc>
              <a:spcBef>
                <a:spcPct val="50000"/>
              </a:spcBef>
            </a:pPr>
            <a:r>
              <a:rPr lang="en-US" altLang="zh-TW" sz="1400">
                <a:solidFill>
                  <a:srgbClr val="000000"/>
                </a:solidFill>
                <a:latin typeface="Arial" pitchFamily="34" charset="0"/>
                <a:ea typeface="新細明體" pitchFamily="18" charset="-120"/>
                <a:cs typeface="Arial" pitchFamily="34" charset="0"/>
              </a:rPr>
              <a:t>Remediation Scenario :</a:t>
            </a:r>
          </a:p>
          <a:p>
            <a:pPr eaLnBrk="1" hangingPunct="1">
              <a:lnSpc>
                <a:spcPct val="60000"/>
              </a:lnSpc>
              <a:spcBef>
                <a:spcPct val="50000"/>
              </a:spcBef>
            </a:pPr>
            <a:r>
              <a:rPr lang="en-US" altLang="zh-TW">
                <a:solidFill>
                  <a:srgbClr val="000000"/>
                </a:solidFill>
                <a:latin typeface="Arial" pitchFamily="34" charset="0"/>
                <a:ea typeface="新細明體" pitchFamily="18" charset="-120"/>
                <a:cs typeface="Arial" pitchFamily="34" charset="0"/>
              </a:rPr>
              <a:t>The client gets patch/virus </a:t>
            </a:r>
          </a:p>
          <a:p>
            <a:pPr eaLnBrk="1" hangingPunct="1">
              <a:lnSpc>
                <a:spcPct val="60000"/>
              </a:lnSpc>
              <a:spcBef>
                <a:spcPct val="50000"/>
              </a:spcBef>
            </a:pPr>
            <a:r>
              <a:rPr lang="en-US" altLang="zh-TW">
                <a:solidFill>
                  <a:srgbClr val="000000"/>
                </a:solidFill>
                <a:latin typeface="Arial" pitchFamily="34" charset="0"/>
                <a:ea typeface="新細明體" pitchFamily="18" charset="-120"/>
                <a:cs typeface="Arial" pitchFamily="34" charset="0"/>
              </a:rPr>
              <a:t>pattern etc, To correct its </a:t>
            </a:r>
          </a:p>
          <a:p>
            <a:pPr eaLnBrk="1" hangingPunct="1">
              <a:lnSpc>
                <a:spcPct val="60000"/>
              </a:lnSpc>
              <a:spcBef>
                <a:spcPct val="50000"/>
              </a:spcBef>
            </a:pPr>
            <a:r>
              <a:rPr lang="en-US" altLang="zh-TW">
                <a:solidFill>
                  <a:srgbClr val="000000"/>
                </a:solidFill>
                <a:latin typeface="Arial" pitchFamily="34" charset="0"/>
                <a:ea typeface="新細明體" pitchFamily="18" charset="-120"/>
                <a:cs typeface="Arial" pitchFamily="34" charset="0"/>
              </a:rPr>
              <a:t>health status</a:t>
            </a:r>
          </a:p>
          <a:p>
            <a:pPr eaLnBrk="1" hangingPunct="1">
              <a:lnSpc>
                <a:spcPct val="60000"/>
              </a:lnSpc>
              <a:spcBef>
                <a:spcPct val="50000"/>
              </a:spcBef>
            </a:pPr>
            <a:endParaRPr lang="en-US" altLang="zh-TW">
              <a:solidFill>
                <a:srgbClr val="000000"/>
              </a:solidFill>
              <a:latin typeface="Arial" pitchFamily="34" charset="0"/>
              <a:ea typeface="新細明體" pitchFamily="18" charset="-120"/>
              <a:cs typeface="Arial" pitchFamily="34" charset="0"/>
            </a:endParaRPr>
          </a:p>
          <a:p>
            <a:pPr eaLnBrk="1" hangingPunct="1">
              <a:lnSpc>
                <a:spcPct val="60000"/>
              </a:lnSpc>
              <a:spcBef>
                <a:spcPct val="50000"/>
              </a:spcBef>
            </a:pPr>
            <a:endParaRPr lang="en-US" altLang="zh-TW">
              <a:solidFill>
                <a:srgbClr val="000000"/>
              </a:solidFill>
              <a:latin typeface="Arial" pitchFamily="34" charset="0"/>
              <a:ea typeface="新細明體" pitchFamily="18" charset="-120"/>
              <a:cs typeface="Arial" pitchFamily="34" charset="0"/>
            </a:endParaRPr>
          </a:p>
        </p:txBody>
      </p:sp>
      <p:pic>
        <p:nvPicPr>
          <p:cNvPr id="1018" name="Picture 517" descr="Ru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9838" y="2803525"/>
            <a:ext cx="21907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9" name="Picture 518" descr="Ru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7350" y="2441575"/>
            <a:ext cx="21907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0" name="Rectangle 519"/>
          <p:cNvSpPr>
            <a:spLocks noChangeArrowheads="1"/>
          </p:cNvSpPr>
          <p:nvPr/>
        </p:nvSpPr>
        <p:spPr bwMode="auto">
          <a:xfrm>
            <a:off x="6572250" y="2143125"/>
            <a:ext cx="2352675" cy="157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kumimoji="1" lang="zh-TW" altLang="en-US" sz="1400">
              <a:solidFill>
                <a:srgbClr val="000000"/>
              </a:solidFill>
              <a:latin typeface="Arial" pitchFamily="34" charset="0"/>
              <a:ea typeface="新細明體" pitchFamily="18" charset="-120"/>
              <a:cs typeface="Arial" pitchFamily="34" charset="0"/>
            </a:endParaRPr>
          </a:p>
        </p:txBody>
      </p:sp>
      <p:sp>
        <p:nvSpPr>
          <p:cNvPr id="1021" name="Text Box 520"/>
          <p:cNvSpPr txBox="1">
            <a:spLocks noChangeArrowheads="1"/>
          </p:cNvSpPr>
          <p:nvPr/>
        </p:nvSpPr>
        <p:spPr bwMode="auto">
          <a:xfrm>
            <a:off x="6643688" y="2143125"/>
            <a:ext cx="2138362" cy="889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4300" indent="-114300"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eaLnBrk="1" hangingPunct="1">
              <a:lnSpc>
                <a:spcPct val="90000"/>
              </a:lnSpc>
              <a:spcBef>
                <a:spcPct val="50000"/>
              </a:spcBef>
            </a:pPr>
            <a:r>
              <a:rPr lang="en-US" altLang="zh-TW" sz="1400">
                <a:solidFill>
                  <a:srgbClr val="000000"/>
                </a:solidFill>
                <a:latin typeface="Arial" pitchFamily="34" charset="0"/>
                <a:ea typeface="新細明體" pitchFamily="18" charset="-120"/>
                <a:cs typeface="Arial" pitchFamily="34" charset="0"/>
              </a:rPr>
              <a:t>Guest Access Scenario :</a:t>
            </a:r>
          </a:p>
          <a:p>
            <a:pPr eaLnBrk="1" hangingPunct="1">
              <a:lnSpc>
                <a:spcPct val="60000"/>
              </a:lnSpc>
              <a:spcBef>
                <a:spcPct val="50000"/>
              </a:spcBef>
            </a:pPr>
            <a:r>
              <a:rPr lang="en-US" altLang="zh-TW">
                <a:solidFill>
                  <a:srgbClr val="000000"/>
                </a:solidFill>
                <a:latin typeface="Arial" pitchFamily="34" charset="0"/>
                <a:ea typeface="新細明體" pitchFamily="18" charset="-120"/>
                <a:cs typeface="Arial" pitchFamily="34" charset="0"/>
              </a:rPr>
              <a:t>Guests are assigned </a:t>
            </a:r>
          </a:p>
          <a:p>
            <a:pPr eaLnBrk="1" hangingPunct="1">
              <a:lnSpc>
                <a:spcPct val="60000"/>
              </a:lnSpc>
              <a:spcBef>
                <a:spcPct val="50000"/>
              </a:spcBef>
            </a:pPr>
            <a:r>
              <a:rPr lang="en-US" altLang="zh-TW">
                <a:solidFill>
                  <a:srgbClr val="000000"/>
                </a:solidFill>
                <a:latin typeface="Arial" pitchFamily="34" charset="0"/>
                <a:ea typeface="新細明體" pitchFamily="18" charset="-120"/>
                <a:cs typeface="Arial" pitchFamily="34" charset="0"/>
              </a:rPr>
              <a:t>restrictive  access right to </a:t>
            </a:r>
          </a:p>
          <a:p>
            <a:pPr eaLnBrk="1" hangingPunct="1">
              <a:lnSpc>
                <a:spcPct val="60000"/>
              </a:lnSpc>
              <a:spcBef>
                <a:spcPct val="50000"/>
              </a:spcBef>
            </a:pPr>
            <a:r>
              <a:rPr lang="en-US" altLang="zh-TW">
                <a:solidFill>
                  <a:srgbClr val="000000"/>
                </a:solidFill>
                <a:latin typeface="Arial" pitchFamily="34" charset="0"/>
                <a:ea typeface="新細明體" pitchFamily="18" charset="-120"/>
                <a:cs typeface="Arial" pitchFamily="34" charset="0"/>
              </a:rPr>
              <a:t>the network</a:t>
            </a:r>
          </a:p>
        </p:txBody>
      </p:sp>
      <p:sp>
        <p:nvSpPr>
          <p:cNvPr id="12352" name="Text Box 521"/>
          <p:cNvSpPr txBox="1">
            <a:spLocks noChangeArrowheads="1"/>
          </p:cNvSpPr>
          <p:nvPr/>
        </p:nvSpPr>
        <p:spPr bwMode="auto">
          <a:xfrm>
            <a:off x="5334000" y="3840163"/>
            <a:ext cx="692150"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a:lnSpc>
                <a:spcPct val="85000"/>
              </a:lnSpc>
            </a:pPr>
            <a:r>
              <a:rPr lang="en-US" altLang="zh-TW" sz="800" b="1">
                <a:solidFill>
                  <a:srgbClr val="000000"/>
                </a:solidFill>
                <a:ea typeface="新細明體" pitchFamily="18" charset="-120"/>
              </a:rPr>
              <a:t>NetDefend</a:t>
            </a:r>
          </a:p>
        </p:txBody>
      </p:sp>
      <p:pic>
        <p:nvPicPr>
          <p:cNvPr id="12353" name="Picture 52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48125" y="4073525"/>
            <a:ext cx="33337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54" name="Picture 523"/>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08538" y="3703638"/>
            <a:ext cx="339725"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588" name="Group 527"/>
          <p:cNvGrpSpPr>
            <a:grpSpLocks/>
          </p:cNvGrpSpPr>
          <p:nvPr/>
        </p:nvGrpSpPr>
        <p:grpSpPr bwMode="auto">
          <a:xfrm>
            <a:off x="2154238" y="2293938"/>
            <a:ext cx="944562" cy="482600"/>
            <a:chOff x="933" y="1071"/>
            <a:chExt cx="595" cy="304"/>
          </a:xfrm>
        </p:grpSpPr>
        <p:sp>
          <p:nvSpPr>
            <p:cNvPr id="12432" name="AutoShape 72"/>
            <p:cNvSpPr>
              <a:spLocks noChangeArrowheads="1"/>
            </p:cNvSpPr>
            <p:nvPr/>
          </p:nvSpPr>
          <p:spPr bwMode="auto">
            <a:xfrm>
              <a:off x="933" y="1071"/>
              <a:ext cx="452" cy="304"/>
            </a:xfrm>
            <a:prstGeom prst="irregularSeal2">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kumimoji="1" lang="en-US" altLang="zh-TW" sz="1400">
                <a:solidFill>
                  <a:srgbClr val="000000"/>
                </a:solidFill>
                <a:ea typeface="新細明體" pitchFamily="18" charset="-120"/>
              </a:endParaRPr>
            </a:p>
          </p:txBody>
        </p:sp>
        <p:sp>
          <p:nvSpPr>
            <p:cNvPr id="12433" name="Text Box 526"/>
            <p:cNvSpPr txBox="1">
              <a:spLocks noChangeArrowheads="1"/>
            </p:cNvSpPr>
            <p:nvPr/>
          </p:nvSpPr>
          <p:spPr bwMode="auto">
            <a:xfrm>
              <a:off x="976" y="1136"/>
              <a:ext cx="55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eaLnBrk="1" hangingPunct="1">
                <a:spcBef>
                  <a:spcPct val="50000"/>
                </a:spcBef>
              </a:pPr>
              <a:r>
                <a:rPr kumimoji="1" lang="en-US" altLang="zh-TW" sz="1000" b="1">
                  <a:solidFill>
                    <a:srgbClr val="000000"/>
                  </a:solidFill>
                  <a:ea typeface="新細明體" pitchFamily="18" charset="-120"/>
                </a:rPr>
                <a:t>Worms</a:t>
              </a:r>
            </a:p>
          </p:txBody>
        </p:sp>
      </p:grpSp>
      <p:sp>
        <p:nvSpPr>
          <p:cNvPr id="1028" name="Rectangle 263180"/>
          <p:cNvSpPr>
            <a:spLocks noChangeArrowheads="1"/>
          </p:cNvSpPr>
          <p:nvPr/>
        </p:nvSpPr>
        <p:spPr bwMode="auto">
          <a:xfrm>
            <a:off x="1250950" y="1930400"/>
            <a:ext cx="1265238"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a:r>
              <a:rPr lang="en-US" altLang="zh-TW">
                <a:solidFill>
                  <a:srgbClr val="000000"/>
                </a:solidFill>
                <a:ea typeface="新細明體" pitchFamily="18" charset="-120"/>
              </a:rPr>
              <a:t>If Malicious Attack </a:t>
            </a:r>
          </a:p>
          <a:p>
            <a:pPr algn="ctr"/>
            <a:r>
              <a:rPr lang="en-US" altLang="zh-TW">
                <a:solidFill>
                  <a:srgbClr val="000000"/>
                </a:solidFill>
                <a:ea typeface="新細明體" pitchFamily="18" charset="-120"/>
              </a:rPr>
              <a:t>happened !</a:t>
            </a:r>
          </a:p>
        </p:txBody>
      </p:sp>
      <p:grpSp>
        <p:nvGrpSpPr>
          <p:cNvPr id="928" name="Group 535"/>
          <p:cNvGrpSpPr>
            <a:grpSpLocks/>
          </p:cNvGrpSpPr>
          <p:nvPr/>
        </p:nvGrpSpPr>
        <p:grpSpPr bwMode="auto">
          <a:xfrm>
            <a:off x="1466850" y="2462213"/>
            <a:ext cx="4311650" cy="2374900"/>
            <a:chOff x="916" y="1409"/>
            <a:chExt cx="2716" cy="1496"/>
          </a:xfrm>
        </p:grpSpPr>
        <p:sp>
          <p:nvSpPr>
            <p:cNvPr id="12412" name="Line 536"/>
            <p:cNvSpPr>
              <a:spLocks noChangeShapeType="1"/>
            </p:cNvSpPr>
            <p:nvPr/>
          </p:nvSpPr>
          <p:spPr bwMode="auto">
            <a:xfrm>
              <a:off x="1931" y="1490"/>
              <a:ext cx="190" cy="96"/>
            </a:xfrm>
            <a:prstGeom prst="line">
              <a:avLst/>
            </a:prstGeom>
            <a:noFill/>
            <a:ln w="28575">
              <a:solidFill>
                <a:srgbClr val="66FF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13" name="Line 537"/>
            <p:cNvSpPr>
              <a:spLocks noChangeShapeType="1"/>
            </p:cNvSpPr>
            <p:nvPr/>
          </p:nvSpPr>
          <p:spPr bwMode="auto">
            <a:xfrm>
              <a:off x="2909" y="2219"/>
              <a:ext cx="723" cy="365"/>
            </a:xfrm>
            <a:prstGeom prst="line">
              <a:avLst/>
            </a:prstGeom>
            <a:noFill/>
            <a:ln w="28575">
              <a:solidFill>
                <a:srgbClr val="66FF66"/>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2414" name="Group 538"/>
            <p:cNvGrpSpPr>
              <a:grpSpLocks/>
            </p:cNvGrpSpPr>
            <p:nvPr/>
          </p:nvGrpSpPr>
          <p:grpSpPr bwMode="auto">
            <a:xfrm>
              <a:off x="916" y="1409"/>
              <a:ext cx="2696" cy="1496"/>
              <a:chOff x="916" y="1409"/>
              <a:chExt cx="2696" cy="1496"/>
            </a:xfrm>
          </p:grpSpPr>
          <p:sp>
            <p:nvSpPr>
              <p:cNvPr id="12415" name="Line 539"/>
              <p:cNvSpPr>
                <a:spLocks noChangeShapeType="1"/>
              </p:cNvSpPr>
              <p:nvPr/>
            </p:nvSpPr>
            <p:spPr bwMode="auto">
              <a:xfrm>
                <a:off x="1134" y="1908"/>
                <a:ext cx="193" cy="98"/>
              </a:xfrm>
              <a:prstGeom prst="line">
                <a:avLst/>
              </a:prstGeom>
              <a:noFill/>
              <a:ln w="28575">
                <a:solidFill>
                  <a:srgbClr val="66FF66"/>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2416" name="Group 540"/>
              <p:cNvGrpSpPr>
                <a:grpSpLocks/>
              </p:cNvGrpSpPr>
              <p:nvPr/>
            </p:nvGrpSpPr>
            <p:grpSpPr bwMode="auto">
              <a:xfrm>
                <a:off x="916" y="1409"/>
                <a:ext cx="2696" cy="1496"/>
                <a:chOff x="917" y="1412"/>
                <a:chExt cx="2696" cy="1496"/>
              </a:xfrm>
            </p:grpSpPr>
            <p:sp>
              <p:nvSpPr>
                <p:cNvPr id="12417" name="Line 541"/>
                <p:cNvSpPr>
                  <a:spLocks noChangeShapeType="1"/>
                </p:cNvSpPr>
                <p:nvPr/>
              </p:nvSpPr>
              <p:spPr bwMode="auto">
                <a:xfrm>
                  <a:off x="2544" y="2414"/>
                  <a:ext cx="726" cy="372"/>
                </a:xfrm>
                <a:prstGeom prst="line">
                  <a:avLst/>
                </a:prstGeom>
                <a:noFill/>
                <a:ln w="28575">
                  <a:solidFill>
                    <a:srgbClr val="66FF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18" name="Line 542"/>
                <p:cNvSpPr>
                  <a:spLocks noChangeShapeType="1"/>
                </p:cNvSpPr>
                <p:nvPr/>
              </p:nvSpPr>
              <p:spPr bwMode="auto">
                <a:xfrm flipV="1">
                  <a:off x="1848" y="1746"/>
                  <a:ext cx="1102" cy="583"/>
                </a:xfrm>
                <a:prstGeom prst="line">
                  <a:avLst/>
                </a:prstGeom>
                <a:noFill/>
                <a:ln w="28575">
                  <a:solidFill>
                    <a:srgbClr val="66FF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19" name="Line 543"/>
                <p:cNvSpPr>
                  <a:spLocks noChangeShapeType="1"/>
                </p:cNvSpPr>
                <p:nvPr/>
              </p:nvSpPr>
              <p:spPr bwMode="auto">
                <a:xfrm flipV="1">
                  <a:off x="1321" y="1583"/>
                  <a:ext cx="799" cy="422"/>
                </a:xfrm>
                <a:prstGeom prst="line">
                  <a:avLst/>
                </a:prstGeom>
                <a:noFill/>
                <a:ln w="28575">
                  <a:solidFill>
                    <a:srgbClr val="66FF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20" name="Line 544"/>
                <p:cNvSpPr>
                  <a:spLocks noChangeShapeType="1"/>
                </p:cNvSpPr>
                <p:nvPr/>
              </p:nvSpPr>
              <p:spPr bwMode="auto">
                <a:xfrm>
                  <a:off x="1560" y="1674"/>
                  <a:ext cx="1223" cy="616"/>
                </a:xfrm>
                <a:prstGeom prst="line">
                  <a:avLst/>
                </a:prstGeom>
                <a:noFill/>
                <a:ln w="28575">
                  <a:solidFill>
                    <a:srgbClr val="66FF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21" name="Line 545"/>
                <p:cNvSpPr>
                  <a:spLocks noChangeShapeType="1"/>
                </p:cNvSpPr>
                <p:nvPr/>
              </p:nvSpPr>
              <p:spPr bwMode="auto">
                <a:xfrm>
                  <a:off x="1435" y="2160"/>
                  <a:ext cx="936" cy="473"/>
                </a:xfrm>
                <a:prstGeom prst="line">
                  <a:avLst/>
                </a:prstGeom>
                <a:noFill/>
                <a:ln w="28575">
                  <a:solidFill>
                    <a:srgbClr val="66FF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22" name="Line 546"/>
                <p:cNvSpPr>
                  <a:spLocks noChangeShapeType="1"/>
                </p:cNvSpPr>
                <p:nvPr/>
              </p:nvSpPr>
              <p:spPr bwMode="auto">
                <a:xfrm flipV="1">
                  <a:off x="917" y="2160"/>
                  <a:ext cx="524" cy="275"/>
                </a:xfrm>
                <a:prstGeom prst="line">
                  <a:avLst/>
                </a:prstGeom>
                <a:noFill/>
                <a:ln w="28575">
                  <a:solidFill>
                    <a:srgbClr val="66FF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23" name="Line 547"/>
                <p:cNvSpPr>
                  <a:spLocks noChangeShapeType="1"/>
                </p:cNvSpPr>
                <p:nvPr/>
              </p:nvSpPr>
              <p:spPr bwMode="auto">
                <a:xfrm flipV="1">
                  <a:off x="1855" y="2632"/>
                  <a:ext cx="523" cy="276"/>
                </a:xfrm>
                <a:prstGeom prst="line">
                  <a:avLst/>
                </a:prstGeom>
                <a:noFill/>
                <a:ln w="28575">
                  <a:solidFill>
                    <a:srgbClr val="66FF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24" name="Line 548"/>
                <p:cNvSpPr>
                  <a:spLocks noChangeShapeType="1"/>
                </p:cNvSpPr>
                <p:nvPr/>
              </p:nvSpPr>
              <p:spPr bwMode="auto">
                <a:xfrm flipV="1">
                  <a:off x="1204" y="2293"/>
                  <a:ext cx="523" cy="276"/>
                </a:xfrm>
                <a:prstGeom prst="line">
                  <a:avLst/>
                </a:prstGeom>
                <a:noFill/>
                <a:ln w="28575">
                  <a:solidFill>
                    <a:srgbClr val="66FF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25" name="Line 549"/>
                <p:cNvSpPr>
                  <a:spLocks noChangeShapeType="1"/>
                </p:cNvSpPr>
                <p:nvPr/>
              </p:nvSpPr>
              <p:spPr bwMode="auto">
                <a:xfrm flipV="1">
                  <a:off x="1541" y="2472"/>
                  <a:ext cx="523" cy="276"/>
                </a:xfrm>
                <a:prstGeom prst="line">
                  <a:avLst/>
                </a:prstGeom>
                <a:noFill/>
                <a:ln w="28575">
                  <a:solidFill>
                    <a:srgbClr val="66FF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26" name="Line 550"/>
                <p:cNvSpPr>
                  <a:spLocks noChangeShapeType="1"/>
                </p:cNvSpPr>
                <p:nvPr/>
              </p:nvSpPr>
              <p:spPr bwMode="auto">
                <a:xfrm flipV="1">
                  <a:off x="2542" y="2220"/>
                  <a:ext cx="376" cy="197"/>
                </a:xfrm>
                <a:prstGeom prst="line">
                  <a:avLst/>
                </a:prstGeom>
                <a:noFill/>
                <a:ln w="28575">
                  <a:solidFill>
                    <a:srgbClr val="66FF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27" name="Line 551"/>
                <p:cNvSpPr>
                  <a:spLocks noChangeShapeType="1"/>
                </p:cNvSpPr>
                <p:nvPr/>
              </p:nvSpPr>
              <p:spPr bwMode="auto">
                <a:xfrm>
                  <a:off x="2339" y="1412"/>
                  <a:ext cx="22" cy="630"/>
                </a:xfrm>
                <a:prstGeom prst="line">
                  <a:avLst/>
                </a:prstGeom>
                <a:noFill/>
                <a:ln w="28575">
                  <a:solidFill>
                    <a:srgbClr val="66FF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28" name="Line 552"/>
                <p:cNvSpPr>
                  <a:spLocks noChangeShapeType="1"/>
                </p:cNvSpPr>
                <p:nvPr/>
              </p:nvSpPr>
              <p:spPr bwMode="auto">
                <a:xfrm>
                  <a:off x="2493" y="1703"/>
                  <a:ext cx="916" cy="459"/>
                </a:xfrm>
                <a:prstGeom prst="line">
                  <a:avLst/>
                </a:prstGeom>
                <a:noFill/>
                <a:ln w="28575">
                  <a:solidFill>
                    <a:srgbClr val="66FF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29" name="Line 553"/>
                <p:cNvSpPr>
                  <a:spLocks noChangeShapeType="1"/>
                </p:cNvSpPr>
                <p:nvPr/>
              </p:nvSpPr>
              <p:spPr bwMode="auto">
                <a:xfrm flipV="1">
                  <a:off x="2491" y="1596"/>
                  <a:ext cx="213" cy="112"/>
                </a:xfrm>
                <a:prstGeom prst="line">
                  <a:avLst/>
                </a:prstGeom>
                <a:noFill/>
                <a:ln w="28575">
                  <a:solidFill>
                    <a:srgbClr val="66FF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30" name="Line 554"/>
                <p:cNvSpPr>
                  <a:spLocks noChangeShapeType="1"/>
                </p:cNvSpPr>
                <p:nvPr/>
              </p:nvSpPr>
              <p:spPr bwMode="auto">
                <a:xfrm flipV="1">
                  <a:off x="3108" y="1897"/>
                  <a:ext cx="212" cy="112"/>
                </a:xfrm>
                <a:prstGeom prst="line">
                  <a:avLst/>
                </a:prstGeom>
                <a:noFill/>
                <a:ln w="28575">
                  <a:solidFill>
                    <a:srgbClr val="66FF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431" name="Line 555"/>
                <p:cNvSpPr>
                  <a:spLocks noChangeShapeType="1"/>
                </p:cNvSpPr>
                <p:nvPr/>
              </p:nvSpPr>
              <p:spPr bwMode="auto">
                <a:xfrm flipV="1">
                  <a:off x="3403" y="2054"/>
                  <a:ext cx="210" cy="109"/>
                </a:xfrm>
                <a:prstGeom prst="line">
                  <a:avLst/>
                </a:prstGeom>
                <a:noFill/>
                <a:ln w="28575">
                  <a:solidFill>
                    <a:srgbClr val="66FF66"/>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pic>
        <p:nvPicPr>
          <p:cNvPr id="1050" name="Picture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4288" y="2779713"/>
            <a:ext cx="230187"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1" name="AutoShape 557"/>
          <p:cNvSpPr>
            <a:spLocks noChangeArrowheads="1"/>
          </p:cNvSpPr>
          <p:nvPr/>
        </p:nvSpPr>
        <p:spPr bwMode="auto">
          <a:xfrm>
            <a:off x="4660900" y="3705225"/>
            <a:ext cx="444500" cy="4191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endParaRPr lang="en-US"/>
          </a:p>
        </p:txBody>
      </p:sp>
      <p:sp>
        <p:nvSpPr>
          <p:cNvPr id="1052" name="AutoShape 558"/>
          <p:cNvSpPr>
            <a:spLocks noChangeArrowheads="1"/>
          </p:cNvSpPr>
          <p:nvPr/>
        </p:nvSpPr>
        <p:spPr bwMode="auto">
          <a:xfrm rot="717112" flipH="1">
            <a:off x="3856038" y="3095625"/>
            <a:ext cx="1041400" cy="420688"/>
          </a:xfrm>
          <a:prstGeom prst="curvedDownArrow">
            <a:avLst>
              <a:gd name="adj1" fmla="val 28754"/>
              <a:gd name="adj2" fmla="val 80075"/>
              <a:gd name="adj3" fmla="val 39681"/>
            </a:avLst>
          </a:prstGeom>
          <a:gradFill rotWithShape="1">
            <a:gsLst>
              <a:gs pos="0">
                <a:srgbClr val="FFFF66"/>
              </a:gs>
              <a:gs pos="100000">
                <a:schemeClr val="tx1"/>
              </a:gs>
            </a:gsLst>
            <a:lin ang="2700000" scaled="1"/>
          </a:gra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p>
            <a:endParaRPr kumimoji="1" lang="zh-TW" altLang="en-US" sz="1400">
              <a:solidFill>
                <a:srgbClr val="000000"/>
              </a:solidFill>
              <a:ea typeface="新細明體" pitchFamily="18" charset="-120"/>
            </a:endParaRPr>
          </a:p>
        </p:txBody>
      </p:sp>
      <p:grpSp>
        <p:nvGrpSpPr>
          <p:cNvPr id="12361" name="Group 140"/>
          <p:cNvGrpSpPr>
            <a:grpSpLocks noChangeAspect="1"/>
          </p:cNvGrpSpPr>
          <p:nvPr/>
        </p:nvGrpSpPr>
        <p:grpSpPr bwMode="auto">
          <a:xfrm flipH="1">
            <a:off x="1725613" y="3883025"/>
            <a:ext cx="468312" cy="658813"/>
            <a:chOff x="4493" y="1677"/>
            <a:chExt cx="574" cy="822"/>
          </a:xfrm>
        </p:grpSpPr>
        <p:sp>
          <p:nvSpPr>
            <p:cNvPr id="12401" name="AutoShape 141"/>
            <p:cNvSpPr>
              <a:spLocks noChangeAspect="1" noChangeArrowheads="1" noTextEdit="1"/>
            </p:cNvSpPr>
            <p:nvPr/>
          </p:nvSpPr>
          <p:spPr bwMode="auto">
            <a:xfrm>
              <a:off x="4493" y="1677"/>
              <a:ext cx="574" cy="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402" name="Freeform 142"/>
            <p:cNvSpPr>
              <a:spLocks/>
            </p:cNvSpPr>
            <p:nvPr/>
          </p:nvSpPr>
          <p:spPr bwMode="auto">
            <a:xfrm>
              <a:off x="4498" y="1684"/>
              <a:ext cx="564" cy="808"/>
            </a:xfrm>
            <a:custGeom>
              <a:avLst/>
              <a:gdLst>
                <a:gd name="T0" fmla="*/ 2147483647 w 239"/>
                <a:gd name="T1" fmla="*/ 2147483647 h 342"/>
                <a:gd name="T2" fmla="*/ 2147483647 w 239"/>
                <a:gd name="T3" fmla="*/ 2147483647 h 342"/>
                <a:gd name="T4" fmla="*/ 2147483647 w 239"/>
                <a:gd name="T5" fmla="*/ 2147483647 h 342"/>
                <a:gd name="T6" fmla="*/ 2147483647 w 239"/>
                <a:gd name="T7" fmla="*/ 2147483647 h 342"/>
                <a:gd name="T8" fmla="*/ 2147483647 w 239"/>
                <a:gd name="T9" fmla="*/ 2147483647 h 342"/>
                <a:gd name="T10" fmla="*/ 2147483647 w 239"/>
                <a:gd name="T11" fmla="*/ 2147483647 h 342"/>
                <a:gd name="T12" fmla="*/ 0 w 239"/>
                <a:gd name="T13" fmla="*/ 2147483647 h 342"/>
                <a:gd name="T14" fmla="*/ 0 w 239"/>
                <a:gd name="T15" fmla="*/ 2147483647 h 342"/>
                <a:gd name="T16" fmla="*/ 2147483647 w 239"/>
                <a:gd name="T17" fmla="*/ 2147483647 h 342"/>
                <a:gd name="T18" fmla="*/ 2147483647 w 239"/>
                <a:gd name="T19" fmla="*/ 2147483647 h 342"/>
                <a:gd name="T20" fmla="*/ 2147483647 w 239"/>
                <a:gd name="T21" fmla="*/ 2147483647 h 342"/>
                <a:gd name="T22" fmla="*/ 2147483647 w 239"/>
                <a:gd name="T23" fmla="*/ 2147483647 h 342"/>
                <a:gd name="T24" fmla="*/ 2147483647 w 239"/>
                <a:gd name="T25" fmla="*/ 2147483647 h 342"/>
                <a:gd name="T26" fmla="*/ 2147483647 w 239"/>
                <a:gd name="T27" fmla="*/ 2147483647 h 342"/>
                <a:gd name="T28" fmla="*/ 2147483647 w 239"/>
                <a:gd name="T29" fmla="*/ 2147483647 h 342"/>
                <a:gd name="T30" fmla="*/ 2147483647 w 239"/>
                <a:gd name="T31" fmla="*/ 2147483647 h 3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9"/>
                <a:gd name="T49" fmla="*/ 0 h 342"/>
                <a:gd name="T50" fmla="*/ 239 w 239"/>
                <a:gd name="T51" fmla="*/ 342 h 3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9" h="342">
                  <a:moveTo>
                    <a:pt x="237" y="57"/>
                  </a:moveTo>
                  <a:cubicBezTo>
                    <a:pt x="236" y="56"/>
                    <a:pt x="235" y="54"/>
                    <a:pt x="233" y="53"/>
                  </a:cubicBezTo>
                  <a:cubicBezTo>
                    <a:pt x="145" y="2"/>
                    <a:pt x="145" y="2"/>
                    <a:pt x="145" y="2"/>
                  </a:cubicBezTo>
                  <a:cubicBezTo>
                    <a:pt x="142" y="0"/>
                    <a:pt x="138" y="0"/>
                    <a:pt x="135" y="2"/>
                  </a:cubicBezTo>
                  <a:cubicBezTo>
                    <a:pt x="5" y="77"/>
                    <a:pt x="5" y="77"/>
                    <a:pt x="5" y="77"/>
                  </a:cubicBezTo>
                  <a:cubicBezTo>
                    <a:pt x="4" y="78"/>
                    <a:pt x="2" y="79"/>
                    <a:pt x="1" y="81"/>
                  </a:cubicBezTo>
                  <a:cubicBezTo>
                    <a:pt x="1" y="82"/>
                    <a:pt x="0" y="84"/>
                    <a:pt x="0" y="86"/>
                  </a:cubicBezTo>
                  <a:cubicBezTo>
                    <a:pt x="0" y="280"/>
                    <a:pt x="0" y="280"/>
                    <a:pt x="0" y="280"/>
                  </a:cubicBezTo>
                  <a:cubicBezTo>
                    <a:pt x="0" y="284"/>
                    <a:pt x="2" y="287"/>
                    <a:pt x="5" y="289"/>
                  </a:cubicBezTo>
                  <a:cubicBezTo>
                    <a:pt x="93" y="341"/>
                    <a:pt x="93" y="341"/>
                    <a:pt x="93" y="341"/>
                  </a:cubicBezTo>
                  <a:cubicBezTo>
                    <a:pt x="95" y="341"/>
                    <a:pt x="96" y="342"/>
                    <a:pt x="98" y="342"/>
                  </a:cubicBezTo>
                  <a:cubicBezTo>
                    <a:pt x="100" y="342"/>
                    <a:pt x="102" y="341"/>
                    <a:pt x="103" y="341"/>
                  </a:cubicBezTo>
                  <a:cubicBezTo>
                    <a:pt x="234" y="265"/>
                    <a:pt x="234" y="265"/>
                    <a:pt x="234" y="265"/>
                  </a:cubicBezTo>
                  <a:cubicBezTo>
                    <a:pt x="236" y="264"/>
                    <a:pt x="239" y="260"/>
                    <a:pt x="239" y="257"/>
                  </a:cubicBezTo>
                  <a:cubicBezTo>
                    <a:pt x="238" y="62"/>
                    <a:pt x="238" y="62"/>
                    <a:pt x="238" y="62"/>
                  </a:cubicBezTo>
                  <a:cubicBezTo>
                    <a:pt x="238" y="61"/>
                    <a:pt x="238" y="59"/>
                    <a:pt x="237" y="57"/>
                  </a:cubicBezTo>
                  <a:close/>
                </a:path>
              </a:pathLst>
            </a:custGeom>
            <a:noFill/>
            <a:ln w="22225">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403" name="Freeform 143"/>
            <p:cNvSpPr>
              <a:spLocks/>
            </p:cNvSpPr>
            <p:nvPr/>
          </p:nvSpPr>
          <p:spPr bwMode="auto">
            <a:xfrm>
              <a:off x="4498" y="1876"/>
              <a:ext cx="231" cy="616"/>
            </a:xfrm>
            <a:custGeom>
              <a:avLst/>
              <a:gdLst>
                <a:gd name="T0" fmla="*/ 2147483647 w 98"/>
                <a:gd name="T1" fmla="*/ 2147483647 h 261"/>
                <a:gd name="T2" fmla="*/ 2147483647 w 98"/>
                <a:gd name="T3" fmla="*/ 2147483647 h 261"/>
                <a:gd name="T4" fmla="*/ 2147483647 w 98"/>
                <a:gd name="T5" fmla="*/ 0 h 261"/>
                <a:gd name="T6" fmla="*/ 0 w 98"/>
                <a:gd name="T7" fmla="*/ 2147483647 h 261"/>
                <a:gd name="T8" fmla="*/ 0 w 98"/>
                <a:gd name="T9" fmla="*/ 2147483647 h 261"/>
                <a:gd name="T10" fmla="*/ 2147483647 w 98"/>
                <a:gd name="T11" fmla="*/ 2147483647 h 261"/>
                <a:gd name="T12" fmla="*/ 2147483647 w 98"/>
                <a:gd name="T13" fmla="*/ 2147483647 h 261"/>
                <a:gd name="T14" fmla="*/ 2147483647 w 98"/>
                <a:gd name="T15" fmla="*/ 2147483647 h 261"/>
                <a:gd name="T16" fmla="*/ 0 60000 65536"/>
                <a:gd name="T17" fmla="*/ 0 60000 65536"/>
                <a:gd name="T18" fmla="*/ 0 60000 65536"/>
                <a:gd name="T19" fmla="*/ 0 60000 65536"/>
                <a:gd name="T20" fmla="*/ 0 60000 65536"/>
                <a:gd name="T21" fmla="*/ 0 60000 65536"/>
                <a:gd name="T22" fmla="*/ 0 60000 65536"/>
                <a:gd name="T23" fmla="*/ 0 60000 65536"/>
                <a:gd name="T24" fmla="*/ 0 w 98"/>
                <a:gd name="T25" fmla="*/ 0 h 261"/>
                <a:gd name="T26" fmla="*/ 98 w 98"/>
                <a:gd name="T27" fmla="*/ 261 h 2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 h="261">
                  <a:moveTo>
                    <a:pt x="98" y="261"/>
                  </a:moveTo>
                  <a:cubicBezTo>
                    <a:pt x="98" y="58"/>
                    <a:pt x="98" y="58"/>
                    <a:pt x="98" y="58"/>
                  </a:cubicBezTo>
                  <a:cubicBezTo>
                    <a:pt x="1" y="0"/>
                    <a:pt x="1" y="0"/>
                    <a:pt x="1" y="0"/>
                  </a:cubicBezTo>
                  <a:cubicBezTo>
                    <a:pt x="1" y="1"/>
                    <a:pt x="0" y="4"/>
                    <a:pt x="0" y="6"/>
                  </a:cubicBezTo>
                  <a:cubicBezTo>
                    <a:pt x="0" y="199"/>
                    <a:pt x="0" y="199"/>
                    <a:pt x="0" y="199"/>
                  </a:cubicBezTo>
                  <a:cubicBezTo>
                    <a:pt x="0" y="203"/>
                    <a:pt x="2" y="206"/>
                    <a:pt x="5" y="208"/>
                  </a:cubicBezTo>
                  <a:cubicBezTo>
                    <a:pt x="93" y="260"/>
                    <a:pt x="93" y="260"/>
                    <a:pt x="93" y="260"/>
                  </a:cubicBezTo>
                  <a:cubicBezTo>
                    <a:pt x="94" y="260"/>
                    <a:pt x="96" y="261"/>
                    <a:pt x="98" y="26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04" name="Freeform 144"/>
            <p:cNvSpPr>
              <a:spLocks/>
            </p:cNvSpPr>
            <p:nvPr/>
          </p:nvSpPr>
          <p:spPr bwMode="auto">
            <a:xfrm>
              <a:off x="4510" y="1906"/>
              <a:ext cx="200" cy="326"/>
            </a:xfrm>
            <a:custGeom>
              <a:avLst/>
              <a:gdLst>
                <a:gd name="T0" fmla="*/ 0 w 200"/>
                <a:gd name="T1" fmla="*/ 0 h 326"/>
                <a:gd name="T2" fmla="*/ 200 w 200"/>
                <a:gd name="T3" fmla="*/ 116 h 326"/>
                <a:gd name="T4" fmla="*/ 200 w 200"/>
                <a:gd name="T5" fmla="*/ 326 h 326"/>
                <a:gd name="T6" fmla="*/ 0 w 200"/>
                <a:gd name="T7" fmla="*/ 210 h 326"/>
                <a:gd name="T8" fmla="*/ 0 w 200"/>
                <a:gd name="T9" fmla="*/ 0 h 326"/>
                <a:gd name="T10" fmla="*/ 0 60000 65536"/>
                <a:gd name="T11" fmla="*/ 0 60000 65536"/>
                <a:gd name="T12" fmla="*/ 0 60000 65536"/>
                <a:gd name="T13" fmla="*/ 0 60000 65536"/>
                <a:gd name="T14" fmla="*/ 0 60000 65536"/>
                <a:gd name="T15" fmla="*/ 0 w 200"/>
                <a:gd name="T16" fmla="*/ 0 h 326"/>
                <a:gd name="T17" fmla="*/ 200 w 200"/>
                <a:gd name="T18" fmla="*/ 326 h 326"/>
              </a:gdLst>
              <a:ahLst/>
              <a:cxnLst>
                <a:cxn ang="T10">
                  <a:pos x="T0" y="T1"/>
                </a:cxn>
                <a:cxn ang="T11">
                  <a:pos x="T2" y="T3"/>
                </a:cxn>
                <a:cxn ang="T12">
                  <a:pos x="T4" y="T5"/>
                </a:cxn>
                <a:cxn ang="T13">
                  <a:pos x="T6" y="T7"/>
                </a:cxn>
                <a:cxn ang="T14">
                  <a:pos x="T8" y="T9"/>
                </a:cxn>
              </a:cxnLst>
              <a:rect l="T15" t="T16" r="T17" b="T18"/>
              <a:pathLst>
                <a:path w="200" h="326">
                  <a:moveTo>
                    <a:pt x="0" y="0"/>
                  </a:moveTo>
                  <a:lnTo>
                    <a:pt x="200" y="116"/>
                  </a:lnTo>
                  <a:lnTo>
                    <a:pt x="200" y="326"/>
                  </a:lnTo>
                  <a:lnTo>
                    <a:pt x="0" y="210"/>
                  </a:lnTo>
                  <a:lnTo>
                    <a:pt x="0"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05" name="Freeform 145"/>
            <p:cNvSpPr>
              <a:spLocks/>
            </p:cNvSpPr>
            <p:nvPr/>
          </p:nvSpPr>
          <p:spPr bwMode="auto">
            <a:xfrm>
              <a:off x="4510" y="1906"/>
              <a:ext cx="200" cy="326"/>
            </a:xfrm>
            <a:custGeom>
              <a:avLst/>
              <a:gdLst>
                <a:gd name="T0" fmla="*/ 4 w 200"/>
                <a:gd name="T1" fmla="*/ 3 h 326"/>
                <a:gd name="T2" fmla="*/ 4 w 200"/>
                <a:gd name="T3" fmla="*/ 206 h 326"/>
                <a:gd name="T4" fmla="*/ 200 w 200"/>
                <a:gd name="T5" fmla="*/ 319 h 326"/>
                <a:gd name="T6" fmla="*/ 200 w 200"/>
                <a:gd name="T7" fmla="*/ 326 h 326"/>
                <a:gd name="T8" fmla="*/ 0 w 200"/>
                <a:gd name="T9" fmla="*/ 210 h 326"/>
                <a:gd name="T10" fmla="*/ 0 w 200"/>
                <a:gd name="T11" fmla="*/ 0 h 326"/>
                <a:gd name="T12" fmla="*/ 4 w 200"/>
                <a:gd name="T13" fmla="*/ 3 h 326"/>
                <a:gd name="T14" fmla="*/ 0 60000 65536"/>
                <a:gd name="T15" fmla="*/ 0 60000 65536"/>
                <a:gd name="T16" fmla="*/ 0 60000 65536"/>
                <a:gd name="T17" fmla="*/ 0 60000 65536"/>
                <a:gd name="T18" fmla="*/ 0 60000 65536"/>
                <a:gd name="T19" fmla="*/ 0 60000 65536"/>
                <a:gd name="T20" fmla="*/ 0 60000 65536"/>
                <a:gd name="T21" fmla="*/ 0 w 200"/>
                <a:gd name="T22" fmla="*/ 0 h 326"/>
                <a:gd name="T23" fmla="*/ 200 w 200"/>
                <a:gd name="T24" fmla="*/ 326 h 3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 h="326">
                  <a:moveTo>
                    <a:pt x="4" y="3"/>
                  </a:moveTo>
                  <a:lnTo>
                    <a:pt x="4" y="206"/>
                  </a:lnTo>
                  <a:lnTo>
                    <a:pt x="200" y="319"/>
                  </a:lnTo>
                  <a:lnTo>
                    <a:pt x="200" y="326"/>
                  </a:lnTo>
                  <a:lnTo>
                    <a:pt x="0" y="210"/>
                  </a:lnTo>
                  <a:lnTo>
                    <a:pt x="0" y="0"/>
                  </a:lnTo>
                  <a:lnTo>
                    <a:pt x="4"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06" name="Line 146"/>
            <p:cNvSpPr>
              <a:spLocks noChangeShapeType="1"/>
            </p:cNvSpPr>
            <p:nvPr/>
          </p:nvSpPr>
          <p:spPr bwMode="auto">
            <a:xfrm>
              <a:off x="4536" y="1974"/>
              <a:ext cx="160" cy="87"/>
            </a:xfrm>
            <a:prstGeom prst="line">
              <a:avLst/>
            </a:prstGeom>
            <a:noFill/>
            <a:ln w="11113" cap="rnd">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2407" name="Line 147"/>
            <p:cNvSpPr>
              <a:spLocks noChangeShapeType="1"/>
            </p:cNvSpPr>
            <p:nvPr/>
          </p:nvSpPr>
          <p:spPr bwMode="auto">
            <a:xfrm>
              <a:off x="4536" y="2030"/>
              <a:ext cx="160" cy="87"/>
            </a:xfrm>
            <a:prstGeom prst="line">
              <a:avLst/>
            </a:prstGeom>
            <a:noFill/>
            <a:ln w="11113" cap="rnd">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2408" name="Line 148"/>
            <p:cNvSpPr>
              <a:spLocks noChangeShapeType="1"/>
            </p:cNvSpPr>
            <p:nvPr/>
          </p:nvSpPr>
          <p:spPr bwMode="auto">
            <a:xfrm>
              <a:off x="4536" y="2079"/>
              <a:ext cx="160" cy="87"/>
            </a:xfrm>
            <a:prstGeom prst="line">
              <a:avLst/>
            </a:prstGeom>
            <a:noFill/>
            <a:ln w="11113" cap="rnd">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2409" name="Freeform 149"/>
            <p:cNvSpPr>
              <a:spLocks/>
            </p:cNvSpPr>
            <p:nvPr/>
          </p:nvSpPr>
          <p:spPr bwMode="auto">
            <a:xfrm>
              <a:off x="4510" y="2140"/>
              <a:ext cx="196" cy="130"/>
            </a:xfrm>
            <a:custGeom>
              <a:avLst/>
              <a:gdLst>
                <a:gd name="T0" fmla="*/ 2147483647 w 83"/>
                <a:gd name="T1" fmla="*/ 2147483647 h 55"/>
                <a:gd name="T2" fmla="*/ 0 w 83"/>
                <a:gd name="T3" fmla="*/ 2147483647 h 55"/>
                <a:gd name="T4" fmla="*/ 2147483647 w 83"/>
                <a:gd name="T5" fmla="*/ 2147483647 h 55"/>
                <a:gd name="T6" fmla="*/ 2147483647 w 83"/>
                <a:gd name="T7" fmla="*/ 2147483647 h 55"/>
                <a:gd name="T8" fmla="*/ 2147483647 w 83"/>
                <a:gd name="T9" fmla="*/ 2147483647 h 55"/>
                <a:gd name="T10" fmla="*/ 2147483647 w 83"/>
                <a:gd name="T11" fmla="*/ 2147483647 h 55"/>
                <a:gd name="T12" fmla="*/ 2147483647 w 83"/>
                <a:gd name="T13" fmla="*/ 2147483647 h 55"/>
                <a:gd name="T14" fmla="*/ 0 60000 65536"/>
                <a:gd name="T15" fmla="*/ 0 60000 65536"/>
                <a:gd name="T16" fmla="*/ 0 60000 65536"/>
                <a:gd name="T17" fmla="*/ 0 60000 65536"/>
                <a:gd name="T18" fmla="*/ 0 60000 65536"/>
                <a:gd name="T19" fmla="*/ 0 60000 65536"/>
                <a:gd name="T20" fmla="*/ 0 60000 65536"/>
                <a:gd name="T21" fmla="*/ 0 w 83"/>
                <a:gd name="T22" fmla="*/ 0 h 55"/>
                <a:gd name="T23" fmla="*/ 83 w 83"/>
                <a:gd name="T24" fmla="*/ 55 h 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55">
                  <a:moveTo>
                    <a:pt x="5" y="2"/>
                  </a:moveTo>
                  <a:cubicBezTo>
                    <a:pt x="2" y="0"/>
                    <a:pt x="0" y="1"/>
                    <a:pt x="0" y="4"/>
                  </a:cubicBezTo>
                  <a:cubicBezTo>
                    <a:pt x="0" y="7"/>
                    <a:pt x="2" y="10"/>
                    <a:pt x="4" y="12"/>
                  </a:cubicBezTo>
                  <a:cubicBezTo>
                    <a:pt x="79" y="54"/>
                    <a:pt x="79" y="54"/>
                    <a:pt x="79" y="54"/>
                  </a:cubicBezTo>
                  <a:cubicBezTo>
                    <a:pt x="81" y="55"/>
                    <a:pt x="83" y="54"/>
                    <a:pt x="83" y="52"/>
                  </a:cubicBezTo>
                  <a:cubicBezTo>
                    <a:pt x="83" y="49"/>
                    <a:pt x="81" y="45"/>
                    <a:pt x="79" y="44"/>
                  </a:cubicBezTo>
                  <a:lnTo>
                    <a:pt x="5" y="2"/>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10" name="Freeform 150"/>
            <p:cNvSpPr>
              <a:spLocks/>
            </p:cNvSpPr>
            <p:nvPr/>
          </p:nvSpPr>
          <p:spPr bwMode="auto">
            <a:xfrm>
              <a:off x="4500" y="1684"/>
              <a:ext cx="558" cy="329"/>
            </a:xfrm>
            <a:custGeom>
              <a:avLst/>
              <a:gdLst>
                <a:gd name="T0" fmla="*/ 2147483647 w 236"/>
                <a:gd name="T1" fmla="*/ 2147483647 h 139"/>
                <a:gd name="T2" fmla="*/ 2147483647 w 236"/>
                <a:gd name="T3" fmla="*/ 2147483647 h 139"/>
                <a:gd name="T4" fmla="*/ 2147483647 w 236"/>
                <a:gd name="T5" fmla="*/ 2147483647 h 139"/>
                <a:gd name="T6" fmla="*/ 2147483647 w 236"/>
                <a:gd name="T7" fmla="*/ 2147483647 h 139"/>
                <a:gd name="T8" fmla="*/ 2147483647 w 236"/>
                <a:gd name="T9" fmla="*/ 2147483647 h 139"/>
                <a:gd name="T10" fmla="*/ 2147483647 w 236"/>
                <a:gd name="T11" fmla="*/ 2147483647 h 139"/>
                <a:gd name="T12" fmla="*/ 0 w 236"/>
                <a:gd name="T13" fmla="*/ 2147483647 h 139"/>
                <a:gd name="T14" fmla="*/ 2147483647 w 236"/>
                <a:gd name="T15" fmla="*/ 2147483647 h 139"/>
                <a:gd name="T16" fmla="*/ 2147483647 w 236"/>
                <a:gd name="T17" fmla="*/ 2147483647 h 139"/>
                <a:gd name="T18" fmla="*/ 2147483647 w 236"/>
                <a:gd name="T19" fmla="*/ 2147483647 h 1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6"/>
                <a:gd name="T31" fmla="*/ 0 h 139"/>
                <a:gd name="T32" fmla="*/ 236 w 236"/>
                <a:gd name="T33" fmla="*/ 139 h 1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6" h="139">
                  <a:moveTo>
                    <a:pt x="232" y="54"/>
                  </a:moveTo>
                  <a:cubicBezTo>
                    <a:pt x="144" y="2"/>
                    <a:pt x="144" y="2"/>
                    <a:pt x="144" y="2"/>
                  </a:cubicBezTo>
                  <a:cubicBezTo>
                    <a:pt x="144" y="2"/>
                    <a:pt x="144" y="2"/>
                    <a:pt x="144" y="2"/>
                  </a:cubicBezTo>
                  <a:cubicBezTo>
                    <a:pt x="141" y="0"/>
                    <a:pt x="137" y="0"/>
                    <a:pt x="134" y="2"/>
                  </a:cubicBezTo>
                  <a:cubicBezTo>
                    <a:pt x="134" y="2"/>
                    <a:pt x="134" y="2"/>
                    <a:pt x="134" y="2"/>
                  </a:cubicBezTo>
                  <a:cubicBezTo>
                    <a:pt x="4" y="77"/>
                    <a:pt x="4" y="77"/>
                    <a:pt x="4" y="77"/>
                  </a:cubicBezTo>
                  <a:cubicBezTo>
                    <a:pt x="3" y="78"/>
                    <a:pt x="1" y="79"/>
                    <a:pt x="0" y="81"/>
                  </a:cubicBezTo>
                  <a:cubicBezTo>
                    <a:pt x="97" y="139"/>
                    <a:pt x="97" y="139"/>
                    <a:pt x="97" y="139"/>
                  </a:cubicBezTo>
                  <a:cubicBezTo>
                    <a:pt x="236" y="58"/>
                    <a:pt x="236" y="58"/>
                    <a:pt x="236" y="58"/>
                  </a:cubicBezTo>
                  <a:cubicBezTo>
                    <a:pt x="235" y="56"/>
                    <a:pt x="234" y="55"/>
                    <a:pt x="232" y="54"/>
                  </a:cubicBez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11" name="Freeform 151"/>
            <p:cNvSpPr>
              <a:spLocks/>
            </p:cNvSpPr>
            <p:nvPr/>
          </p:nvSpPr>
          <p:spPr bwMode="auto">
            <a:xfrm>
              <a:off x="4729" y="1821"/>
              <a:ext cx="331" cy="671"/>
            </a:xfrm>
            <a:custGeom>
              <a:avLst/>
              <a:gdLst>
                <a:gd name="T0" fmla="*/ 0 w 140"/>
                <a:gd name="T1" fmla="*/ 2147483647 h 284"/>
                <a:gd name="T2" fmla="*/ 0 w 140"/>
                <a:gd name="T3" fmla="*/ 2147483647 h 284"/>
                <a:gd name="T4" fmla="*/ 2147483647 w 140"/>
                <a:gd name="T5" fmla="*/ 2147483647 h 284"/>
                <a:gd name="T6" fmla="*/ 2147483647 w 140"/>
                <a:gd name="T7" fmla="*/ 2147483647 h 284"/>
                <a:gd name="T8" fmla="*/ 2147483647 w 140"/>
                <a:gd name="T9" fmla="*/ 2147483647 h 284"/>
                <a:gd name="T10" fmla="*/ 2147483647 w 140"/>
                <a:gd name="T11" fmla="*/ 2147483647 h 284"/>
                <a:gd name="T12" fmla="*/ 2147483647 w 140"/>
                <a:gd name="T13" fmla="*/ 0 h 284"/>
                <a:gd name="T14" fmla="*/ 0 w 140"/>
                <a:gd name="T15" fmla="*/ 2147483647 h 284"/>
                <a:gd name="T16" fmla="*/ 0 60000 65536"/>
                <a:gd name="T17" fmla="*/ 0 60000 65536"/>
                <a:gd name="T18" fmla="*/ 0 60000 65536"/>
                <a:gd name="T19" fmla="*/ 0 60000 65536"/>
                <a:gd name="T20" fmla="*/ 0 60000 65536"/>
                <a:gd name="T21" fmla="*/ 0 60000 65536"/>
                <a:gd name="T22" fmla="*/ 0 60000 65536"/>
                <a:gd name="T23" fmla="*/ 0 60000 65536"/>
                <a:gd name="T24" fmla="*/ 0 w 140"/>
                <a:gd name="T25" fmla="*/ 0 h 284"/>
                <a:gd name="T26" fmla="*/ 140 w 140"/>
                <a:gd name="T27" fmla="*/ 284 h 2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0" h="284">
                  <a:moveTo>
                    <a:pt x="0" y="81"/>
                  </a:moveTo>
                  <a:cubicBezTo>
                    <a:pt x="0" y="284"/>
                    <a:pt x="0" y="284"/>
                    <a:pt x="0" y="284"/>
                  </a:cubicBezTo>
                  <a:cubicBezTo>
                    <a:pt x="2" y="284"/>
                    <a:pt x="4" y="284"/>
                    <a:pt x="5" y="283"/>
                  </a:cubicBezTo>
                  <a:cubicBezTo>
                    <a:pt x="135" y="208"/>
                    <a:pt x="135" y="208"/>
                    <a:pt x="135" y="208"/>
                  </a:cubicBezTo>
                  <a:cubicBezTo>
                    <a:pt x="138" y="206"/>
                    <a:pt x="140" y="203"/>
                    <a:pt x="140" y="199"/>
                  </a:cubicBezTo>
                  <a:cubicBezTo>
                    <a:pt x="140" y="5"/>
                    <a:pt x="140" y="5"/>
                    <a:pt x="140" y="5"/>
                  </a:cubicBezTo>
                  <a:cubicBezTo>
                    <a:pt x="140" y="3"/>
                    <a:pt x="140" y="2"/>
                    <a:pt x="139" y="0"/>
                  </a:cubicBezTo>
                  <a:lnTo>
                    <a:pt x="0" y="81"/>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2362" name="Group 152"/>
          <p:cNvGrpSpPr>
            <a:grpSpLocks noChangeAspect="1"/>
          </p:cNvGrpSpPr>
          <p:nvPr/>
        </p:nvGrpSpPr>
        <p:grpSpPr bwMode="auto">
          <a:xfrm flipH="1">
            <a:off x="2216150" y="4127500"/>
            <a:ext cx="468313" cy="660400"/>
            <a:chOff x="4493" y="1677"/>
            <a:chExt cx="574" cy="822"/>
          </a:xfrm>
        </p:grpSpPr>
        <p:sp>
          <p:nvSpPr>
            <p:cNvPr id="12390" name="AutoShape 153"/>
            <p:cNvSpPr>
              <a:spLocks noChangeAspect="1" noChangeArrowheads="1" noTextEdit="1"/>
            </p:cNvSpPr>
            <p:nvPr/>
          </p:nvSpPr>
          <p:spPr bwMode="auto">
            <a:xfrm>
              <a:off x="4493" y="1677"/>
              <a:ext cx="574" cy="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391" name="Freeform 154"/>
            <p:cNvSpPr>
              <a:spLocks/>
            </p:cNvSpPr>
            <p:nvPr/>
          </p:nvSpPr>
          <p:spPr bwMode="auto">
            <a:xfrm>
              <a:off x="4498" y="1684"/>
              <a:ext cx="564" cy="808"/>
            </a:xfrm>
            <a:custGeom>
              <a:avLst/>
              <a:gdLst>
                <a:gd name="T0" fmla="*/ 2147483647 w 239"/>
                <a:gd name="T1" fmla="*/ 2147483647 h 342"/>
                <a:gd name="T2" fmla="*/ 2147483647 w 239"/>
                <a:gd name="T3" fmla="*/ 2147483647 h 342"/>
                <a:gd name="T4" fmla="*/ 2147483647 w 239"/>
                <a:gd name="T5" fmla="*/ 2147483647 h 342"/>
                <a:gd name="T6" fmla="*/ 2147483647 w 239"/>
                <a:gd name="T7" fmla="*/ 2147483647 h 342"/>
                <a:gd name="T8" fmla="*/ 2147483647 w 239"/>
                <a:gd name="T9" fmla="*/ 2147483647 h 342"/>
                <a:gd name="T10" fmla="*/ 2147483647 w 239"/>
                <a:gd name="T11" fmla="*/ 2147483647 h 342"/>
                <a:gd name="T12" fmla="*/ 0 w 239"/>
                <a:gd name="T13" fmla="*/ 2147483647 h 342"/>
                <a:gd name="T14" fmla="*/ 0 w 239"/>
                <a:gd name="T15" fmla="*/ 2147483647 h 342"/>
                <a:gd name="T16" fmla="*/ 2147483647 w 239"/>
                <a:gd name="T17" fmla="*/ 2147483647 h 342"/>
                <a:gd name="T18" fmla="*/ 2147483647 w 239"/>
                <a:gd name="T19" fmla="*/ 2147483647 h 342"/>
                <a:gd name="T20" fmla="*/ 2147483647 w 239"/>
                <a:gd name="T21" fmla="*/ 2147483647 h 342"/>
                <a:gd name="T22" fmla="*/ 2147483647 w 239"/>
                <a:gd name="T23" fmla="*/ 2147483647 h 342"/>
                <a:gd name="T24" fmla="*/ 2147483647 w 239"/>
                <a:gd name="T25" fmla="*/ 2147483647 h 342"/>
                <a:gd name="T26" fmla="*/ 2147483647 w 239"/>
                <a:gd name="T27" fmla="*/ 2147483647 h 342"/>
                <a:gd name="T28" fmla="*/ 2147483647 w 239"/>
                <a:gd name="T29" fmla="*/ 2147483647 h 342"/>
                <a:gd name="T30" fmla="*/ 2147483647 w 239"/>
                <a:gd name="T31" fmla="*/ 2147483647 h 3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9"/>
                <a:gd name="T49" fmla="*/ 0 h 342"/>
                <a:gd name="T50" fmla="*/ 239 w 239"/>
                <a:gd name="T51" fmla="*/ 342 h 3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9" h="342">
                  <a:moveTo>
                    <a:pt x="237" y="57"/>
                  </a:moveTo>
                  <a:cubicBezTo>
                    <a:pt x="236" y="56"/>
                    <a:pt x="235" y="54"/>
                    <a:pt x="233" y="53"/>
                  </a:cubicBezTo>
                  <a:cubicBezTo>
                    <a:pt x="145" y="2"/>
                    <a:pt x="145" y="2"/>
                    <a:pt x="145" y="2"/>
                  </a:cubicBezTo>
                  <a:cubicBezTo>
                    <a:pt x="142" y="0"/>
                    <a:pt x="138" y="0"/>
                    <a:pt x="135" y="2"/>
                  </a:cubicBezTo>
                  <a:cubicBezTo>
                    <a:pt x="5" y="77"/>
                    <a:pt x="5" y="77"/>
                    <a:pt x="5" y="77"/>
                  </a:cubicBezTo>
                  <a:cubicBezTo>
                    <a:pt x="4" y="78"/>
                    <a:pt x="2" y="79"/>
                    <a:pt x="1" y="81"/>
                  </a:cubicBezTo>
                  <a:cubicBezTo>
                    <a:pt x="1" y="82"/>
                    <a:pt x="0" y="84"/>
                    <a:pt x="0" y="86"/>
                  </a:cubicBezTo>
                  <a:cubicBezTo>
                    <a:pt x="0" y="280"/>
                    <a:pt x="0" y="280"/>
                    <a:pt x="0" y="280"/>
                  </a:cubicBezTo>
                  <a:cubicBezTo>
                    <a:pt x="0" y="284"/>
                    <a:pt x="2" y="287"/>
                    <a:pt x="5" y="289"/>
                  </a:cubicBezTo>
                  <a:cubicBezTo>
                    <a:pt x="93" y="341"/>
                    <a:pt x="93" y="341"/>
                    <a:pt x="93" y="341"/>
                  </a:cubicBezTo>
                  <a:cubicBezTo>
                    <a:pt x="95" y="341"/>
                    <a:pt x="96" y="342"/>
                    <a:pt x="98" y="342"/>
                  </a:cubicBezTo>
                  <a:cubicBezTo>
                    <a:pt x="100" y="342"/>
                    <a:pt x="102" y="341"/>
                    <a:pt x="103" y="341"/>
                  </a:cubicBezTo>
                  <a:cubicBezTo>
                    <a:pt x="234" y="265"/>
                    <a:pt x="234" y="265"/>
                    <a:pt x="234" y="265"/>
                  </a:cubicBezTo>
                  <a:cubicBezTo>
                    <a:pt x="236" y="264"/>
                    <a:pt x="239" y="260"/>
                    <a:pt x="239" y="257"/>
                  </a:cubicBezTo>
                  <a:cubicBezTo>
                    <a:pt x="238" y="62"/>
                    <a:pt x="238" y="62"/>
                    <a:pt x="238" y="62"/>
                  </a:cubicBezTo>
                  <a:cubicBezTo>
                    <a:pt x="238" y="61"/>
                    <a:pt x="238" y="59"/>
                    <a:pt x="237" y="57"/>
                  </a:cubicBezTo>
                  <a:close/>
                </a:path>
              </a:pathLst>
            </a:custGeom>
            <a:noFill/>
            <a:ln w="22225">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392" name="Freeform 155"/>
            <p:cNvSpPr>
              <a:spLocks/>
            </p:cNvSpPr>
            <p:nvPr/>
          </p:nvSpPr>
          <p:spPr bwMode="auto">
            <a:xfrm>
              <a:off x="4498" y="1876"/>
              <a:ext cx="231" cy="616"/>
            </a:xfrm>
            <a:custGeom>
              <a:avLst/>
              <a:gdLst>
                <a:gd name="T0" fmla="*/ 2147483647 w 98"/>
                <a:gd name="T1" fmla="*/ 2147483647 h 261"/>
                <a:gd name="T2" fmla="*/ 2147483647 w 98"/>
                <a:gd name="T3" fmla="*/ 2147483647 h 261"/>
                <a:gd name="T4" fmla="*/ 2147483647 w 98"/>
                <a:gd name="T5" fmla="*/ 0 h 261"/>
                <a:gd name="T6" fmla="*/ 0 w 98"/>
                <a:gd name="T7" fmla="*/ 2147483647 h 261"/>
                <a:gd name="T8" fmla="*/ 0 w 98"/>
                <a:gd name="T9" fmla="*/ 2147483647 h 261"/>
                <a:gd name="T10" fmla="*/ 2147483647 w 98"/>
                <a:gd name="T11" fmla="*/ 2147483647 h 261"/>
                <a:gd name="T12" fmla="*/ 2147483647 w 98"/>
                <a:gd name="T13" fmla="*/ 2147483647 h 261"/>
                <a:gd name="T14" fmla="*/ 2147483647 w 98"/>
                <a:gd name="T15" fmla="*/ 2147483647 h 261"/>
                <a:gd name="T16" fmla="*/ 0 60000 65536"/>
                <a:gd name="T17" fmla="*/ 0 60000 65536"/>
                <a:gd name="T18" fmla="*/ 0 60000 65536"/>
                <a:gd name="T19" fmla="*/ 0 60000 65536"/>
                <a:gd name="T20" fmla="*/ 0 60000 65536"/>
                <a:gd name="T21" fmla="*/ 0 60000 65536"/>
                <a:gd name="T22" fmla="*/ 0 60000 65536"/>
                <a:gd name="T23" fmla="*/ 0 60000 65536"/>
                <a:gd name="T24" fmla="*/ 0 w 98"/>
                <a:gd name="T25" fmla="*/ 0 h 261"/>
                <a:gd name="T26" fmla="*/ 98 w 98"/>
                <a:gd name="T27" fmla="*/ 261 h 2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 h="261">
                  <a:moveTo>
                    <a:pt x="98" y="261"/>
                  </a:moveTo>
                  <a:cubicBezTo>
                    <a:pt x="98" y="58"/>
                    <a:pt x="98" y="58"/>
                    <a:pt x="98" y="58"/>
                  </a:cubicBezTo>
                  <a:cubicBezTo>
                    <a:pt x="1" y="0"/>
                    <a:pt x="1" y="0"/>
                    <a:pt x="1" y="0"/>
                  </a:cubicBezTo>
                  <a:cubicBezTo>
                    <a:pt x="1" y="1"/>
                    <a:pt x="0" y="4"/>
                    <a:pt x="0" y="6"/>
                  </a:cubicBezTo>
                  <a:cubicBezTo>
                    <a:pt x="0" y="199"/>
                    <a:pt x="0" y="199"/>
                    <a:pt x="0" y="199"/>
                  </a:cubicBezTo>
                  <a:cubicBezTo>
                    <a:pt x="0" y="203"/>
                    <a:pt x="2" y="206"/>
                    <a:pt x="5" y="208"/>
                  </a:cubicBezTo>
                  <a:cubicBezTo>
                    <a:pt x="93" y="260"/>
                    <a:pt x="93" y="260"/>
                    <a:pt x="93" y="260"/>
                  </a:cubicBezTo>
                  <a:cubicBezTo>
                    <a:pt x="94" y="260"/>
                    <a:pt x="96" y="261"/>
                    <a:pt x="98" y="26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93" name="Freeform 156"/>
            <p:cNvSpPr>
              <a:spLocks/>
            </p:cNvSpPr>
            <p:nvPr/>
          </p:nvSpPr>
          <p:spPr bwMode="auto">
            <a:xfrm>
              <a:off x="4510" y="1906"/>
              <a:ext cx="200" cy="326"/>
            </a:xfrm>
            <a:custGeom>
              <a:avLst/>
              <a:gdLst>
                <a:gd name="T0" fmla="*/ 0 w 200"/>
                <a:gd name="T1" fmla="*/ 0 h 326"/>
                <a:gd name="T2" fmla="*/ 200 w 200"/>
                <a:gd name="T3" fmla="*/ 116 h 326"/>
                <a:gd name="T4" fmla="*/ 200 w 200"/>
                <a:gd name="T5" fmla="*/ 326 h 326"/>
                <a:gd name="T6" fmla="*/ 0 w 200"/>
                <a:gd name="T7" fmla="*/ 210 h 326"/>
                <a:gd name="T8" fmla="*/ 0 w 200"/>
                <a:gd name="T9" fmla="*/ 0 h 326"/>
                <a:gd name="T10" fmla="*/ 0 60000 65536"/>
                <a:gd name="T11" fmla="*/ 0 60000 65536"/>
                <a:gd name="T12" fmla="*/ 0 60000 65536"/>
                <a:gd name="T13" fmla="*/ 0 60000 65536"/>
                <a:gd name="T14" fmla="*/ 0 60000 65536"/>
                <a:gd name="T15" fmla="*/ 0 w 200"/>
                <a:gd name="T16" fmla="*/ 0 h 326"/>
                <a:gd name="T17" fmla="*/ 200 w 200"/>
                <a:gd name="T18" fmla="*/ 326 h 326"/>
              </a:gdLst>
              <a:ahLst/>
              <a:cxnLst>
                <a:cxn ang="T10">
                  <a:pos x="T0" y="T1"/>
                </a:cxn>
                <a:cxn ang="T11">
                  <a:pos x="T2" y="T3"/>
                </a:cxn>
                <a:cxn ang="T12">
                  <a:pos x="T4" y="T5"/>
                </a:cxn>
                <a:cxn ang="T13">
                  <a:pos x="T6" y="T7"/>
                </a:cxn>
                <a:cxn ang="T14">
                  <a:pos x="T8" y="T9"/>
                </a:cxn>
              </a:cxnLst>
              <a:rect l="T15" t="T16" r="T17" b="T18"/>
              <a:pathLst>
                <a:path w="200" h="326">
                  <a:moveTo>
                    <a:pt x="0" y="0"/>
                  </a:moveTo>
                  <a:lnTo>
                    <a:pt x="200" y="116"/>
                  </a:lnTo>
                  <a:lnTo>
                    <a:pt x="200" y="326"/>
                  </a:lnTo>
                  <a:lnTo>
                    <a:pt x="0" y="210"/>
                  </a:lnTo>
                  <a:lnTo>
                    <a:pt x="0"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94" name="Freeform 157"/>
            <p:cNvSpPr>
              <a:spLocks/>
            </p:cNvSpPr>
            <p:nvPr/>
          </p:nvSpPr>
          <p:spPr bwMode="auto">
            <a:xfrm>
              <a:off x="4510" y="1906"/>
              <a:ext cx="200" cy="326"/>
            </a:xfrm>
            <a:custGeom>
              <a:avLst/>
              <a:gdLst>
                <a:gd name="T0" fmla="*/ 4 w 200"/>
                <a:gd name="T1" fmla="*/ 3 h 326"/>
                <a:gd name="T2" fmla="*/ 4 w 200"/>
                <a:gd name="T3" fmla="*/ 206 h 326"/>
                <a:gd name="T4" fmla="*/ 200 w 200"/>
                <a:gd name="T5" fmla="*/ 319 h 326"/>
                <a:gd name="T6" fmla="*/ 200 w 200"/>
                <a:gd name="T7" fmla="*/ 326 h 326"/>
                <a:gd name="T8" fmla="*/ 0 w 200"/>
                <a:gd name="T9" fmla="*/ 210 h 326"/>
                <a:gd name="T10" fmla="*/ 0 w 200"/>
                <a:gd name="T11" fmla="*/ 0 h 326"/>
                <a:gd name="T12" fmla="*/ 4 w 200"/>
                <a:gd name="T13" fmla="*/ 3 h 326"/>
                <a:gd name="T14" fmla="*/ 0 60000 65536"/>
                <a:gd name="T15" fmla="*/ 0 60000 65536"/>
                <a:gd name="T16" fmla="*/ 0 60000 65536"/>
                <a:gd name="T17" fmla="*/ 0 60000 65536"/>
                <a:gd name="T18" fmla="*/ 0 60000 65536"/>
                <a:gd name="T19" fmla="*/ 0 60000 65536"/>
                <a:gd name="T20" fmla="*/ 0 60000 65536"/>
                <a:gd name="T21" fmla="*/ 0 w 200"/>
                <a:gd name="T22" fmla="*/ 0 h 326"/>
                <a:gd name="T23" fmla="*/ 200 w 200"/>
                <a:gd name="T24" fmla="*/ 326 h 3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 h="326">
                  <a:moveTo>
                    <a:pt x="4" y="3"/>
                  </a:moveTo>
                  <a:lnTo>
                    <a:pt x="4" y="206"/>
                  </a:lnTo>
                  <a:lnTo>
                    <a:pt x="200" y="319"/>
                  </a:lnTo>
                  <a:lnTo>
                    <a:pt x="200" y="326"/>
                  </a:lnTo>
                  <a:lnTo>
                    <a:pt x="0" y="210"/>
                  </a:lnTo>
                  <a:lnTo>
                    <a:pt x="0" y="0"/>
                  </a:lnTo>
                  <a:lnTo>
                    <a:pt x="4"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95" name="Line 158"/>
            <p:cNvSpPr>
              <a:spLocks noChangeShapeType="1"/>
            </p:cNvSpPr>
            <p:nvPr/>
          </p:nvSpPr>
          <p:spPr bwMode="auto">
            <a:xfrm>
              <a:off x="4536" y="1975"/>
              <a:ext cx="160" cy="87"/>
            </a:xfrm>
            <a:prstGeom prst="line">
              <a:avLst/>
            </a:prstGeom>
            <a:noFill/>
            <a:ln w="11113" cap="rnd">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2396" name="Line 159"/>
            <p:cNvSpPr>
              <a:spLocks noChangeShapeType="1"/>
            </p:cNvSpPr>
            <p:nvPr/>
          </p:nvSpPr>
          <p:spPr bwMode="auto">
            <a:xfrm>
              <a:off x="4536" y="2029"/>
              <a:ext cx="160" cy="87"/>
            </a:xfrm>
            <a:prstGeom prst="line">
              <a:avLst/>
            </a:prstGeom>
            <a:noFill/>
            <a:ln w="11113" cap="rnd">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2397" name="Line 160"/>
            <p:cNvSpPr>
              <a:spLocks noChangeShapeType="1"/>
            </p:cNvSpPr>
            <p:nvPr/>
          </p:nvSpPr>
          <p:spPr bwMode="auto">
            <a:xfrm>
              <a:off x="4536" y="2078"/>
              <a:ext cx="160" cy="87"/>
            </a:xfrm>
            <a:prstGeom prst="line">
              <a:avLst/>
            </a:prstGeom>
            <a:noFill/>
            <a:ln w="11113" cap="rnd">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2398" name="Freeform 161"/>
            <p:cNvSpPr>
              <a:spLocks/>
            </p:cNvSpPr>
            <p:nvPr/>
          </p:nvSpPr>
          <p:spPr bwMode="auto">
            <a:xfrm>
              <a:off x="4510" y="2140"/>
              <a:ext cx="196" cy="130"/>
            </a:xfrm>
            <a:custGeom>
              <a:avLst/>
              <a:gdLst>
                <a:gd name="T0" fmla="*/ 2147483647 w 83"/>
                <a:gd name="T1" fmla="*/ 2147483647 h 55"/>
                <a:gd name="T2" fmla="*/ 0 w 83"/>
                <a:gd name="T3" fmla="*/ 2147483647 h 55"/>
                <a:gd name="T4" fmla="*/ 2147483647 w 83"/>
                <a:gd name="T5" fmla="*/ 2147483647 h 55"/>
                <a:gd name="T6" fmla="*/ 2147483647 w 83"/>
                <a:gd name="T7" fmla="*/ 2147483647 h 55"/>
                <a:gd name="T8" fmla="*/ 2147483647 w 83"/>
                <a:gd name="T9" fmla="*/ 2147483647 h 55"/>
                <a:gd name="T10" fmla="*/ 2147483647 w 83"/>
                <a:gd name="T11" fmla="*/ 2147483647 h 55"/>
                <a:gd name="T12" fmla="*/ 2147483647 w 83"/>
                <a:gd name="T13" fmla="*/ 2147483647 h 55"/>
                <a:gd name="T14" fmla="*/ 0 60000 65536"/>
                <a:gd name="T15" fmla="*/ 0 60000 65536"/>
                <a:gd name="T16" fmla="*/ 0 60000 65536"/>
                <a:gd name="T17" fmla="*/ 0 60000 65536"/>
                <a:gd name="T18" fmla="*/ 0 60000 65536"/>
                <a:gd name="T19" fmla="*/ 0 60000 65536"/>
                <a:gd name="T20" fmla="*/ 0 60000 65536"/>
                <a:gd name="T21" fmla="*/ 0 w 83"/>
                <a:gd name="T22" fmla="*/ 0 h 55"/>
                <a:gd name="T23" fmla="*/ 83 w 83"/>
                <a:gd name="T24" fmla="*/ 55 h 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55">
                  <a:moveTo>
                    <a:pt x="5" y="2"/>
                  </a:moveTo>
                  <a:cubicBezTo>
                    <a:pt x="2" y="0"/>
                    <a:pt x="0" y="1"/>
                    <a:pt x="0" y="4"/>
                  </a:cubicBezTo>
                  <a:cubicBezTo>
                    <a:pt x="0" y="7"/>
                    <a:pt x="2" y="10"/>
                    <a:pt x="4" y="12"/>
                  </a:cubicBezTo>
                  <a:cubicBezTo>
                    <a:pt x="79" y="54"/>
                    <a:pt x="79" y="54"/>
                    <a:pt x="79" y="54"/>
                  </a:cubicBezTo>
                  <a:cubicBezTo>
                    <a:pt x="81" y="55"/>
                    <a:pt x="83" y="54"/>
                    <a:pt x="83" y="52"/>
                  </a:cubicBezTo>
                  <a:cubicBezTo>
                    <a:pt x="83" y="49"/>
                    <a:pt x="81" y="45"/>
                    <a:pt x="79" y="44"/>
                  </a:cubicBezTo>
                  <a:lnTo>
                    <a:pt x="5" y="2"/>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99" name="Freeform 162"/>
            <p:cNvSpPr>
              <a:spLocks/>
            </p:cNvSpPr>
            <p:nvPr/>
          </p:nvSpPr>
          <p:spPr bwMode="auto">
            <a:xfrm>
              <a:off x="4500" y="1684"/>
              <a:ext cx="558" cy="329"/>
            </a:xfrm>
            <a:custGeom>
              <a:avLst/>
              <a:gdLst>
                <a:gd name="T0" fmla="*/ 2147483647 w 236"/>
                <a:gd name="T1" fmla="*/ 2147483647 h 139"/>
                <a:gd name="T2" fmla="*/ 2147483647 w 236"/>
                <a:gd name="T3" fmla="*/ 2147483647 h 139"/>
                <a:gd name="T4" fmla="*/ 2147483647 w 236"/>
                <a:gd name="T5" fmla="*/ 2147483647 h 139"/>
                <a:gd name="T6" fmla="*/ 2147483647 w 236"/>
                <a:gd name="T7" fmla="*/ 2147483647 h 139"/>
                <a:gd name="T8" fmla="*/ 2147483647 w 236"/>
                <a:gd name="T9" fmla="*/ 2147483647 h 139"/>
                <a:gd name="T10" fmla="*/ 2147483647 w 236"/>
                <a:gd name="T11" fmla="*/ 2147483647 h 139"/>
                <a:gd name="T12" fmla="*/ 0 w 236"/>
                <a:gd name="T13" fmla="*/ 2147483647 h 139"/>
                <a:gd name="T14" fmla="*/ 2147483647 w 236"/>
                <a:gd name="T15" fmla="*/ 2147483647 h 139"/>
                <a:gd name="T16" fmla="*/ 2147483647 w 236"/>
                <a:gd name="T17" fmla="*/ 2147483647 h 139"/>
                <a:gd name="T18" fmla="*/ 2147483647 w 236"/>
                <a:gd name="T19" fmla="*/ 2147483647 h 1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6"/>
                <a:gd name="T31" fmla="*/ 0 h 139"/>
                <a:gd name="T32" fmla="*/ 236 w 236"/>
                <a:gd name="T33" fmla="*/ 139 h 1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6" h="139">
                  <a:moveTo>
                    <a:pt x="232" y="54"/>
                  </a:moveTo>
                  <a:cubicBezTo>
                    <a:pt x="144" y="2"/>
                    <a:pt x="144" y="2"/>
                    <a:pt x="144" y="2"/>
                  </a:cubicBezTo>
                  <a:cubicBezTo>
                    <a:pt x="144" y="2"/>
                    <a:pt x="144" y="2"/>
                    <a:pt x="144" y="2"/>
                  </a:cubicBezTo>
                  <a:cubicBezTo>
                    <a:pt x="141" y="0"/>
                    <a:pt x="137" y="0"/>
                    <a:pt x="134" y="2"/>
                  </a:cubicBezTo>
                  <a:cubicBezTo>
                    <a:pt x="134" y="2"/>
                    <a:pt x="134" y="2"/>
                    <a:pt x="134" y="2"/>
                  </a:cubicBezTo>
                  <a:cubicBezTo>
                    <a:pt x="4" y="77"/>
                    <a:pt x="4" y="77"/>
                    <a:pt x="4" y="77"/>
                  </a:cubicBezTo>
                  <a:cubicBezTo>
                    <a:pt x="3" y="78"/>
                    <a:pt x="1" y="79"/>
                    <a:pt x="0" y="81"/>
                  </a:cubicBezTo>
                  <a:cubicBezTo>
                    <a:pt x="97" y="139"/>
                    <a:pt x="97" y="139"/>
                    <a:pt x="97" y="139"/>
                  </a:cubicBezTo>
                  <a:cubicBezTo>
                    <a:pt x="236" y="58"/>
                    <a:pt x="236" y="58"/>
                    <a:pt x="236" y="58"/>
                  </a:cubicBezTo>
                  <a:cubicBezTo>
                    <a:pt x="235" y="56"/>
                    <a:pt x="234" y="55"/>
                    <a:pt x="232" y="54"/>
                  </a:cubicBez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00" name="Freeform 163"/>
            <p:cNvSpPr>
              <a:spLocks/>
            </p:cNvSpPr>
            <p:nvPr/>
          </p:nvSpPr>
          <p:spPr bwMode="auto">
            <a:xfrm>
              <a:off x="4729" y="1821"/>
              <a:ext cx="331" cy="671"/>
            </a:xfrm>
            <a:custGeom>
              <a:avLst/>
              <a:gdLst>
                <a:gd name="T0" fmla="*/ 0 w 140"/>
                <a:gd name="T1" fmla="*/ 2147483647 h 284"/>
                <a:gd name="T2" fmla="*/ 0 w 140"/>
                <a:gd name="T3" fmla="*/ 2147483647 h 284"/>
                <a:gd name="T4" fmla="*/ 2147483647 w 140"/>
                <a:gd name="T5" fmla="*/ 2147483647 h 284"/>
                <a:gd name="T6" fmla="*/ 2147483647 w 140"/>
                <a:gd name="T7" fmla="*/ 2147483647 h 284"/>
                <a:gd name="T8" fmla="*/ 2147483647 w 140"/>
                <a:gd name="T9" fmla="*/ 2147483647 h 284"/>
                <a:gd name="T10" fmla="*/ 2147483647 w 140"/>
                <a:gd name="T11" fmla="*/ 2147483647 h 284"/>
                <a:gd name="T12" fmla="*/ 2147483647 w 140"/>
                <a:gd name="T13" fmla="*/ 0 h 284"/>
                <a:gd name="T14" fmla="*/ 0 w 140"/>
                <a:gd name="T15" fmla="*/ 2147483647 h 284"/>
                <a:gd name="T16" fmla="*/ 0 60000 65536"/>
                <a:gd name="T17" fmla="*/ 0 60000 65536"/>
                <a:gd name="T18" fmla="*/ 0 60000 65536"/>
                <a:gd name="T19" fmla="*/ 0 60000 65536"/>
                <a:gd name="T20" fmla="*/ 0 60000 65536"/>
                <a:gd name="T21" fmla="*/ 0 60000 65536"/>
                <a:gd name="T22" fmla="*/ 0 60000 65536"/>
                <a:gd name="T23" fmla="*/ 0 60000 65536"/>
                <a:gd name="T24" fmla="*/ 0 w 140"/>
                <a:gd name="T25" fmla="*/ 0 h 284"/>
                <a:gd name="T26" fmla="*/ 140 w 140"/>
                <a:gd name="T27" fmla="*/ 284 h 2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0" h="284">
                  <a:moveTo>
                    <a:pt x="0" y="81"/>
                  </a:moveTo>
                  <a:cubicBezTo>
                    <a:pt x="0" y="284"/>
                    <a:pt x="0" y="284"/>
                    <a:pt x="0" y="284"/>
                  </a:cubicBezTo>
                  <a:cubicBezTo>
                    <a:pt x="2" y="284"/>
                    <a:pt x="4" y="284"/>
                    <a:pt x="5" y="283"/>
                  </a:cubicBezTo>
                  <a:cubicBezTo>
                    <a:pt x="135" y="208"/>
                    <a:pt x="135" y="208"/>
                    <a:pt x="135" y="208"/>
                  </a:cubicBezTo>
                  <a:cubicBezTo>
                    <a:pt x="138" y="206"/>
                    <a:pt x="140" y="203"/>
                    <a:pt x="140" y="199"/>
                  </a:cubicBezTo>
                  <a:cubicBezTo>
                    <a:pt x="140" y="5"/>
                    <a:pt x="140" y="5"/>
                    <a:pt x="140" y="5"/>
                  </a:cubicBezTo>
                  <a:cubicBezTo>
                    <a:pt x="140" y="3"/>
                    <a:pt x="140" y="2"/>
                    <a:pt x="139" y="0"/>
                  </a:cubicBezTo>
                  <a:lnTo>
                    <a:pt x="0" y="81"/>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2363" name="Group 164"/>
          <p:cNvGrpSpPr>
            <a:grpSpLocks noChangeAspect="1"/>
          </p:cNvGrpSpPr>
          <p:nvPr/>
        </p:nvGrpSpPr>
        <p:grpSpPr bwMode="auto">
          <a:xfrm flipH="1">
            <a:off x="2705100" y="4373563"/>
            <a:ext cx="469900" cy="660400"/>
            <a:chOff x="4493" y="1677"/>
            <a:chExt cx="574" cy="822"/>
          </a:xfrm>
        </p:grpSpPr>
        <p:sp>
          <p:nvSpPr>
            <p:cNvPr id="12379" name="AutoShape 165"/>
            <p:cNvSpPr>
              <a:spLocks noChangeAspect="1" noChangeArrowheads="1" noTextEdit="1"/>
            </p:cNvSpPr>
            <p:nvPr/>
          </p:nvSpPr>
          <p:spPr bwMode="auto">
            <a:xfrm>
              <a:off x="4493" y="1677"/>
              <a:ext cx="574" cy="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380" name="Freeform 166"/>
            <p:cNvSpPr>
              <a:spLocks/>
            </p:cNvSpPr>
            <p:nvPr/>
          </p:nvSpPr>
          <p:spPr bwMode="auto">
            <a:xfrm>
              <a:off x="4498" y="1684"/>
              <a:ext cx="564" cy="808"/>
            </a:xfrm>
            <a:custGeom>
              <a:avLst/>
              <a:gdLst>
                <a:gd name="T0" fmla="*/ 2147483647 w 239"/>
                <a:gd name="T1" fmla="*/ 2147483647 h 342"/>
                <a:gd name="T2" fmla="*/ 2147483647 w 239"/>
                <a:gd name="T3" fmla="*/ 2147483647 h 342"/>
                <a:gd name="T4" fmla="*/ 2147483647 w 239"/>
                <a:gd name="T5" fmla="*/ 2147483647 h 342"/>
                <a:gd name="T6" fmla="*/ 2147483647 w 239"/>
                <a:gd name="T7" fmla="*/ 2147483647 h 342"/>
                <a:gd name="T8" fmla="*/ 2147483647 w 239"/>
                <a:gd name="T9" fmla="*/ 2147483647 h 342"/>
                <a:gd name="T10" fmla="*/ 2147483647 w 239"/>
                <a:gd name="T11" fmla="*/ 2147483647 h 342"/>
                <a:gd name="T12" fmla="*/ 0 w 239"/>
                <a:gd name="T13" fmla="*/ 2147483647 h 342"/>
                <a:gd name="T14" fmla="*/ 0 w 239"/>
                <a:gd name="T15" fmla="*/ 2147483647 h 342"/>
                <a:gd name="T16" fmla="*/ 2147483647 w 239"/>
                <a:gd name="T17" fmla="*/ 2147483647 h 342"/>
                <a:gd name="T18" fmla="*/ 2147483647 w 239"/>
                <a:gd name="T19" fmla="*/ 2147483647 h 342"/>
                <a:gd name="T20" fmla="*/ 2147483647 w 239"/>
                <a:gd name="T21" fmla="*/ 2147483647 h 342"/>
                <a:gd name="T22" fmla="*/ 2147483647 w 239"/>
                <a:gd name="T23" fmla="*/ 2147483647 h 342"/>
                <a:gd name="T24" fmla="*/ 2147483647 w 239"/>
                <a:gd name="T25" fmla="*/ 2147483647 h 342"/>
                <a:gd name="T26" fmla="*/ 2147483647 w 239"/>
                <a:gd name="T27" fmla="*/ 2147483647 h 342"/>
                <a:gd name="T28" fmla="*/ 2147483647 w 239"/>
                <a:gd name="T29" fmla="*/ 2147483647 h 342"/>
                <a:gd name="T30" fmla="*/ 2147483647 w 239"/>
                <a:gd name="T31" fmla="*/ 2147483647 h 3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9"/>
                <a:gd name="T49" fmla="*/ 0 h 342"/>
                <a:gd name="T50" fmla="*/ 239 w 239"/>
                <a:gd name="T51" fmla="*/ 342 h 3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9" h="342">
                  <a:moveTo>
                    <a:pt x="237" y="57"/>
                  </a:moveTo>
                  <a:cubicBezTo>
                    <a:pt x="236" y="56"/>
                    <a:pt x="235" y="54"/>
                    <a:pt x="233" y="53"/>
                  </a:cubicBezTo>
                  <a:cubicBezTo>
                    <a:pt x="145" y="2"/>
                    <a:pt x="145" y="2"/>
                    <a:pt x="145" y="2"/>
                  </a:cubicBezTo>
                  <a:cubicBezTo>
                    <a:pt x="142" y="0"/>
                    <a:pt x="138" y="0"/>
                    <a:pt x="135" y="2"/>
                  </a:cubicBezTo>
                  <a:cubicBezTo>
                    <a:pt x="5" y="77"/>
                    <a:pt x="5" y="77"/>
                    <a:pt x="5" y="77"/>
                  </a:cubicBezTo>
                  <a:cubicBezTo>
                    <a:pt x="4" y="78"/>
                    <a:pt x="2" y="79"/>
                    <a:pt x="1" y="81"/>
                  </a:cubicBezTo>
                  <a:cubicBezTo>
                    <a:pt x="1" y="82"/>
                    <a:pt x="0" y="84"/>
                    <a:pt x="0" y="86"/>
                  </a:cubicBezTo>
                  <a:cubicBezTo>
                    <a:pt x="0" y="280"/>
                    <a:pt x="0" y="280"/>
                    <a:pt x="0" y="280"/>
                  </a:cubicBezTo>
                  <a:cubicBezTo>
                    <a:pt x="0" y="284"/>
                    <a:pt x="2" y="287"/>
                    <a:pt x="5" y="289"/>
                  </a:cubicBezTo>
                  <a:cubicBezTo>
                    <a:pt x="93" y="341"/>
                    <a:pt x="93" y="341"/>
                    <a:pt x="93" y="341"/>
                  </a:cubicBezTo>
                  <a:cubicBezTo>
                    <a:pt x="95" y="341"/>
                    <a:pt x="96" y="342"/>
                    <a:pt x="98" y="342"/>
                  </a:cubicBezTo>
                  <a:cubicBezTo>
                    <a:pt x="100" y="342"/>
                    <a:pt x="102" y="341"/>
                    <a:pt x="103" y="341"/>
                  </a:cubicBezTo>
                  <a:cubicBezTo>
                    <a:pt x="234" y="265"/>
                    <a:pt x="234" y="265"/>
                    <a:pt x="234" y="265"/>
                  </a:cubicBezTo>
                  <a:cubicBezTo>
                    <a:pt x="236" y="264"/>
                    <a:pt x="239" y="260"/>
                    <a:pt x="239" y="257"/>
                  </a:cubicBezTo>
                  <a:cubicBezTo>
                    <a:pt x="238" y="62"/>
                    <a:pt x="238" y="62"/>
                    <a:pt x="238" y="62"/>
                  </a:cubicBezTo>
                  <a:cubicBezTo>
                    <a:pt x="238" y="61"/>
                    <a:pt x="238" y="59"/>
                    <a:pt x="237" y="57"/>
                  </a:cubicBezTo>
                  <a:close/>
                </a:path>
              </a:pathLst>
            </a:custGeom>
            <a:noFill/>
            <a:ln w="22225">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381" name="Freeform 167"/>
            <p:cNvSpPr>
              <a:spLocks/>
            </p:cNvSpPr>
            <p:nvPr/>
          </p:nvSpPr>
          <p:spPr bwMode="auto">
            <a:xfrm>
              <a:off x="4498" y="1876"/>
              <a:ext cx="231" cy="616"/>
            </a:xfrm>
            <a:custGeom>
              <a:avLst/>
              <a:gdLst>
                <a:gd name="T0" fmla="*/ 2147483647 w 98"/>
                <a:gd name="T1" fmla="*/ 2147483647 h 261"/>
                <a:gd name="T2" fmla="*/ 2147483647 w 98"/>
                <a:gd name="T3" fmla="*/ 2147483647 h 261"/>
                <a:gd name="T4" fmla="*/ 2147483647 w 98"/>
                <a:gd name="T5" fmla="*/ 0 h 261"/>
                <a:gd name="T6" fmla="*/ 0 w 98"/>
                <a:gd name="T7" fmla="*/ 2147483647 h 261"/>
                <a:gd name="T8" fmla="*/ 0 w 98"/>
                <a:gd name="T9" fmla="*/ 2147483647 h 261"/>
                <a:gd name="T10" fmla="*/ 2147483647 w 98"/>
                <a:gd name="T11" fmla="*/ 2147483647 h 261"/>
                <a:gd name="T12" fmla="*/ 2147483647 w 98"/>
                <a:gd name="T13" fmla="*/ 2147483647 h 261"/>
                <a:gd name="T14" fmla="*/ 2147483647 w 98"/>
                <a:gd name="T15" fmla="*/ 2147483647 h 261"/>
                <a:gd name="T16" fmla="*/ 0 60000 65536"/>
                <a:gd name="T17" fmla="*/ 0 60000 65536"/>
                <a:gd name="T18" fmla="*/ 0 60000 65536"/>
                <a:gd name="T19" fmla="*/ 0 60000 65536"/>
                <a:gd name="T20" fmla="*/ 0 60000 65536"/>
                <a:gd name="T21" fmla="*/ 0 60000 65536"/>
                <a:gd name="T22" fmla="*/ 0 60000 65536"/>
                <a:gd name="T23" fmla="*/ 0 60000 65536"/>
                <a:gd name="T24" fmla="*/ 0 w 98"/>
                <a:gd name="T25" fmla="*/ 0 h 261"/>
                <a:gd name="T26" fmla="*/ 98 w 98"/>
                <a:gd name="T27" fmla="*/ 261 h 2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 h="261">
                  <a:moveTo>
                    <a:pt x="98" y="261"/>
                  </a:moveTo>
                  <a:cubicBezTo>
                    <a:pt x="98" y="58"/>
                    <a:pt x="98" y="58"/>
                    <a:pt x="98" y="58"/>
                  </a:cubicBezTo>
                  <a:cubicBezTo>
                    <a:pt x="1" y="0"/>
                    <a:pt x="1" y="0"/>
                    <a:pt x="1" y="0"/>
                  </a:cubicBezTo>
                  <a:cubicBezTo>
                    <a:pt x="1" y="1"/>
                    <a:pt x="0" y="4"/>
                    <a:pt x="0" y="6"/>
                  </a:cubicBezTo>
                  <a:cubicBezTo>
                    <a:pt x="0" y="199"/>
                    <a:pt x="0" y="199"/>
                    <a:pt x="0" y="199"/>
                  </a:cubicBezTo>
                  <a:cubicBezTo>
                    <a:pt x="0" y="203"/>
                    <a:pt x="2" y="206"/>
                    <a:pt x="5" y="208"/>
                  </a:cubicBezTo>
                  <a:cubicBezTo>
                    <a:pt x="93" y="260"/>
                    <a:pt x="93" y="260"/>
                    <a:pt x="93" y="260"/>
                  </a:cubicBezTo>
                  <a:cubicBezTo>
                    <a:pt x="94" y="260"/>
                    <a:pt x="96" y="261"/>
                    <a:pt x="98" y="26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82" name="Freeform 168"/>
            <p:cNvSpPr>
              <a:spLocks/>
            </p:cNvSpPr>
            <p:nvPr/>
          </p:nvSpPr>
          <p:spPr bwMode="auto">
            <a:xfrm>
              <a:off x="4510" y="1906"/>
              <a:ext cx="200" cy="326"/>
            </a:xfrm>
            <a:custGeom>
              <a:avLst/>
              <a:gdLst>
                <a:gd name="T0" fmla="*/ 0 w 200"/>
                <a:gd name="T1" fmla="*/ 0 h 326"/>
                <a:gd name="T2" fmla="*/ 200 w 200"/>
                <a:gd name="T3" fmla="*/ 116 h 326"/>
                <a:gd name="T4" fmla="*/ 200 w 200"/>
                <a:gd name="T5" fmla="*/ 326 h 326"/>
                <a:gd name="T6" fmla="*/ 0 w 200"/>
                <a:gd name="T7" fmla="*/ 210 h 326"/>
                <a:gd name="T8" fmla="*/ 0 w 200"/>
                <a:gd name="T9" fmla="*/ 0 h 326"/>
                <a:gd name="T10" fmla="*/ 0 60000 65536"/>
                <a:gd name="T11" fmla="*/ 0 60000 65536"/>
                <a:gd name="T12" fmla="*/ 0 60000 65536"/>
                <a:gd name="T13" fmla="*/ 0 60000 65536"/>
                <a:gd name="T14" fmla="*/ 0 60000 65536"/>
                <a:gd name="T15" fmla="*/ 0 w 200"/>
                <a:gd name="T16" fmla="*/ 0 h 326"/>
                <a:gd name="T17" fmla="*/ 200 w 200"/>
                <a:gd name="T18" fmla="*/ 326 h 326"/>
              </a:gdLst>
              <a:ahLst/>
              <a:cxnLst>
                <a:cxn ang="T10">
                  <a:pos x="T0" y="T1"/>
                </a:cxn>
                <a:cxn ang="T11">
                  <a:pos x="T2" y="T3"/>
                </a:cxn>
                <a:cxn ang="T12">
                  <a:pos x="T4" y="T5"/>
                </a:cxn>
                <a:cxn ang="T13">
                  <a:pos x="T6" y="T7"/>
                </a:cxn>
                <a:cxn ang="T14">
                  <a:pos x="T8" y="T9"/>
                </a:cxn>
              </a:cxnLst>
              <a:rect l="T15" t="T16" r="T17" b="T18"/>
              <a:pathLst>
                <a:path w="200" h="326">
                  <a:moveTo>
                    <a:pt x="0" y="0"/>
                  </a:moveTo>
                  <a:lnTo>
                    <a:pt x="200" y="116"/>
                  </a:lnTo>
                  <a:lnTo>
                    <a:pt x="200" y="326"/>
                  </a:lnTo>
                  <a:lnTo>
                    <a:pt x="0" y="210"/>
                  </a:lnTo>
                  <a:lnTo>
                    <a:pt x="0"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83" name="Freeform 169"/>
            <p:cNvSpPr>
              <a:spLocks/>
            </p:cNvSpPr>
            <p:nvPr/>
          </p:nvSpPr>
          <p:spPr bwMode="auto">
            <a:xfrm>
              <a:off x="4510" y="1906"/>
              <a:ext cx="200" cy="326"/>
            </a:xfrm>
            <a:custGeom>
              <a:avLst/>
              <a:gdLst>
                <a:gd name="T0" fmla="*/ 4 w 200"/>
                <a:gd name="T1" fmla="*/ 3 h 326"/>
                <a:gd name="T2" fmla="*/ 4 w 200"/>
                <a:gd name="T3" fmla="*/ 206 h 326"/>
                <a:gd name="T4" fmla="*/ 200 w 200"/>
                <a:gd name="T5" fmla="*/ 319 h 326"/>
                <a:gd name="T6" fmla="*/ 200 w 200"/>
                <a:gd name="T7" fmla="*/ 326 h 326"/>
                <a:gd name="T8" fmla="*/ 0 w 200"/>
                <a:gd name="T9" fmla="*/ 210 h 326"/>
                <a:gd name="T10" fmla="*/ 0 w 200"/>
                <a:gd name="T11" fmla="*/ 0 h 326"/>
                <a:gd name="T12" fmla="*/ 4 w 200"/>
                <a:gd name="T13" fmla="*/ 3 h 326"/>
                <a:gd name="T14" fmla="*/ 0 60000 65536"/>
                <a:gd name="T15" fmla="*/ 0 60000 65536"/>
                <a:gd name="T16" fmla="*/ 0 60000 65536"/>
                <a:gd name="T17" fmla="*/ 0 60000 65536"/>
                <a:gd name="T18" fmla="*/ 0 60000 65536"/>
                <a:gd name="T19" fmla="*/ 0 60000 65536"/>
                <a:gd name="T20" fmla="*/ 0 60000 65536"/>
                <a:gd name="T21" fmla="*/ 0 w 200"/>
                <a:gd name="T22" fmla="*/ 0 h 326"/>
                <a:gd name="T23" fmla="*/ 200 w 200"/>
                <a:gd name="T24" fmla="*/ 326 h 3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 h="326">
                  <a:moveTo>
                    <a:pt x="4" y="3"/>
                  </a:moveTo>
                  <a:lnTo>
                    <a:pt x="4" y="206"/>
                  </a:lnTo>
                  <a:lnTo>
                    <a:pt x="200" y="319"/>
                  </a:lnTo>
                  <a:lnTo>
                    <a:pt x="200" y="326"/>
                  </a:lnTo>
                  <a:lnTo>
                    <a:pt x="0" y="210"/>
                  </a:lnTo>
                  <a:lnTo>
                    <a:pt x="0" y="0"/>
                  </a:lnTo>
                  <a:lnTo>
                    <a:pt x="4"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84" name="Line 170"/>
            <p:cNvSpPr>
              <a:spLocks noChangeShapeType="1"/>
            </p:cNvSpPr>
            <p:nvPr/>
          </p:nvSpPr>
          <p:spPr bwMode="auto">
            <a:xfrm>
              <a:off x="4536" y="1975"/>
              <a:ext cx="161" cy="87"/>
            </a:xfrm>
            <a:prstGeom prst="line">
              <a:avLst/>
            </a:prstGeom>
            <a:noFill/>
            <a:ln w="11113" cap="rnd">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2385" name="Line 171"/>
            <p:cNvSpPr>
              <a:spLocks noChangeShapeType="1"/>
            </p:cNvSpPr>
            <p:nvPr/>
          </p:nvSpPr>
          <p:spPr bwMode="auto">
            <a:xfrm>
              <a:off x="4536" y="2029"/>
              <a:ext cx="161" cy="87"/>
            </a:xfrm>
            <a:prstGeom prst="line">
              <a:avLst/>
            </a:prstGeom>
            <a:noFill/>
            <a:ln w="11113" cap="rnd">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2386" name="Line 172"/>
            <p:cNvSpPr>
              <a:spLocks noChangeShapeType="1"/>
            </p:cNvSpPr>
            <p:nvPr/>
          </p:nvSpPr>
          <p:spPr bwMode="auto">
            <a:xfrm>
              <a:off x="4536" y="2078"/>
              <a:ext cx="161" cy="87"/>
            </a:xfrm>
            <a:prstGeom prst="line">
              <a:avLst/>
            </a:prstGeom>
            <a:noFill/>
            <a:ln w="11113" cap="rnd">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2387" name="Freeform 173"/>
            <p:cNvSpPr>
              <a:spLocks/>
            </p:cNvSpPr>
            <p:nvPr/>
          </p:nvSpPr>
          <p:spPr bwMode="auto">
            <a:xfrm>
              <a:off x="4510" y="2140"/>
              <a:ext cx="196" cy="130"/>
            </a:xfrm>
            <a:custGeom>
              <a:avLst/>
              <a:gdLst>
                <a:gd name="T0" fmla="*/ 2147483647 w 83"/>
                <a:gd name="T1" fmla="*/ 2147483647 h 55"/>
                <a:gd name="T2" fmla="*/ 0 w 83"/>
                <a:gd name="T3" fmla="*/ 2147483647 h 55"/>
                <a:gd name="T4" fmla="*/ 2147483647 w 83"/>
                <a:gd name="T5" fmla="*/ 2147483647 h 55"/>
                <a:gd name="T6" fmla="*/ 2147483647 w 83"/>
                <a:gd name="T7" fmla="*/ 2147483647 h 55"/>
                <a:gd name="T8" fmla="*/ 2147483647 w 83"/>
                <a:gd name="T9" fmla="*/ 2147483647 h 55"/>
                <a:gd name="T10" fmla="*/ 2147483647 w 83"/>
                <a:gd name="T11" fmla="*/ 2147483647 h 55"/>
                <a:gd name="T12" fmla="*/ 2147483647 w 83"/>
                <a:gd name="T13" fmla="*/ 2147483647 h 55"/>
                <a:gd name="T14" fmla="*/ 0 60000 65536"/>
                <a:gd name="T15" fmla="*/ 0 60000 65536"/>
                <a:gd name="T16" fmla="*/ 0 60000 65536"/>
                <a:gd name="T17" fmla="*/ 0 60000 65536"/>
                <a:gd name="T18" fmla="*/ 0 60000 65536"/>
                <a:gd name="T19" fmla="*/ 0 60000 65536"/>
                <a:gd name="T20" fmla="*/ 0 60000 65536"/>
                <a:gd name="T21" fmla="*/ 0 w 83"/>
                <a:gd name="T22" fmla="*/ 0 h 55"/>
                <a:gd name="T23" fmla="*/ 83 w 83"/>
                <a:gd name="T24" fmla="*/ 55 h 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55">
                  <a:moveTo>
                    <a:pt x="5" y="2"/>
                  </a:moveTo>
                  <a:cubicBezTo>
                    <a:pt x="2" y="0"/>
                    <a:pt x="0" y="1"/>
                    <a:pt x="0" y="4"/>
                  </a:cubicBezTo>
                  <a:cubicBezTo>
                    <a:pt x="0" y="7"/>
                    <a:pt x="2" y="10"/>
                    <a:pt x="4" y="12"/>
                  </a:cubicBezTo>
                  <a:cubicBezTo>
                    <a:pt x="79" y="54"/>
                    <a:pt x="79" y="54"/>
                    <a:pt x="79" y="54"/>
                  </a:cubicBezTo>
                  <a:cubicBezTo>
                    <a:pt x="81" y="55"/>
                    <a:pt x="83" y="54"/>
                    <a:pt x="83" y="52"/>
                  </a:cubicBezTo>
                  <a:cubicBezTo>
                    <a:pt x="83" y="49"/>
                    <a:pt x="81" y="45"/>
                    <a:pt x="79" y="44"/>
                  </a:cubicBezTo>
                  <a:lnTo>
                    <a:pt x="5" y="2"/>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88" name="Freeform 174"/>
            <p:cNvSpPr>
              <a:spLocks/>
            </p:cNvSpPr>
            <p:nvPr/>
          </p:nvSpPr>
          <p:spPr bwMode="auto">
            <a:xfrm>
              <a:off x="4500" y="1684"/>
              <a:ext cx="558" cy="329"/>
            </a:xfrm>
            <a:custGeom>
              <a:avLst/>
              <a:gdLst>
                <a:gd name="T0" fmla="*/ 2147483647 w 236"/>
                <a:gd name="T1" fmla="*/ 2147483647 h 139"/>
                <a:gd name="T2" fmla="*/ 2147483647 w 236"/>
                <a:gd name="T3" fmla="*/ 2147483647 h 139"/>
                <a:gd name="T4" fmla="*/ 2147483647 w 236"/>
                <a:gd name="T5" fmla="*/ 2147483647 h 139"/>
                <a:gd name="T6" fmla="*/ 2147483647 w 236"/>
                <a:gd name="T7" fmla="*/ 2147483647 h 139"/>
                <a:gd name="T8" fmla="*/ 2147483647 w 236"/>
                <a:gd name="T9" fmla="*/ 2147483647 h 139"/>
                <a:gd name="T10" fmla="*/ 2147483647 w 236"/>
                <a:gd name="T11" fmla="*/ 2147483647 h 139"/>
                <a:gd name="T12" fmla="*/ 0 w 236"/>
                <a:gd name="T13" fmla="*/ 2147483647 h 139"/>
                <a:gd name="T14" fmla="*/ 2147483647 w 236"/>
                <a:gd name="T15" fmla="*/ 2147483647 h 139"/>
                <a:gd name="T16" fmla="*/ 2147483647 w 236"/>
                <a:gd name="T17" fmla="*/ 2147483647 h 139"/>
                <a:gd name="T18" fmla="*/ 2147483647 w 236"/>
                <a:gd name="T19" fmla="*/ 2147483647 h 1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6"/>
                <a:gd name="T31" fmla="*/ 0 h 139"/>
                <a:gd name="T32" fmla="*/ 236 w 236"/>
                <a:gd name="T33" fmla="*/ 139 h 1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6" h="139">
                  <a:moveTo>
                    <a:pt x="232" y="54"/>
                  </a:moveTo>
                  <a:cubicBezTo>
                    <a:pt x="144" y="2"/>
                    <a:pt x="144" y="2"/>
                    <a:pt x="144" y="2"/>
                  </a:cubicBezTo>
                  <a:cubicBezTo>
                    <a:pt x="144" y="2"/>
                    <a:pt x="144" y="2"/>
                    <a:pt x="144" y="2"/>
                  </a:cubicBezTo>
                  <a:cubicBezTo>
                    <a:pt x="141" y="0"/>
                    <a:pt x="137" y="0"/>
                    <a:pt x="134" y="2"/>
                  </a:cubicBezTo>
                  <a:cubicBezTo>
                    <a:pt x="134" y="2"/>
                    <a:pt x="134" y="2"/>
                    <a:pt x="134" y="2"/>
                  </a:cubicBezTo>
                  <a:cubicBezTo>
                    <a:pt x="4" y="77"/>
                    <a:pt x="4" y="77"/>
                    <a:pt x="4" y="77"/>
                  </a:cubicBezTo>
                  <a:cubicBezTo>
                    <a:pt x="3" y="78"/>
                    <a:pt x="1" y="79"/>
                    <a:pt x="0" y="81"/>
                  </a:cubicBezTo>
                  <a:cubicBezTo>
                    <a:pt x="97" y="139"/>
                    <a:pt x="97" y="139"/>
                    <a:pt x="97" y="139"/>
                  </a:cubicBezTo>
                  <a:cubicBezTo>
                    <a:pt x="236" y="58"/>
                    <a:pt x="236" y="58"/>
                    <a:pt x="236" y="58"/>
                  </a:cubicBezTo>
                  <a:cubicBezTo>
                    <a:pt x="235" y="56"/>
                    <a:pt x="234" y="55"/>
                    <a:pt x="232" y="54"/>
                  </a:cubicBez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89" name="Freeform 175"/>
            <p:cNvSpPr>
              <a:spLocks/>
            </p:cNvSpPr>
            <p:nvPr/>
          </p:nvSpPr>
          <p:spPr bwMode="auto">
            <a:xfrm>
              <a:off x="4729" y="1821"/>
              <a:ext cx="331" cy="671"/>
            </a:xfrm>
            <a:custGeom>
              <a:avLst/>
              <a:gdLst>
                <a:gd name="T0" fmla="*/ 0 w 140"/>
                <a:gd name="T1" fmla="*/ 2147483647 h 284"/>
                <a:gd name="T2" fmla="*/ 0 w 140"/>
                <a:gd name="T3" fmla="*/ 2147483647 h 284"/>
                <a:gd name="T4" fmla="*/ 2147483647 w 140"/>
                <a:gd name="T5" fmla="*/ 2147483647 h 284"/>
                <a:gd name="T6" fmla="*/ 2147483647 w 140"/>
                <a:gd name="T7" fmla="*/ 2147483647 h 284"/>
                <a:gd name="T8" fmla="*/ 2147483647 w 140"/>
                <a:gd name="T9" fmla="*/ 2147483647 h 284"/>
                <a:gd name="T10" fmla="*/ 2147483647 w 140"/>
                <a:gd name="T11" fmla="*/ 2147483647 h 284"/>
                <a:gd name="T12" fmla="*/ 2147483647 w 140"/>
                <a:gd name="T13" fmla="*/ 0 h 284"/>
                <a:gd name="T14" fmla="*/ 0 w 140"/>
                <a:gd name="T15" fmla="*/ 2147483647 h 284"/>
                <a:gd name="T16" fmla="*/ 0 60000 65536"/>
                <a:gd name="T17" fmla="*/ 0 60000 65536"/>
                <a:gd name="T18" fmla="*/ 0 60000 65536"/>
                <a:gd name="T19" fmla="*/ 0 60000 65536"/>
                <a:gd name="T20" fmla="*/ 0 60000 65536"/>
                <a:gd name="T21" fmla="*/ 0 60000 65536"/>
                <a:gd name="T22" fmla="*/ 0 60000 65536"/>
                <a:gd name="T23" fmla="*/ 0 60000 65536"/>
                <a:gd name="T24" fmla="*/ 0 w 140"/>
                <a:gd name="T25" fmla="*/ 0 h 284"/>
                <a:gd name="T26" fmla="*/ 140 w 140"/>
                <a:gd name="T27" fmla="*/ 284 h 2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0" h="284">
                  <a:moveTo>
                    <a:pt x="0" y="81"/>
                  </a:moveTo>
                  <a:cubicBezTo>
                    <a:pt x="0" y="284"/>
                    <a:pt x="0" y="284"/>
                    <a:pt x="0" y="284"/>
                  </a:cubicBezTo>
                  <a:cubicBezTo>
                    <a:pt x="2" y="284"/>
                    <a:pt x="4" y="284"/>
                    <a:pt x="5" y="283"/>
                  </a:cubicBezTo>
                  <a:cubicBezTo>
                    <a:pt x="135" y="208"/>
                    <a:pt x="135" y="208"/>
                    <a:pt x="135" y="208"/>
                  </a:cubicBezTo>
                  <a:cubicBezTo>
                    <a:pt x="138" y="206"/>
                    <a:pt x="140" y="203"/>
                    <a:pt x="140" y="199"/>
                  </a:cubicBezTo>
                  <a:cubicBezTo>
                    <a:pt x="140" y="5"/>
                    <a:pt x="140" y="5"/>
                    <a:pt x="140" y="5"/>
                  </a:cubicBezTo>
                  <a:cubicBezTo>
                    <a:pt x="140" y="3"/>
                    <a:pt x="140" y="2"/>
                    <a:pt x="139" y="0"/>
                  </a:cubicBezTo>
                  <a:lnTo>
                    <a:pt x="0" y="81"/>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2364" name="Group 176"/>
          <p:cNvGrpSpPr>
            <a:grpSpLocks noChangeAspect="1"/>
          </p:cNvGrpSpPr>
          <p:nvPr/>
        </p:nvGrpSpPr>
        <p:grpSpPr bwMode="auto">
          <a:xfrm flipH="1">
            <a:off x="1235075" y="3635375"/>
            <a:ext cx="468313" cy="660400"/>
            <a:chOff x="4493" y="1677"/>
            <a:chExt cx="574" cy="822"/>
          </a:xfrm>
        </p:grpSpPr>
        <p:sp>
          <p:nvSpPr>
            <p:cNvPr id="12368" name="AutoShape 177"/>
            <p:cNvSpPr>
              <a:spLocks noChangeAspect="1" noChangeArrowheads="1" noTextEdit="1"/>
            </p:cNvSpPr>
            <p:nvPr/>
          </p:nvSpPr>
          <p:spPr bwMode="auto">
            <a:xfrm>
              <a:off x="4493" y="1677"/>
              <a:ext cx="574" cy="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369" name="Freeform 178"/>
            <p:cNvSpPr>
              <a:spLocks/>
            </p:cNvSpPr>
            <p:nvPr/>
          </p:nvSpPr>
          <p:spPr bwMode="auto">
            <a:xfrm>
              <a:off x="4498" y="1684"/>
              <a:ext cx="564" cy="808"/>
            </a:xfrm>
            <a:custGeom>
              <a:avLst/>
              <a:gdLst>
                <a:gd name="T0" fmla="*/ 2147483647 w 239"/>
                <a:gd name="T1" fmla="*/ 2147483647 h 342"/>
                <a:gd name="T2" fmla="*/ 2147483647 w 239"/>
                <a:gd name="T3" fmla="*/ 2147483647 h 342"/>
                <a:gd name="T4" fmla="*/ 2147483647 w 239"/>
                <a:gd name="T5" fmla="*/ 2147483647 h 342"/>
                <a:gd name="T6" fmla="*/ 2147483647 w 239"/>
                <a:gd name="T7" fmla="*/ 2147483647 h 342"/>
                <a:gd name="T8" fmla="*/ 2147483647 w 239"/>
                <a:gd name="T9" fmla="*/ 2147483647 h 342"/>
                <a:gd name="T10" fmla="*/ 2147483647 w 239"/>
                <a:gd name="T11" fmla="*/ 2147483647 h 342"/>
                <a:gd name="T12" fmla="*/ 0 w 239"/>
                <a:gd name="T13" fmla="*/ 2147483647 h 342"/>
                <a:gd name="T14" fmla="*/ 0 w 239"/>
                <a:gd name="T15" fmla="*/ 2147483647 h 342"/>
                <a:gd name="T16" fmla="*/ 2147483647 w 239"/>
                <a:gd name="T17" fmla="*/ 2147483647 h 342"/>
                <a:gd name="T18" fmla="*/ 2147483647 w 239"/>
                <a:gd name="T19" fmla="*/ 2147483647 h 342"/>
                <a:gd name="T20" fmla="*/ 2147483647 w 239"/>
                <a:gd name="T21" fmla="*/ 2147483647 h 342"/>
                <a:gd name="T22" fmla="*/ 2147483647 w 239"/>
                <a:gd name="T23" fmla="*/ 2147483647 h 342"/>
                <a:gd name="T24" fmla="*/ 2147483647 w 239"/>
                <a:gd name="T25" fmla="*/ 2147483647 h 342"/>
                <a:gd name="T26" fmla="*/ 2147483647 w 239"/>
                <a:gd name="T27" fmla="*/ 2147483647 h 342"/>
                <a:gd name="T28" fmla="*/ 2147483647 w 239"/>
                <a:gd name="T29" fmla="*/ 2147483647 h 342"/>
                <a:gd name="T30" fmla="*/ 2147483647 w 239"/>
                <a:gd name="T31" fmla="*/ 2147483647 h 3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9"/>
                <a:gd name="T49" fmla="*/ 0 h 342"/>
                <a:gd name="T50" fmla="*/ 239 w 239"/>
                <a:gd name="T51" fmla="*/ 342 h 3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9" h="342">
                  <a:moveTo>
                    <a:pt x="237" y="57"/>
                  </a:moveTo>
                  <a:cubicBezTo>
                    <a:pt x="236" y="56"/>
                    <a:pt x="235" y="54"/>
                    <a:pt x="233" y="53"/>
                  </a:cubicBezTo>
                  <a:cubicBezTo>
                    <a:pt x="145" y="2"/>
                    <a:pt x="145" y="2"/>
                    <a:pt x="145" y="2"/>
                  </a:cubicBezTo>
                  <a:cubicBezTo>
                    <a:pt x="142" y="0"/>
                    <a:pt x="138" y="0"/>
                    <a:pt x="135" y="2"/>
                  </a:cubicBezTo>
                  <a:cubicBezTo>
                    <a:pt x="5" y="77"/>
                    <a:pt x="5" y="77"/>
                    <a:pt x="5" y="77"/>
                  </a:cubicBezTo>
                  <a:cubicBezTo>
                    <a:pt x="4" y="78"/>
                    <a:pt x="2" y="79"/>
                    <a:pt x="1" y="81"/>
                  </a:cubicBezTo>
                  <a:cubicBezTo>
                    <a:pt x="1" y="82"/>
                    <a:pt x="0" y="84"/>
                    <a:pt x="0" y="86"/>
                  </a:cubicBezTo>
                  <a:cubicBezTo>
                    <a:pt x="0" y="280"/>
                    <a:pt x="0" y="280"/>
                    <a:pt x="0" y="280"/>
                  </a:cubicBezTo>
                  <a:cubicBezTo>
                    <a:pt x="0" y="284"/>
                    <a:pt x="2" y="287"/>
                    <a:pt x="5" y="289"/>
                  </a:cubicBezTo>
                  <a:cubicBezTo>
                    <a:pt x="93" y="341"/>
                    <a:pt x="93" y="341"/>
                    <a:pt x="93" y="341"/>
                  </a:cubicBezTo>
                  <a:cubicBezTo>
                    <a:pt x="95" y="341"/>
                    <a:pt x="96" y="342"/>
                    <a:pt x="98" y="342"/>
                  </a:cubicBezTo>
                  <a:cubicBezTo>
                    <a:pt x="100" y="342"/>
                    <a:pt x="102" y="341"/>
                    <a:pt x="103" y="341"/>
                  </a:cubicBezTo>
                  <a:cubicBezTo>
                    <a:pt x="234" y="265"/>
                    <a:pt x="234" y="265"/>
                    <a:pt x="234" y="265"/>
                  </a:cubicBezTo>
                  <a:cubicBezTo>
                    <a:pt x="236" y="264"/>
                    <a:pt x="239" y="260"/>
                    <a:pt x="239" y="257"/>
                  </a:cubicBezTo>
                  <a:cubicBezTo>
                    <a:pt x="238" y="62"/>
                    <a:pt x="238" y="62"/>
                    <a:pt x="238" y="62"/>
                  </a:cubicBezTo>
                  <a:cubicBezTo>
                    <a:pt x="238" y="61"/>
                    <a:pt x="238" y="59"/>
                    <a:pt x="237" y="57"/>
                  </a:cubicBezTo>
                  <a:close/>
                </a:path>
              </a:pathLst>
            </a:custGeom>
            <a:noFill/>
            <a:ln w="22225">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370" name="Freeform 179"/>
            <p:cNvSpPr>
              <a:spLocks/>
            </p:cNvSpPr>
            <p:nvPr/>
          </p:nvSpPr>
          <p:spPr bwMode="auto">
            <a:xfrm>
              <a:off x="4498" y="1876"/>
              <a:ext cx="231" cy="616"/>
            </a:xfrm>
            <a:custGeom>
              <a:avLst/>
              <a:gdLst>
                <a:gd name="T0" fmla="*/ 2147483647 w 98"/>
                <a:gd name="T1" fmla="*/ 2147483647 h 261"/>
                <a:gd name="T2" fmla="*/ 2147483647 w 98"/>
                <a:gd name="T3" fmla="*/ 2147483647 h 261"/>
                <a:gd name="T4" fmla="*/ 2147483647 w 98"/>
                <a:gd name="T5" fmla="*/ 0 h 261"/>
                <a:gd name="T6" fmla="*/ 0 w 98"/>
                <a:gd name="T7" fmla="*/ 2147483647 h 261"/>
                <a:gd name="T8" fmla="*/ 0 w 98"/>
                <a:gd name="T9" fmla="*/ 2147483647 h 261"/>
                <a:gd name="T10" fmla="*/ 2147483647 w 98"/>
                <a:gd name="T11" fmla="*/ 2147483647 h 261"/>
                <a:gd name="T12" fmla="*/ 2147483647 w 98"/>
                <a:gd name="T13" fmla="*/ 2147483647 h 261"/>
                <a:gd name="T14" fmla="*/ 2147483647 w 98"/>
                <a:gd name="T15" fmla="*/ 2147483647 h 261"/>
                <a:gd name="T16" fmla="*/ 0 60000 65536"/>
                <a:gd name="T17" fmla="*/ 0 60000 65536"/>
                <a:gd name="T18" fmla="*/ 0 60000 65536"/>
                <a:gd name="T19" fmla="*/ 0 60000 65536"/>
                <a:gd name="T20" fmla="*/ 0 60000 65536"/>
                <a:gd name="T21" fmla="*/ 0 60000 65536"/>
                <a:gd name="T22" fmla="*/ 0 60000 65536"/>
                <a:gd name="T23" fmla="*/ 0 60000 65536"/>
                <a:gd name="T24" fmla="*/ 0 w 98"/>
                <a:gd name="T25" fmla="*/ 0 h 261"/>
                <a:gd name="T26" fmla="*/ 98 w 98"/>
                <a:gd name="T27" fmla="*/ 261 h 2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 h="261">
                  <a:moveTo>
                    <a:pt x="98" y="261"/>
                  </a:moveTo>
                  <a:cubicBezTo>
                    <a:pt x="98" y="58"/>
                    <a:pt x="98" y="58"/>
                    <a:pt x="98" y="58"/>
                  </a:cubicBezTo>
                  <a:cubicBezTo>
                    <a:pt x="1" y="0"/>
                    <a:pt x="1" y="0"/>
                    <a:pt x="1" y="0"/>
                  </a:cubicBezTo>
                  <a:cubicBezTo>
                    <a:pt x="1" y="1"/>
                    <a:pt x="0" y="4"/>
                    <a:pt x="0" y="6"/>
                  </a:cubicBezTo>
                  <a:cubicBezTo>
                    <a:pt x="0" y="199"/>
                    <a:pt x="0" y="199"/>
                    <a:pt x="0" y="199"/>
                  </a:cubicBezTo>
                  <a:cubicBezTo>
                    <a:pt x="0" y="203"/>
                    <a:pt x="2" y="206"/>
                    <a:pt x="5" y="208"/>
                  </a:cubicBezTo>
                  <a:cubicBezTo>
                    <a:pt x="93" y="260"/>
                    <a:pt x="93" y="260"/>
                    <a:pt x="93" y="260"/>
                  </a:cubicBezTo>
                  <a:cubicBezTo>
                    <a:pt x="94" y="260"/>
                    <a:pt x="96" y="261"/>
                    <a:pt x="98" y="26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71" name="Freeform 180"/>
            <p:cNvSpPr>
              <a:spLocks/>
            </p:cNvSpPr>
            <p:nvPr/>
          </p:nvSpPr>
          <p:spPr bwMode="auto">
            <a:xfrm>
              <a:off x="4510" y="1906"/>
              <a:ext cx="200" cy="326"/>
            </a:xfrm>
            <a:custGeom>
              <a:avLst/>
              <a:gdLst>
                <a:gd name="T0" fmla="*/ 0 w 200"/>
                <a:gd name="T1" fmla="*/ 0 h 326"/>
                <a:gd name="T2" fmla="*/ 200 w 200"/>
                <a:gd name="T3" fmla="*/ 116 h 326"/>
                <a:gd name="T4" fmla="*/ 200 w 200"/>
                <a:gd name="T5" fmla="*/ 326 h 326"/>
                <a:gd name="T6" fmla="*/ 0 w 200"/>
                <a:gd name="T7" fmla="*/ 210 h 326"/>
                <a:gd name="T8" fmla="*/ 0 w 200"/>
                <a:gd name="T9" fmla="*/ 0 h 326"/>
                <a:gd name="T10" fmla="*/ 0 60000 65536"/>
                <a:gd name="T11" fmla="*/ 0 60000 65536"/>
                <a:gd name="T12" fmla="*/ 0 60000 65536"/>
                <a:gd name="T13" fmla="*/ 0 60000 65536"/>
                <a:gd name="T14" fmla="*/ 0 60000 65536"/>
                <a:gd name="T15" fmla="*/ 0 w 200"/>
                <a:gd name="T16" fmla="*/ 0 h 326"/>
                <a:gd name="T17" fmla="*/ 200 w 200"/>
                <a:gd name="T18" fmla="*/ 326 h 326"/>
              </a:gdLst>
              <a:ahLst/>
              <a:cxnLst>
                <a:cxn ang="T10">
                  <a:pos x="T0" y="T1"/>
                </a:cxn>
                <a:cxn ang="T11">
                  <a:pos x="T2" y="T3"/>
                </a:cxn>
                <a:cxn ang="T12">
                  <a:pos x="T4" y="T5"/>
                </a:cxn>
                <a:cxn ang="T13">
                  <a:pos x="T6" y="T7"/>
                </a:cxn>
                <a:cxn ang="T14">
                  <a:pos x="T8" y="T9"/>
                </a:cxn>
              </a:cxnLst>
              <a:rect l="T15" t="T16" r="T17" b="T18"/>
              <a:pathLst>
                <a:path w="200" h="326">
                  <a:moveTo>
                    <a:pt x="0" y="0"/>
                  </a:moveTo>
                  <a:lnTo>
                    <a:pt x="200" y="116"/>
                  </a:lnTo>
                  <a:lnTo>
                    <a:pt x="200" y="326"/>
                  </a:lnTo>
                  <a:lnTo>
                    <a:pt x="0" y="210"/>
                  </a:lnTo>
                  <a:lnTo>
                    <a:pt x="0"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72" name="Freeform 181"/>
            <p:cNvSpPr>
              <a:spLocks/>
            </p:cNvSpPr>
            <p:nvPr/>
          </p:nvSpPr>
          <p:spPr bwMode="auto">
            <a:xfrm>
              <a:off x="4510" y="1906"/>
              <a:ext cx="200" cy="326"/>
            </a:xfrm>
            <a:custGeom>
              <a:avLst/>
              <a:gdLst>
                <a:gd name="T0" fmla="*/ 4 w 200"/>
                <a:gd name="T1" fmla="*/ 3 h 326"/>
                <a:gd name="T2" fmla="*/ 4 w 200"/>
                <a:gd name="T3" fmla="*/ 206 h 326"/>
                <a:gd name="T4" fmla="*/ 200 w 200"/>
                <a:gd name="T5" fmla="*/ 319 h 326"/>
                <a:gd name="T6" fmla="*/ 200 w 200"/>
                <a:gd name="T7" fmla="*/ 326 h 326"/>
                <a:gd name="T8" fmla="*/ 0 w 200"/>
                <a:gd name="T9" fmla="*/ 210 h 326"/>
                <a:gd name="T10" fmla="*/ 0 w 200"/>
                <a:gd name="T11" fmla="*/ 0 h 326"/>
                <a:gd name="T12" fmla="*/ 4 w 200"/>
                <a:gd name="T13" fmla="*/ 3 h 326"/>
                <a:gd name="T14" fmla="*/ 0 60000 65536"/>
                <a:gd name="T15" fmla="*/ 0 60000 65536"/>
                <a:gd name="T16" fmla="*/ 0 60000 65536"/>
                <a:gd name="T17" fmla="*/ 0 60000 65536"/>
                <a:gd name="T18" fmla="*/ 0 60000 65536"/>
                <a:gd name="T19" fmla="*/ 0 60000 65536"/>
                <a:gd name="T20" fmla="*/ 0 60000 65536"/>
                <a:gd name="T21" fmla="*/ 0 w 200"/>
                <a:gd name="T22" fmla="*/ 0 h 326"/>
                <a:gd name="T23" fmla="*/ 200 w 200"/>
                <a:gd name="T24" fmla="*/ 326 h 3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 h="326">
                  <a:moveTo>
                    <a:pt x="4" y="3"/>
                  </a:moveTo>
                  <a:lnTo>
                    <a:pt x="4" y="206"/>
                  </a:lnTo>
                  <a:lnTo>
                    <a:pt x="200" y="319"/>
                  </a:lnTo>
                  <a:lnTo>
                    <a:pt x="200" y="326"/>
                  </a:lnTo>
                  <a:lnTo>
                    <a:pt x="0" y="210"/>
                  </a:lnTo>
                  <a:lnTo>
                    <a:pt x="0" y="0"/>
                  </a:lnTo>
                  <a:lnTo>
                    <a:pt x="4"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73" name="Line 182"/>
            <p:cNvSpPr>
              <a:spLocks noChangeShapeType="1"/>
            </p:cNvSpPr>
            <p:nvPr/>
          </p:nvSpPr>
          <p:spPr bwMode="auto">
            <a:xfrm>
              <a:off x="4536" y="1975"/>
              <a:ext cx="160" cy="87"/>
            </a:xfrm>
            <a:prstGeom prst="line">
              <a:avLst/>
            </a:prstGeom>
            <a:noFill/>
            <a:ln w="11113" cap="rnd">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2374" name="Line 183"/>
            <p:cNvSpPr>
              <a:spLocks noChangeShapeType="1"/>
            </p:cNvSpPr>
            <p:nvPr/>
          </p:nvSpPr>
          <p:spPr bwMode="auto">
            <a:xfrm>
              <a:off x="4536" y="2029"/>
              <a:ext cx="160" cy="87"/>
            </a:xfrm>
            <a:prstGeom prst="line">
              <a:avLst/>
            </a:prstGeom>
            <a:noFill/>
            <a:ln w="11113" cap="rnd">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2375" name="Line 184"/>
            <p:cNvSpPr>
              <a:spLocks noChangeShapeType="1"/>
            </p:cNvSpPr>
            <p:nvPr/>
          </p:nvSpPr>
          <p:spPr bwMode="auto">
            <a:xfrm>
              <a:off x="4536" y="2078"/>
              <a:ext cx="160" cy="87"/>
            </a:xfrm>
            <a:prstGeom prst="line">
              <a:avLst/>
            </a:prstGeom>
            <a:noFill/>
            <a:ln w="11113" cap="rnd">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2376" name="Freeform 185"/>
            <p:cNvSpPr>
              <a:spLocks/>
            </p:cNvSpPr>
            <p:nvPr/>
          </p:nvSpPr>
          <p:spPr bwMode="auto">
            <a:xfrm>
              <a:off x="4510" y="2140"/>
              <a:ext cx="196" cy="130"/>
            </a:xfrm>
            <a:custGeom>
              <a:avLst/>
              <a:gdLst>
                <a:gd name="T0" fmla="*/ 2147483647 w 83"/>
                <a:gd name="T1" fmla="*/ 2147483647 h 55"/>
                <a:gd name="T2" fmla="*/ 0 w 83"/>
                <a:gd name="T3" fmla="*/ 2147483647 h 55"/>
                <a:gd name="T4" fmla="*/ 2147483647 w 83"/>
                <a:gd name="T5" fmla="*/ 2147483647 h 55"/>
                <a:gd name="T6" fmla="*/ 2147483647 w 83"/>
                <a:gd name="T7" fmla="*/ 2147483647 h 55"/>
                <a:gd name="T8" fmla="*/ 2147483647 w 83"/>
                <a:gd name="T9" fmla="*/ 2147483647 h 55"/>
                <a:gd name="T10" fmla="*/ 2147483647 w 83"/>
                <a:gd name="T11" fmla="*/ 2147483647 h 55"/>
                <a:gd name="T12" fmla="*/ 2147483647 w 83"/>
                <a:gd name="T13" fmla="*/ 2147483647 h 55"/>
                <a:gd name="T14" fmla="*/ 0 60000 65536"/>
                <a:gd name="T15" fmla="*/ 0 60000 65536"/>
                <a:gd name="T16" fmla="*/ 0 60000 65536"/>
                <a:gd name="T17" fmla="*/ 0 60000 65536"/>
                <a:gd name="T18" fmla="*/ 0 60000 65536"/>
                <a:gd name="T19" fmla="*/ 0 60000 65536"/>
                <a:gd name="T20" fmla="*/ 0 60000 65536"/>
                <a:gd name="T21" fmla="*/ 0 w 83"/>
                <a:gd name="T22" fmla="*/ 0 h 55"/>
                <a:gd name="T23" fmla="*/ 83 w 83"/>
                <a:gd name="T24" fmla="*/ 55 h 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55">
                  <a:moveTo>
                    <a:pt x="5" y="2"/>
                  </a:moveTo>
                  <a:cubicBezTo>
                    <a:pt x="2" y="0"/>
                    <a:pt x="0" y="1"/>
                    <a:pt x="0" y="4"/>
                  </a:cubicBezTo>
                  <a:cubicBezTo>
                    <a:pt x="0" y="7"/>
                    <a:pt x="2" y="10"/>
                    <a:pt x="4" y="12"/>
                  </a:cubicBezTo>
                  <a:cubicBezTo>
                    <a:pt x="79" y="54"/>
                    <a:pt x="79" y="54"/>
                    <a:pt x="79" y="54"/>
                  </a:cubicBezTo>
                  <a:cubicBezTo>
                    <a:pt x="81" y="55"/>
                    <a:pt x="83" y="54"/>
                    <a:pt x="83" y="52"/>
                  </a:cubicBezTo>
                  <a:cubicBezTo>
                    <a:pt x="83" y="49"/>
                    <a:pt x="81" y="45"/>
                    <a:pt x="79" y="44"/>
                  </a:cubicBezTo>
                  <a:lnTo>
                    <a:pt x="5" y="2"/>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77" name="Freeform 186"/>
            <p:cNvSpPr>
              <a:spLocks/>
            </p:cNvSpPr>
            <p:nvPr/>
          </p:nvSpPr>
          <p:spPr bwMode="auto">
            <a:xfrm>
              <a:off x="4500" y="1684"/>
              <a:ext cx="558" cy="329"/>
            </a:xfrm>
            <a:custGeom>
              <a:avLst/>
              <a:gdLst>
                <a:gd name="T0" fmla="*/ 2147483647 w 236"/>
                <a:gd name="T1" fmla="*/ 2147483647 h 139"/>
                <a:gd name="T2" fmla="*/ 2147483647 w 236"/>
                <a:gd name="T3" fmla="*/ 2147483647 h 139"/>
                <a:gd name="T4" fmla="*/ 2147483647 w 236"/>
                <a:gd name="T5" fmla="*/ 2147483647 h 139"/>
                <a:gd name="T6" fmla="*/ 2147483647 w 236"/>
                <a:gd name="T7" fmla="*/ 2147483647 h 139"/>
                <a:gd name="T8" fmla="*/ 2147483647 w 236"/>
                <a:gd name="T9" fmla="*/ 2147483647 h 139"/>
                <a:gd name="T10" fmla="*/ 2147483647 w 236"/>
                <a:gd name="T11" fmla="*/ 2147483647 h 139"/>
                <a:gd name="T12" fmla="*/ 0 w 236"/>
                <a:gd name="T13" fmla="*/ 2147483647 h 139"/>
                <a:gd name="T14" fmla="*/ 2147483647 w 236"/>
                <a:gd name="T15" fmla="*/ 2147483647 h 139"/>
                <a:gd name="T16" fmla="*/ 2147483647 w 236"/>
                <a:gd name="T17" fmla="*/ 2147483647 h 139"/>
                <a:gd name="T18" fmla="*/ 2147483647 w 236"/>
                <a:gd name="T19" fmla="*/ 2147483647 h 1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6"/>
                <a:gd name="T31" fmla="*/ 0 h 139"/>
                <a:gd name="T32" fmla="*/ 236 w 236"/>
                <a:gd name="T33" fmla="*/ 139 h 1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6" h="139">
                  <a:moveTo>
                    <a:pt x="232" y="54"/>
                  </a:moveTo>
                  <a:cubicBezTo>
                    <a:pt x="144" y="2"/>
                    <a:pt x="144" y="2"/>
                    <a:pt x="144" y="2"/>
                  </a:cubicBezTo>
                  <a:cubicBezTo>
                    <a:pt x="144" y="2"/>
                    <a:pt x="144" y="2"/>
                    <a:pt x="144" y="2"/>
                  </a:cubicBezTo>
                  <a:cubicBezTo>
                    <a:pt x="141" y="0"/>
                    <a:pt x="137" y="0"/>
                    <a:pt x="134" y="2"/>
                  </a:cubicBezTo>
                  <a:cubicBezTo>
                    <a:pt x="134" y="2"/>
                    <a:pt x="134" y="2"/>
                    <a:pt x="134" y="2"/>
                  </a:cubicBezTo>
                  <a:cubicBezTo>
                    <a:pt x="4" y="77"/>
                    <a:pt x="4" y="77"/>
                    <a:pt x="4" y="77"/>
                  </a:cubicBezTo>
                  <a:cubicBezTo>
                    <a:pt x="3" y="78"/>
                    <a:pt x="1" y="79"/>
                    <a:pt x="0" y="81"/>
                  </a:cubicBezTo>
                  <a:cubicBezTo>
                    <a:pt x="97" y="139"/>
                    <a:pt x="97" y="139"/>
                    <a:pt x="97" y="139"/>
                  </a:cubicBezTo>
                  <a:cubicBezTo>
                    <a:pt x="236" y="58"/>
                    <a:pt x="236" y="58"/>
                    <a:pt x="236" y="58"/>
                  </a:cubicBezTo>
                  <a:cubicBezTo>
                    <a:pt x="235" y="56"/>
                    <a:pt x="234" y="55"/>
                    <a:pt x="232" y="54"/>
                  </a:cubicBez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78" name="Freeform 187"/>
            <p:cNvSpPr>
              <a:spLocks/>
            </p:cNvSpPr>
            <p:nvPr/>
          </p:nvSpPr>
          <p:spPr bwMode="auto">
            <a:xfrm>
              <a:off x="4729" y="1821"/>
              <a:ext cx="331" cy="671"/>
            </a:xfrm>
            <a:custGeom>
              <a:avLst/>
              <a:gdLst>
                <a:gd name="T0" fmla="*/ 0 w 140"/>
                <a:gd name="T1" fmla="*/ 2147483647 h 284"/>
                <a:gd name="T2" fmla="*/ 0 w 140"/>
                <a:gd name="T3" fmla="*/ 2147483647 h 284"/>
                <a:gd name="T4" fmla="*/ 2147483647 w 140"/>
                <a:gd name="T5" fmla="*/ 2147483647 h 284"/>
                <a:gd name="T6" fmla="*/ 2147483647 w 140"/>
                <a:gd name="T7" fmla="*/ 2147483647 h 284"/>
                <a:gd name="T8" fmla="*/ 2147483647 w 140"/>
                <a:gd name="T9" fmla="*/ 2147483647 h 284"/>
                <a:gd name="T10" fmla="*/ 2147483647 w 140"/>
                <a:gd name="T11" fmla="*/ 2147483647 h 284"/>
                <a:gd name="T12" fmla="*/ 2147483647 w 140"/>
                <a:gd name="T13" fmla="*/ 0 h 284"/>
                <a:gd name="T14" fmla="*/ 0 w 140"/>
                <a:gd name="T15" fmla="*/ 2147483647 h 284"/>
                <a:gd name="T16" fmla="*/ 0 60000 65536"/>
                <a:gd name="T17" fmla="*/ 0 60000 65536"/>
                <a:gd name="T18" fmla="*/ 0 60000 65536"/>
                <a:gd name="T19" fmla="*/ 0 60000 65536"/>
                <a:gd name="T20" fmla="*/ 0 60000 65536"/>
                <a:gd name="T21" fmla="*/ 0 60000 65536"/>
                <a:gd name="T22" fmla="*/ 0 60000 65536"/>
                <a:gd name="T23" fmla="*/ 0 60000 65536"/>
                <a:gd name="T24" fmla="*/ 0 w 140"/>
                <a:gd name="T25" fmla="*/ 0 h 284"/>
                <a:gd name="T26" fmla="*/ 140 w 140"/>
                <a:gd name="T27" fmla="*/ 284 h 2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0" h="284">
                  <a:moveTo>
                    <a:pt x="0" y="81"/>
                  </a:moveTo>
                  <a:cubicBezTo>
                    <a:pt x="0" y="284"/>
                    <a:pt x="0" y="284"/>
                    <a:pt x="0" y="284"/>
                  </a:cubicBezTo>
                  <a:cubicBezTo>
                    <a:pt x="2" y="284"/>
                    <a:pt x="4" y="284"/>
                    <a:pt x="5" y="283"/>
                  </a:cubicBezTo>
                  <a:cubicBezTo>
                    <a:pt x="135" y="208"/>
                    <a:pt x="135" y="208"/>
                    <a:pt x="135" y="208"/>
                  </a:cubicBezTo>
                  <a:cubicBezTo>
                    <a:pt x="138" y="206"/>
                    <a:pt x="140" y="203"/>
                    <a:pt x="140" y="199"/>
                  </a:cubicBezTo>
                  <a:cubicBezTo>
                    <a:pt x="140" y="5"/>
                    <a:pt x="140" y="5"/>
                    <a:pt x="140" y="5"/>
                  </a:cubicBezTo>
                  <a:cubicBezTo>
                    <a:pt x="140" y="3"/>
                    <a:pt x="140" y="2"/>
                    <a:pt x="139" y="0"/>
                  </a:cubicBezTo>
                  <a:lnTo>
                    <a:pt x="0" y="81"/>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101" name="AutoShape 560"/>
          <p:cNvSpPr>
            <a:spLocks noChangeArrowheads="1"/>
          </p:cNvSpPr>
          <p:nvPr/>
        </p:nvSpPr>
        <p:spPr bwMode="auto">
          <a:xfrm>
            <a:off x="2413000" y="2676525"/>
            <a:ext cx="444500" cy="4445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endParaRPr lang="en-US"/>
          </a:p>
        </p:txBody>
      </p:sp>
      <p:sp>
        <p:nvSpPr>
          <p:cNvPr id="1102" name="AutoShape 564"/>
          <p:cNvSpPr>
            <a:spLocks noChangeArrowheads="1"/>
          </p:cNvSpPr>
          <p:nvPr/>
        </p:nvSpPr>
        <p:spPr bwMode="auto">
          <a:xfrm>
            <a:off x="6715125" y="2944813"/>
            <a:ext cx="2062163" cy="1066800"/>
          </a:xfrm>
          <a:prstGeom prst="wedgeRoundRectCallout">
            <a:avLst>
              <a:gd name="adj1" fmla="val -105731"/>
              <a:gd name="adj2" fmla="val 32588"/>
              <a:gd name="adj3" fmla="val 16667"/>
            </a:avLst>
          </a:prstGeom>
          <a:solidFill>
            <a:schemeClr val="accent5">
              <a:lumMod val="50000"/>
            </a:schemeClr>
          </a:solidFill>
          <a:ln w="9525">
            <a:noFill/>
            <a:miter lim="800000"/>
            <a:headEnd/>
            <a:tailEnd/>
          </a:ln>
        </p:spPr>
        <p:txBody>
          <a:bodyPr/>
          <a:lstStyle/>
          <a:p>
            <a:pPr algn="ctr" eaLnBrk="0" hangingPunct="0"/>
            <a:r>
              <a:rPr lang="en-US" altLang="zh-TW" sz="1400">
                <a:solidFill>
                  <a:srgbClr val="FFFFFF"/>
                </a:solidFill>
                <a:latin typeface="Arial" pitchFamily="34" charset="0"/>
                <a:ea typeface="新細明體" pitchFamily="18" charset="-120"/>
                <a:cs typeface="Arial" pitchFamily="34" charset="0"/>
              </a:rPr>
              <a:t>NetDefend Firewall informs xStack Switch to block malicious attacker’s IP traffic</a:t>
            </a:r>
            <a:endParaRPr lang="en-US" altLang="zh-TW" sz="1400" b="1">
              <a:solidFill>
                <a:srgbClr val="FFFFFF"/>
              </a:solidFill>
              <a:latin typeface="Arial" pitchFamily="34" charset="0"/>
              <a:ea typeface="新細明體" pitchFamily="18" charset="-120"/>
              <a:cs typeface="Arial" pitchFamily="34" charset="0"/>
            </a:endParaRPr>
          </a:p>
          <a:p>
            <a:pPr algn="ctr"/>
            <a:endParaRPr kumimoji="1" lang="en-US" altLang="zh-TW" sz="1400">
              <a:solidFill>
                <a:srgbClr val="FFFFFF"/>
              </a:solidFill>
              <a:latin typeface="Arial" pitchFamily="34" charset="0"/>
              <a:ea typeface="新細明體" pitchFamily="18" charset="-120"/>
              <a:cs typeface="Arial" pitchFamily="34" charset="0"/>
            </a:endParaRPr>
          </a:p>
        </p:txBody>
      </p:sp>
      <p:sp>
        <p:nvSpPr>
          <p:cNvPr id="1103" name="AutoShape 567"/>
          <p:cNvSpPr>
            <a:spLocks noChangeArrowheads="1"/>
          </p:cNvSpPr>
          <p:nvPr/>
        </p:nvSpPr>
        <p:spPr bwMode="auto">
          <a:xfrm>
            <a:off x="392113" y="6118225"/>
            <a:ext cx="6037262" cy="508000"/>
          </a:xfrm>
          <a:prstGeom prst="roundRect">
            <a:avLst>
              <a:gd name="adj" fmla="val 16667"/>
            </a:avLst>
          </a:prstGeom>
          <a:solidFill>
            <a:schemeClr val="accent5">
              <a:lumMod val="50000"/>
            </a:schemeClr>
          </a:solidFill>
          <a:ln w="28575" algn="ctr">
            <a:noFill/>
            <a:round/>
            <a:headEnd/>
            <a:tailEnd/>
          </a:ln>
        </p:spPr>
        <p:txBody>
          <a:bodyPr wrap="none" anchor="ctr"/>
          <a:lstStyle/>
          <a:p>
            <a:pPr algn="ctr">
              <a:defRPr/>
            </a:pPr>
            <a:r>
              <a:rPr kumimoji="1" lang="en-US" altLang="zh-TW" sz="1400" b="1" dirty="0">
                <a:solidFill>
                  <a:srgbClr val="FFFFFF"/>
                </a:solidFill>
                <a:latin typeface="Arial" pitchFamily="34" charset="0"/>
                <a:cs typeface="Arial" pitchFamily="34" charset="0"/>
              </a:rPr>
              <a:t>Integrated Client to Gateway Protection that Ensures Secure Network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34"/>
                                        </p:tgtEl>
                                        <p:attrNameLst>
                                          <p:attrName>style.visibility</p:attrName>
                                        </p:attrNameLst>
                                      </p:cBhvr>
                                      <p:to>
                                        <p:strVal val="visible"/>
                                      </p:to>
                                    </p:set>
                                    <p:animEffect transition="in" filter="fade">
                                      <p:cBhvr>
                                        <p:cTn id="7" dur="500"/>
                                        <p:tgtEl>
                                          <p:spTgt spid="9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childTnLst>
                                  <p:subTnLst>
                                    <p:set>
                                      <p:cBhvr override="childStyle">
                                        <p:cTn dur="1" fill="hold" display="0" masterRel="nextClick" afterEffect="1"/>
                                        <p:tgtEl>
                                          <p:spTgt spid="27"/>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childTnLst>
                                </p:cTn>
                              </p:par>
                              <p:par>
                                <p:cTn id="18" presetID="1" presetClass="entr" presetSubtype="0" fill="hold" nodeType="withEffect">
                                  <p:stCondLst>
                                    <p:cond delay="0"/>
                                  </p:stCondLst>
                                  <p:childTnLst>
                                    <p:set>
                                      <p:cBhvr>
                                        <p:cTn id="19" dur="1" fill="hold">
                                          <p:stCondLst>
                                            <p:cond delay="0"/>
                                          </p:stCondLst>
                                        </p:cTn>
                                        <p:tgtEl>
                                          <p:spTgt spid="984"/>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0" presetClass="path" presetSubtype="0" accel="50000" decel="50000" fill="hold" nodeType="clickEffect">
                                  <p:stCondLst>
                                    <p:cond delay="0"/>
                                  </p:stCondLst>
                                  <p:childTnLst>
                                    <p:animMotion origin="layout" path="M -0.01233 -0.00903 L 0.11892 0.07431 L 0.221 0.01227 L 0.11961 0.07431 " pathEditMode="fixed" ptsTypes="AAAA">
                                      <p:cBhvr>
                                        <p:cTn id="23" dur="2000" fill="hold"/>
                                        <p:tgtEl>
                                          <p:spTgt spid="984"/>
                                        </p:tgtEl>
                                        <p:attrNameLst>
                                          <p:attrName>ppt_x</p:attrName>
                                          <p:attrName>ppt_y</p:attrName>
                                        </p:attrNameLst>
                                      </p:cBhvr>
                                    </p:animMotion>
                                  </p:childTnLst>
                                  <p:subTnLst>
                                    <p:set>
                                      <p:cBhvr override="childStyle">
                                        <p:cTn dur="1" fill="hold" display="0" masterRel="sameClick" afterEffect="1">
                                          <p:stCondLst>
                                            <p:cond evt="end" delay="0">
                                              <p:tn val="22"/>
                                            </p:cond>
                                          </p:stCondLst>
                                        </p:cTn>
                                        <p:tgtEl>
                                          <p:spTgt spid="984"/>
                                        </p:tgtEl>
                                        <p:attrNameLst>
                                          <p:attrName>style.visibility</p:attrName>
                                        </p:attrNameLst>
                                      </p:cBhvr>
                                      <p:to>
                                        <p:strVal val="hidden"/>
                                      </p:to>
                                    </p:set>
                                  </p:subTnLst>
                                </p:cTn>
                              </p:par>
                            </p:childTnLst>
                          </p:cTn>
                        </p:par>
                        <p:par>
                          <p:cTn id="24" fill="hold" nodeType="afterGroup">
                            <p:stCondLst>
                              <p:cond delay="2000"/>
                            </p:stCondLst>
                            <p:childTnLst>
                              <p:par>
                                <p:cTn id="25" presetID="9"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dissolve">
                                      <p:cBhvr>
                                        <p:cTn id="27" dur="5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15"/>
                                        </p:tgtEl>
                                        <p:attrNameLst>
                                          <p:attrName>style.visibility</p:attrName>
                                        </p:attrNameLst>
                                      </p:cBhvr>
                                      <p:to>
                                        <p:strVal val="visible"/>
                                      </p:to>
                                    </p:set>
                                    <p:animEffect transition="in" filter="fade">
                                      <p:cBhvr>
                                        <p:cTn id="32" dur="500"/>
                                        <p:tgtEl>
                                          <p:spTgt spid="1015"/>
                                        </p:tgtEl>
                                      </p:cBhvr>
                                    </p:animEffect>
                                  </p:childTnLst>
                                </p:cTn>
                              </p:par>
                              <p:par>
                                <p:cTn id="33" presetID="9" presetClass="exit" presetSubtype="0" fill="hold" nodeType="withEffect">
                                  <p:stCondLst>
                                    <p:cond delay="0"/>
                                  </p:stCondLst>
                                  <p:childTnLst>
                                    <p:animEffect transition="out" filter="dissolve">
                                      <p:cBhvr>
                                        <p:cTn id="34" dur="500"/>
                                        <p:tgtEl>
                                          <p:spTgt spid="28"/>
                                        </p:tgtEl>
                                      </p:cBhvr>
                                    </p:animEffect>
                                    <p:set>
                                      <p:cBhvr>
                                        <p:cTn id="35" dur="1" fill="hold">
                                          <p:stCondLst>
                                            <p:cond delay="499"/>
                                          </p:stCondLst>
                                        </p:cTn>
                                        <p:tgtEl>
                                          <p:spTgt spid="28"/>
                                        </p:tgtEl>
                                        <p:attrNameLst>
                                          <p:attrName>style.visibility</p:attrName>
                                        </p:attrNameLst>
                                      </p:cBhvr>
                                      <p:to>
                                        <p:strVal val="hidden"/>
                                      </p:to>
                                    </p:set>
                                  </p:childTnLst>
                                </p:cTn>
                              </p:par>
                              <p:par>
                                <p:cTn id="36" presetID="10" presetClass="entr" presetSubtype="0" fill="hold" nodeType="with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1000"/>
                                        <p:tgtEl>
                                          <p:spTgt spid="30"/>
                                        </p:tgtEl>
                                      </p:cBhvr>
                                    </p:animEffect>
                                  </p:childTnLst>
                                </p:cTn>
                              </p:par>
                              <p:par>
                                <p:cTn id="39" presetID="1" presetClass="entr" presetSubtype="0" fill="hold" nodeType="withEffect">
                                  <p:stCondLst>
                                    <p:cond delay="0"/>
                                  </p:stCondLst>
                                  <p:childTnLst>
                                    <p:set>
                                      <p:cBhvr>
                                        <p:cTn id="40" dur="1" fill="hold">
                                          <p:stCondLst>
                                            <p:cond delay="0"/>
                                          </p:stCondLst>
                                        </p:cTn>
                                        <p:tgtEl>
                                          <p:spTgt spid="1014"/>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0" presetClass="path" presetSubtype="0" accel="50000" decel="50000" fill="hold" nodeType="clickEffect">
                                  <p:stCondLst>
                                    <p:cond delay="0"/>
                                  </p:stCondLst>
                                  <p:childTnLst>
                                    <p:animMotion origin="layout" path="M -0.01233 -0.00903 L 0.11892 0.07431 L 0.221 0.01227 L 0.11961 0.07431 " pathEditMode="fixed" ptsTypes="AAAA">
                                      <p:cBhvr>
                                        <p:cTn id="44" dur="2000" fill="hold"/>
                                        <p:tgtEl>
                                          <p:spTgt spid="1014"/>
                                        </p:tgtEl>
                                        <p:attrNameLst>
                                          <p:attrName>ppt_x</p:attrName>
                                          <p:attrName>ppt_y</p:attrName>
                                        </p:attrNameLst>
                                      </p:cBhvr>
                                    </p:animMotion>
                                  </p:childTnLst>
                                  <p:subTnLst>
                                    <p:set>
                                      <p:cBhvr override="childStyle">
                                        <p:cTn dur="1" fill="hold" display="0" masterRel="sameClick" afterEffect="1">
                                          <p:stCondLst>
                                            <p:cond evt="end" delay="0">
                                              <p:tn val="43"/>
                                            </p:cond>
                                          </p:stCondLst>
                                        </p:cTn>
                                        <p:tgtEl>
                                          <p:spTgt spid="1014"/>
                                        </p:tgtEl>
                                        <p:attrNameLst>
                                          <p:attrName>style.visibility</p:attrName>
                                        </p:attrNameLst>
                                      </p:cBhvr>
                                      <p:to>
                                        <p:strVal val="hidden"/>
                                      </p:to>
                                    </p:set>
                                  </p:subTnLst>
                                </p:cTn>
                              </p:par>
                            </p:childTnLst>
                          </p:cTn>
                        </p:par>
                        <p:par>
                          <p:cTn id="45" fill="hold" nodeType="afterGroup">
                            <p:stCondLst>
                              <p:cond delay="2000"/>
                            </p:stCondLst>
                            <p:childTnLst>
                              <p:par>
                                <p:cTn id="46" presetID="9" presetClass="entr" presetSubtype="0" fill="hold" nodeType="after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dissolve">
                                      <p:cBhvr>
                                        <p:cTn id="48" dur="500"/>
                                        <p:tgtEl>
                                          <p:spTgt spid="6"/>
                                        </p:tgtEl>
                                      </p:cBhvr>
                                    </p:animEffect>
                                  </p:childTnLst>
                                </p:cTn>
                              </p:par>
                            </p:childTnLst>
                          </p:cTn>
                        </p:par>
                        <p:par>
                          <p:cTn id="49" fill="hold" nodeType="afterGroup">
                            <p:stCondLst>
                              <p:cond delay="2500"/>
                            </p:stCondLst>
                            <p:childTnLst>
                              <p:par>
                                <p:cTn id="50" presetID="10" presetClass="entr" presetSubtype="0" fill="hold" nodeType="afterEffect">
                                  <p:stCondLst>
                                    <p:cond delay="0"/>
                                  </p:stCondLst>
                                  <p:childTnLst>
                                    <p:set>
                                      <p:cBhvr>
                                        <p:cTn id="51" dur="1" fill="hold">
                                          <p:stCondLst>
                                            <p:cond delay="0"/>
                                          </p:stCondLst>
                                        </p:cTn>
                                        <p:tgtEl>
                                          <p:spTgt spid="1017"/>
                                        </p:tgtEl>
                                        <p:attrNameLst>
                                          <p:attrName>style.visibility</p:attrName>
                                        </p:attrNameLst>
                                      </p:cBhvr>
                                      <p:to>
                                        <p:strVal val="visible"/>
                                      </p:to>
                                    </p:set>
                                    <p:animEffect transition="in" filter="fade">
                                      <p:cBhvr>
                                        <p:cTn id="52" dur="500"/>
                                        <p:tgtEl>
                                          <p:spTgt spid="1017"/>
                                        </p:tgtEl>
                                      </p:cBhvr>
                                    </p:animEffect>
                                  </p:childTnLst>
                                </p:cTn>
                              </p:par>
                              <p:par>
                                <p:cTn id="53" presetID="1" presetClass="entr" presetSubtype="0" fill="hold" nodeType="withEffect">
                                  <p:stCondLst>
                                    <p:cond delay="0"/>
                                  </p:stCondLst>
                                  <p:childTnLst>
                                    <p:set>
                                      <p:cBhvr>
                                        <p:cTn id="54" dur="1" fill="hold">
                                          <p:stCondLst>
                                            <p:cond delay="0"/>
                                          </p:stCondLst>
                                        </p:cTn>
                                        <p:tgtEl>
                                          <p:spTgt spid="1016"/>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0" presetClass="path" presetSubtype="0" accel="50000" decel="50000" fill="hold" nodeType="clickEffect">
                                  <p:stCondLst>
                                    <p:cond delay="0"/>
                                  </p:stCondLst>
                                  <p:childTnLst>
                                    <p:animMotion origin="layout" path="M -0.01094 -0.00903 L 0.12239 0.07616 L 0.03107 0.14514 L 0.01024 0.13264 L -0.05643 0.18495 L 0.01024 0.13264 L 0.03073 0.1456 L 0.12274 0.07616 L -0.01094 -0.00903 Z " pathEditMode="fixed" rAng="0" ptsTypes="AAAAAAAAA">
                                      <p:cBhvr>
                                        <p:cTn id="58" dur="3000" fill="hold"/>
                                        <p:tgtEl>
                                          <p:spTgt spid="1016"/>
                                        </p:tgtEl>
                                        <p:attrNameLst>
                                          <p:attrName>ppt_x</p:attrName>
                                          <p:attrName>ppt_y</p:attrName>
                                        </p:attrNameLst>
                                      </p:cBhvr>
                                      <p:rCtr x="4410" y="9699"/>
                                    </p:animMotion>
                                  </p:childTnLst>
                                  <p:subTnLst>
                                    <p:set>
                                      <p:cBhvr override="childStyle">
                                        <p:cTn dur="1" fill="hold" display="0" masterRel="sameClick" afterEffect="1">
                                          <p:stCondLst>
                                            <p:cond evt="end" delay="0">
                                              <p:tn val="57"/>
                                            </p:cond>
                                          </p:stCondLst>
                                        </p:cTn>
                                        <p:tgtEl>
                                          <p:spTgt spid="1016"/>
                                        </p:tgtEl>
                                        <p:attrNameLst>
                                          <p:attrName>style.visibility</p:attrName>
                                        </p:attrNameLst>
                                      </p:cBhvr>
                                      <p:to>
                                        <p:strVal val="hidden"/>
                                      </p:to>
                                    </p:set>
                                  </p:subTnLst>
                                </p:cTn>
                              </p:par>
                              <p:par>
                                <p:cTn id="59" presetID="1" presetClass="entr" presetSubtype="0" fill="hold" nodeType="withEffect">
                                  <p:stCondLst>
                                    <p:cond delay="0"/>
                                  </p:stCondLst>
                                  <p:childTnLst>
                                    <p:set>
                                      <p:cBhvr>
                                        <p:cTn id="60" dur="1" fill="hold">
                                          <p:stCondLst>
                                            <p:cond delay="0"/>
                                          </p:stCondLst>
                                        </p:cTn>
                                        <p:tgtEl>
                                          <p:spTgt spid="1016"/>
                                        </p:tgtEl>
                                        <p:attrNameLst>
                                          <p:attrName>style.visibility</p:attrName>
                                        </p:attrNameLst>
                                      </p:cBhvr>
                                      <p:to>
                                        <p:strVal val="visible"/>
                                      </p:to>
                                    </p:set>
                                  </p:childTnLst>
                                </p:cTn>
                              </p:par>
                            </p:childTnLst>
                          </p:cTn>
                        </p:par>
                        <p:par>
                          <p:cTn id="61" fill="hold" nodeType="afterGroup">
                            <p:stCondLst>
                              <p:cond delay="3000"/>
                            </p:stCondLst>
                            <p:childTnLst>
                              <p:par>
                                <p:cTn id="62" presetID="1" presetClass="entr" presetSubtype="0" fill="hold" nodeType="afterEffect">
                                  <p:stCondLst>
                                    <p:cond delay="0"/>
                                  </p:stCondLst>
                                  <p:childTnLst>
                                    <p:set>
                                      <p:cBhvr>
                                        <p:cTn id="63" dur="1" fill="hold">
                                          <p:stCondLst>
                                            <p:cond delay="0"/>
                                          </p:stCondLst>
                                        </p:cTn>
                                        <p:tgtEl>
                                          <p:spTgt spid="1018"/>
                                        </p:tgtEl>
                                        <p:attrNameLst>
                                          <p:attrName>style.visibility</p:attrName>
                                        </p:attrNameLst>
                                      </p:cBhvr>
                                      <p:to>
                                        <p:strVal val="visible"/>
                                      </p:to>
                                    </p:set>
                                  </p:childTnLst>
                                </p:cTn>
                              </p:par>
                            </p:childTnLst>
                          </p:cTn>
                        </p:par>
                        <p:par>
                          <p:cTn id="64" fill="hold" nodeType="afterGroup">
                            <p:stCondLst>
                              <p:cond delay="3000"/>
                            </p:stCondLst>
                            <p:childTnLst>
                              <p:par>
                                <p:cTn id="65" presetID="0" presetClass="path" presetSubtype="0" accel="50000" decel="50000" fill="hold" nodeType="afterEffect">
                                  <p:stCondLst>
                                    <p:cond delay="0"/>
                                  </p:stCondLst>
                                  <p:childTnLst>
                                    <p:animMotion origin="layout" path="M -0.01162 -0.00858 L 0.11964 0.07476 L 0.22172 0.01272 L 0.12033 0.07476 " pathEditMode="fixed" rAng="0" ptsTypes="AAAA">
                                      <p:cBhvr>
                                        <p:cTn id="66" dur="2000" fill="hold"/>
                                        <p:tgtEl>
                                          <p:spTgt spid="1018"/>
                                        </p:tgtEl>
                                        <p:attrNameLst>
                                          <p:attrName>ppt_x</p:attrName>
                                          <p:attrName>ppt_y</p:attrName>
                                        </p:attrNameLst>
                                      </p:cBhvr>
                                      <p:rCtr x="0" y="0"/>
                                    </p:animMotion>
                                  </p:childTnLst>
                                  <p:subTnLst>
                                    <p:set>
                                      <p:cBhvr override="childStyle">
                                        <p:cTn dur="1" fill="hold" display="0" masterRel="sameClick" afterEffect="1">
                                          <p:stCondLst>
                                            <p:cond evt="end" delay="0">
                                              <p:tn val="65"/>
                                            </p:cond>
                                          </p:stCondLst>
                                        </p:cTn>
                                        <p:tgtEl>
                                          <p:spTgt spid="1018"/>
                                        </p:tgtEl>
                                        <p:attrNameLst>
                                          <p:attrName>style.visibility</p:attrName>
                                        </p:attrNameLst>
                                      </p:cBhvr>
                                      <p:to>
                                        <p:strVal val="hidden"/>
                                      </p:to>
                                    </p:set>
                                  </p:subTnLst>
                                </p:cTn>
                              </p:par>
                            </p:childTnLst>
                          </p:cTn>
                        </p:par>
                      </p:childTnLst>
                    </p:cTn>
                  </p:par>
                  <p:par>
                    <p:cTn id="67" fill="hold" nodeType="clickPar">
                      <p:stCondLst>
                        <p:cond delay="indefinite"/>
                      </p:stCondLst>
                      <p:childTnLst>
                        <p:par>
                          <p:cTn id="68" fill="hold" nodeType="withGroup">
                            <p:stCondLst>
                              <p:cond delay="0"/>
                            </p:stCondLst>
                            <p:childTnLst>
                              <p:par>
                                <p:cTn id="69" presetID="10" presetClass="entr" presetSubtype="0" fill="hold" nodeType="click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fade">
                                      <p:cBhvr>
                                        <p:cTn id="71" dur="2000"/>
                                        <p:tgtEl>
                                          <p:spTgt spid="28"/>
                                        </p:tgtEl>
                                      </p:cBhvr>
                                    </p:animEffect>
                                  </p:childTnLst>
                                </p:cTn>
                              </p:par>
                              <p:par>
                                <p:cTn id="72" presetID="9" presetClass="exit" presetSubtype="0" fill="hold" nodeType="withEffect">
                                  <p:stCondLst>
                                    <p:cond delay="0"/>
                                  </p:stCondLst>
                                  <p:childTnLst>
                                    <p:animEffect transition="out" filter="dissolve">
                                      <p:cBhvr>
                                        <p:cTn id="73" dur="500"/>
                                        <p:tgtEl>
                                          <p:spTgt spid="30"/>
                                        </p:tgtEl>
                                      </p:cBhvr>
                                    </p:animEffect>
                                    <p:set>
                                      <p:cBhvr>
                                        <p:cTn id="74" dur="1" fill="hold">
                                          <p:stCondLst>
                                            <p:cond delay="499"/>
                                          </p:stCondLst>
                                        </p:cTn>
                                        <p:tgtEl>
                                          <p:spTgt spid="30"/>
                                        </p:tgtEl>
                                        <p:attrNameLst>
                                          <p:attrName>style.visibility</p:attrName>
                                        </p:attrNameLst>
                                      </p:cBhvr>
                                      <p:to>
                                        <p:strVal val="hidden"/>
                                      </p:to>
                                    </p:set>
                                  </p:childTnLst>
                                </p:cTn>
                              </p:par>
                            </p:childTnLst>
                          </p:cTn>
                        </p:par>
                        <p:par>
                          <p:cTn id="75" fill="hold" nodeType="afterGroup">
                            <p:stCondLst>
                              <p:cond delay="2000"/>
                            </p:stCondLst>
                            <p:childTnLst>
                              <p:par>
                                <p:cTn id="76" presetID="9" presetClass="exit" presetSubtype="0" fill="hold" nodeType="afterEffect">
                                  <p:stCondLst>
                                    <p:cond delay="0"/>
                                  </p:stCondLst>
                                  <p:childTnLst>
                                    <p:animEffect transition="out" filter="dissolve">
                                      <p:cBhvr>
                                        <p:cTn id="77" dur="500"/>
                                        <p:tgtEl>
                                          <p:spTgt spid="6"/>
                                        </p:tgtEl>
                                      </p:cBhvr>
                                    </p:animEffect>
                                    <p:set>
                                      <p:cBhvr>
                                        <p:cTn id="78" dur="1" fill="hold">
                                          <p:stCondLst>
                                            <p:cond delay="499"/>
                                          </p:stCondLst>
                                        </p:cTn>
                                        <p:tgtEl>
                                          <p:spTgt spid="6"/>
                                        </p:tgtEl>
                                        <p:attrNameLst>
                                          <p:attrName>style.visibility</p:attrName>
                                        </p:attrNameLst>
                                      </p:cBhvr>
                                      <p:to>
                                        <p:strVal val="hidden"/>
                                      </p:to>
                                    </p:set>
                                  </p:childTnLst>
                                </p:cTn>
                              </p:par>
                              <p:par>
                                <p:cTn id="79" presetID="9" presetClass="entr" presetSubtype="0" fill="hold" nodeType="withEffect">
                                  <p:stCondLst>
                                    <p:cond delay="0"/>
                                  </p:stCondLst>
                                  <p:childTnLst>
                                    <p:set>
                                      <p:cBhvr>
                                        <p:cTn id="80" dur="1" fill="hold">
                                          <p:stCondLst>
                                            <p:cond delay="0"/>
                                          </p:stCondLst>
                                        </p:cTn>
                                        <p:tgtEl>
                                          <p:spTgt spid="3"/>
                                        </p:tgtEl>
                                        <p:attrNameLst>
                                          <p:attrName>style.visibility</p:attrName>
                                        </p:attrNameLst>
                                      </p:cBhvr>
                                      <p:to>
                                        <p:strVal val="visible"/>
                                      </p:to>
                                    </p:set>
                                    <p:animEffect transition="in" filter="dissolve">
                                      <p:cBhvr>
                                        <p:cTn id="81" dur="5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82" fill="hold" nodeType="clickPar">
                      <p:stCondLst>
                        <p:cond delay="indefinite"/>
                      </p:stCondLst>
                      <p:childTnLst>
                        <p:par>
                          <p:cTn id="83" fill="hold" nodeType="withGroup">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1020"/>
                                        </p:tgtEl>
                                        <p:attrNameLst>
                                          <p:attrName>style.visibility</p:attrName>
                                        </p:attrNameLst>
                                      </p:cBhvr>
                                      <p:to>
                                        <p:strVal val="visible"/>
                                      </p:to>
                                    </p:set>
                                  </p:childTnLst>
                                </p:cTn>
                              </p:par>
                              <p:par>
                                <p:cTn id="86" presetID="10" presetClass="entr" presetSubtype="0" fill="hold" grpId="0" nodeType="withEffect">
                                  <p:stCondLst>
                                    <p:cond delay="0"/>
                                  </p:stCondLst>
                                  <p:childTnLst>
                                    <p:set>
                                      <p:cBhvr>
                                        <p:cTn id="87" dur="1" fill="hold">
                                          <p:stCondLst>
                                            <p:cond delay="0"/>
                                          </p:stCondLst>
                                        </p:cTn>
                                        <p:tgtEl>
                                          <p:spTgt spid="1021"/>
                                        </p:tgtEl>
                                        <p:attrNameLst>
                                          <p:attrName>style.visibility</p:attrName>
                                        </p:attrNameLst>
                                      </p:cBhvr>
                                      <p:to>
                                        <p:strVal val="visible"/>
                                      </p:to>
                                    </p:set>
                                    <p:animEffect transition="in" filter="fade">
                                      <p:cBhvr>
                                        <p:cTn id="88" dur="500"/>
                                        <p:tgtEl>
                                          <p:spTgt spid="1021"/>
                                        </p:tgtEl>
                                      </p:cBhvr>
                                    </p:animEffect>
                                  </p:childTnLst>
                                </p:cTn>
                              </p:par>
                              <p:par>
                                <p:cTn id="89" presetID="9" presetClass="entr" presetSubtype="0" fill="hold" nodeType="withEffect">
                                  <p:stCondLst>
                                    <p:cond delay="0"/>
                                  </p:stCondLst>
                                  <p:childTnLst>
                                    <p:set>
                                      <p:cBhvr>
                                        <p:cTn id="90" dur="1" fill="hold">
                                          <p:stCondLst>
                                            <p:cond delay="0"/>
                                          </p:stCondLst>
                                        </p:cTn>
                                        <p:tgtEl>
                                          <p:spTgt spid="1019"/>
                                        </p:tgtEl>
                                        <p:attrNameLst>
                                          <p:attrName>style.visibility</p:attrName>
                                        </p:attrNameLst>
                                      </p:cBhvr>
                                      <p:to>
                                        <p:strVal val="visible"/>
                                      </p:to>
                                    </p:set>
                                    <p:animEffect transition="in" filter="dissolve">
                                      <p:cBhvr>
                                        <p:cTn id="91" dur="500"/>
                                        <p:tgtEl>
                                          <p:spTgt spid="1019"/>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0" presetClass="path" presetSubtype="0" accel="50000" decel="50000" fill="hold" nodeType="clickEffect">
                                  <p:stCondLst>
                                    <p:cond delay="0"/>
                                  </p:stCondLst>
                                  <p:childTnLst>
                                    <p:animMotion origin="layout" path="M -3.05556E-6 -2.59259E-6 L 0.0375 0.02685 L -0.02361 0.07037 L 0.07708 0.12963 L 0.17778 0.06574 L 0.07708 0.12871 " pathEditMode="relative" rAng="0" ptsTypes="AAAAAA">
                                      <p:cBhvr>
                                        <p:cTn id="95" dur="2000" fill="hold"/>
                                        <p:tgtEl>
                                          <p:spTgt spid="1019"/>
                                        </p:tgtEl>
                                        <p:attrNameLst>
                                          <p:attrName>ppt_x</p:attrName>
                                          <p:attrName>ppt_y</p:attrName>
                                        </p:attrNameLst>
                                      </p:cBhvr>
                                      <p:rCtr x="0" y="0"/>
                                    </p:animMotion>
                                  </p:childTnLst>
                                  <p:subTnLst>
                                    <p:set>
                                      <p:cBhvr override="childStyle">
                                        <p:cTn dur="1" fill="hold" display="0" masterRel="sameClick" afterEffect="1">
                                          <p:stCondLst>
                                            <p:cond evt="end" delay="0">
                                              <p:tn val="94"/>
                                            </p:cond>
                                          </p:stCondLst>
                                        </p:cTn>
                                        <p:tgtEl>
                                          <p:spTgt spid="1019"/>
                                        </p:tgtEl>
                                        <p:attrNameLst>
                                          <p:attrName>style.visibility</p:attrName>
                                        </p:attrNameLst>
                                      </p:cBhvr>
                                      <p:to>
                                        <p:strVal val="hidden"/>
                                      </p:to>
                                    </p:set>
                                  </p:subTnLst>
                                </p:cTn>
                              </p:par>
                            </p:childTnLst>
                          </p:cTn>
                        </p:par>
                        <p:par>
                          <p:cTn id="96" fill="hold" nodeType="afterGroup">
                            <p:stCondLst>
                              <p:cond delay="2000"/>
                            </p:stCondLst>
                            <p:childTnLst>
                              <p:par>
                                <p:cTn id="97" presetID="9" presetClass="entr" presetSubtype="0" fill="hold" nodeType="afterEffect">
                                  <p:stCondLst>
                                    <p:cond delay="0"/>
                                  </p:stCondLst>
                                  <p:childTnLst>
                                    <p:set>
                                      <p:cBhvr>
                                        <p:cTn id="98" dur="1" fill="hold">
                                          <p:stCondLst>
                                            <p:cond delay="0"/>
                                          </p:stCondLst>
                                        </p:cTn>
                                        <p:tgtEl>
                                          <p:spTgt spid="7"/>
                                        </p:tgtEl>
                                        <p:attrNameLst>
                                          <p:attrName>style.visibility</p:attrName>
                                        </p:attrNameLst>
                                      </p:cBhvr>
                                      <p:to>
                                        <p:strVal val="visible"/>
                                      </p:to>
                                    </p:set>
                                    <p:animEffect transition="in" filter="dissolve">
                                      <p:cBhvr>
                                        <p:cTn id="99"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00" fill="hold" nodeType="clickPar">
                      <p:stCondLst>
                        <p:cond delay="indefinite"/>
                      </p:stCondLst>
                      <p:childTnLst>
                        <p:par>
                          <p:cTn id="101" fill="hold" nodeType="withGroup">
                            <p:stCondLst>
                              <p:cond delay="0"/>
                            </p:stCondLst>
                            <p:childTnLst>
                              <p:par>
                                <p:cTn id="102" presetID="1" presetClass="exit" presetSubtype="0" fill="hold" grpId="1" nodeType="clickEffect">
                                  <p:stCondLst>
                                    <p:cond delay="0"/>
                                  </p:stCondLst>
                                  <p:childTnLst>
                                    <p:set>
                                      <p:cBhvr>
                                        <p:cTn id="103" dur="1" fill="hold">
                                          <p:stCondLst>
                                            <p:cond delay="0"/>
                                          </p:stCondLst>
                                        </p:cTn>
                                        <p:tgtEl>
                                          <p:spTgt spid="934"/>
                                        </p:tgtEl>
                                        <p:attrNameLst>
                                          <p:attrName>style.visibility</p:attrName>
                                        </p:attrNameLst>
                                      </p:cBhvr>
                                      <p:to>
                                        <p:strVal val="hidden"/>
                                      </p:to>
                                    </p:set>
                                  </p:childTnLst>
                                </p:cTn>
                              </p:par>
                              <p:par>
                                <p:cTn id="104" presetID="1" presetClass="exit" presetSubtype="0" fill="hold" grpId="1" nodeType="withEffect">
                                  <p:stCondLst>
                                    <p:cond delay="0"/>
                                  </p:stCondLst>
                                  <p:childTnLst>
                                    <p:set>
                                      <p:cBhvr>
                                        <p:cTn id="105" dur="1" fill="hold">
                                          <p:stCondLst>
                                            <p:cond delay="0"/>
                                          </p:stCondLst>
                                        </p:cTn>
                                        <p:tgtEl>
                                          <p:spTgt spid="1021"/>
                                        </p:tgtEl>
                                        <p:attrNameLst>
                                          <p:attrName>style.visibility</p:attrName>
                                        </p:attrNameLst>
                                      </p:cBhvr>
                                      <p:to>
                                        <p:strVal val="hidden"/>
                                      </p:to>
                                    </p:set>
                                  </p:childTnLst>
                                </p:cTn>
                              </p:par>
                              <p:par>
                                <p:cTn id="106" presetID="9" presetClass="exit" presetSubtype="0" fill="hold" nodeType="withEffect">
                                  <p:stCondLst>
                                    <p:cond delay="0"/>
                                  </p:stCondLst>
                                  <p:childTnLst>
                                    <p:animEffect transition="out" filter="dissolve">
                                      <p:cBhvr>
                                        <p:cTn id="107" dur="500"/>
                                        <p:tgtEl>
                                          <p:spTgt spid="28"/>
                                        </p:tgtEl>
                                      </p:cBhvr>
                                    </p:animEffect>
                                    <p:set>
                                      <p:cBhvr>
                                        <p:cTn id="108" dur="1" fill="hold">
                                          <p:stCondLst>
                                            <p:cond delay="499"/>
                                          </p:stCondLst>
                                        </p:cTn>
                                        <p:tgtEl>
                                          <p:spTgt spid="28"/>
                                        </p:tgtEl>
                                        <p:attrNameLst>
                                          <p:attrName>style.visibility</p:attrName>
                                        </p:attrNameLst>
                                      </p:cBhvr>
                                      <p:to>
                                        <p:strVal val="hidden"/>
                                      </p:to>
                                    </p:set>
                                  </p:childTnLst>
                                </p:cTn>
                              </p:par>
                              <p:par>
                                <p:cTn id="109" presetID="10" presetClass="entr" presetSubtype="0" fill="hold" nodeType="withEffect">
                                  <p:stCondLst>
                                    <p:cond delay="0"/>
                                  </p:stCondLst>
                                  <p:childTnLst>
                                    <p:set>
                                      <p:cBhvr>
                                        <p:cTn id="110" dur="1" fill="hold">
                                          <p:stCondLst>
                                            <p:cond delay="0"/>
                                          </p:stCondLst>
                                        </p:cTn>
                                        <p:tgtEl>
                                          <p:spTgt spid="928"/>
                                        </p:tgtEl>
                                        <p:attrNameLst>
                                          <p:attrName>style.visibility</p:attrName>
                                        </p:attrNameLst>
                                      </p:cBhvr>
                                      <p:to>
                                        <p:strVal val="visible"/>
                                      </p:to>
                                    </p:set>
                                    <p:animEffect transition="in" filter="fade">
                                      <p:cBhvr>
                                        <p:cTn id="111" dur="1000"/>
                                        <p:tgtEl>
                                          <p:spTgt spid="928"/>
                                        </p:tgtEl>
                                      </p:cBhvr>
                                    </p:animEffect>
                                  </p:childTnLst>
                                </p:cTn>
                              </p:par>
                            </p:childTnLst>
                          </p:cTn>
                        </p:par>
                        <p:par>
                          <p:cTn id="112" fill="hold" nodeType="afterGroup">
                            <p:stCondLst>
                              <p:cond delay="1000"/>
                            </p:stCondLst>
                            <p:childTnLst>
                              <p:par>
                                <p:cTn id="113" presetID="4" presetClass="entr" presetSubtype="32" fill="hold" nodeType="afterEffect">
                                  <p:stCondLst>
                                    <p:cond delay="0"/>
                                  </p:stCondLst>
                                  <p:childTnLst>
                                    <p:set>
                                      <p:cBhvr>
                                        <p:cTn id="114" dur="1" fill="hold">
                                          <p:stCondLst>
                                            <p:cond delay="0"/>
                                          </p:stCondLst>
                                        </p:cTn>
                                        <p:tgtEl>
                                          <p:spTgt spid="12588"/>
                                        </p:tgtEl>
                                        <p:attrNameLst>
                                          <p:attrName>style.visibility</p:attrName>
                                        </p:attrNameLst>
                                      </p:cBhvr>
                                      <p:to>
                                        <p:strVal val="visible"/>
                                      </p:to>
                                    </p:set>
                                    <p:animEffect transition="in" filter="box(out)">
                                      <p:cBhvr>
                                        <p:cTn id="115" dur="500"/>
                                        <p:tgtEl>
                                          <p:spTgt spid="12588"/>
                                        </p:tgtEl>
                                      </p:cBhvr>
                                    </p:animEffect>
                                  </p:childTnLst>
                                </p:cTn>
                              </p:par>
                              <p:par>
                                <p:cTn id="116" presetID="10" presetClass="entr" presetSubtype="0" fill="hold" nodeType="withEffect">
                                  <p:stCondLst>
                                    <p:cond delay="0"/>
                                  </p:stCondLst>
                                  <p:childTnLst>
                                    <p:set>
                                      <p:cBhvr>
                                        <p:cTn id="117" dur="1" fill="hold">
                                          <p:stCondLst>
                                            <p:cond delay="0"/>
                                          </p:stCondLst>
                                        </p:cTn>
                                        <p:tgtEl>
                                          <p:spTgt spid="1050"/>
                                        </p:tgtEl>
                                        <p:attrNameLst>
                                          <p:attrName>style.visibility</p:attrName>
                                        </p:attrNameLst>
                                      </p:cBhvr>
                                      <p:to>
                                        <p:strVal val="visible"/>
                                      </p:to>
                                    </p:set>
                                    <p:animEffect transition="in" filter="fade">
                                      <p:cBhvr>
                                        <p:cTn id="118" dur="1000"/>
                                        <p:tgtEl>
                                          <p:spTgt spid="1050"/>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1028"/>
                                        </p:tgtEl>
                                        <p:attrNameLst>
                                          <p:attrName>style.visibility</p:attrName>
                                        </p:attrNameLst>
                                      </p:cBhvr>
                                      <p:to>
                                        <p:strVal val="visible"/>
                                      </p:to>
                                    </p:set>
                                    <p:animEffect transition="in" filter="fade">
                                      <p:cBhvr>
                                        <p:cTn id="121" dur="2000"/>
                                        <p:tgtEl>
                                          <p:spTgt spid="1028"/>
                                        </p:tgtEl>
                                      </p:cBhvr>
                                    </p:animEffect>
                                  </p:childTnLst>
                                </p:cTn>
                              </p:par>
                            </p:childTnLst>
                          </p:cTn>
                        </p:par>
                      </p:childTnLst>
                    </p:cTn>
                  </p:par>
                  <p:par>
                    <p:cTn id="122" fill="hold" nodeType="clickPar">
                      <p:stCondLst>
                        <p:cond delay="indefinite"/>
                      </p:stCondLst>
                      <p:childTnLst>
                        <p:par>
                          <p:cTn id="123" fill="hold" nodeType="withGroup">
                            <p:stCondLst>
                              <p:cond delay="0"/>
                            </p:stCondLst>
                            <p:childTnLst>
                              <p:par>
                                <p:cTn id="124" presetID="0" presetClass="path" presetSubtype="0" accel="50000" decel="50000" fill="hold" nodeType="clickEffect">
                                  <p:stCondLst>
                                    <p:cond delay="0"/>
                                  </p:stCondLst>
                                  <p:childTnLst>
                                    <p:animMotion origin="layout" path="M -4.16667E-6 -6.66667E-6 L 0.22778 0.13703 " pathEditMode="relative" ptsTypes="AA">
                                      <p:cBhvr>
                                        <p:cTn id="125" dur="2000" fill="hold"/>
                                        <p:tgtEl>
                                          <p:spTgt spid="1050"/>
                                        </p:tgtEl>
                                        <p:attrNameLst>
                                          <p:attrName>ppt_x</p:attrName>
                                          <p:attrName>ppt_y</p:attrName>
                                        </p:attrNameLst>
                                      </p:cBhvr>
                                    </p:animMotion>
                                  </p:childTnLst>
                                </p:cTn>
                              </p:par>
                            </p:childTnLst>
                          </p:cTn>
                        </p:par>
                        <p:par>
                          <p:cTn id="126" fill="hold" nodeType="afterGroup">
                            <p:stCondLst>
                              <p:cond delay="2000"/>
                            </p:stCondLst>
                            <p:childTnLst>
                              <p:par>
                                <p:cTn id="127" presetID="10" presetClass="entr" presetSubtype="0" fill="hold" grpId="0" nodeType="afterEffect">
                                  <p:stCondLst>
                                    <p:cond delay="0"/>
                                  </p:stCondLst>
                                  <p:childTnLst>
                                    <p:set>
                                      <p:cBhvr>
                                        <p:cTn id="128" dur="1" fill="hold">
                                          <p:stCondLst>
                                            <p:cond delay="0"/>
                                          </p:stCondLst>
                                        </p:cTn>
                                        <p:tgtEl>
                                          <p:spTgt spid="1051"/>
                                        </p:tgtEl>
                                        <p:attrNameLst>
                                          <p:attrName>style.visibility</p:attrName>
                                        </p:attrNameLst>
                                      </p:cBhvr>
                                      <p:to>
                                        <p:strVal val="visible"/>
                                      </p:to>
                                    </p:set>
                                    <p:animEffect transition="in" filter="fade">
                                      <p:cBhvr>
                                        <p:cTn id="129" dur="1000"/>
                                        <p:tgtEl>
                                          <p:spTgt spid="1051"/>
                                        </p:tgtEl>
                                      </p:cBhvr>
                                    </p:animEffec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22" presetClass="entr" presetSubtype="2" fill="hold" grpId="0" nodeType="clickEffect">
                                  <p:stCondLst>
                                    <p:cond delay="0"/>
                                  </p:stCondLst>
                                  <p:childTnLst>
                                    <p:set>
                                      <p:cBhvr>
                                        <p:cTn id="133" dur="1" fill="hold">
                                          <p:stCondLst>
                                            <p:cond delay="0"/>
                                          </p:stCondLst>
                                        </p:cTn>
                                        <p:tgtEl>
                                          <p:spTgt spid="1052"/>
                                        </p:tgtEl>
                                        <p:attrNameLst>
                                          <p:attrName>style.visibility</p:attrName>
                                        </p:attrNameLst>
                                      </p:cBhvr>
                                      <p:to>
                                        <p:strVal val="visible"/>
                                      </p:to>
                                    </p:set>
                                    <p:animEffect transition="in" filter="wipe(right)">
                                      <p:cBhvr>
                                        <p:cTn id="134" dur="500"/>
                                        <p:tgtEl>
                                          <p:spTgt spid="1052"/>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1101"/>
                                        </p:tgtEl>
                                        <p:attrNameLst>
                                          <p:attrName>style.visibility</p:attrName>
                                        </p:attrNameLst>
                                      </p:cBhvr>
                                      <p:to>
                                        <p:strVal val="visible"/>
                                      </p:to>
                                    </p:set>
                                    <p:animEffect transition="in" filter="fade">
                                      <p:cBhvr>
                                        <p:cTn id="137" dur="1000"/>
                                        <p:tgtEl>
                                          <p:spTgt spid="1101"/>
                                        </p:tgtEl>
                                      </p:cBhvr>
                                    </p:animEffect>
                                  </p:childTnLst>
                                </p:cTn>
                              </p:par>
                            </p:childTnLst>
                          </p:cTn>
                        </p:par>
                        <p:par>
                          <p:cTn id="138" fill="hold" nodeType="afterGroup">
                            <p:stCondLst>
                              <p:cond delay="1000"/>
                            </p:stCondLst>
                            <p:childTnLst>
                              <p:par>
                                <p:cTn id="139" presetID="22" presetClass="entr" presetSubtype="8" fill="hold" grpId="0" nodeType="afterEffect">
                                  <p:stCondLst>
                                    <p:cond delay="0"/>
                                  </p:stCondLst>
                                  <p:childTnLst>
                                    <p:set>
                                      <p:cBhvr>
                                        <p:cTn id="140" dur="1" fill="hold">
                                          <p:stCondLst>
                                            <p:cond delay="0"/>
                                          </p:stCondLst>
                                        </p:cTn>
                                        <p:tgtEl>
                                          <p:spTgt spid="1102"/>
                                        </p:tgtEl>
                                        <p:attrNameLst>
                                          <p:attrName>style.visibility</p:attrName>
                                        </p:attrNameLst>
                                      </p:cBhvr>
                                      <p:to>
                                        <p:strVal val="visible"/>
                                      </p:to>
                                    </p:set>
                                    <p:animEffect transition="in" filter="wipe(left)">
                                      <p:cBhvr>
                                        <p:cTn id="141" dur="500"/>
                                        <p:tgtEl>
                                          <p:spTgt spid="1102"/>
                                        </p:tgtEl>
                                      </p:cBhvr>
                                    </p:animEffect>
                                  </p:childTnLst>
                                </p:cTn>
                              </p:par>
                            </p:childTnLst>
                          </p:cTn>
                        </p:par>
                      </p:childTnLst>
                    </p:cTn>
                  </p:par>
                  <p:par>
                    <p:cTn id="142" fill="hold" nodeType="clickPar">
                      <p:stCondLst>
                        <p:cond delay="indefinite"/>
                      </p:stCondLst>
                      <p:childTnLst>
                        <p:par>
                          <p:cTn id="143" fill="hold" nodeType="withGroup">
                            <p:stCondLst>
                              <p:cond delay="0"/>
                            </p:stCondLst>
                            <p:childTnLst>
                              <p:par>
                                <p:cTn id="144" presetID="10" presetClass="entr" presetSubtype="0" fill="hold" grpId="0" nodeType="clickEffect">
                                  <p:stCondLst>
                                    <p:cond delay="0"/>
                                  </p:stCondLst>
                                  <p:childTnLst>
                                    <p:set>
                                      <p:cBhvr>
                                        <p:cTn id="145" dur="1" fill="hold">
                                          <p:stCondLst>
                                            <p:cond delay="0"/>
                                          </p:stCondLst>
                                        </p:cTn>
                                        <p:tgtEl>
                                          <p:spTgt spid="1103"/>
                                        </p:tgtEl>
                                        <p:attrNameLst>
                                          <p:attrName>style.visibility</p:attrName>
                                        </p:attrNameLst>
                                      </p:cBhvr>
                                      <p:to>
                                        <p:strVal val="visible"/>
                                      </p:to>
                                    </p:set>
                                    <p:animEffect transition="in" filter="fade">
                                      <p:cBhvr>
                                        <p:cTn id="146" dur="2000"/>
                                        <p:tgtEl>
                                          <p:spTgt spid="1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4" grpId="0"/>
      <p:bldP spid="934" grpId="1"/>
      <p:bldP spid="1015" grpId="0" animBg="1"/>
      <p:bldP spid="1020" grpId="0" animBg="1"/>
      <p:bldP spid="1021" grpId="0" animBg="1"/>
      <p:bldP spid="1021" grpId="1" animBg="1"/>
      <p:bldP spid="1028" grpId="0"/>
      <p:bldP spid="1051" grpId="0" animBg="1"/>
      <p:bldP spid="1052" grpId="0" animBg="1"/>
      <p:bldP spid="1101" grpId="0" animBg="1"/>
      <p:bldP spid="1102" grpId="0" animBg="1"/>
      <p:bldP spid="110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標題 1"/>
          <p:cNvSpPr>
            <a:spLocks noGrp="1"/>
          </p:cNvSpPr>
          <p:nvPr>
            <p:ph type="title"/>
          </p:nvPr>
        </p:nvSpPr>
        <p:spPr>
          <a:xfrm>
            <a:off x="500063" y="954088"/>
            <a:ext cx="6781800" cy="381000"/>
          </a:xfrm>
        </p:spPr>
        <p:txBody>
          <a:bodyPr/>
          <a:lstStyle/>
          <a:p>
            <a:r>
              <a:rPr lang="en-US" altLang="zh-TW" smtClean="0">
                <a:ea typeface="新細明體" pitchFamily="18" charset="-120"/>
              </a:rPr>
              <a:t>UTM Functionality Highlight</a:t>
            </a:r>
            <a:endParaRPr lang="zh-TW" altLang="en-US" smtClean="0">
              <a:ea typeface="新細明體" pitchFamily="18" charset="-120"/>
            </a:endParaRPr>
          </a:p>
        </p:txBody>
      </p:sp>
      <p:sp>
        <p:nvSpPr>
          <p:cNvPr id="15363" name="Rectangle 4"/>
          <p:cNvSpPr txBox="1">
            <a:spLocks noChangeArrowheads="1"/>
          </p:cNvSpPr>
          <p:nvPr/>
        </p:nvSpPr>
        <p:spPr bwMode="auto">
          <a:xfrm>
            <a:off x="90488" y="1785938"/>
            <a:ext cx="4910137" cy="4786312"/>
          </a:xfrm>
          <a:prstGeom prst="rect">
            <a:avLst/>
          </a:prstGeom>
          <a:noFill/>
          <a:ln w="9525">
            <a:noFill/>
            <a:miter lim="800000"/>
            <a:headEnd/>
            <a:tailEnd/>
          </a:ln>
        </p:spPr>
        <p:txBody>
          <a:bodyPr/>
          <a:lstStyle>
            <a:lvl1pPr eaLnBrk="0" hangingPunct="0">
              <a:defRPr sz="1200">
                <a:solidFill>
                  <a:schemeClr val="tx1"/>
                </a:solidFill>
                <a:latin typeface="Verdana" pitchFamily="34" charset="0"/>
                <a:cs typeface="Times New Roman" pitchFamily="18" charset="0"/>
              </a:defRPr>
            </a:lvl1pPr>
            <a:lvl2pPr marL="539750" indent="-179388"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a:lnSpc>
                <a:spcPct val="80000"/>
              </a:lnSpc>
              <a:spcBef>
                <a:spcPct val="20000"/>
              </a:spcBef>
              <a:buClr>
                <a:srgbClr val="808080"/>
              </a:buClr>
              <a:buSzPct val="60000"/>
            </a:pPr>
            <a:r>
              <a:rPr lang="en-US" altLang="zh-TW" sz="1400" b="1">
                <a:ea typeface="新細明體" pitchFamily="18" charset="-120"/>
              </a:rPr>
              <a:t>Purpose built inline Intrusion Detection and Prevention scan engine</a:t>
            </a:r>
          </a:p>
          <a:p>
            <a:pPr lvl="1">
              <a:lnSpc>
                <a:spcPct val="80000"/>
              </a:lnSpc>
              <a:spcBef>
                <a:spcPct val="20000"/>
              </a:spcBef>
              <a:buClr>
                <a:srgbClr val="BED69A"/>
              </a:buClr>
              <a:buFont typeface="Wingdings" pitchFamily="2" charset="2"/>
              <a:buChar char="ü"/>
            </a:pPr>
            <a:r>
              <a:rPr lang="en-US" altLang="zh-TW" sz="1400">
                <a:ea typeface="新細明體" pitchFamily="18" charset="-120"/>
              </a:rPr>
              <a:t>Close-Knit integration with rest of the system to trigger ZoneDefense</a:t>
            </a:r>
          </a:p>
          <a:p>
            <a:pPr lvl="1">
              <a:lnSpc>
                <a:spcPct val="80000"/>
              </a:lnSpc>
              <a:spcBef>
                <a:spcPct val="20000"/>
              </a:spcBef>
              <a:buClr>
                <a:srgbClr val="BED69A"/>
              </a:buClr>
              <a:buFont typeface="Wingdings" pitchFamily="2" charset="2"/>
              <a:buChar char="ü"/>
            </a:pPr>
            <a:r>
              <a:rPr lang="en-US" altLang="zh-TW" sz="1400">
                <a:ea typeface="新細明體" pitchFamily="18" charset="-120"/>
              </a:rPr>
              <a:t>In-Depth inspection from Layer 2 to Layer 7</a:t>
            </a:r>
          </a:p>
          <a:p>
            <a:pPr lvl="1">
              <a:lnSpc>
                <a:spcPct val="80000"/>
              </a:lnSpc>
              <a:spcBef>
                <a:spcPct val="20000"/>
              </a:spcBef>
              <a:buClr>
                <a:srgbClr val="BED69A"/>
              </a:buClr>
              <a:buFont typeface="Wingdings" pitchFamily="2" charset="2"/>
              <a:buChar char="ü"/>
            </a:pPr>
            <a:r>
              <a:rPr lang="en-US" altLang="zh-TW" sz="1400">
                <a:ea typeface="新細明體" pitchFamily="18" charset="-120"/>
              </a:rPr>
              <a:t>Extreme performance for demanding networks</a:t>
            </a:r>
          </a:p>
          <a:p>
            <a:pPr lvl="1">
              <a:lnSpc>
                <a:spcPct val="80000"/>
              </a:lnSpc>
              <a:spcBef>
                <a:spcPct val="20000"/>
              </a:spcBef>
              <a:buClr>
                <a:srgbClr val="BED69A"/>
              </a:buClr>
            </a:pPr>
            <a:endParaRPr lang="en-US" altLang="zh-TW">
              <a:ea typeface="新細明體" pitchFamily="18" charset="-120"/>
            </a:endParaRPr>
          </a:p>
          <a:p>
            <a:pPr>
              <a:lnSpc>
                <a:spcPct val="80000"/>
              </a:lnSpc>
              <a:spcBef>
                <a:spcPct val="20000"/>
              </a:spcBef>
              <a:buClr>
                <a:srgbClr val="808080"/>
              </a:buClr>
              <a:buSzPct val="60000"/>
            </a:pPr>
            <a:r>
              <a:rPr lang="en-US" altLang="zh-TW" sz="1400" b="1">
                <a:ea typeface="新細明體" pitchFamily="18" charset="-120"/>
              </a:rPr>
              <a:t>Unique Signature Set</a:t>
            </a:r>
          </a:p>
          <a:p>
            <a:pPr lvl="1">
              <a:lnSpc>
                <a:spcPct val="80000"/>
              </a:lnSpc>
              <a:spcBef>
                <a:spcPct val="20000"/>
              </a:spcBef>
              <a:buClr>
                <a:srgbClr val="BED69A"/>
              </a:buClr>
              <a:buFont typeface="Wingdings" pitchFamily="2" charset="2"/>
              <a:buChar char="ü"/>
            </a:pPr>
            <a:r>
              <a:rPr lang="en-US" altLang="zh-TW" sz="1400">
                <a:ea typeface="新細明體" pitchFamily="18" charset="-120"/>
              </a:rPr>
              <a:t>Database is Powered by Endeavor </a:t>
            </a:r>
          </a:p>
          <a:p>
            <a:pPr lvl="1">
              <a:lnSpc>
                <a:spcPct val="80000"/>
              </a:lnSpc>
              <a:spcBef>
                <a:spcPct val="20000"/>
              </a:spcBef>
              <a:buClr>
                <a:srgbClr val="BED69A"/>
              </a:buClr>
              <a:buFont typeface="Wingdings" pitchFamily="2" charset="2"/>
              <a:buChar char="ü"/>
            </a:pPr>
            <a:r>
              <a:rPr lang="en-US" altLang="zh-TW" sz="1400">
                <a:ea typeface="新細明體" pitchFamily="18" charset="-120"/>
              </a:rPr>
              <a:t>Component based signatures – Zero-Day attack protection</a:t>
            </a:r>
          </a:p>
          <a:p>
            <a:pPr lvl="1">
              <a:lnSpc>
                <a:spcPct val="80000"/>
              </a:lnSpc>
              <a:spcBef>
                <a:spcPct val="20000"/>
              </a:spcBef>
              <a:buClr>
                <a:srgbClr val="BED69A"/>
              </a:buClr>
              <a:buFont typeface="Wingdings" pitchFamily="2" charset="2"/>
              <a:buChar char="ü"/>
            </a:pPr>
            <a:r>
              <a:rPr lang="en-US" altLang="zh-TW" sz="1400">
                <a:ea typeface="新細明體" pitchFamily="18" charset="-120"/>
              </a:rPr>
              <a:t>Vulnerability Signatures –Virtual Patching </a:t>
            </a:r>
          </a:p>
          <a:p>
            <a:pPr>
              <a:lnSpc>
                <a:spcPct val="80000"/>
              </a:lnSpc>
              <a:spcBef>
                <a:spcPct val="20000"/>
              </a:spcBef>
              <a:buClr>
                <a:srgbClr val="BED69A"/>
              </a:buClr>
              <a:buFont typeface="Wingdings" pitchFamily="2" charset="2"/>
              <a:buChar char="§"/>
            </a:pPr>
            <a:endParaRPr lang="en-US" altLang="zh-TW">
              <a:ea typeface="新細明體" pitchFamily="18" charset="-120"/>
            </a:endParaRPr>
          </a:p>
          <a:p>
            <a:pPr>
              <a:lnSpc>
                <a:spcPct val="80000"/>
              </a:lnSpc>
              <a:spcBef>
                <a:spcPct val="20000"/>
              </a:spcBef>
              <a:buClr>
                <a:srgbClr val="808080"/>
              </a:buClr>
              <a:buSzPct val="60000"/>
            </a:pPr>
            <a:r>
              <a:rPr lang="en-US" altLang="zh-TW" sz="1400" b="1">
                <a:ea typeface="新細明體" pitchFamily="18" charset="-120"/>
              </a:rPr>
              <a:t>Advanced Protection Mechanisms</a:t>
            </a:r>
          </a:p>
          <a:p>
            <a:pPr lvl="1">
              <a:lnSpc>
                <a:spcPct val="80000"/>
              </a:lnSpc>
              <a:spcBef>
                <a:spcPct val="20000"/>
              </a:spcBef>
              <a:buClr>
                <a:srgbClr val="BED69A"/>
              </a:buClr>
              <a:buFont typeface="Wingdings" pitchFamily="2" charset="2"/>
              <a:buChar char="ü"/>
            </a:pPr>
            <a:r>
              <a:rPr lang="en-US" altLang="zh-TW" sz="1400">
                <a:ea typeface="新細明體" pitchFamily="18" charset="-120"/>
              </a:rPr>
              <a:t>Protocol Anomaly – Catches unknown attacks</a:t>
            </a:r>
          </a:p>
          <a:p>
            <a:pPr lvl="1">
              <a:lnSpc>
                <a:spcPct val="80000"/>
              </a:lnSpc>
              <a:spcBef>
                <a:spcPct val="20000"/>
              </a:spcBef>
              <a:buClr>
                <a:srgbClr val="BED69A"/>
              </a:buClr>
              <a:buFont typeface="Wingdings" pitchFamily="2" charset="2"/>
              <a:buChar char="ü"/>
            </a:pPr>
            <a:r>
              <a:rPr lang="en-US" altLang="zh-TW" sz="1400">
                <a:ea typeface="新細明體" pitchFamily="18" charset="-120"/>
              </a:rPr>
              <a:t>Re-Assembly – Catches fragmented attacks</a:t>
            </a:r>
          </a:p>
          <a:p>
            <a:pPr lvl="1">
              <a:lnSpc>
                <a:spcPct val="80000"/>
              </a:lnSpc>
              <a:spcBef>
                <a:spcPct val="20000"/>
              </a:spcBef>
              <a:buClr>
                <a:srgbClr val="BED69A"/>
              </a:buClr>
              <a:buFont typeface="Wingdings" pitchFamily="2" charset="2"/>
              <a:buChar char="ü"/>
            </a:pPr>
            <a:r>
              <a:rPr lang="en-US" altLang="zh-TW" sz="1400">
                <a:ea typeface="新細明體" pitchFamily="18" charset="-120"/>
              </a:rPr>
              <a:t>Backdoor detection mechanisms</a:t>
            </a:r>
          </a:p>
          <a:p>
            <a:pPr lvl="1">
              <a:lnSpc>
                <a:spcPct val="80000"/>
              </a:lnSpc>
              <a:spcBef>
                <a:spcPct val="20000"/>
              </a:spcBef>
              <a:buClr>
                <a:srgbClr val="BED69A"/>
              </a:buClr>
              <a:buFont typeface="Wingdings" pitchFamily="2" charset="2"/>
              <a:buChar char="ü"/>
            </a:pPr>
            <a:r>
              <a:rPr lang="en-US" altLang="zh-TW" sz="1400">
                <a:ea typeface="新細明體" pitchFamily="18" charset="-120"/>
              </a:rPr>
              <a:t>Insertion / Evasion Protection</a:t>
            </a:r>
          </a:p>
          <a:p>
            <a:pPr lvl="1">
              <a:lnSpc>
                <a:spcPct val="80000"/>
              </a:lnSpc>
              <a:spcBef>
                <a:spcPct val="20000"/>
              </a:spcBef>
              <a:buClr>
                <a:srgbClr val="BED69A"/>
              </a:buClr>
              <a:buFont typeface="Wingdings" pitchFamily="2" charset="2"/>
              <a:buChar char="ü"/>
            </a:pPr>
            <a:endParaRPr lang="en-US" altLang="zh-TW">
              <a:ea typeface="新細明體" pitchFamily="18" charset="-120"/>
            </a:endParaRPr>
          </a:p>
          <a:p>
            <a:pPr>
              <a:lnSpc>
                <a:spcPct val="80000"/>
              </a:lnSpc>
              <a:spcBef>
                <a:spcPct val="20000"/>
              </a:spcBef>
              <a:buClr>
                <a:srgbClr val="808080"/>
              </a:buClr>
              <a:buSzPct val="60000"/>
            </a:pPr>
            <a:r>
              <a:rPr lang="en-US" altLang="zh-TW" sz="1400" b="1">
                <a:ea typeface="新細明體" pitchFamily="18" charset="-120"/>
              </a:rPr>
              <a:t>Secure Global Network of NetDefend Center</a:t>
            </a:r>
          </a:p>
          <a:p>
            <a:pPr lvl="1">
              <a:lnSpc>
                <a:spcPct val="80000"/>
              </a:lnSpc>
              <a:spcBef>
                <a:spcPct val="20000"/>
              </a:spcBef>
              <a:buClr>
                <a:srgbClr val="BED69A"/>
              </a:buClr>
              <a:buFont typeface="Wingdings" pitchFamily="2" charset="2"/>
              <a:buChar char="ü"/>
            </a:pPr>
            <a:r>
              <a:rPr lang="en-US" altLang="zh-TW" sz="1400">
                <a:ea typeface="新細明體" pitchFamily="18" charset="-120"/>
              </a:rPr>
              <a:t>Timely provisioning of new IPS signatures</a:t>
            </a:r>
          </a:p>
          <a:p>
            <a:pPr lvl="1">
              <a:lnSpc>
                <a:spcPct val="80000"/>
              </a:lnSpc>
              <a:spcBef>
                <a:spcPct val="20000"/>
              </a:spcBef>
              <a:buClr>
                <a:srgbClr val="BED69A"/>
              </a:buClr>
              <a:buFont typeface="Wingdings" pitchFamily="2" charset="2"/>
              <a:buChar char="ü"/>
            </a:pPr>
            <a:r>
              <a:rPr lang="en-US" altLang="zh-TW" sz="1400">
                <a:ea typeface="新細明體" pitchFamily="18" charset="-120"/>
              </a:rPr>
              <a:t>Reliable and authenticated access to NetDefend Center</a:t>
            </a:r>
          </a:p>
        </p:txBody>
      </p:sp>
      <p:sp>
        <p:nvSpPr>
          <p:cNvPr id="13316" name="文字方塊 18"/>
          <p:cNvSpPr txBox="1">
            <a:spLocks noChangeArrowheads="1"/>
          </p:cNvSpPr>
          <p:nvPr/>
        </p:nvSpPr>
        <p:spPr bwMode="auto">
          <a:xfrm>
            <a:off x="285750" y="1500188"/>
            <a:ext cx="85010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eaLnBrk="1" hangingPunct="1">
              <a:spcBef>
                <a:spcPct val="50000"/>
              </a:spcBef>
            </a:pPr>
            <a:r>
              <a:rPr kumimoji="1" lang="en-US" altLang="zh-TW" sz="1600" b="1">
                <a:solidFill>
                  <a:srgbClr val="105D88"/>
                </a:solidFill>
                <a:ea typeface="新細明體" pitchFamily="18" charset="-120"/>
              </a:rPr>
              <a:t>IPS/IDP Highlight</a:t>
            </a:r>
          </a:p>
        </p:txBody>
      </p:sp>
      <p:grpSp>
        <p:nvGrpSpPr>
          <p:cNvPr id="13317" name="群組 11"/>
          <p:cNvGrpSpPr>
            <a:grpSpLocks/>
          </p:cNvGrpSpPr>
          <p:nvPr/>
        </p:nvGrpSpPr>
        <p:grpSpPr bwMode="auto">
          <a:xfrm>
            <a:off x="4714875" y="2428875"/>
            <a:ext cx="4214813" cy="2786063"/>
            <a:chOff x="4325968" y="2357430"/>
            <a:chExt cx="4603750" cy="3078162"/>
          </a:xfrm>
        </p:grpSpPr>
        <p:pic>
          <p:nvPicPr>
            <p:cNvPr id="13318" name="Picture 9" descr="IPS - How it works"/>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25968" y="2357430"/>
              <a:ext cx="4603750" cy="307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圖片 22" descr="DFL-160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08" y="4429132"/>
              <a:ext cx="1259585" cy="577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標題 1"/>
          <p:cNvSpPr>
            <a:spLocks noGrp="1"/>
          </p:cNvSpPr>
          <p:nvPr>
            <p:ph type="title"/>
          </p:nvPr>
        </p:nvSpPr>
        <p:spPr>
          <a:xfrm>
            <a:off x="500063" y="954088"/>
            <a:ext cx="6781800" cy="381000"/>
          </a:xfrm>
        </p:spPr>
        <p:txBody>
          <a:bodyPr/>
          <a:lstStyle/>
          <a:p>
            <a:r>
              <a:rPr lang="en-US" altLang="zh-TW" smtClean="0">
                <a:ea typeface="新細明體" pitchFamily="18" charset="-120"/>
              </a:rPr>
              <a:t>UTM Functionality Highlight</a:t>
            </a:r>
            <a:endParaRPr lang="zh-TW" altLang="en-US" smtClean="0">
              <a:ea typeface="新細明體" pitchFamily="18" charset="-120"/>
            </a:endParaRPr>
          </a:p>
        </p:txBody>
      </p:sp>
      <p:sp>
        <p:nvSpPr>
          <p:cNvPr id="14339" name="文字方塊 18"/>
          <p:cNvSpPr txBox="1">
            <a:spLocks noChangeArrowheads="1"/>
          </p:cNvSpPr>
          <p:nvPr/>
        </p:nvSpPr>
        <p:spPr bwMode="auto">
          <a:xfrm>
            <a:off x="688975" y="1714500"/>
            <a:ext cx="6858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Verdana" pitchFamily="34" charset="0"/>
                <a:cs typeface="Times New Roman" pitchFamily="18" charset="0"/>
              </a:defRPr>
            </a:lvl1pPr>
            <a:lvl2pPr marL="742950" indent="-285750"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eaLnBrk="1" hangingPunct="1">
              <a:spcBef>
                <a:spcPct val="50000"/>
              </a:spcBef>
            </a:pPr>
            <a:r>
              <a:rPr kumimoji="1" lang="en-US" altLang="zh-TW" sz="1600" b="1">
                <a:solidFill>
                  <a:srgbClr val="105D88"/>
                </a:solidFill>
                <a:ea typeface="新細明體" pitchFamily="18" charset="-120"/>
              </a:rPr>
              <a:t>Anti-Virus Highlight</a:t>
            </a:r>
          </a:p>
        </p:txBody>
      </p:sp>
      <p:sp>
        <p:nvSpPr>
          <p:cNvPr id="5" name="Rectangle 3"/>
          <p:cNvSpPr txBox="1">
            <a:spLocks/>
          </p:cNvSpPr>
          <p:nvPr/>
        </p:nvSpPr>
        <p:spPr bwMode="auto">
          <a:xfrm>
            <a:off x="714375" y="1928813"/>
            <a:ext cx="6572250" cy="464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200">
                <a:solidFill>
                  <a:schemeClr val="tx1"/>
                </a:solidFill>
                <a:latin typeface="Verdana" pitchFamily="34" charset="0"/>
                <a:cs typeface="Times New Roman" pitchFamily="18" charset="0"/>
              </a:defRPr>
            </a:lvl1pPr>
            <a:lvl2pPr marL="741363" indent="-284163" eaLnBrk="0" hangingPunct="0">
              <a:defRPr sz="1200">
                <a:solidFill>
                  <a:schemeClr val="tx1"/>
                </a:solidFill>
                <a:latin typeface="Verdana" pitchFamily="34" charset="0"/>
                <a:cs typeface="Times New Roman" pitchFamily="18" charset="0"/>
              </a:defRPr>
            </a:lvl2pPr>
            <a:lvl3pPr marL="1143000" indent="-228600" eaLnBrk="0" hangingPunct="0">
              <a:defRPr sz="1200">
                <a:solidFill>
                  <a:schemeClr val="tx1"/>
                </a:solidFill>
                <a:latin typeface="Verdana" pitchFamily="34" charset="0"/>
                <a:cs typeface="Times New Roman" pitchFamily="18" charset="0"/>
              </a:defRPr>
            </a:lvl3pPr>
            <a:lvl4pPr marL="1600200" indent="-228600" eaLnBrk="0" hangingPunct="0">
              <a:defRPr sz="1200">
                <a:solidFill>
                  <a:schemeClr val="tx1"/>
                </a:solidFill>
                <a:latin typeface="Verdana" pitchFamily="34" charset="0"/>
                <a:cs typeface="Times New Roman" pitchFamily="18" charset="0"/>
              </a:defRPr>
            </a:lvl4pPr>
            <a:lvl5pPr marL="2057400" indent="-228600" eaLnBrk="0" hangingPunct="0">
              <a:defRPr sz="1200">
                <a:solidFill>
                  <a:schemeClr val="tx1"/>
                </a:solidFill>
                <a:latin typeface="Verdana" pitchFamily="34" charset="0"/>
                <a:cs typeface="Times New Roman" pitchFamily="18" charset="0"/>
              </a:defRPr>
            </a:lvl5pPr>
            <a:lvl6pPr marL="2514600" indent="-228600" eaLnBrk="0" fontAlgn="base" hangingPunct="0">
              <a:spcBef>
                <a:spcPct val="0"/>
              </a:spcBef>
              <a:spcAft>
                <a:spcPct val="0"/>
              </a:spcAft>
              <a:defRPr sz="1200">
                <a:solidFill>
                  <a:schemeClr val="tx1"/>
                </a:solidFill>
                <a:latin typeface="Verdana" pitchFamily="34" charset="0"/>
                <a:cs typeface="Times New Roman" pitchFamily="18" charset="0"/>
              </a:defRPr>
            </a:lvl6pPr>
            <a:lvl7pPr marL="2971800" indent="-228600" eaLnBrk="0" fontAlgn="base" hangingPunct="0">
              <a:spcBef>
                <a:spcPct val="0"/>
              </a:spcBef>
              <a:spcAft>
                <a:spcPct val="0"/>
              </a:spcAft>
              <a:defRPr sz="1200">
                <a:solidFill>
                  <a:schemeClr val="tx1"/>
                </a:solidFill>
                <a:latin typeface="Verdana" pitchFamily="34" charset="0"/>
                <a:cs typeface="Times New Roman" pitchFamily="18" charset="0"/>
              </a:defRPr>
            </a:lvl7pPr>
            <a:lvl8pPr marL="3429000" indent="-228600" eaLnBrk="0" fontAlgn="base" hangingPunct="0">
              <a:spcBef>
                <a:spcPct val="0"/>
              </a:spcBef>
              <a:spcAft>
                <a:spcPct val="0"/>
              </a:spcAft>
              <a:defRPr sz="1200">
                <a:solidFill>
                  <a:schemeClr val="tx1"/>
                </a:solidFill>
                <a:latin typeface="Verdana" pitchFamily="34" charset="0"/>
                <a:cs typeface="Times New Roman" pitchFamily="18" charset="0"/>
              </a:defRPr>
            </a:lvl8pPr>
            <a:lvl9pPr marL="3886200" indent="-228600" eaLnBrk="0" fontAlgn="base" hangingPunct="0">
              <a:spcBef>
                <a:spcPct val="0"/>
              </a:spcBef>
              <a:spcAft>
                <a:spcPct val="0"/>
              </a:spcAft>
              <a:defRPr sz="1200">
                <a:solidFill>
                  <a:schemeClr val="tx1"/>
                </a:solidFill>
                <a:latin typeface="Verdana" pitchFamily="34" charset="0"/>
                <a:cs typeface="Times New Roman" pitchFamily="18" charset="0"/>
              </a:defRPr>
            </a:lvl9pPr>
          </a:lstStyle>
          <a:p>
            <a:pPr lvl="1" eaLnBrk="1" hangingPunct="1">
              <a:spcBef>
                <a:spcPts val="400"/>
              </a:spcBef>
              <a:buClr>
                <a:srgbClr val="006192"/>
              </a:buClr>
              <a:buSzPct val="67000"/>
            </a:pPr>
            <a:endParaRPr lang="en-US" altLang="zh-TW" sz="1600">
              <a:ea typeface="新細明體" pitchFamily="18" charset="-120"/>
            </a:endParaRPr>
          </a:p>
          <a:p>
            <a:pPr>
              <a:spcBef>
                <a:spcPct val="20000"/>
              </a:spcBef>
              <a:buClr>
                <a:srgbClr val="92D050"/>
              </a:buClr>
              <a:buFont typeface="Wingdings" pitchFamily="2" charset="2"/>
              <a:buChar char="§"/>
            </a:pPr>
            <a:r>
              <a:rPr lang="en-US" altLang="zh-TW" sz="1600">
                <a:ea typeface="新細明體" pitchFamily="18" charset="-120"/>
              </a:rPr>
              <a:t>Extremely high performance in combination with Stream-Based virus scanning technology.</a:t>
            </a:r>
          </a:p>
          <a:p>
            <a:pPr>
              <a:spcBef>
                <a:spcPct val="20000"/>
              </a:spcBef>
              <a:buClr>
                <a:srgbClr val="92D050"/>
              </a:buClr>
              <a:buFont typeface="Wingdings" pitchFamily="2" charset="2"/>
              <a:buChar char="§"/>
            </a:pPr>
            <a:r>
              <a:rPr lang="en-US" altLang="zh-TW" sz="1600">
                <a:ea typeface="新細明體" pitchFamily="18" charset="-120"/>
              </a:rPr>
              <a:t>Detect the most dangerous and widespread malware threats at</a:t>
            </a:r>
            <a:r>
              <a:rPr lang="en-US" altLang="zh-TW" sz="1600" b="1">
                <a:ea typeface="新細明體" pitchFamily="18" charset="-120"/>
              </a:rPr>
              <a:t> Wire-Speed</a:t>
            </a:r>
          </a:p>
          <a:p>
            <a:pPr>
              <a:spcBef>
                <a:spcPct val="20000"/>
              </a:spcBef>
              <a:buClr>
                <a:srgbClr val="92D050"/>
              </a:buClr>
              <a:buFont typeface="Wingdings" pitchFamily="2" charset="2"/>
              <a:buChar char="§"/>
            </a:pPr>
            <a:r>
              <a:rPr lang="en-US" altLang="zh-TW" sz="1600">
                <a:ea typeface="新細明體" pitchFamily="18" charset="-120"/>
              </a:rPr>
              <a:t>Stream-based virus scanning, unlike in traditional proxy-based scanning, network traffic is processed packet by packet without </a:t>
            </a:r>
            <a:r>
              <a:rPr lang="en-US" altLang="zh-TW" sz="1600" b="1">
                <a:ea typeface="新細明體" pitchFamily="18" charset="-120"/>
              </a:rPr>
              <a:t>file size limitation</a:t>
            </a:r>
          </a:p>
          <a:p>
            <a:pPr>
              <a:spcBef>
                <a:spcPct val="20000"/>
              </a:spcBef>
              <a:buClr>
                <a:srgbClr val="92D050"/>
              </a:buClr>
              <a:buFont typeface="Wingdings" pitchFamily="2" charset="2"/>
              <a:buChar char="§"/>
            </a:pPr>
            <a:r>
              <a:rPr lang="en-US" altLang="zh-TW" sz="1600">
                <a:ea typeface="新細明體" pitchFamily="18" charset="-120"/>
              </a:rPr>
              <a:t>Little memory and computing power required for packet sequencing and reassembly </a:t>
            </a:r>
          </a:p>
          <a:p>
            <a:pPr>
              <a:spcBef>
                <a:spcPct val="20000"/>
              </a:spcBef>
              <a:buClr>
                <a:srgbClr val="92D050"/>
              </a:buClr>
              <a:buFont typeface="Wingdings" pitchFamily="2" charset="2"/>
              <a:buChar char="§"/>
            </a:pPr>
            <a:r>
              <a:rPr lang="en-US" altLang="zh-TW" sz="1600">
                <a:ea typeface="新細明體" pitchFamily="18" charset="-120"/>
              </a:rPr>
              <a:t>Kaspersky 7x24 VirusLab continuously monitors “Virus Weather”  all over the world and release signature database updates.</a:t>
            </a:r>
          </a:p>
          <a:p>
            <a:pPr>
              <a:spcBef>
                <a:spcPct val="20000"/>
              </a:spcBef>
              <a:buClr>
                <a:srgbClr val="92D050"/>
              </a:buClr>
              <a:buFont typeface="Wingdings" pitchFamily="2" charset="2"/>
              <a:buChar char="§"/>
            </a:pPr>
            <a:r>
              <a:rPr lang="en-US" altLang="zh-TW" sz="1600">
                <a:ea typeface="新細明體" pitchFamily="18" charset="-120"/>
              </a:rPr>
              <a:t>The signature database is utilized in Kaspersky best-of-breed end point products to deliver optimal protection.</a:t>
            </a:r>
          </a:p>
          <a:p>
            <a:pPr lvl="3" eaLnBrk="1" hangingPunct="1">
              <a:spcBef>
                <a:spcPts val="300"/>
              </a:spcBef>
              <a:buClr>
                <a:srgbClr val="006192"/>
              </a:buClr>
              <a:buSzPct val="50000"/>
              <a:buFont typeface="Verdana" pitchFamily="34" charset="0"/>
              <a:buBlip>
                <a:blip r:embed="rId3"/>
              </a:buBlip>
            </a:pPr>
            <a:endParaRPr lang="en-US" altLang="zh-TW" b="1">
              <a:ea typeface="新細明體" pitchFamily="18" charset="-120"/>
            </a:endParaRPr>
          </a:p>
        </p:txBody>
      </p:sp>
      <p:pic>
        <p:nvPicPr>
          <p:cNvPr id="14341" name="圖片 5" descr="Powered by Kaspersky 0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43813" y="5065713"/>
            <a:ext cx="1071562"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NetDefend_PPT_Template">
  <a:themeElements>
    <a:clrScheme name="NetDefend_PPT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NetDefend_PPT_Template">
      <a:majorFont>
        <a:latin typeface="Verdana"/>
        <a:ea typeface=""/>
        <a:cs typeface="Times New Roman"/>
      </a:majorFont>
      <a:minorFont>
        <a:latin typeface="Verdana"/>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Verdana" pitchFamily="34"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Verdana" pitchFamily="34" charset="0"/>
            <a:cs typeface="Times New Roman" pitchFamily="18" charset="0"/>
          </a:defRPr>
        </a:defPPr>
      </a:lstStyle>
    </a:lnDef>
  </a:objectDefaults>
  <a:extraClrSchemeLst>
    <a:extraClrScheme>
      <a:clrScheme name="NetDefend_PPT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etDefend_PPT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etDefend_PPT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etDefend_PPT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etDefend_PPT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etDefend_PPT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etDefend_PPT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NetDefend_PPT_Template_modified</Template>
  <TotalTime>29201</TotalTime>
  <Words>1875</Words>
  <Application>Microsoft Office PowerPoint</Application>
  <PresentationFormat>On-screen Show (4:3)</PresentationFormat>
  <Paragraphs>483</Paragraphs>
  <Slides>24</Slides>
  <Notes>9</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2</vt:i4>
      </vt:variant>
      <vt:variant>
        <vt:lpstr>Slide Titles</vt:lpstr>
      </vt:variant>
      <vt:variant>
        <vt:i4>24</vt:i4>
      </vt:variant>
    </vt:vector>
  </HeadingPairs>
  <TitlesOfParts>
    <vt:vector size="37" baseType="lpstr">
      <vt:lpstr>Verdana</vt:lpstr>
      <vt:lpstr>Times New Roman</vt:lpstr>
      <vt:lpstr>Arial</vt:lpstr>
      <vt:lpstr>Wingdings</vt:lpstr>
      <vt:lpstr>新細明體</vt:lpstr>
      <vt:lpstr>MS PGothic</vt:lpstr>
      <vt:lpstr>Calibri</vt:lpstr>
      <vt:lpstr>Georgia</vt:lpstr>
      <vt:lpstr>標楷體</vt:lpstr>
      <vt:lpstr>StoneSansITC-Medium</vt:lpstr>
      <vt:lpstr>NetDefend_PPT_Template</vt:lpstr>
      <vt:lpstr>Image</vt:lpstr>
      <vt:lpstr>Paint Shop Pro Image</vt:lpstr>
      <vt:lpstr>NetDefend UTM Firewall DFL-260E/860E DFL-1660/2560/2560G        Sales Guide v1.2</vt:lpstr>
      <vt:lpstr>Contents</vt:lpstr>
      <vt:lpstr>Security Product Strategy</vt:lpstr>
      <vt:lpstr>Contents</vt:lpstr>
      <vt:lpstr>Security Trend: Single View vs. Holistic View</vt:lpstr>
      <vt:lpstr>Single View vs. Holistic View</vt:lpstr>
      <vt:lpstr>Security Trend: Single View vs. Holistic View</vt:lpstr>
      <vt:lpstr>UTM Functionality Highlight</vt:lpstr>
      <vt:lpstr>UTM Functionality Highlight</vt:lpstr>
      <vt:lpstr>UTM Functionality Highlight</vt:lpstr>
      <vt:lpstr>UTM Functionality Highlight</vt:lpstr>
      <vt:lpstr>UTM Functionality Highlight</vt:lpstr>
      <vt:lpstr>Contents</vt:lpstr>
      <vt:lpstr>Product Position and Target Market</vt:lpstr>
      <vt:lpstr>Product Position and Target Market</vt:lpstr>
      <vt:lpstr>Product Position and Target Market </vt:lpstr>
      <vt:lpstr>Functionality and Technology</vt:lpstr>
      <vt:lpstr>Functionality and Technology</vt:lpstr>
      <vt:lpstr>Functionality and Technology</vt:lpstr>
      <vt:lpstr>Product Introduction</vt:lpstr>
      <vt:lpstr>Product Introduction</vt:lpstr>
      <vt:lpstr>Product Introduction</vt:lpstr>
      <vt:lpstr>Product Introduction</vt:lpstr>
      <vt:lpstr>Deployment Scenario</vt:lpstr>
    </vt:vector>
  </TitlesOfParts>
  <Company>D-Link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NetDefend SOHO DFL-160 Sales Guide v1.00</dc:title>
  <dc:creator>Jeff Ko</dc:creator>
  <cp:lastModifiedBy>Mike</cp:lastModifiedBy>
  <cp:revision>1330</cp:revision>
  <dcterms:created xsi:type="dcterms:W3CDTF">2007-03-26T09:43:02Z</dcterms:created>
  <dcterms:modified xsi:type="dcterms:W3CDTF">2011-11-17T09:22:28Z</dcterms:modified>
</cp:coreProperties>
</file>