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3"/>
  </p:notesMasterIdLst>
  <p:handoutMasterIdLst>
    <p:handoutMasterId r:id="rId54"/>
  </p:handoutMasterIdLst>
  <p:sldIdLst>
    <p:sldId id="256" r:id="rId2"/>
    <p:sldId id="303" r:id="rId3"/>
    <p:sldId id="257" r:id="rId4"/>
    <p:sldId id="258" r:id="rId5"/>
    <p:sldId id="260" r:id="rId6"/>
    <p:sldId id="259" r:id="rId7"/>
    <p:sldId id="261" r:id="rId8"/>
    <p:sldId id="329" r:id="rId9"/>
    <p:sldId id="262" r:id="rId10"/>
    <p:sldId id="263" r:id="rId11"/>
    <p:sldId id="318" r:id="rId12"/>
    <p:sldId id="294" r:id="rId13"/>
    <p:sldId id="295" r:id="rId14"/>
    <p:sldId id="355" r:id="rId15"/>
    <p:sldId id="354" r:id="rId16"/>
    <p:sldId id="268" r:id="rId17"/>
    <p:sldId id="266" r:id="rId18"/>
    <p:sldId id="269" r:id="rId19"/>
    <p:sldId id="314" r:id="rId20"/>
    <p:sldId id="270" r:id="rId21"/>
    <p:sldId id="315" r:id="rId22"/>
    <p:sldId id="316" r:id="rId23"/>
    <p:sldId id="283" r:id="rId24"/>
    <p:sldId id="352" r:id="rId25"/>
    <p:sldId id="285" r:id="rId26"/>
    <p:sldId id="353" r:id="rId27"/>
    <p:sldId id="317" r:id="rId28"/>
    <p:sldId id="286" r:id="rId29"/>
    <p:sldId id="287" r:id="rId30"/>
    <p:sldId id="282" r:id="rId31"/>
    <p:sldId id="288" r:id="rId32"/>
    <p:sldId id="304" r:id="rId33"/>
    <p:sldId id="305" r:id="rId34"/>
    <p:sldId id="335" r:id="rId35"/>
    <p:sldId id="336" r:id="rId36"/>
    <p:sldId id="337" r:id="rId37"/>
    <p:sldId id="330" r:id="rId38"/>
    <p:sldId id="343" r:id="rId39"/>
    <p:sldId id="289" r:id="rId40"/>
    <p:sldId id="292" r:id="rId41"/>
    <p:sldId id="293" r:id="rId42"/>
    <p:sldId id="338" r:id="rId43"/>
    <p:sldId id="311" r:id="rId44"/>
    <p:sldId id="339" r:id="rId45"/>
    <p:sldId id="312" r:id="rId46"/>
    <p:sldId id="309" r:id="rId47"/>
    <p:sldId id="310" r:id="rId48"/>
    <p:sldId id="325" r:id="rId49"/>
    <p:sldId id="340" r:id="rId50"/>
    <p:sldId id="326" r:id="rId51"/>
    <p:sldId id="291" r:id="rId52"/>
  </p:sldIdLst>
  <p:sldSz cx="9144000" cy="6858000" type="screen4x3"/>
  <p:notesSz cx="6797675" cy="9926638"/>
  <p:defaultTextStyle>
    <a:defPPr>
      <a:defRPr lang="zh-TW"/>
    </a:defPPr>
    <a:lvl1pPr algn="ctr" rtl="0" fontAlgn="base">
      <a:spcBef>
        <a:spcPct val="0"/>
      </a:spcBef>
      <a:spcAft>
        <a:spcPct val="0"/>
      </a:spcAft>
      <a:defRPr kumimoji="1" sz="1200" b="1" kern="1200">
        <a:solidFill>
          <a:srgbClr val="FFFFFF"/>
        </a:solidFill>
        <a:latin typeface="Arial" charset="0"/>
        <a:ea typeface="新細明體" pitchFamily="18" charset="-120"/>
        <a:cs typeface="+mn-cs"/>
      </a:defRPr>
    </a:lvl1pPr>
    <a:lvl2pPr marL="457200" algn="ctr" rtl="0" fontAlgn="base">
      <a:spcBef>
        <a:spcPct val="0"/>
      </a:spcBef>
      <a:spcAft>
        <a:spcPct val="0"/>
      </a:spcAft>
      <a:defRPr kumimoji="1" sz="1200" b="1" kern="1200">
        <a:solidFill>
          <a:srgbClr val="FFFFFF"/>
        </a:solidFill>
        <a:latin typeface="Arial" charset="0"/>
        <a:ea typeface="新細明體" pitchFamily="18" charset="-120"/>
        <a:cs typeface="+mn-cs"/>
      </a:defRPr>
    </a:lvl2pPr>
    <a:lvl3pPr marL="914400" algn="ctr" rtl="0" fontAlgn="base">
      <a:spcBef>
        <a:spcPct val="0"/>
      </a:spcBef>
      <a:spcAft>
        <a:spcPct val="0"/>
      </a:spcAft>
      <a:defRPr kumimoji="1" sz="1200" b="1" kern="1200">
        <a:solidFill>
          <a:srgbClr val="FFFFFF"/>
        </a:solidFill>
        <a:latin typeface="Arial" charset="0"/>
        <a:ea typeface="新細明體" pitchFamily="18" charset="-120"/>
        <a:cs typeface="+mn-cs"/>
      </a:defRPr>
    </a:lvl3pPr>
    <a:lvl4pPr marL="1371600" algn="ctr" rtl="0" fontAlgn="base">
      <a:spcBef>
        <a:spcPct val="0"/>
      </a:spcBef>
      <a:spcAft>
        <a:spcPct val="0"/>
      </a:spcAft>
      <a:defRPr kumimoji="1" sz="1200" b="1" kern="1200">
        <a:solidFill>
          <a:srgbClr val="FFFFFF"/>
        </a:solidFill>
        <a:latin typeface="Arial" charset="0"/>
        <a:ea typeface="新細明體" pitchFamily="18" charset="-120"/>
        <a:cs typeface="+mn-cs"/>
      </a:defRPr>
    </a:lvl4pPr>
    <a:lvl5pPr marL="1828800" algn="ctr" rtl="0" fontAlgn="base">
      <a:spcBef>
        <a:spcPct val="0"/>
      </a:spcBef>
      <a:spcAft>
        <a:spcPct val="0"/>
      </a:spcAft>
      <a:defRPr kumimoji="1" sz="1200" b="1" kern="1200">
        <a:solidFill>
          <a:srgbClr val="FFFFFF"/>
        </a:solidFill>
        <a:latin typeface="Arial" charset="0"/>
        <a:ea typeface="新細明體" pitchFamily="18" charset="-120"/>
        <a:cs typeface="+mn-cs"/>
      </a:defRPr>
    </a:lvl5pPr>
    <a:lvl6pPr marL="2286000" algn="l" defTabSz="914400" rtl="0" eaLnBrk="1" latinLnBrk="0" hangingPunct="1">
      <a:defRPr kumimoji="1" sz="1200" b="1" kern="1200">
        <a:solidFill>
          <a:srgbClr val="FFFFFF"/>
        </a:solidFill>
        <a:latin typeface="Arial" charset="0"/>
        <a:ea typeface="新細明體" pitchFamily="18" charset="-120"/>
        <a:cs typeface="+mn-cs"/>
      </a:defRPr>
    </a:lvl6pPr>
    <a:lvl7pPr marL="2743200" algn="l" defTabSz="914400" rtl="0" eaLnBrk="1" latinLnBrk="0" hangingPunct="1">
      <a:defRPr kumimoji="1" sz="1200" b="1" kern="1200">
        <a:solidFill>
          <a:srgbClr val="FFFFFF"/>
        </a:solidFill>
        <a:latin typeface="Arial" charset="0"/>
        <a:ea typeface="新細明體" pitchFamily="18" charset="-120"/>
        <a:cs typeface="+mn-cs"/>
      </a:defRPr>
    </a:lvl7pPr>
    <a:lvl8pPr marL="3200400" algn="l" defTabSz="914400" rtl="0" eaLnBrk="1" latinLnBrk="0" hangingPunct="1">
      <a:defRPr kumimoji="1" sz="1200" b="1" kern="1200">
        <a:solidFill>
          <a:srgbClr val="FFFFFF"/>
        </a:solidFill>
        <a:latin typeface="Arial" charset="0"/>
        <a:ea typeface="新細明體" pitchFamily="18" charset="-120"/>
        <a:cs typeface="+mn-cs"/>
      </a:defRPr>
    </a:lvl8pPr>
    <a:lvl9pPr marL="3657600" algn="l" defTabSz="914400" rtl="0" eaLnBrk="1" latinLnBrk="0" hangingPunct="1">
      <a:defRPr kumimoji="1" sz="1200" b="1" kern="1200">
        <a:solidFill>
          <a:srgbClr val="FFFFFF"/>
        </a:solidFill>
        <a:latin typeface="Arial" charset="0"/>
        <a:ea typeface="新細明體" pitchFamily="18" charset="-12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0"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F3300"/>
    <a:srgbClr val="99CCFF"/>
    <a:srgbClr val="00FFFF"/>
    <a:srgbClr val="66FFFF"/>
    <a:srgbClr val="66CC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9708" autoAdjust="0"/>
  </p:normalViewPr>
  <p:slideViewPr>
    <p:cSldViewPr snapToGrid="0">
      <p:cViewPr>
        <p:scale>
          <a:sx n="67" d="100"/>
          <a:sy n="67" d="100"/>
        </p:scale>
        <p:origin x="-9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02"/>
    </p:cViewPr>
  </p:sorterViewPr>
  <p:notesViewPr>
    <p:cSldViewPr snapToGrid="0">
      <p:cViewPr varScale="1">
        <p:scale>
          <a:sx n="56" d="100"/>
          <a:sy n="56" d="100"/>
        </p:scale>
        <p:origin x="-12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a:defRPr b="0">
                <a:solidFill>
                  <a:schemeClr val="tx1"/>
                </a:solidFill>
              </a:defRPr>
            </a:lvl1pPr>
          </a:lstStyle>
          <a:p>
            <a:endParaRPr lang="en-US" altLang="zh-TW"/>
          </a:p>
        </p:txBody>
      </p:sp>
      <p:sp>
        <p:nvSpPr>
          <p:cNvPr id="307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b="0">
                <a:solidFill>
                  <a:schemeClr val="tx1"/>
                </a:solidFill>
              </a:defRPr>
            </a:lvl1pPr>
          </a:lstStyle>
          <a:p>
            <a:endParaRPr lang="en-US" altLang="zh-TW"/>
          </a:p>
        </p:txBody>
      </p:sp>
      <p:sp>
        <p:nvSpPr>
          <p:cNvPr id="307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l">
              <a:defRPr b="0">
                <a:solidFill>
                  <a:schemeClr val="tx1"/>
                </a:solidFill>
              </a:defRPr>
            </a:lvl1pPr>
          </a:lstStyle>
          <a:p>
            <a:endParaRPr lang="en-US" altLang="zh-TW"/>
          </a:p>
        </p:txBody>
      </p:sp>
      <p:sp>
        <p:nvSpPr>
          <p:cNvPr id="307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b="0">
                <a:solidFill>
                  <a:schemeClr val="tx1"/>
                </a:solidFill>
              </a:defRPr>
            </a:lvl1pPr>
          </a:lstStyle>
          <a:p>
            <a:fld id="{EB8423EB-F026-4913-8DF7-B9F88706F7E8}" type="slidenum">
              <a:rPr lang="en-US" altLang="zh-TW"/>
              <a:pPr/>
              <a:t>‹#›</a:t>
            </a:fld>
            <a:endParaRPr lang="en-US" altLang="zh-TW"/>
          </a:p>
        </p:txBody>
      </p:sp>
    </p:spTree>
    <p:extLst>
      <p:ext uri="{BB962C8B-B14F-4D97-AF65-F5344CB8AC3E}">
        <p14:creationId xmlns:p14="http://schemas.microsoft.com/office/powerpoint/2010/main" val="475147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a:defRPr b="0">
                <a:solidFill>
                  <a:schemeClr val="tx1"/>
                </a:solidFill>
              </a:defRPr>
            </a:lvl1pPr>
          </a:lstStyle>
          <a:p>
            <a:endParaRPr lang="en-US" altLang="zh-TW"/>
          </a:p>
        </p:txBody>
      </p:sp>
      <p:sp>
        <p:nvSpPr>
          <p:cNvPr id="819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b="0">
                <a:solidFill>
                  <a:schemeClr val="tx1"/>
                </a:solidFill>
              </a:defRPr>
            </a:lvl1pPr>
          </a:lstStyle>
          <a:p>
            <a:endParaRPr lang="en-US" altLang="zh-TW"/>
          </a:p>
        </p:txBody>
      </p:sp>
      <p:sp>
        <p:nvSpPr>
          <p:cNvPr id="64516" name="Rectangle 4"/>
          <p:cNvSpPr>
            <a:spLocks noRo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19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l">
              <a:defRPr b="0">
                <a:solidFill>
                  <a:schemeClr val="tx1"/>
                </a:solidFill>
              </a:defRPr>
            </a:lvl1pPr>
          </a:lstStyle>
          <a:p>
            <a:endParaRPr lang="en-US" altLang="zh-TW"/>
          </a:p>
        </p:txBody>
      </p:sp>
      <p:sp>
        <p:nvSpPr>
          <p:cNvPr id="819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b="0">
                <a:solidFill>
                  <a:schemeClr val="tx1"/>
                </a:solidFill>
              </a:defRPr>
            </a:lvl1pPr>
          </a:lstStyle>
          <a:p>
            <a:fld id="{4AAB8569-EF58-46CE-AD4E-B1311806F11C}" type="slidenum">
              <a:rPr lang="en-US" altLang="zh-TW"/>
              <a:pPr/>
              <a:t>‹#›</a:t>
            </a:fld>
            <a:endParaRPr lang="en-US" altLang="zh-TW"/>
          </a:p>
        </p:txBody>
      </p:sp>
    </p:spTree>
    <p:extLst>
      <p:ext uri="{BB962C8B-B14F-4D97-AF65-F5344CB8AC3E}">
        <p14:creationId xmlns:p14="http://schemas.microsoft.com/office/powerpoint/2010/main" val="2072682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7350C3B4-7D99-4DF9-BB52-95C77AAEF4DA}" type="slidenum">
              <a:rPr lang="en-US" altLang="zh-TW" b="0">
                <a:solidFill>
                  <a:schemeClr val="tx1"/>
                </a:solidFill>
              </a:rPr>
              <a:pPr eaLnBrk="1" hangingPunct="1"/>
              <a:t>1</a:t>
            </a:fld>
            <a:endParaRPr lang="en-US" altLang="zh-TW" b="0">
              <a:solidFill>
                <a:schemeClr val="tx1"/>
              </a:solidFill>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C3FC0591-C572-465D-B99C-023157187522}" type="slidenum">
              <a:rPr lang="en-US" altLang="zh-TW" b="0">
                <a:solidFill>
                  <a:schemeClr val="tx1"/>
                </a:solidFill>
              </a:rPr>
              <a:pPr eaLnBrk="1" hangingPunct="1"/>
              <a:t>14</a:t>
            </a:fld>
            <a:endParaRPr lang="en-US" altLang="zh-TW" b="0">
              <a:solidFill>
                <a:schemeClr val="tx1"/>
              </a:solidFill>
            </a:endParaRPr>
          </a:p>
        </p:txBody>
      </p:sp>
      <p:sp>
        <p:nvSpPr>
          <p:cNvPr id="74755" name="Rectangle 2"/>
          <p:cNvSpPr>
            <a:spLocks noRot="1" noChangeArrowheads="1" noTextEdit="1"/>
          </p:cNvSpPr>
          <p:nvPr>
            <p:ph type="sldImg"/>
          </p:nvPr>
        </p:nvSpPr>
        <p:spPr>
          <a:xfrm>
            <a:off x="917575" y="744538"/>
            <a:ext cx="4962525" cy="3722687"/>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C9F76476-3DC3-430D-8FBB-485BB23AD005}" type="slidenum">
              <a:rPr lang="en-US" altLang="zh-TW" b="0">
                <a:solidFill>
                  <a:schemeClr val="tx1"/>
                </a:solidFill>
              </a:rPr>
              <a:pPr eaLnBrk="1" hangingPunct="1"/>
              <a:t>15</a:t>
            </a:fld>
            <a:endParaRPr lang="en-US" altLang="zh-TW" b="0">
              <a:solidFill>
                <a:schemeClr val="tx1"/>
              </a:solidFill>
            </a:endParaRPr>
          </a:p>
        </p:txBody>
      </p:sp>
      <p:sp>
        <p:nvSpPr>
          <p:cNvPr id="75779" name="Rectangle 2"/>
          <p:cNvSpPr>
            <a:spLocks noRot="1" noChangeArrowheads="1" noTextEdit="1"/>
          </p:cNvSpPr>
          <p:nvPr>
            <p:ph type="sldImg"/>
          </p:nvPr>
        </p:nvSpPr>
        <p:spPr>
          <a:xfrm>
            <a:off x="917575" y="744538"/>
            <a:ext cx="4962525" cy="3722687"/>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3F8DA804-E4EB-4495-BCF9-A52B9C7BC80E}" type="slidenum">
              <a:rPr lang="en-US" altLang="zh-TW" b="0">
                <a:solidFill>
                  <a:schemeClr val="tx1"/>
                </a:solidFill>
              </a:rPr>
              <a:pPr eaLnBrk="1" hangingPunct="1"/>
              <a:t>19</a:t>
            </a:fld>
            <a:endParaRPr lang="en-US" altLang="zh-TW" b="0">
              <a:solidFill>
                <a:schemeClr val="tx1"/>
              </a:solidFill>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tLang="zh-TW" smtClean="0"/>
              <a:t>Unified Switch can perform load utilization across the managed AP’s on per radio basis. Load utilization is achieved by tracking the wireless bandwidth utilization on each AP. You can set the maximum bandwidth utilization on the Unified Switch.</a:t>
            </a:r>
          </a:p>
          <a:p>
            <a:pPr eaLnBrk="1" hangingPunct="1">
              <a:spcBef>
                <a:spcPct val="0"/>
              </a:spcBef>
            </a:pPr>
            <a:r>
              <a:rPr lang="en-US" altLang="zh-TW" smtClean="0"/>
              <a:t>Load utilization sets thresholds for client associations and AP utilization. </a:t>
            </a:r>
            <a:r>
              <a:rPr lang="en-AU" altLang="zh-TW" smtClean="0"/>
              <a:t>If the bandwidth utilization reaches a configured threshold then the new client associations are rejected. The default value for the wireless bandwidth utilization threshold is 60%. </a:t>
            </a:r>
            <a:endParaRPr lang="en-US"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3351829D-BF46-4F21-A600-357EC0AEC5DC}" type="slidenum">
              <a:rPr lang="en-US" altLang="zh-TW" b="0">
                <a:solidFill>
                  <a:schemeClr val="tx1"/>
                </a:solidFill>
              </a:rPr>
              <a:pPr eaLnBrk="1" hangingPunct="1"/>
              <a:t>20</a:t>
            </a:fld>
            <a:endParaRPr lang="en-US" altLang="zh-TW" b="0">
              <a:solidFill>
                <a:schemeClr val="tx1"/>
              </a:solidFill>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DWL-3500/8500AP supports 8 SSIDs per radio</a:t>
            </a:r>
          </a:p>
          <a:p>
            <a:pPr eaLnBrk="1" hangingPunct="1"/>
            <a:r>
              <a:rPr lang="en-US" altLang="zh-TW" smtClean="0"/>
              <a:t>DWL-8600AP supports 16 SSIDs per radio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8833D195-2853-4DBF-BDEA-CD9E3638C664}" type="slidenum">
              <a:rPr lang="en-US" altLang="zh-TW" b="0">
                <a:solidFill>
                  <a:schemeClr val="tx1"/>
                </a:solidFill>
              </a:rPr>
              <a:pPr eaLnBrk="1" hangingPunct="1"/>
              <a:t>21</a:t>
            </a:fld>
            <a:endParaRPr lang="en-US" altLang="zh-TW" b="0">
              <a:solidFill>
                <a:schemeClr val="tx1"/>
              </a:solidFill>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246988C5-85D3-4CF8-A0C7-E2C2E5A1A8B6}" type="slidenum">
              <a:rPr lang="en-US" altLang="zh-TW" b="0">
                <a:solidFill>
                  <a:schemeClr val="tx1"/>
                </a:solidFill>
              </a:rPr>
              <a:pPr eaLnBrk="1" hangingPunct="1"/>
              <a:t>24</a:t>
            </a:fld>
            <a:endParaRPr lang="en-US" altLang="zh-TW" b="0">
              <a:solidFill>
                <a:schemeClr val="tx1"/>
              </a:solidFill>
            </a:endParaRPr>
          </a:p>
        </p:txBody>
      </p:sp>
      <p:sp>
        <p:nvSpPr>
          <p:cNvPr id="79875" name="Rectangle 2"/>
          <p:cNvSpPr>
            <a:spLocks noRot="1" noChangeArrowheads="1" noTextEdit="1"/>
          </p:cNvSpPr>
          <p:nvPr>
            <p:ph type="sldImg"/>
          </p:nvPr>
        </p:nvSpPr>
        <p:spPr>
          <a:xfrm>
            <a:off x="917575" y="744538"/>
            <a:ext cx="4962525" cy="3722687"/>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AP-AP Tunneling is supported on top of Adaptable Wireless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F2331B61-2CEC-42C5-9EE6-4B4E5EFBB797}" type="slidenum">
              <a:rPr lang="en-US" altLang="zh-TW" b="0">
                <a:solidFill>
                  <a:schemeClr val="tx1"/>
                </a:solidFill>
              </a:rPr>
              <a:pPr eaLnBrk="1" hangingPunct="1"/>
              <a:t>25</a:t>
            </a:fld>
            <a:endParaRPr lang="en-US" altLang="zh-TW" b="0">
              <a:solidFill>
                <a:schemeClr val="tx1"/>
              </a:solidFill>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27BAEB82-E1AA-4ED6-B61D-518DA58F6F43}" type="slidenum">
              <a:rPr lang="en-US" altLang="zh-TW" b="0">
                <a:solidFill>
                  <a:schemeClr val="tx1"/>
                </a:solidFill>
              </a:rPr>
              <a:pPr eaLnBrk="1" hangingPunct="1"/>
              <a:t>26</a:t>
            </a:fld>
            <a:endParaRPr lang="en-US" altLang="zh-TW" b="0">
              <a:solidFill>
                <a:schemeClr val="tx1"/>
              </a:solidFill>
            </a:endParaRPr>
          </a:p>
        </p:txBody>
      </p:sp>
      <p:sp>
        <p:nvSpPr>
          <p:cNvPr id="81923" name="Rectangle 2"/>
          <p:cNvSpPr>
            <a:spLocks noRot="1" noChangeArrowheads="1" noTextEdit="1"/>
          </p:cNvSpPr>
          <p:nvPr>
            <p:ph type="sldImg"/>
          </p:nvPr>
        </p:nvSpPr>
        <p:spPr>
          <a:xfrm>
            <a:off x="917575" y="744538"/>
            <a:ext cx="4962525" cy="3722687"/>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255428DF-019B-4401-9D6B-CE9EC4DCCAD9}" type="slidenum">
              <a:rPr lang="en-US" altLang="zh-TW" b="0">
                <a:solidFill>
                  <a:schemeClr val="tx1"/>
                </a:solidFill>
              </a:rPr>
              <a:pPr eaLnBrk="1" hangingPunct="1"/>
              <a:t>28</a:t>
            </a:fld>
            <a:endParaRPr lang="en-US" altLang="zh-TW" b="0">
              <a:solidFill>
                <a:schemeClr val="tx1"/>
              </a:solidFill>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637A10A6-DB73-44EE-84DD-A192CF7226BD}" type="slidenum">
              <a:rPr lang="en-US" altLang="zh-TW" b="0">
                <a:solidFill>
                  <a:schemeClr val="tx1"/>
                </a:solidFill>
              </a:rPr>
              <a:pPr eaLnBrk="1" hangingPunct="1"/>
              <a:t>34</a:t>
            </a:fld>
            <a:endParaRPr lang="en-US" altLang="zh-TW" b="0">
              <a:solidFill>
                <a:schemeClr val="tx1"/>
              </a:solidFill>
            </a:endParaRPr>
          </a:p>
        </p:txBody>
      </p:sp>
      <p:sp>
        <p:nvSpPr>
          <p:cNvPr id="83971" name="Rectangle 2"/>
          <p:cNvSpPr>
            <a:spLocks noRot="1" noChangeArrowheads="1" noTextEdit="1"/>
          </p:cNvSpPr>
          <p:nvPr>
            <p:ph type="sldImg"/>
          </p:nvPr>
        </p:nvSpPr>
        <p:spPr>
          <a:xfrm>
            <a:off x="917575" y="744538"/>
            <a:ext cx="4962525" cy="3722687"/>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Dual-band concurrent APs from other vendor (such as Aruba AP125 and Cisco 1250) require PoE+ to fully function.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59921DD8-BCCB-4001-A6D8-5BAA2CA512EB}" type="slidenum">
              <a:rPr lang="en-US" altLang="zh-TW" b="0">
                <a:solidFill>
                  <a:schemeClr val="tx1"/>
                </a:solidFill>
              </a:rPr>
              <a:pPr eaLnBrk="1" hangingPunct="1"/>
              <a:t>3</a:t>
            </a:fld>
            <a:endParaRPr lang="en-US" altLang="zh-TW" b="0">
              <a:solidFill>
                <a:schemeClr val="tx1"/>
              </a:solidFill>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9E510079-56EA-44FF-BB0D-7D00FB65F764}" type="slidenum">
              <a:rPr lang="en-US" altLang="zh-TW" b="0">
                <a:solidFill>
                  <a:schemeClr val="tx1"/>
                </a:solidFill>
              </a:rPr>
              <a:pPr eaLnBrk="1" hangingPunct="1"/>
              <a:t>35</a:t>
            </a:fld>
            <a:endParaRPr lang="en-US" altLang="zh-TW" b="0">
              <a:solidFill>
                <a:schemeClr val="tx1"/>
              </a:solidFill>
            </a:endParaRPr>
          </a:p>
        </p:txBody>
      </p:sp>
      <p:sp>
        <p:nvSpPr>
          <p:cNvPr id="84995" name="Rectangle 2"/>
          <p:cNvSpPr>
            <a:spLocks noRot="1" noChangeArrowheads="1" noTextEdit="1"/>
          </p:cNvSpPr>
          <p:nvPr>
            <p:ph type="sldImg"/>
          </p:nvPr>
        </p:nvSpPr>
        <p:spPr>
          <a:xfrm>
            <a:off x="917575" y="744538"/>
            <a:ext cx="4962525" cy="3722687"/>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This feature is supported under standalone mode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97A7EEDE-99B1-462B-803E-6577BC5A08D1}" type="slidenum">
              <a:rPr lang="en-US" altLang="zh-TW" b="0">
                <a:solidFill>
                  <a:schemeClr val="tx1"/>
                </a:solidFill>
              </a:rPr>
              <a:pPr eaLnBrk="1" hangingPunct="1"/>
              <a:t>36</a:t>
            </a:fld>
            <a:endParaRPr lang="en-US" altLang="zh-TW" b="0">
              <a:solidFill>
                <a:schemeClr val="tx1"/>
              </a:solidFill>
            </a:endParaRPr>
          </a:p>
        </p:txBody>
      </p:sp>
      <p:sp>
        <p:nvSpPr>
          <p:cNvPr id="86019" name="Rectangle 2"/>
          <p:cNvSpPr>
            <a:spLocks noRot="1" noChangeArrowheads="1" noTextEdit="1"/>
          </p:cNvSpPr>
          <p:nvPr>
            <p:ph type="sldImg"/>
          </p:nvPr>
        </p:nvSpPr>
        <p:spPr>
          <a:xfrm>
            <a:off x="917575" y="744538"/>
            <a:ext cx="4962525" cy="3722687"/>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This feature is supported under standalone mode</a:t>
            </a:r>
          </a:p>
          <a:p>
            <a:pPr eaLnBrk="1" hangingPunct="1"/>
            <a:endParaRPr lang="en-US" altLang="zh-T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AB84413F-4E48-42BE-852D-F453ED8346F8}" type="slidenum">
              <a:rPr lang="en-US" altLang="zh-TW" b="0">
                <a:solidFill>
                  <a:schemeClr val="tx1"/>
                </a:solidFill>
              </a:rPr>
              <a:pPr eaLnBrk="1" hangingPunct="1"/>
              <a:t>37</a:t>
            </a:fld>
            <a:endParaRPr lang="en-US" altLang="zh-TW" b="0">
              <a:solidFill>
                <a:schemeClr val="tx1"/>
              </a:solidFill>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15638F5C-8E9D-478B-8828-26DAAD48AEAF}" type="slidenum">
              <a:rPr lang="en-US" altLang="zh-TW" b="0">
                <a:solidFill>
                  <a:schemeClr val="tx1"/>
                </a:solidFill>
              </a:rPr>
              <a:pPr eaLnBrk="1" hangingPunct="1"/>
              <a:t>38</a:t>
            </a:fld>
            <a:endParaRPr lang="en-US" altLang="zh-TW" b="0">
              <a:solidFill>
                <a:schemeClr val="tx1"/>
              </a:solidFill>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No problem in DWS-3000-only environment</a:t>
            </a:r>
          </a:p>
          <a:p>
            <a:pPr eaLnBrk="1" hangingPunct="1"/>
            <a:r>
              <a:rPr lang="en-US" altLang="zh-TW" smtClean="0"/>
              <a:t>No problem in DWS-4000-only environment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4AA55522-1EE0-46A4-9E0F-F7598CFF88CD}" type="slidenum">
              <a:rPr lang="en-US" altLang="zh-TW" b="0">
                <a:solidFill>
                  <a:schemeClr val="tx1"/>
                </a:solidFill>
              </a:rPr>
              <a:pPr eaLnBrk="1" hangingPunct="1"/>
              <a:t>40</a:t>
            </a:fld>
            <a:endParaRPr lang="en-US" altLang="zh-TW" b="0">
              <a:solidFill>
                <a:schemeClr val="tx1"/>
              </a:solidFill>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D2260624-43B5-4D62-8E6F-4C729EE92B4A}" type="slidenum">
              <a:rPr lang="en-US" altLang="zh-TW" b="0">
                <a:solidFill>
                  <a:schemeClr val="tx1"/>
                </a:solidFill>
              </a:rPr>
              <a:pPr eaLnBrk="1" hangingPunct="1"/>
              <a:t>41</a:t>
            </a:fld>
            <a:endParaRPr lang="en-US" altLang="zh-TW" b="0">
              <a:solidFill>
                <a:schemeClr val="tx1"/>
              </a:solidFill>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A9A8A847-70D6-4F51-8006-DB5204B1A3A9}" type="slidenum">
              <a:rPr lang="en-US" altLang="zh-TW" b="0">
                <a:solidFill>
                  <a:schemeClr val="tx1"/>
                </a:solidFill>
              </a:rPr>
              <a:pPr eaLnBrk="1" hangingPunct="1"/>
              <a:t>47</a:t>
            </a:fld>
            <a:endParaRPr lang="en-US" altLang="zh-TW" b="0">
              <a:solidFill>
                <a:schemeClr val="tx1"/>
              </a:solidFill>
            </a:endParaRPr>
          </a:p>
        </p:txBody>
      </p:sp>
      <p:sp>
        <p:nvSpPr>
          <p:cNvPr id="99331" name="Rectangle 2"/>
          <p:cNvSpPr>
            <a:spLocks noRot="1" noChangeArrowheads="1" noTextEdit="1"/>
          </p:cNvSpPr>
          <p:nvPr>
            <p:ph type="sldImg"/>
          </p:nvPr>
        </p:nvSpPr>
        <p:spPr>
          <a:xfrm>
            <a:off x="920750" y="744538"/>
            <a:ext cx="4960938" cy="3721100"/>
          </a:xfrm>
          <a:ln/>
        </p:spPr>
      </p:sp>
      <p:sp>
        <p:nvSpPr>
          <p:cNvPr id="99332"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2C03C3EE-96A9-4DD9-A479-B6222026C43E}" type="slidenum">
              <a:rPr lang="en-US" altLang="zh-TW" b="0">
                <a:solidFill>
                  <a:schemeClr val="tx1"/>
                </a:solidFill>
              </a:rPr>
              <a:pPr eaLnBrk="1" hangingPunct="1"/>
              <a:t>51</a:t>
            </a:fld>
            <a:endParaRPr lang="en-US" altLang="zh-TW" b="0">
              <a:solidFill>
                <a:schemeClr val="tx1"/>
              </a:solidFill>
            </a:endParaRPr>
          </a:p>
        </p:txBody>
      </p:sp>
      <p:sp>
        <p:nvSpPr>
          <p:cNvPr id="100355" name="Rectangle 2"/>
          <p:cNvSpPr>
            <a:spLocks noRot="1" noChangeArrowheads="1" noTextEdit="1"/>
          </p:cNvSpPr>
          <p:nvPr>
            <p:ph type="sldImg"/>
          </p:nvPr>
        </p:nvSpPr>
        <p:spPr>
          <a:xfrm>
            <a:off x="917575" y="744538"/>
            <a:ext cx="4962525" cy="3722687"/>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5971892C-9719-4633-B15A-09544D5DDC86}" type="slidenum">
              <a:rPr lang="en-US" altLang="zh-TW" b="0">
                <a:solidFill>
                  <a:schemeClr val="tx1"/>
                </a:solidFill>
              </a:rPr>
              <a:pPr eaLnBrk="1" hangingPunct="1"/>
              <a:t>6</a:t>
            </a:fld>
            <a:endParaRPr lang="en-US" altLang="zh-TW" b="0">
              <a:solidFill>
                <a:schemeClr val="tx1"/>
              </a:solidFill>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C27F7C7D-01C7-465A-96AE-C8BD0E88F37A}" type="slidenum">
              <a:rPr lang="en-US" altLang="zh-TW" b="0">
                <a:solidFill>
                  <a:schemeClr val="tx1"/>
                </a:solidFill>
              </a:rPr>
              <a:pPr eaLnBrk="1" hangingPunct="1"/>
              <a:t>7</a:t>
            </a:fld>
            <a:endParaRPr lang="en-US" altLang="zh-TW" b="0">
              <a:solidFill>
                <a:schemeClr val="tx1"/>
              </a:solidFill>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64E03E40-DFD7-4653-8C04-2FF8DB5082CB}" type="slidenum">
              <a:rPr lang="en-US" altLang="zh-TW" b="0">
                <a:solidFill>
                  <a:schemeClr val="tx1"/>
                </a:solidFill>
              </a:rPr>
              <a:pPr eaLnBrk="1" hangingPunct="1"/>
              <a:t>8</a:t>
            </a:fld>
            <a:endParaRPr lang="en-US" altLang="zh-TW" b="0">
              <a:solidFill>
                <a:schemeClr val="tx1"/>
              </a:solidFill>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C5E4861F-B82D-4C54-A628-C97F61236582}" type="slidenum">
              <a:rPr lang="en-US" altLang="zh-TW" b="0">
                <a:solidFill>
                  <a:schemeClr val="tx1"/>
                </a:solidFill>
              </a:rPr>
              <a:pPr eaLnBrk="1" hangingPunct="1"/>
              <a:t>9</a:t>
            </a:fld>
            <a:endParaRPr lang="en-US" altLang="zh-TW" b="0">
              <a:solidFill>
                <a:schemeClr val="tx1"/>
              </a:solidFill>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C4893830-4D92-4CB5-AA19-A0A23CE40EB8}" type="slidenum">
              <a:rPr lang="en-US" altLang="zh-TW" b="0">
                <a:solidFill>
                  <a:schemeClr val="tx1"/>
                </a:solidFill>
              </a:rPr>
              <a:pPr eaLnBrk="1" hangingPunct="1"/>
              <a:t>10</a:t>
            </a:fld>
            <a:endParaRPr lang="en-US" altLang="zh-TW" b="0">
              <a:solidFill>
                <a:schemeClr val="tx1"/>
              </a:solidFill>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AC6AA855-119A-4889-817D-EBAB0599E284}" type="slidenum">
              <a:rPr lang="en-US" altLang="zh-TW" b="0">
                <a:solidFill>
                  <a:schemeClr val="tx1"/>
                </a:solidFill>
              </a:rPr>
              <a:pPr eaLnBrk="1" hangingPunct="1"/>
              <a:t>12</a:t>
            </a:fld>
            <a:endParaRPr lang="en-US" altLang="zh-TW" b="0">
              <a:solidFill>
                <a:schemeClr val="tx1"/>
              </a:solidFill>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t>一科 </a:t>
            </a:r>
            <a:r>
              <a:rPr lang="en-US" altLang="zh-TW" smtClean="0"/>
              <a:t>AP </a:t>
            </a:r>
            <a:r>
              <a:rPr lang="zh-TW" altLang="en-US" smtClean="0"/>
              <a:t>壞掉  </a:t>
            </a:r>
            <a:r>
              <a:rPr lang="en-US" altLang="zh-TW" smtClean="0"/>
              <a:t>SI </a:t>
            </a:r>
            <a:r>
              <a:rPr lang="zh-TW" altLang="en-US" smtClean="0"/>
              <a:t>要去修</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fld id="{E7A24306-9C05-4F46-B9A7-F696FFFDC126}" type="slidenum">
              <a:rPr lang="en-US" altLang="zh-TW" b="0">
                <a:solidFill>
                  <a:schemeClr val="tx1"/>
                </a:solidFill>
              </a:rPr>
              <a:pPr eaLnBrk="1" hangingPunct="1"/>
              <a:t>13</a:t>
            </a:fld>
            <a:endParaRPr lang="en-US" altLang="zh-TW" b="0">
              <a:solidFill>
                <a:schemeClr val="tx1"/>
              </a:solidFill>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685800" y="2667000"/>
            <a:ext cx="7772400" cy="1143000"/>
          </a:xfrm>
        </p:spPr>
        <p:txBody>
          <a:bodyPr/>
          <a:lstStyle>
            <a:lvl1pPr algn="ctr">
              <a:defRPr sz="2200" b="1"/>
            </a:lvl1pPr>
          </a:lstStyle>
          <a:p>
            <a:r>
              <a:rPr lang="en-GB" altLang="zh-TW"/>
              <a:t>Click to edit Master title style</a:t>
            </a:r>
          </a:p>
        </p:txBody>
      </p:sp>
    </p:spTree>
    <p:extLst>
      <p:ext uri="{BB962C8B-B14F-4D97-AF65-F5344CB8AC3E}">
        <p14:creationId xmlns:p14="http://schemas.microsoft.com/office/powerpoint/2010/main" val="109211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83682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8435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8435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525943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85800" y="1981200"/>
            <a:ext cx="7772400" cy="4471988"/>
          </a:xfrm>
        </p:spPr>
        <p:txBody>
          <a:bodyPr/>
          <a:lstStyle/>
          <a:p>
            <a:pPr lvl="0"/>
            <a:endParaRPr lang="zh-TW" altLang="en-US" noProof="0" smtClean="0"/>
          </a:p>
        </p:txBody>
      </p:sp>
    </p:spTree>
    <p:extLst>
      <p:ext uri="{BB962C8B-B14F-4D97-AF65-F5344CB8AC3E}">
        <p14:creationId xmlns:p14="http://schemas.microsoft.com/office/powerpoint/2010/main" val="935593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7772400" cy="2159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85800" y="4292600"/>
            <a:ext cx="7772400" cy="2160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19347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SmartArt 版面配置區 2"/>
          <p:cNvSpPr>
            <a:spLocks noGrp="1"/>
          </p:cNvSpPr>
          <p:nvPr>
            <p:ph type="dgm" idx="1"/>
          </p:nvPr>
        </p:nvSpPr>
        <p:spPr>
          <a:xfrm>
            <a:off x="685800" y="1981200"/>
            <a:ext cx="7772400" cy="4471988"/>
          </a:xfrm>
        </p:spPr>
        <p:txBody>
          <a:bodyPr/>
          <a:lstStyle/>
          <a:p>
            <a:pPr lvl="0"/>
            <a:endParaRPr lang="zh-TW" altLang="en-US" noProof="0" smtClean="0"/>
          </a:p>
        </p:txBody>
      </p:sp>
    </p:spTree>
    <p:extLst>
      <p:ext uri="{BB962C8B-B14F-4D97-AF65-F5344CB8AC3E}">
        <p14:creationId xmlns:p14="http://schemas.microsoft.com/office/powerpoint/2010/main" val="3170996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471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471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68255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01998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53061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16618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344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53714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31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8907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36004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zh-TW" smtClean="0"/>
              <a:t>Click to edit Master title style</a:t>
            </a:r>
          </a:p>
        </p:txBody>
      </p:sp>
      <p:sp>
        <p:nvSpPr>
          <p:cNvPr id="2051" name="Rectangle 3"/>
          <p:cNvSpPr>
            <a:spLocks noGrp="1" noChangeArrowheads="1"/>
          </p:cNvSpPr>
          <p:nvPr>
            <p:ph type="body" idx="1"/>
          </p:nvPr>
        </p:nvSpPr>
        <p:spPr bwMode="auto">
          <a:xfrm>
            <a:off x="685800" y="1981200"/>
            <a:ext cx="77724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TW" smtClean="0"/>
              <a:t>Click to edit Master text styles</a:t>
            </a:r>
          </a:p>
          <a:p>
            <a:pPr lvl="1"/>
            <a:r>
              <a:rPr lang="en-GB" altLang="zh-TW" smtClean="0"/>
              <a:t>Second level</a:t>
            </a:r>
          </a:p>
          <a:p>
            <a:pPr lvl="2"/>
            <a:r>
              <a:rPr lang="en-GB" altLang="zh-TW" smtClean="0"/>
              <a:t>Third level</a:t>
            </a:r>
          </a:p>
          <a:p>
            <a:pPr lvl="3"/>
            <a:r>
              <a:rPr lang="en-GB" altLang="zh-TW" smtClean="0"/>
              <a:t>Fourth level</a:t>
            </a:r>
          </a:p>
          <a:p>
            <a:pPr lvl="4"/>
            <a:endParaRPr lang="zh-TW" altLang="en-GB" smtClean="0"/>
          </a:p>
        </p:txBody>
      </p:sp>
    </p:spTree>
  </p:cSld>
  <p:clrMap bg1="lt1" tx1="dk1" bg2="lt2" tx2="dk2" accent1="accent1" accent2="accent2" accent3="accent3" accent4="accent4" accent5="accent5" accent6="accent6" hlink="hlink" folHlink="folHlink"/>
  <p:sldLayoutIdLst>
    <p:sldLayoutId id="2147483809"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Lst>
  <p:txStyles>
    <p:titleStyle>
      <a:lvl1pPr algn="l" rtl="0" eaLnBrk="0" fontAlgn="base" hangingPunct="0">
        <a:spcBef>
          <a:spcPct val="0"/>
        </a:spcBef>
        <a:spcAft>
          <a:spcPct val="0"/>
        </a:spcAft>
        <a:defRPr kumimoji="1" sz="1600">
          <a:solidFill>
            <a:schemeClr val="bg1"/>
          </a:solidFill>
          <a:latin typeface="+mj-lt"/>
          <a:ea typeface="+mj-ea"/>
          <a:cs typeface="+mj-cs"/>
        </a:defRPr>
      </a:lvl1pPr>
      <a:lvl2pPr algn="l" rtl="0" eaLnBrk="0" fontAlgn="base" hangingPunct="0">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2pPr>
      <a:lvl3pPr algn="l" rtl="0" eaLnBrk="0" fontAlgn="base" hangingPunct="0">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3pPr>
      <a:lvl4pPr algn="l" rtl="0" eaLnBrk="0" fontAlgn="base" hangingPunct="0">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4pPr>
      <a:lvl5pPr algn="l" rtl="0" eaLnBrk="0" fontAlgn="base" hangingPunct="0">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5pPr>
      <a:lvl6pPr marL="457200" algn="l" rtl="0" fontAlgn="base">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6pPr>
      <a:lvl7pPr marL="914400" algn="l" rtl="0" fontAlgn="base">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7pPr>
      <a:lvl8pPr marL="1371600" algn="l" rtl="0" fontAlgn="base">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8pPr>
      <a:lvl9pPr marL="1828800" algn="l" rtl="0" fontAlgn="base">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9pPr>
    </p:titleStyle>
    <p:bodyStyle>
      <a:lvl1pPr marL="342900" indent="-342900" algn="l" rtl="0" eaLnBrk="0" fontAlgn="base" hangingPunct="0">
        <a:spcBef>
          <a:spcPct val="20000"/>
        </a:spcBef>
        <a:spcAft>
          <a:spcPct val="0"/>
        </a:spcAft>
        <a:buClr>
          <a:srgbClr val="81A4C7"/>
        </a:buClr>
        <a:buFont typeface="Wingdings" pitchFamily="2" charset="2"/>
        <a:buChar char="q"/>
        <a:defRPr kumimoji="1" sz="1200">
          <a:solidFill>
            <a:schemeClr val="tx1"/>
          </a:solidFill>
          <a:latin typeface="+mn-lt"/>
          <a:ea typeface="+mn-ea"/>
          <a:cs typeface="+mn-cs"/>
        </a:defRPr>
      </a:lvl1pPr>
      <a:lvl2pPr marL="742950" indent="-285750" algn="l" rtl="0" eaLnBrk="0" fontAlgn="base" hangingPunct="0">
        <a:spcBef>
          <a:spcPct val="20000"/>
        </a:spcBef>
        <a:spcAft>
          <a:spcPct val="0"/>
        </a:spcAft>
        <a:buClr>
          <a:srgbClr val="BFD0E3"/>
        </a:buClr>
        <a:buFont typeface="Wingdings" pitchFamily="2" charset="2"/>
        <a:buChar char="§"/>
        <a:defRPr kumimoji="1" sz="1200">
          <a:solidFill>
            <a:schemeClr val="tx1"/>
          </a:solidFill>
          <a:latin typeface="+mn-lt"/>
          <a:ea typeface="+mn-ea"/>
          <a:cs typeface="+mn-cs"/>
        </a:defRPr>
      </a:lvl2pPr>
      <a:lvl3pPr marL="1143000" indent="-228600" algn="l" rtl="0" eaLnBrk="0" fontAlgn="base" hangingPunct="0">
        <a:spcBef>
          <a:spcPct val="20000"/>
        </a:spcBef>
        <a:spcAft>
          <a:spcPct val="0"/>
        </a:spcAft>
        <a:buClr>
          <a:srgbClr val="BFD0E3"/>
        </a:buClr>
        <a:buFont typeface="Wingdings" pitchFamily="2" charset="2"/>
        <a:buChar char="§"/>
        <a:defRPr kumimoji="1" sz="1100">
          <a:solidFill>
            <a:schemeClr val="tx1"/>
          </a:solidFill>
          <a:latin typeface="+mn-lt"/>
          <a:ea typeface="+mn-ea"/>
          <a:cs typeface="+mn-cs"/>
        </a:defRPr>
      </a:lvl3pPr>
      <a:lvl4pPr marL="1600200" indent="-228600" algn="l" rtl="0" eaLnBrk="0" fontAlgn="base" hangingPunct="0">
        <a:spcBef>
          <a:spcPct val="20000"/>
        </a:spcBef>
        <a:spcAft>
          <a:spcPct val="0"/>
        </a:spcAft>
        <a:buClr>
          <a:srgbClr val="BFD0E3"/>
        </a:buClr>
        <a:buFont typeface="Wingdings" pitchFamily="2" charset="2"/>
        <a:buChar char="§"/>
        <a:defRPr kumimoji="1" sz="1000">
          <a:solidFill>
            <a:schemeClr val="tx1"/>
          </a:solidFill>
          <a:latin typeface="+mn-lt"/>
          <a:ea typeface="+mn-ea"/>
          <a:cs typeface="+mn-cs"/>
        </a:defRPr>
      </a:lvl4pPr>
      <a:lvl5pPr marL="2057400" indent="-228600" algn="l" rtl="0" eaLnBrk="0" fontAlgn="base" hangingPunct="0">
        <a:spcBef>
          <a:spcPct val="20000"/>
        </a:spcBef>
        <a:spcAft>
          <a:spcPct val="0"/>
        </a:spcAft>
        <a:buClr>
          <a:srgbClr val="BFD0E3"/>
        </a:buClr>
        <a:buFont typeface="Wingdings" pitchFamily="2" charset="2"/>
        <a:defRPr kumimoji="1" sz="1000">
          <a:solidFill>
            <a:schemeClr val="tx1"/>
          </a:solidFill>
          <a:latin typeface="+mn-lt"/>
          <a:ea typeface="+mn-ea"/>
          <a:cs typeface="+mn-cs"/>
        </a:defRPr>
      </a:lvl5pPr>
      <a:lvl6pPr marL="2514600" indent="-228600" algn="l" rtl="0" fontAlgn="base">
        <a:spcBef>
          <a:spcPct val="20000"/>
        </a:spcBef>
        <a:spcAft>
          <a:spcPct val="0"/>
        </a:spcAft>
        <a:buClr>
          <a:srgbClr val="BFD0E3"/>
        </a:buClr>
        <a:buFont typeface="Wingdings" pitchFamily="2" charset="2"/>
        <a:defRPr kumimoji="1" sz="1000">
          <a:solidFill>
            <a:schemeClr val="tx1"/>
          </a:solidFill>
          <a:latin typeface="+mn-lt"/>
          <a:ea typeface="+mn-ea"/>
          <a:cs typeface="+mn-cs"/>
        </a:defRPr>
      </a:lvl6pPr>
      <a:lvl7pPr marL="2971800" indent="-228600" algn="l" rtl="0" fontAlgn="base">
        <a:spcBef>
          <a:spcPct val="20000"/>
        </a:spcBef>
        <a:spcAft>
          <a:spcPct val="0"/>
        </a:spcAft>
        <a:buClr>
          <a:srgbClr val="BFD0E3"/>
        </a:buClr>
        <a:buFont typeface="Wingdings" pitchFamily="2" charset="2"/>
        <a:defRPr kumimoji="1" sz="1000">
          <a:solidFill>
            <a:schemeClr val="tx1"/>
          </a:solidFill>
          <a:latin typeface="+mn-lt"/>
          <a:ea typeface="+mn-ea"/>
          <a:cs typeface="+mn-cs"/>
        </a:defRPr>
      </a:lvl7pPr>
      <a:lvl8pPr marL="3429000" indent="-228600" algn="l" rtl="0" fontAlgn="base">
        <a:spcBef>
          <a:spcPct val="20000"/>
        </a:spcBef>
        <a:spcAft>
          <a:spcPct val="0"/>
        </a:spcAft>
        <a:buClr>
          <a:srgbClr val="BFD0E3"/>
        </a:buClr>
        <a:buFont typeface="Wingdings" pitchFamily="2" charset="2"/>
        <a:defRPr kumimoji="1" sz="1000">
          <a:solidFill>
            <a:schemeClr val="tx1"/>
          </a:solidFill>
          <a:latin typeface="+mn-lt"/>
          <a:ea typeface="+mn-ea"/>
          <a:cs typeface="+mn-cs"/>
        </a:defRPr>
      </a:lvl8pPr>
      <a:lvl9pPr marL="3886200" indent="-228600" algn="l" rtl="0" fontAlgn="base">
        <a:spcBef>
          <a:spcPct val="20000"/>
        </a:spcBef>
        <a:spcAft>
          <a:spcPct val="0"/>
        </a:spcAft>
        <a:buClr>
          <a:srgbClr val="BFD0E3"/>
        </a:buClr>
        <a:buFont typeface="Wingdings" pitchFamily="2" charset="2"/>
        <a:defRPr kumimoji="1" sz="10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wmf"/><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wmf"/></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6.jpeg"/><Relationship Id="rId3" Type="http://schemas.openxmlformats.org/officeDocument/2006/relationships/image" Target="../media/image20.jpeg"/><Relationship Id="rId7" Type="http://schemas.openxmlformats.org/officeDocument/2006/relationships/image" Target="../media/image22.jpeg"/><Relationship Id="rId12"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tomshardware.com/mobile/20040219/images/fic-mb05-open.jpg" TargetMode="External"/><Relationship Id="rId11" Type="http://schemas.openxmlformats.org/officeDocument/2006/relationships/image" Target="../media/image14.jpeg"/><Relationship Id="rId5" Type="http://schemas.openxmlformats.org/officeDocument/2006/relationships/image" Target="../media/image11.jpeg"/><Relationship Id="rId10" Type="http://schemas.openxmlformats.org/officeDocument/2006/relationships/image" Target="../media/image17.wmf"/><Relationship Id="rId4" Type="http://schemas.openxmlformats.org/officeDocument/2006/relationships/image" Target="../media/image21.jpeg"/><Relationship Id="rId9" Type="http://schemas.openxmlformats.org/officeDocument/2006/relationships/image" Target="../media/image24.wmf"/></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tomshardware.com/mobile/20040219/images/fic-mb05-open.jpg" TargetMode="External"/><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6.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tat.dealtime.com/DealFrame/DealFrame.cmp?BEFID=96290&amp;acode=238&amp;code=238&amp;aon=%5e162&amp;WL=&amp;CM=&amp;crawler_id=812077&amp;dealId=R1JqPbJ_dWXsyrGTuCHf5A%3D%3D&amp;prjID=ds&amp;searchID=null&amp;Mrt=&amp;url=http%3A%2F%2Fwww.newegg.com%2FProduct%2FProduct.aspx%3FItem%3DN82E16833124012%26ATT%3D33-124-012%26CMP%3DOTC-d3alt1me%26nm_mc%3DOTC-d3alt1me%26cm_mmc%3DOTC-d3alt1me-_-Network%2B-%2BWireless%2BAP%2FBridge-_-LINKSYS-_-33124012&amp;DealName=WIRELESS-G%20ACCESS%20PT%20LINKSYS%7CWAP54G&amp;MerchantID=300168&amp;HasLink=yes&amp;frameId=0&amp;category=77&amp;AR=-1&amp;NG=3&amp;GR=0&amp;ND=1&amp;PN=1&amp;PT=0&amp;RR=3&amp;ST=7&amp;DB=sdcprod&amp;MT=wcb-pmt4-2&amp;MN=MT&amp;FPT=DSR&amp;NDS=21&amp;NMS=21&amp;NDP=3&amp;MRS=&amp;PD=20664067&amp;brnId=1&amp;lnkId=57200&amp;IsFtr=1&amp;IsSmart=0&amp;crn=USD%5eUSD&amp;DlLng=1&amp;istrsmrc=1&amp;isathrsl=0&amp;dlprc=82.04&amp;CT=14"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7.jpeg"/><Relationship Id="rId5" Type="http://schemas.openxmlformats.org/officeDocument/2006/relationships/image" Target="../media/image37.png"/><Relationship Id="rId10" Type="http://schemas.openxmlformats.org/officeDocument/2006/relationships/image" Target="../media/image34.jpe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3.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5.wmf"/><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image" Target="../media/image23.jpeg"/><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3.jpeg"/><Relationship Id="rId7"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wmf"/><Relationship Id="rId11" Type="http://schemas.openxmlformats.org/officeDocument/2006/relationships/image" Target="../media/image68.jpeg"/><Relationship Id="rId5" Type="http://schemas.openxmlformats.org/officeDocument/2006/relationships/image" Target="../media/image61.jpeg"/><Relationship Id="rId10" Type="http://schemas.openxmlformats.org/officeDocument/2006/relationships/image" Target="../media/image67.jpeg"/><Relationship Id="rId4" Type="http://schemas.openxmlformats.org/officeDocument/2006/relationships/image" Target="../media/image64.png"/><Relationship Id="rId9" Type="http://schemas.openxmlformats.org/officeDocument/2006/relationships/image" Target="../media/image66.jpeg"/></Relationships>
</file>

<file path=ppt/slides/_rels/slide41.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15.png"/><Relationship Id="rId3" Type="http://schemas.openxmlformats.org/officeDocument/2006/relationships/notesSlide" Target="../notesSlides/notesSlide25.xml"/><Relationship Id="rId7" Type="http://schemas.openxmlformats.org/officeDocument/2006/relationships/image" Target="../media/image71.jpeg"/><Relationship Id="rId12" Type="http://schemas.openxmlformats.org/officeDocument/2006/relationships/image" Target="../media/image7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0.jpeg"/><Relationship Id="rId11" Type="http://schemas.openxmlformats.org/officeDocument/2006/relationships/image" Target="../media/image24.wmf"/><Relationship Id="rId5" Type="http://schemas.openxmlformats.org/officeDocument/2006/relationships/image" Target="../media/image69.png"/><Relationship Id="rId10" Type="http://schemas.openxmlformats.org/officeDocument/2006/relationships/image" Target="../media/image74.jpeg"/><Relationship Id="rId4" Type="http://schemas.openxmlformats.org/officeDocument/2006/relationships/oleObject" Target="../embeddings/oleObject1.bin"/><Relationship Id="rId9" Type="http://schemas.openxmlformats.org/officeDocument/2006/relationships/image" Target="../media/image73.jpeg"/><Relationship Id="rId14" Type="http://schemas.openxmlformats.org/officeDocument/2006/relationships/image" Target="../media/image64.png"/></Relationships>
</file>

<file path=ppt/slides/_rels/slide4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wmf"/></Relationships>
</file>

<file path=ppt/slides/_rels/slide4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6556375" y="6083300"/>
            <a:ext cx="188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287338" indent="-287338"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b="0">
                <a:solidFill>
                  <a:schemeClr val="bg1"/>
                </a:solidFill>
                <a:latin typeface="Verdana" pitchFamily="34" charset="0"/>
              </a:rPr>
              <a:t>D-Link Confidential</a:t>
            </a:r>
          </a:p>
        </p:txBody>
      </p:sp>
      <p:sp>
        <p:nvSpPr>
          <p:cNvPr id="4099" name="Rectangle 11"/>
          <p:cNvSpPr>
            <a:spLocks noChangeArrowheads="1"/>
          </p:cNvSpPr>
          <p:nvPr/>
        </p:nvSpPr>
        <p:spPr bwMode="auto">
          <a:xfrm>
            <a:off x="2868613" y="4941888"/>
            <a:ext cx="6211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p>
            <a:r>
              <a:rPr lang="de-DE" altLang="zh-TW" sz="2000" b="0">
                <a:solidFill>
                  <a:schemeClr val="bg1"/>
                </a:solidFill>
                <a:latin typeface="Verdana" pitchFamily="34" charset="0"/>
              </a:rPr>
              <a:t>Sales Guide of DWS-4026 + DWL-8600AP  </a:t>
            </a:r>
            <a:r>
              <a:rPr lang="de-DE" altLang="zh-TW" sz="1600" b="0">
                <a:solidFill>
                  <a:schemeClr val="bg1"/>
                </a:solidFill>
                <a:latin typeface="Verdana" pitchFamily="34" charset="0"/>
              </a:rPr>
              <a:t>v1.0</a:t>
            </a:r>
            <a:r>
              <a:rPr lang="de-DE" altLang="zh-TW" sz="2000" b="0">
                <a:solidFill>
                  <a:schemeClr val="bg1"/>
                </a:solidFill>
                <a:latin typeface="Verdana" pitchFamily="34" charset="0"/>
              </a:rPr>
              <a:t/>
            </a:r>
            <a:br>
              <a:rPr lang="de-DE" altLang="zh-TW" sz="2000" b="0">
                <a:solidFill>
                  <a:schemeClr val="bg1"/>
                </a:solidFill>
                <a:latin typeface="Verdana" pitchFamily="34" charset="0"/>
              </a:rPr>
            </a:br>
            <a:r>
              <a:rPr lang="de-DE" altLang="zh-TW" sz="1800" b="0">
                <a:solidFill>
                  <a:schemeClr val="bg1"/>
                </a:solidFill>
                <a:latin typeface="Verdana" pitchFamily="34" charset="0"/>
              </a:rPr>
              <a:t>Unified Wired/Wireless Solution</a:t>
            </a:r>
            <a:endParaRPr lang="de-DE" altLang="zh-TW" sz="1800" b="0">
              <a:latin typeface="Verdana" pitchFamily="34" charset="0"/>
            </a:endParaRPr>
          </a:p>
        </p:txBody>
      </p:sp>
      <p:sp>
        <p:nvSpPr>
          <p:cNvPr id="4100" name="Rectangle 12"/>
          <p:cNvSpPr>
            <a:spLocks noGrp="1" noChangeArrowheads="1"/>
          </p:cNvSpPr>
          <p:nvPr>
            <p:ph type="ctrTitle"/>
          </p:nvPr>
        </p:nvSpPr>
        <p:spPr>
          <a:xfrm>
            <a:off x="3387725" y="5691188"/>
            <a:ext cx="5062538" cy="363537"/>
          </a:xfrm>
          <a:noFill/>
        </p:spPr>
        <p:txBody>
          <a:bodyPr lIns="0"/>
          <a:lstStyle/>
          <a:p>
            <a:pPr algn="r" eaLnBrk="1" hangingPunct="1"/>
            <a:r>
              <a:rPr lang="de-DE" altLang="zh-TW" sz="1400" b="0" smtClean="0"/>
              <a:t>Gary Kao</a:t>
            </a:r>
            <a:r>
              <a:rPr lang="de-DE" altLang="zh-TW" sz="1400" smtClean="0"/>
              <a:t/>
            </a:r>
            <a:br>
              <a:rPr lang="de-DE" altLang="zh-TW" sz="1400" smtClean="0"/>
            </a:br>
            <a:r>
              <a:rPr lang="de-DE" altLang="zh-TW" sz="1400" b="0" smtClean="0"/>
              <a:t>D-Link HQ, August,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92188" y="1465263"/>
            <a:ext cx="764381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40000"/>
              </a:lnSpc>
              <a:spcBef>
                <a:spcPct val="20000"/>
              </a:spcBef>
              <a:buClr>
                <a:srgbClr val="99CCFF"/>
              </a:buClr>
              <a:buFontTx/>
              <a:buChar char="•"/>
            </a:pPr>
            <a:r>
              <a:rPr lang="en-US" altLang="zh-TW" sz="1400">
                <a:solidFill>
                  <a:schemeClr val="tx1"/>
                </a:solidFill>
                <a:latin typeface="Verdana" pitchFamily="34" charset="0"/>
              </a:rPr>
              <a:t>Unified Solution – Converged Edge Deployment </a:t>
            </a:r>
          </a:p>
          <a:p>
            <a:pPr marL="742950" lvl="1" indent="-285750" algn="l">
              <a:lnSpc>
                <a:spcPct val="140000"/>
              </a:lnSpc>
              <a:spcBef>
                <a:spcPct val="20000"/>
              </a:spcBef>
              <a:buClr>
                <a:srgbClr val="FF9900"/>
              </a:buClr>
              <a:buFont typeface="Wingdings" pitchFamily="2" charset="2"/>
              <a:buChar char="ü"/>
            </a:pPr>
            <a:r>
              <a:rPr lang="en-US" altLang="zh-TW" sz="1400" b="0">
                <a:solidFill>
                  <a:schemeClr val="tx1"/>
                </a:solidFill>
                <a:latin typeface="Verdana" pitchFamily="34" charset="0"/>
              </a:rPr>
              <a:t>Deploy at the network edge with all the benefits of Unified Switching - acting as both a wireless controller and a switch. </a:t>
            </a:r>
          </a:p>
          <a:p>
            <a:pPr marL="742950" lvl="1" indent="-285750" algn="l">
              <a:lnSpc>
                <a:spcPct val="140000"/>
              </a:lnSpc>
              <a:spcBef>
                <a:spcPct val="20000"/>
              </a:spcBef>
              <a:buClr>
                <a:srgbClr val="FF9900"/>
              </a:buClr>
              <a:buFont typeface="Wingdings" pitchFamily="2" charset="2"/>
              <a:buChar char="ü"/>
            </a:pPr>
            <a:r>
              <a:rPr lang="en-US" altLang="zh-TW" sz="1400">
                <a:solidFill>
                  <a:schemeClr val="tx1"/>
                </a:solidFill>
                <a:latin typeface="Verdana" pitchFamily="34" charset="0"/>
              </a:rPr>
              <a:t>Full GbE speed</a:t>
            </a:r>
            <a:r>
              <a:rPr lang="en-US" altLang="zh-TW" sz="1400" b="0">
                <a:solidFill>
                  <a:schemeClr val="tx1"/>
                </a:solidFill>
                <a:latin typeface="Verdana" pitchFamily="34" charset="0"/>
              </a:rPr>
              <a:t> for next generation 802.11n</a:t>
            </a:r>
          </a:p>
        </p:txBody>
      </p:sp>
      <p:sp>
        <p:nvSpPr>
          <p:cNvPr id="13315" name="Rectangle 4"/>
          <p:cNvSpPr>
            <a:spLocks noGrp="1" noChangeArrowheads="1"/>
          </p:cNvSpPr>
          <p:nvPr>
            <p:ph type="title"/>
          </p:nvPr>
        </p:nvSpPr>
        <p:spPr>
          <a:xfrm>
            <a:off x="985838" y="1012825"/>
            <a:ext cx="7543800" cy="444500"/>
          </a:xfrm>
          <a:noFill/>
        </p:spPr>
        <p:txBody>
          <a:bodyPr lIns="0" tIns="0"/>
          <a:lstStyle/>
          <a:p>
            <a:pPr eaLnBrk="1" hangingPunct="1"/>
            <a:r>
              <a:rPr lang="en-US" altLang="zh-TW" sz="2400" smtClean="0"/>
              <a:t>Flexible Deployment – Unified Switching</a:t>
            </a:r>
          </a:p>
        </p:txBody>
      </p:sp>
      <p:pic>
        <p:nvPicPr>
          <p:cNvPr id="13316" name="Picture 5" descr="e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8" y="3014663"/>
            <a:ext cx="6856412"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20750" y="609600"/>
            <a:ext cx="7537450" cy="1143000"/>
          </a:xfrm>
        </p:spPr>
        <p:txBody>
          <a:bodyPr/>
          <a:lstStyle/>
          <a:p>
            <a:pPr eaLnBrk="1" hangingPunct="1"/>
            <a:r>
              <a:rPr lang="en-US" altLang="zh-TW" sz="2400" smtClean="0"/>
              <a:t>Flexible Deployment – Adaptable Wireless</a:t>
            </a:r>
          </a:p>
        </p:txBody>
      </p:sp>
      <p:sp>
        <p:nvSpPr>
          <p:cNvPr id="14339" name="Rectangle 3"/>
          <p:cNvSpPr>
            <a:spLocks noGrp="1" noChangeArrowheads="1"/>
          </p:cNvSpPr>
          <p:nvPr>
            <p:ph type="body" idx="1"/>
          </p:nvPr>
        </p:nvSpPr>
        <p:spPr>
          <a:xfrm>
            <a:off x="344488" y="1352550"/>
            <a:ext cx="8158162" cy="4994275"/>
          </a:xfrm>
        </p:spPr>
        <p:txBody>
          <a:bodyPr/>
          <a:lstStyle/>
          <a:p>
            <a:pPr eaLnBrk="1" hangingPunct="1">
              <a:lnSpc>
                <a:spcPct val="140000"/>
              </a:lnSpc>
              <a:buClr>
                <a:srgbClr val="99CCFF"/>
              </a:buClr>
              <a:buFontTx/>
              <a:buChar char="•"/>
            </a:pPr>
            <a:r>
              <a:rPr lang="en-US" altLang="zh-TW" sz="1400" b="1" smtClean="0"/>
              <a:t>Adaptable Wireless</a:t>
            </a:r>
          </a:p>
          <a:p>
            <a:pPr lvl="1" eaLnBrk="1" hangingPunct="1">
              <a:lnSpc>
                <a:spcPct val="140000"/>
              </a:lnSpc>
              <a:buClr>
                <a:srgbClr val="FF9900"/>
              </a:buClr>
              <a:buFont typeface="Wingdings" pitchFamily="2" charset="2"/>
              <a:buChar char="ü"/>
            </a:pPr>
            <a:r>
              <a:rPr lang="en-US" altLang="zh-TW" smtClean="0"/>
              <a:t>Wireless traffic can be local-switched at the AP or Central-switched at the Unified Switch depending on users’ needs</a:t>
            </a:r>
          </a:p>
          <a:p>
            <a:pPr lvl="1" eaLnBrk="1" hangingPunct="1">
              <a:lnSpc>
                <a:spcPct val="140000"/>
              </a:lnSpc>
              <a:buClr>
                <a:srgbClr val="FF9900"/>
              </a:buClr>
              <a:buFont typeface="Wingdings" pitchFamily="2" charset="2"/>
              <a:buChar char="ü"/>
            </a:pPr>
            <a:r>
              <a:rPr lang="en-US" altLang="zh-TW" smtClean="0"/>
              <a:t>No need to purchase additional license or upgrade firmware</a:t>
            </a:r>
          </a:p>
        </p:txBody>
      </p:sp>
      <p:pic>
        <p:nvPicPr>
          <p:cNvPr id="14340" name="Picture 4" descr="DGS-342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4638" y="2879725"/>
            <a:ext cx="1038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DWL-3200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9213" y="5000625"/>
            <a:ext cx="1857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DES-650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4138" y="3049588"/>
            <a:ext cx="928687"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DGS-3450_th"/>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1325" y="4221163"/>
            <a:ext cx="9604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4" name="Group 8"/>
          <p:cNvGrpSpPr>
            <a:grpSpLocks/>
          </p:cNvGrpSpPr>
          <p:nvPr/>
        </p:nvGrpSpPr>
        <p:grpSpPr bwMode="auto">
          <a:xfrm>
            <a:off x="5700713" y="3000375"/>
            <a:ext cx="1397000" cy="633413"/>
            <a:chOff x="2956" y="2694"/>
            <a:chExt cx="988" cy="632"/>
          </a:xfrm>
        </p:grpSpPr>
        <p:pic>
          <p:nvPicPr>
            <p:cNvPr id="14385" name="Picture 9" descr="未命名"/>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6" y="2694"/>
              <a:ext cx="988"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6" name="Text Box 10"/>
            <p:cNvSpPr txBox="1">
              <a:spLocks noChangeArrowheads="1"/>
            </p:cNvSpPr>
            <p:nvPr/>
          </p:nvSpPr>
          <p:spPr bwMode="auto">
            <a:xfrm>
              <a:off x="3156" y="2857"/>
              <a:ext cx="54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sz="1000" b="0">
                  <a:solidFill>
                    <a:schemeClr val="tx1"/>
                  </a:solidFill>
                  <a:latin typeface="Verdana" pitchFamily="34" charset="0"/>
                </a:rPr>
                <a:t>Internet</a:t>
              </a:r>
            </a:p>
          </p:txBody>
        </p:sp>
      </p:grpSp>
      <p:pic>
        <p:nvPicPr>
          <p:cNvPr id="1434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3888" y="4314825"/>
            <a:ext cx="9477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2" descr="DWL-3200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3713" y="4908550"/>
            <a:ext cx="1857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3" descr="NOTEBOOK"/>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0" y="5764213"/>
            <a:ext cx="3349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4" descr="MCj0239901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5863" y="5607050"/>
            <a:ext cx="34925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5" descr="MCj0239901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538" y="5592763"/>
            <a:ext cx="3492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Line 16"/>
          <p:cNvSpPr>
            <a:spLocks noChangeShapeType="1"/>
          </p:cNvSpPr>
          <p:nvPr/>
        </p:nvSpPr>
        <p:spPr bwMode="auto">
          <a:xfrm>
            <a:off x="3171825" y="5268913"/>
            <a:ext cx="890588" cy="0"/>
          </a:xfrm>
          <a:prstGeom prst="line">
            <a:avLst/>
          </a:prstGeom>
          <a:noFill/>
          <a:ln w="762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351" name="Group 42"/>
          <p:cNvGrpSpPr>
            <a:grpSpLocks/>
          </p:cNvGrpSpPr>
          <p:nvPr/>
        </p:nvGrpSpPr>
        <p:grpSpPr bwMode="auto">
          <a:xfrm>
            <a:off x="1360488" y="3405188"/>
            <a:ext cx="1206500" cy="684212"/>
            <a:chOff x="295" y="2095"/>
            <a:chExt cx="1018" cy="619"/>
          </a:xfrm>
        </p:grpSpPr>
        <p:sp>
          <p:nvSpPr>
            <p:cNvPr id="14378" name="Oval 11"/>
            <p:cNvSpPr>
              <a:spLocks noChangeArrowheads="1"/>
            </p:cNvSpPr>
            <p:nvPr/>
          </p:nvSpPr>
          <p:spPr bwMode="auto">
            <a:xfrm rot="-777576">
              <a:off x="295" y="2361"/>
              <a:ext cx="1018" cy="345"/>
            </a:xfrm>
            <a:prstGeom prst="ellipse">
              <a:avLst/>
            </a:pr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l"/>
              <a:endParaRPr lang="en-US" altLang="zh-TW" sz="1400" b="0">
                <a:solidFill>
                  <a:schemeClr val="tx1"/>
                </a:solidFill>
              </a:endParaRPr>
            </a:p>
          </p:txBody>
        </p:sp>
        <p:pic>
          <p:nvPicPr>
            <p:cNvPr id="14379" name="Picture 12" descr="serve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 y="2095"/>
              <a:ext cx="22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13" descr="serve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 y="2214"/>
              <a:ext cx="22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 descr="serve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 y="2170"/>
              <a:ext cx="22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15" descr="serve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7" y="2231"/>
              <a:ext cx="22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16" descr="serve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 y="2412"/>
              <a:ext cx="22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Picture 17" descr="serve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 y="2306"/>
              <a:ext cx="22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2" name="Text Box 18"/>
          <p:cNvSpPr txBox="1">
            <a:spLocks noChangeArrowheads="1"/>
          </p:cNvSpPr>
          <p:nvPr/>
        </p:nvSpPr>
        <p:spPr bwMode="auto">
          <a:xfrm>
            <a:off x="1539875" y="4078288"/>
            <a:ext cx="901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10800" rIns="54000" bIns="1080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lnSpc>
                <a:spcPct val="90000"/>
              </a:lnSpc>
              <a:spcBef>
                <a:spcPct val="10000"/>
              </a:spcBef>
              <a:buClr>
                <a:srgbClr val="66FF33"/>
              </a:buClr>
              <a:buSzPct val="120000"/>
            </a:pPr>
            <a:r>
              <a:rPr lang="en-US" altLang="zh-TW">
                <a:solidFill>
                  <a:schemeClr val="bg2"/>
                </a:solidFill>
                <a:latin typeface="Verdana" pitchFamily="34" charset="0"/>
              </a:rPr>
              <a:t>Server Farm</a:t>
            </a:r>
          </a:p>
        </p:txBody>
      </p:sp>
      <p:sp>
        <p:nvSpPr>
          <p:cNvPr id="14353" name="Line 26"/>
          <p:cNvSpPr>
            <a:spLocks noChangeShapeType="1"/>
          </p:cNvSpPr>
          <p:nvPr/>
        </p:nvSpPr>
        <p:spPr bwMode="auto">
          <a:xfrm>
            <a:off x="2582863" y="3095625"/>
            <a:ext cx="1346200" cy="309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4" name="Line 27"/>
          <p:cNvSpPr>
            <a:spLocks noChangeShapeType="1"/>
          </p:cNvSpPr>
          <p:nvPr/>
        </p:nvSpPr>
        <p:spPr bwMode="auto">
          <a:xfrm flipV="1">
            <a:off x="2557463" y="3552825"/>
            <a:ext cx="1322387" cy="320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Line 28"/>
          <p:cNvSpPr>
            <a:spLocks noChangeShapeType="1"/>
          </p:cNvSpPr>
          <p:nvPr/>
        </p:nvSpPr>
        <p:spPr bwMode="auto">
          <a:xfrm flipH="1">
            <a:off x="3919538" y="3849688"/>
            <a:ext cx="528637" cy="433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Line 29"/>
          <p:cNvSpPr>
            <a:spLocks noChangeShapeType="1"/>
          </p:cNvSpPr>
          <p:nvPr/>
        </p:nvSpPr>
        <p:spPr bwMode="auto">
          <a:xfrm>
            <a:off x="4806950" y="3775075"/>
            <a:ext cx="1023938" cy="48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7" name="Line 30"/>
          <p:cNvSpPr>
            <a:spLocks noChangeShapeType="1"/>
          </p:cNvSpPr>
          <p:nvPr/>
        </p:nvSpPr>
        <p:spPr bwMode="auto">
          <a:xfrm>
            <a:off x="4781550" y="3379788"/>
            <a:ext cx="1038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8" name="Line 31"/>
          <p:cNvSpPr>
            <a:spLocks noChangeShapeType="1"/>
          </p:cNvSpPr>
          <p:nvPr/>
        </p:nvSpPr>
        <p:spPr bwMode="auto">
          <a:xfrm flipH="1">
            <a:off x="2879725" y="4752975"/>
            <a:ext cx="407988" cy="407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Line 32"/>
          <p:cNvSpPr>
            <a:spLocks noChangeShapeType="1"/>
          </p:cNvSpPr>
          <p:nvPr/>
        </p:nvSpPr>
        <p:spPr bwMode="auto">
          <a:xfrm>
            <a:off x="3916363" y="4665663"/>
            <a:ext cx="482600" cy="433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0" name="Line 33"/>
          <p:cNvSpPr>
            <a:spLocks noChangeShapeType="1"/>
          </p:cNvSpPr>
          <p:nvPr/>
        </p:nvSpPr>
        <p:spPr bwMode="auto">
          <a:xfrm>
            <a:off x="6265863" y="4518025"/>
            <a:ext cx="71755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61" name="Picture 34" descr="DWL-3200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27650" y="4956175"/>
            <a:ext cx="185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35" descr="DWL-3200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6425" y="4949825"/>
            <a:ext cx="185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Line 36"/>
          <p:cNvSpPr>
            <a:spLocks noChangeShapeType="1"/>
          </p:cNvSpPr>
          <p:nvPr/>
        </p:nvSpPr>
        <p:spPr bwMode="auto">
          <a:xfrm>
            <a:off x="5834063" y="5299075"/>
            <a:ext cx="890587" cy="0"/>
          </a:xfrm>
          <a:prstGeom prst="line">
            <a:avLst/>
          </a:prstGeom>
          <a:noFill/>
          <a:ln w="762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364" name="Line 37"/>
          <p:cNvSpPr>
            <a:spLocks noChangeShapeType="1"/>
          </p:cNvSpPr>
          <p:nvPr/>
        </p:nvSpPr>
        <p:spPr bwMode="auto">
          <a:xfrm flipH="1">
            <a:off x="5486400" y="4565650"/>
            <a:ext cx="433388"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65" name="Picture 38" descr="j02976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8413" y="4987925"/>
            <a:ext cx="5984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6" name="Line 39"/>
          <p:cNvSpPr>
            <a:spLocks noChangeShapeType="1"/>
          </p:cNvSpPr>
          <p:nvPr/>
        </p:nvSpPr>
        <p:spPr bwMode="auto">
          <a:xfrm flipH="1">
            <a:off x="1849438" y="4616450"/>
            <a:ext cx="1420812" cy="39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416" name="Text Box 40"/>
          <p:cNvSpPr txBox="1">
            <a:spLocks noChangeArrowheads="1"/>
          </p:cNvSpPr>
          <p:nvPr/>
        </p:nvSpPr>
        <p:spPr bwMode="auto">
          <a:xfrm>
            <a:off x="1898650" y="6172200"/>
            <a:ext cx="27384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Local-Switched (Non-Tunnel Mode)</a:t>
            </a:r>
          </a:p>
          <a:p>
            <a:pPr algn="l" eaLnBrk="1" hangingPunct="1">
              <a:buFontTx/>
              <a:buChar char="•"/>
            </a:pPr>
            <a:r>
              <a:rPr kumimoji="0" lang="en-US" altLang="zh-TW" b="0">
                <a:solidFill>
                  <a:schemeClr val="tx1"/>
                </a:solidFill>
              </a:rPr>
              <a:t> Better performance</a:t>
            </a:r>
          </a:p>
          <a:p>
            <a:pPr algn="l" eaLnBrk="1" hangingPunct="1"/>
            <a:endParaRPr kumimoji="0" lang="en-US" altLang="zh-TW" b="0">
              <a:solidFill>
                <a:schemeClr val="tx1"/>
              </a:solidFill>
            </a:endParaRPr>
          </a:p>
        </p:txBody>
      </p:sp>
      <p:pic>
        <p:nvPicPr>
          <p:cNvPr id="14368" name="Picture 41" descr="NOTEBOOK"/>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0875" y="5799138"/>
            <a:ext cx="3349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42" descr="NOTEBOOK"/>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4838" y="5775325"/>
            <a:ext cx="3349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419" name="Text Box 43"/>
          <p:cNvSpPr txBox="1">
            <a:spLocks noChangeArrowheads="1"/>
          </p:cNvSpPr>
          <p:nvPr/>
        </p:nvSpPr>
        <p:spPr bwMode="auto">
          <a:xfrm>
            <a:off x="5584825" y="6178550"/>
            <a:ext cx="25288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Central-Switched (Tunnel Mode)</a:t>
            </a:r>
          </a:p>
          <a:p>
            <a:pPr algn="l" eaLnBrk="1" hangingPunct="1">
              <a:buFontTx/>
              <a:buChar char="•"/>
            </a:pPr>
            <a:r>
              <a:rPr kumimoji="0" lang="en-US" altLang="zh-TW">
                <a:solidFill>
                  <a:schemeClr val="tx1"/>
                </a:solidFill>
              </a:rPr>
              <a:t> </a:t>
            </a:r>
            <a:r>
              <a:rPr kumimoji="0" lang="en-US" altLang="zh-TW" b="0">
                <a:solidFill>
                  <a:schemeClr val="tx1"/>
                </a:solidFill>
              </a:rPr>
              <a:t>Better centralized security control</a:t>
            </a:r>
          </a:p>
          <a:p>
            <a:pPr algn="l" eaLnBrk="1" hangingPunct="1">
              <a:buFontTx/>
              <a:buChar char="•"/>
            </a:pPr>
            <a:endParaRPr kumimoji="0" lang="en-US" altLang="zh-TW">
              <a:solidFill>
                <a:schemeClr val="tx1"/>
              </a:solidFill>
            </a:endParaRPr>
          </a:p>
        </p:txBody>
      </p:sp>
      <p:sp>
        <p:nvSpPr>
          <p:cNvPr id="14371" name="Text Box 44"/>
          <p:cNvSpPr txBox="1">
            <a:spLocks noChangeArrowheads="1"/>
          </p:cNvSpPr>
          <p:nvPr/>
        </p:nvSpPr>
        <p:spPr bwMode="auto">
          <a:xfrm>
            <a:off x="1257300" y="2644775"/>
            <a:ext cx="1236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Unified Switch</a:t>
            </a:r>
          </a:p>
        </p:txBody>
      </p:sp>
      <p:sp>
        <p:nvSpPr>
          <p:cNvPr id="229421" name="Freeform 45"/>
          <p:cNvSpPr>
            <a:spLocks/>
          </p:cNvSpPr>
          <p:nvPr/>
        </p:nvSpPr>
        <p:spPr bwMode="auto">
          <a:xfrm>
            <a:off x="3748088" y="5249863"/>
            <a:ext cx="862012" cy="420687"/>
          </a:xfrm>
          <a:custGeom>
            <a:avLst/>
            <a:gdLst>
              <a:gd name="T0" fmla="*/ 2147483647 w 543"/>
              <a:gd name="T1" fmla="*/ 2147483647 h 265"/>
              <a:gd name="T2" fmla="*/ 2147483647 w 543"/>
              <a:gd name="T3" fmla="*/ 2147483647 h 265"/>
              <a:gd name="T4" fmla="*/ 2147483647 w 543"/>
              <a:gd name="T5" fmla="*/ 2147483647 h 265"/>
              <a:gd name="T6" fmla="*/ 2147483647 w 543"/>
              <a:gd name="T7" fmla="*/ 2147483647 h 265"/>
              <a:gd name="T8" fmla="*/ 0 60000 65536"/>
              <a:gd name="T9" fmla="*/ 0 60000 65536"/>
              <a:gd name="T10" fmla="*/ 0 60000 65536"/>
              <a:gd name="T11" fmla="*/ 0 60000 65536"/>
              <a:gd name="T12" fmla="*/ 0 w 543"/>
              <a:gd name="T13" fmla="*/ 0 h 265"/>
              <a:gd name="T14" fmla="*/ 543 w 543"/>
              <a:gd name="T15" fmla="*/ 265 h 265"/>
            </a:gdLst>
            <a:ahLst/>
            <a:cxnLst>
              <a:cxn ang="T8">
                <a:pos x="T0" y="T1"/>
              </a:cxn>
              <a:cxn ang="T9">
                <a:pos x="T2" y="T3"/>
              </a:cxn>
              <a:cxn ang="T10">
                <a:pos x="T4" y="T5"/>
              </a:cxn>
              <a:cxn ang="T11">
                <a:pos x="T6" y="T7"/>
              </a:cxn>
            </a:cxnLst>
            <a:rect l="T12" t="T13" r="T14" b="T15"/>
            <a:pathLst>
              <a:path w="543" h="265">
                <a:moveTo>
                  <a:pt x="13" y="255"/>
                </a:moveTo>
                <a:cubicBezTo>
                  <a:pt x="6" y="260"/>
                  <a:pt x="0" y="265"/>
                  <a:pt x="52" y="224"/>
                </a:cubicBezTo>
                <a:cubicBezTo>
                  <a:pt x="104" y="183"/>
                  <a:pt x="243" y="0"/>
                  <a:pt x="325" y="6"/>
                </a:cubicBezTo>
                <a:cubicBezTo>
                  <a:pt x="407" y="12"/>
                  <a:pt x="475" y="137"/>
                  <a:pt x="543" y="263"/>
                </a:cubicBezTo>
              </a:path>
            </a:pathLst>
          </a:custGeom>
          <a:noFill/>
          <a:ln w="76200" cmpd="sng">
            <a:solidFill>
              <a:srgbClr val="FF99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422" name="Freeform 46"/>
          <p:cNvSpPr>
            <a:spLocks/>
          </p:cNvSpPr>
          <p:nvPr/>
        </p:nvSpPr>
        <p:spPr bwMode="auto">
          <a:xfrm>
            <a:off x="1816100" y="4291013"/>
            <a:ext cx="2006600" cy="1436687"/>
          </a:xfrm>
          <a:custGeom>
            <a:avLst/>
            <a:gdLst>
              <a:gd name="T0" fmla="*/ 2147483647 w 1264"/>
              <a:gd name="T1" fmla="*/ 2147483647 h 905"/>
              <a:gd name="T2" fmla="*/ 2147483647 w 1264"/>
              <a:gd name="T3" fmla="*/ 2147483647 h 905"/>
              <a:gd name="T4" fmla="*/ 0 w 1264"/>
              <a:gd name="T5" fmla="*/ 2147483647 h 905"/>
              <a:gd name="T6" fmla="*/ 0 60000 65536"/>
              <a:gd name="T7" fmla="*/ 0 60000 65536"/>
              <a:gd name="T8" fmla="*/ 0 60000 65536"/>
              <a:gd name="T9" fmla="*/ 0 w 1264"/>
              <a:gd name="T10" fmla="*/ 0 h 905"/>
              <a:gd name="T11" fmla="*/ 1264 w 1264"/>
              <a:gd name="T12" fmla="*/ 905 h 905"/>
            </a:gdLst>
            <a:ahLst/>
            <a:cxnLst>
              <a:cxn ang="T6">
                <a:pos x="T0" y="T1"/>
              </a:cxn>
              <a:cxn ang="T7">
                <a:pos x="T2" y="T3"/>
              </a:cxn>
              <a:cxn ang="T8">
                <a:pos x="T4" y="T5"/>
              </a:cxn>
            </a:cxnLst>
            <a:rect l="T9" t="T10" r="T11" b="T12"/>
            <a:pathLst>
              <a:path w="1264" h="905">
                <a:moveTo>
                  <a:pt x="436" y="905"/>
                </a:moveTo>
                <a:cubicBezTo>
                  <a:pt x="850" y="540"/>
                  <a:pt x="1264" y="176"/>
                  <a:pt x="1191" y="88"/>
                </a:cubicBezTo>
                <a:cubicBezTo>
                  <a:pt x="1118" y="0"/>
                  <a:pt x="559" y="188"/>
                  <a:pt x="0" y="376"/>
                </a:cubicBezTo>
              </a:path>
            </a:pathLst>
          </a:custGeom>
          <a:noFill/>
          <a:ln w="76200" cmpd="sng">
            <a:solidFill>
              <a:srgbClr val="FF99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4374" name="Picture 47" descr="NOTEBOOK"/>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1325" y="5757863"/>
            <a:ext cx="3349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424" name="Freeform 48"/>
          <p:cNvSpPr>
            <a:spLocks/>
          </p:cNvSpPr>
          <p:nvPr/>
        </p:nvSpPr>
        <p:spPr bwMode="auto">
          <a:xfrm>
            <a:off x="3324225" y="3313113"/>
            <a:ext cx="4311650" cy="2463800"/>
          </a:xfrm>
          <a:custGeom>
            <a:avLst/>
            <a:gdLst>
              <a:gd name="T0" fmla="*/ 0 w 2716"/>
              <a:gd name="T1" fmla="*/ 2147483647 h 1552"/>
              <a:gd name="T2" fmla="*/ 2147483647 w 2716"/>
              <a:gd name="T3" fmla="*/ 2147483647 h 1552"/>
              <a:gd name="T4" fmla="*/ 2147483647 w 2716"/>
              <a:gd name="T5" fmla="*/ 2147483647 h 1552"/>
              <a:gd name="T6" fmla="*/ 0 60000 65536"/>
              <a:gd name="T7" fmla="*/ 0 60000 65536"/>
              <a:gd name="T8" fmla="*/ 0 60000 65536"/>
              <a:gd name="T9" fmla="*/ 0 w 2716"/>
              <a:gd name="T10" fmla="*/ 0 h 1552"/>
              <a:gd name="T11" fmla="*/ 2716 w 2716"/>
              <a:gd name="T12" fmla="*/ 1552 h 1552"/>
            </a:gdLst>
            <a:ahLst/>
            <a:cxnLst>
              <a:cxn ang="T6">
                <a:pos x="T0" y="T1"/>
              </a:cxn>
              <a:cxn ang="T7">
                <a:pos x="T2" y="T3"/>
              </a:cxn>
              <a:cxn ang="T8">
                <a:pos x="T4" y="T5"/>
              </a:cxn>
            </a:cxnLst>
            <a:rect l="T9" t="T10" r="T11" b="T12"/>
            <a:pathLst>
              <a:path w="2716" h="1552">
                <a:moveTo>
                  <a:pt x="0" y="1552"/>
                </a:moveTo>
                <a:cubicBezTo>
                  <a:pt x="197" y="1020"/>
                  <a:pt x="395" y="488"/>
                  <a:pt x="848" y="244"/>
                </a:cubicBezTo>
                <a:cubicBezTo>
                  <a:pt x="1301" y="0"/>
                  <a:pt x="2008" y="44"/>
                  <a:pt x="2716" y="89"/>
                </a:cubicBezTo>
              </a:path>
            </a:pathLst>
          </a:custGeom>
          <a:noFill/>
          <a:ln w="76200" cmpd="sng">
            <a:solidFill>
              <a:srgbClr val="FF99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425" name="Freeform 49"/>
          <p:cNvSpPr>
            <a:spLocks/>
          </p:cNvSpPr>
          <p:nvPr/>
        </p:nvSpPr>
        <p:spPr bwMode="auto">
          <a:xfrm>
            <a:off x="2012950" y="3035300"/>
            <a:ext cx="3868738" cy="2679700"/>
          </a:xfrm>
          <a:custGeom>
            <a:avLst/>
            <a:gdLst>
              <a:gd name="T0" fmla="*/ 2147483647 w 2437"/>
              <a:gd name="T1" fmla="*/ 2147483647 h 1860"/>
              <a:gd name="T2" fmla="*/ 2147483647 w 2437"/>
              <a:gd name="T3" fmla="*/ 2147483647 h 1860"/>
              <a:gd name="T4" fmla="*/ 2147483647 w 2437"/>
              <a:gd name="T5" fmla="*/ 2147483647 h 1860"/>
              <a:gd name="T6" fmla="*/ 2147483647 w 2437"/>
              <a:gd name="T7" fmla="*/ 2147483647 h 1860"/>
              <a:gd name="T8" fmla="*/ 2147483647 w 2437"/>
              <a:gd name="T9" fmla="*/ 2147483647 h 1860"/>
              <a:gd name="T10" fmla="*/ 2147483647 w 2437"/>
              <a:gd name="T11" fmla="*/ 2147483647 h 1860"/>
              <a:gd name="T12" fmla="*/ 2147483647 w 2437"/>
              <a:gd name="T13" fmla="*/ 2147483647 h 1860"/>
              <a:gd name="T14" fmla="*/ 0 60000 65536"/>
              <a:gd name="T15" fmla="*/ 0 60000 65536"/>
              <a:gd name="T16" fmla="*/ 0 60000 65536"/>
              <a:gd name="T17" fmla="*/ 0 60000 65536"/>
              <a:gd name="T18" fmla="*/ 0 60000 65536"/>
              <a:gd name="T19" fmla="*/ 0 60000 65536"/>
              <a:gd name="T20" fmla="*/ 0 60000 65536"/>
              <a:gd name="T21" fmla="*/ 0 w 2437"/>
              <a:gd name="T22" fmla="*/ 0 h 1860"/>
              <a:gd name="T23" fmla="*/ 2437 w 2437"/>
              <a:gd name="T24" fmla="*/ 1860 h 18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7" h="1860">
                <a:moveTo>
                  <a:pt x="2437" y="1860"/>
                </a:moveTo>
                <a:cubicBezTo>
                  <a:pt x="2429" y="1601"/>
                  <a:pt x="2422" y="1343"/>
                  <a:pt x="2266" y="1113"/>
                </a:cubicBezTo>
                <a:cubicBezTo>
                  <a:pt x="2110" y="883"/>
                  <a:pt x="1845" y="661"/>
                  <a:pt x="1503" y="482"/>
                </a:cubicBezTo>
                <a:cubicBezTo>
                  <a:pt x="1161" y="303"/>
                  <a:pt x="422" y="78"/>
                  <a:pt x="211" y="39"/>
                </a:cubicBezTo>
                <a:cubicBezTo>
                  <a:pt x="0" y="0"/>
                  <a:pt x="107" y="187"/>
                  <a:pt x="234" y="249"/>
                </a:cubicBezTo>
                <a:cubicBezTo>
                  <a:pt x="361" y="311"/>
                  <a:pt x="951" y="353"/>
                  <a:pt x="974" y="412"/>
                </a:cubicBezTo>
                <a:cubicBezTo>
                  <a:pt x="997" y="471"/>
                  <a:pt x="685" y="539"/>
                  <a:pt x="374" y="607"/>
                </a:cubicBezTo>
              </a:path>
            </a:pathLst>
          </a:custGeom>
          <a:noFill/>
          <a:ln w="7620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426" name="Freeform 50"/>
          <p:cNvSpPr>
            <a:spLocks/>
          </p:cNvSpPr>
          <p:nvPr/>
        </p:nvSpPr>
        <p:spPr bwMode="auto">
          <a:xfrm>
            <a:off x="2347913" y="2733675"/>
            <a:ext cx="5041900" cy="2944813"/>
          </a:xfrm>
          <a:custGeom>
            <a:avLst/>
            <a:gdLst>
              <a:gd name="T0" fmla="*/ 2147483647 w 3176"/>
              <a:gd name="T1" fmla="*/ 2147483647 h 1855"/>
              <a:gd name="T2" fmla="*/ 2147483647 w 3176"/>
              <a:gd name="T3" fmla="*/ 2147483647 h 1855"/>
              <a:gd name="T4" fmla="*/ 2147483647 w 3176"/>
              <a:gd name="T5" fmla="*/ 2147483647 h 1855"/>
              <a:gd name="T6" fmla="*/ 2147483647 w 3176"/>
              <a:gd name="T7" fmla="*/ 2147483647 h 1855"/>
              <a:gd name="T8" fmla="*/ 2147483647 w 3176"/>
              <a:gd name="T9" fmla="*/ 2147483647 h 1855"/>
              <a:gd name="T10" fmla="*/ 2147483647 w 3176"/>
              <a:gd name="T11" fmla="*/ 2147483647 h 1855"/>
              <a:gd name="T12" fmla="*/ 2147483647 w 3176"/>
              <a:gd name="T13" fmla="*/ 2147483647 h 1855"/>
              <a:gd name="T14" fmla="*/ 0 60000 65536"/>
              <a:gd name="T15" fmla="*/ 0 60000 65536"/>
              <a:gd name="T16" fmla="*/ 0 60000 65536"/>
              <a:gd name="T17" fmla="*/ 0 60000 65536"/>
              <a:gd name="T18" fmla="*/ 0 60000 65536"/>
              <a:gd name="T19" fmla="*/ 0 60000 65536"/>
              <a:gd name="T20" fmla="*/ 0 60000 65536"/>
              <a:gd name="T21" fmla="*/ 0 w 3176"/>
              <a:gd name="T22" fmla="*/ 0 h 1855"/>
              <a:gd name="T23" fmla="*/ 3176 w 3176"/>
              <a:gd name="T24" fmla="*/ 1855 h 18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6" h="1855">
                <a:moveTo>
                  <a:pt x="3113" y="1855"/>
                </a:moveTo>
                <a:cubicBezTo>
                  <a:pt x="3004" y="1581"/>
                  <a:pt x="2896" y="1307"/>
                  <a:pt x="2576" y="1061"/>
                </a:cubicBezTo>
                <a:cubicBezTo>
                  <a:pt x="2256" y="815"/>
                  <a:pt x="1594" y="532"/>
                  <a:pt x="1191" y="376"/>
                </a:cubicBezTo>
                <a:cubicBezTo>
                  <a:pt x="788" y="220"/>
                  <a:pt x="312" y="187"/>
                  <a:pt x="156" y="127"/>
                </a:cubicBezTo>
                <a:cubicBezTo>
                  <a:pt x="0" y="67"/>
                  <a:pt x="78" y="0"/>
                  <a:pt x="257" y="18"/>
                </a:cubicBezTo>
                <a:cubicBezTo>
                  <a:pt x="436" y="36"/>
                  <a:pt x="744" y="195"/>
                  <a:pt x="1230" y="236"/>
                </a:cubicBezTo>
                <a:cubicBezTo>
                  <a:pt x="1716" y="277"/>
                  <a:pt x="2446" y="272"/>
                  <a:pt x="3176" y="267"/>
                </a:cubicBezTo>
              </a:path>
            </a:pathLst>
          </a:custGeom>
          <a:noFill/>
          <a:ln w="7620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9425"/>
                                        </p:tgtEl>
                                        <p:attrNameLst>
                                          <p:attrName>style.visibility</p:attrName>
                                        </p:attrNameLst>
                                      </p:cBhvr>
                                      <p:to>
                                        <p:strVal val="visible"/>
                                      </p:to>
                                    </p:set>
                                    <p:animEffect transition="in" filter="wipe(down)">
                                      <p:cBhvr>
                                        <p:cTn id="7" dur="500"/>
                                        <p:tgtEl>
                                          <p:spTgt spid="22942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9426"/>
                                        </p:tgtEl>
                                        <p:attrNameLst>
                                          <p:attrName>style.visibility</p:attrName>
                                        </p:attrNameLst>
                                      </p:cBhvr>
                                      <p:to>
                                        <p:strVal val="visible"/>
                                      </p:to>
                                    </p:set>
                                    <p:animEffect transition="in" filter="wipe(down)">
                                      <p:cBhvr>
                                        <p:cTn id="11" dur="500"/>
                                        <p:tgtEl>
                                          <p:spTgt spid="22942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9419"/>
                                        </p:tgtEl>
                                        <p:attrNameLst>
                                          <p:attrName>style.visibility</p:attrName>
                                        </p:attrNameLst>
                                      </p:cBhvr>
                                      <p:to>
                                        <p:strVal val="visible"/>
                                      </p:to>
                                    </p:set>
                                    <p:animEffect transition="in" filter="fade">
                                      <p:cBhvr>
                                        <p:cTn id="15" dur="1000"/>
                                        <p:tgtEl>
                                          <p:spTgt spid="2294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1000"/>
                                        <p:tgtEl>
                                          <p:spTgt spid="229425"/>
                                        </p:tgtEl>
                                      </p:cBhvr>
                                    </p:animEffect>
                                    <p:set>
                                      <p:cBhvr>
                                        <p:cTn id="20" dur="1" fill="hold">
                                          <p:stCondLst>
                                            <p:cond delay="999"/>
                                          </p:stCondLst>
                                        </p:cTn>
                                        <p:tgtEl>
                                          <p:spTgt spid="22942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1000"/>
                                        <p:tgtEl>
                                          <p:spTgt spid="229426"/>
                                        </p:tgtEl>
                                      </p:cBhvr>
                                    </p:animEffect>
                                    <p:set>
                                      <p:cBhvr>
                                        <p:cTn id="23" dur="1" fill="hold">
                                          <p:stCondLst>
                                            <p:cond delay="999"/>
                                          </p:stCondLst>
                                        </p:cTn>
                                        <p:tgtEl>
                                          <p:spTgt spid="229426"/>
                                        </p:tgtEl>
                                        <p:attrNameLst>
                                          <p:attrName>style.visibility</p:attrName>
                                        </p:attrNameLst>
                                      </p:cBhvr>
                                      <p:to>
                                        <p:strVal val="hidden"/>
                                      </p:to>
                                    </p:set>
                                  </p:childTnLst>
                                </p:cTn>
                              </p:par>
                            </p:childTnLst>
                          </p:cTn>
                        </p:par>
                        <p:par>
                          <p:cTn id="24" fill="hold" nodeType="afterGroup">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229422"/>
                                        </p:tgtEl>
                                        <p:attrNameLst>
                                          <p:attrName>style.visibility</p:attrName>
                                        </p:attrNameLst>
                                      </p:cBhvr>
                                      <p:to>
                                        <p:strVal val="visible"/>
                                      </p:to>
                                    </p:set>
                                    <p:animEffect transition="in" filter="wipe(down)">
                                      <p:cBhvr>
                                        <p:cTn id="27" dur="500"/>
                                        <p:tgtEl>
                                          <p:spTgt spid="229422"/>
                                        </p:tgtEl>
                                      </p:cBhvr>
                                    </p:animEffect>
                                  </p:childTnLst>
                                </p:cTn>
                              </p:par>
                            </p:childTnLst>
                          </p:cTn>
                        </p:par>
                        <p:par>
                          <p:cTn id="28" fill="hold" nodeType="afterGroup">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229424"/>
                                        </p:tgtEl>
                                        <p:attrNameLst>
                                          <p:attrName>style.visibility</p:attrName>
                                        </p:attrNameLst>
                                      </p:cBhvr>
                                      <p:to>
                                        <p:strVal val="visible"/>
                                      </p:to>
                                    </p:set>
                                    <p:animEffect transition="in" filter="wipe(down)">
                                      <p:cBhvr>
                                        <p:cTn id="31" dur="500"/>
                                        <p:tgtEl>
                                          <p:spTgt spid="229424"/>
                                        </p:tgtEl>
                                      </p:cBhvr>
                                    </p:animEffect>
                                  </p:childTnLst>
                                </p:cTn>
                              </p:par>
                            </p:childTnLst>
                          </p:cTn>
                        </p:par>
                        <p:par>
                          <p:cTn id="32" fill="hold" nodeType="afterGroup">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229421"/>
                                        </p:tgtEl>
                                        <p:attrNameLst>
                                          <p:attrName>style.visibility</p:attrName>
                                        </p:attrNameLst>
                                      </p:cBhvr>
                                      <p:to>
                                        <p:strVal val="visible"/>
                                      </p:to>
                                    </p:set>
                                    <p:animEffect transition="in" filter="wipe(down)">
                                      <p:cBhvr>
                                        <p:cTn id="35" dur="500"/>
                                        <p:tgtEl>
                                          <p:spTgt spid="229421"/>
                                        </p:tgtEl>
                                      </p:cBhvr>
                                    </p:animEffect>
                                  </p:childTnLst>
                                </p:cTn>
                              </p:par>
                            </p:childTnLst>
                          </p:cTn>
                        </p:par>
                        <p:par>
                          <p:cTn id="36" fill="hold" nodeType="afterGroup">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29416"/>
                                        </p:tgtEl>
                                        <p:attrNameLst>
                                          <p:attrName>style.visibility</p:attrName>
                                        </p:attrNameLst>
                                      </p:cBhvr>
                                      <p:to>
                                        <p:strVal val="visible"/>
                                      </p:to>
                                    </p:set>
                                    <p:animEffect transition="in" filter="fade">
                                      <p:cBhvr>
                                        <p:cTn id="39" dur="1000"/>
                                        <p:tgtEl>
                                          <p:spTgt spid="229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416" grpId="0"/>
      <p:bldP spid="229419" grpId="0"/>
      <p:bldP spid="229421" grpId="0" animBg="1"/>
      <p:bldP spid="229422" grpId="0" animBg="1"/>
      <p:bldP spid="229424" grpId="0" animBg="1"/>
      <p:bldP spid="229425" grpId="0" animBg="1"/>
      <p:bldP spid="229425" grpId="1" animBg="1"/>
      <p:bldP spid="229426" grpId="0" animBg="1"/>
      <p:bldP spid="2294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85838" y="1012825"/>
            <a:ext cx="7543800" cy="444500"/>
          </a:xfrm>
          <a:noFill/>
        </p:spPr>
        <p:txBody>
          <a:bodyPr lIns="0" tIns="0"/>
          <a:lstStyle/>
          <a:p>
            <a:pPr eaLnBrk="1" hangingPunct="1"/>
            <a:r>
              <a:rPr lang="en-GB" altLang="zh-TW" sz="2400" smtClean="0"/>
              <a:t>Centralized Access Point Management</a:t>
            </a:r>
            <a:endParaRPr lang="en-US" altLang="zh-TW" sz="2400" smtClean="0"/>
          </a:p>
        </p:txBody>
      </p:sp>
      <p:sp>
        <p:nvSpPr>
          <p:cNvPr id="15363" name="Rectangle 3"/>
          <p:cNvSpPr>
            <a:spLocks noChangeArrowheads="1"/>
          </p:cNvSpPr>
          <p:nvPr/>
        </p:nvSpPr>
        <p:spPr bwMode="auto">
          <a:xfrm>
            <a:off x="407988" y="1482725"/>
            <a:ext cx="847407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Clr>
                <a:srgbClr val="99CCFF"/>
              </a:buClr>
              <a:buFontTx/>
              <a:buChar char="•"/>
            </a:pPr>
            <a:r>
              <a:rPr lang="en-US" altLang="zh-TW" sz="1400">
                <a:solidFill>
                  <a:schemeClr val="tx1"/>
                </a:solidFill>
                <a:latin typeface="Verdana" pitchFamily="34" charset="0"/>
              </a:rPr>
              <a:t> Central Policy Control</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The Profile configuration is applied to a managed AP on the event such as when an AP initially transitions to managed mode, or when AP is reset. Users hence can enjoy the convenience of one-time configuration.</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The security is ensured owing to the applied configuration won’t be saved when AP is power off.</a:t>
            </a:r>
          </a:p>
          <a:p>
            <a:pPr lvl="1" algn="l">
              <a:lnSpc>
                <a:spcPct val="120000"/>
              </a:lnSpc>
              <a:buClr>
                <a:srgbClr val="FF9900"/>
              </a:buClr>
              <a:buFont typeface="Wingdings" pitchFamily="2" charset="2"/>
              <a:buNone/>
            </a:pPr>
            <a:endParaRPr lang="en-US" altLang="zh-TW" sz="1400" b="0">
              <a:solidFill>
                <a:schemeClr val="tx1"/>
              </a:solidFill>
              <a:latin typeface="Verdana" pitchFamily="34" charset="0"/>
            </a:endParaRPr>
          </a:p>
        </p:txBody>
      </p:sp>
      <p:pic>
        <p:nvPicPr>
          <p:cNvPr id="15364" name="Picture 4" descr="DGS-34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225" y="3836988"/>
            <a:ext cx="11985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DGS-342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88" y="4584700"/>
            <a:ext cx="11684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DWL-3200A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8950" y="3057525"/>
            <a:ext cx="185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DWL-3200A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1013" y="3890963"/>
            <a:ext cx="18573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DWL-3200A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4188" y="4733925"/>
            <a:ext cx="1857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DWL-3200A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1488" y="5473700"/>
            <a:ext cx="1857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fic-mb05-open">
            <a:hlinkClick r:id="rId6"/>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5463" y="3397250"/>
            <a:ext cx="6334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波紋拷貝"/>
          <p:cNvPicPr>
            <a:picLocks noChangeAspect="1" noChangeArrowheads="1"/>
          </p:cNvPicPr>
          <p:nvPr/>
        </p:nvPicPr>
        <p:blipFill>
          <a:blip r:embed="rId8">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4600724">
            <a:off x="7556500" y="3482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descr="波紋拷貝"/>
          <p:cNvPicPr>
            <a:picLocks noChangeAspect="1" noChangeArrowheads="1"/>
          </p:cNvPicPr>
          <p:nvPr/>
        </p:nvPicPr>
        <p:blipFill>
          <a:blip r:embed="rId8">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6488938">
            <a:off x="7583488" y="4884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descr="MCj0391300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5150" y="4211638"/>
            <a:ext cx="5524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4" descr="MCj0239901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80388" y="5013325"/>
            <a:ext cx="45243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5" name="Group 15"/>
          <p:cNvGrpSpPr>
            <a:grpSpLocks/>
          </p:cNvGrpSpPr>
          <p:nvPr/>
        </p:nvGrpSpPr>
        <p:grpSpPr bwMode="auto">
          <a:xfrm>
            <a:off x="3467100" y="3808413"/>
            <a:ext cx="1568450" cy="1027112"/>
            <a:chOff x="2956" y="2694"/>
            <a:chExt cx="988" cy="632"/>
          </a:xfrm>
        </p:grpSpPr>
        <p:pic>
          <p:nvPicPr>
            <p:cNvPr id="15394" name="Picture 16" descr="未命名"/>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6" y="2694"/>
              <a:ext cx="988"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5" name="Text Box 17"/>
            <p:cNvSpPr txBox="1">
              <a:spLocks noChangeArrowheads="1"/>
            </p:cNvSpPr>
            <p:nvPr/>
          </p:nvSpPr>
          <p:spPr bwMode="auto">
            <a:xfrm>
              <a:off x="3155" y="2857"/>
              <a:ext cx="545"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b="0">
                  <a:solidFill>
                    <a:schemeClr val="tx1"/>
                  </a:solidFill>
                  <a:latin typeface="Verdana" pitchFamily="34" charset="0"/>
                </a:rPr>
                <a:t>L2 or L3 </a:t>
              </a:r>
            </a:p>
            <a:p>
              <a:pPr eaLnBrk="1" hangingPunct="1">
                <a:spcBef>
                  <a:spcPct val="20000"/>
                </a:spcBef>
                <a:buClr>
                  <a:srgbClr val="3399FF"/>
                </a:buClr>
              </a:pPr>
              <a:r>
                <a:rPr lang="en-US" altLang="zh-TW" b="0">
                  <a:solidFill>
                    <a:schemeClr val="tx1"/>
                  </a:solidFill>
                  <a:latin typeface="Verdana" pitchFamily="34" charset="0"/>
                </a:rPr>
                <a:t>Network</a:t>
              </a:r>
            </a:p>
          </p:txBody>
        </p:sp>
      </p:grpSp>
      <p:pic>
        <p:nvPicPr>
          <p:cNvPr id="15376" name="Picture 18" descr="j022356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35438" y="2820988"/>
            <a:ext cx="4270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 Box 19"/>
          <p:cNvSpPr txBox="1">
            <a:spLocks noChangeArrowheads="1"/>
          </p:cNvSpPr>
          <p:nvPr/>
        </p:nvSpPr>
        <p:spPr bwMode="auto">
          <a:xfrm>
            <a:off x="2941638" y="2892425"/>
            <a:ext cx="12557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b="0">
                <a:solidFill>
                  <a:schemeClr val="tx1"/>
                </a:solidFill>
                <a:latin typeface="Verdana" pitchFamily="34" charset="0"/>
              </a:rPr>
              <a:t>Radius Server</a:t>
            </a:r>
          </a:p>
          <a:p>
            <a:pPr eaLnBrk="1" hangingPunct="1">
              <a:spcBef>
                <a:spcPct val="20000"/>
              </a:spcBef>
              <a:buClr>
                <a:srgbClr val="3399FF"/>
              </a:buClr>
            </a:pPr>
            <a:r>
              <a:rPr lang="en-US" altLang="zh-TW" b="0">
                <a:solidFill>
                  <a:schemeClr val="tx1"/>
                </a:solidFill>
                <a:latin typeface="Verdana" pitchFamily="34" charset="0"/>
              </a:rPr>
              <a:t>(Optional)</a:t>
            </a:r>
          </a:p>
        </p:txBody>
      </p:sp>
      <p:sp>
        <p:nvSpPr>
          <p:cNvPr id="15378" name="Line 20"/>
          <p:cNvSpPr>
            <a:spLocks noChangeShapeType="1"/>
          </p:cNvSpPr>
          <p:nvPr/>
        </p:nvSpPr>
        <p:spPr bwMode="auto">
          <a:xfrm flipV="1">
            <a:off x="2470150" y="4433888"/>
            <a:ext cx="1149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2293" name="Text Box 21"/>
          <p:cNvSpPr txBox="1">
            <a:spLocks noChangeArrowheads="1"/>
          </p:cNvSpPr>
          <p:nvPr/>
        </p:nvSpPr>
        <p:spPr bwMode="auto">
          <a:xfrm>
            <a:off x="2689225" y="5286375"/>
            <a:ext cx="28575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spcBef>
                <a:spcPct val="20000"/>
              </a:spcBef>
              <a:buClr>
                <a:srgbClr val="3399FF"/>
              </a:buClr>
            </a:pPr>
            <a:r>
              <a:rPr lang="en-US" altLang="zh-TW" sz="1400" b="0">
                <a:solidFill>
                  <a:schemeClr val="tx1"/>
                </a:solidFill>
                <a:latin typeface="Verdana" pitchFamily="34" charset="0"/>
              </a:rPr>
              <a:t>Profile dispatch</a:t>
            </a:r>
          </a:p>
          <a:p>
            <a:pPr algn="l" eaLnBrk="1" hangingPunct="1">
              <a:spcBef>
                <a:spcPct val="20000"/>
              </a:spcBef>
              <a:buClr>
                <a:srgbClr val="3399FF"/>
              </a:buClr>
              <a:buFontTx/>
              <a:buChar char="•"/>
            </a:pPr>
            <a:r>
              <a:rPr lang="en-US" altLang="zh-TW" b="0">
                <a:solidFill>
                  <a:schemeClr val="tx1"/>
                </a:solidFill>
                <a:latin typeface="Verdana" pitchFamily="34" charset="0"/>
              </a:rPr>
              <a:t>RADIUS server settings</a:t>
            </a:r>
          </a:p>
          <a:p>
            <a:pPr algn="l" eaLnBrk="1" hangingPunct="1">
              <a:spcBef>
                <a:spcPct val="20000"/>
              </a:spcBef>
              <a:buClr>
                <a:srgbClr val="3399FF"/>
              </a:buClr>
              <a:buFontTx/>
              <a:buChar char="•"/>
            </a:pPr>
            <a:r>
              <a:rPr lang="en-US" altLang="zh-TW" b="0">
                <a:solidFill>
                  <a:schemeClr val="tx1"/>
                </a:solidFill>
                <a:latin typeface="Verdana" pitchFamily="34" charset="0"/>
              </a:rPr>
              <a:t>Security settings</a:t>
            </a:r>
          </a:p>
          <a:p>
            <a:pPr algn="l" eaLnBrk="1" hangingPunct="1">
              <a:spcBef>
                <a:spcPct val="20000"/>
              </a:spcBef>
              <a:buClr>
                <a:srgbClr val="3399FF"/>
              </a:buClr>
              <a:buFontTx/>
              <a:buChar char="•"/>
            </a:pPr>
            <a:r>
              <a:rPr lang="en-US" altLang="zh-TW" b="0">
                <a:solidFill>
                  <a:schemeClr val="tx1"/>
                </a:solidFill>
                <a:latin typeface="Verdana" pitchFamily="34" charset="0"/>
              </a:rPr>
              <a:t>Radio configuration</a:t>
            </a:r>
          </a:p>
          <a:p>
            <a:pPr algn="l" eaLnBrk="1" hangingPunct="1">
              <a:spcBef>
                <a:spcPct val="20000"/>
              </a:spcBef>
              <a:buClr>
                <a:srgbClr val="3399FF"/>
              </a:buClr>
              <a:buFontTx/>
              <a:buChar char="•"/>
            </a:pPr>
            <a:r>
              <a:rPr lang="en-US" altLang="zh-TW" b="0">
                <a:solidFill>
                  <a:schemeClr val="tx1"/>
                </a:solidFill>
                <a:latin typeface="Verdana" pitchFamily="34" charset="0"/>
              </a:rPr>
              <a:t>SSIDs, VLAN &amp; Tunnel setting</a:t>
            </a:r>
          </a:p>
          <a:p>
            <a:pPr algn="l" eaLnBrk="1" hangingPunct="1">
              <a:spcBef>
                <a:spcPct val="20000"/>
              </a:spcBef>
              <a:buClr>
                <a:srgbClr val="3399FF"/>
              </a:buClr>
              <a:buFontTx/>
              <a:buChar char="•"/>
            </a:pPr>
            <a:r>
              <a:rPr lang="en-US" altLang="zh-TW" b="0">
                <a:solidFill>
                  <a:schemeClr val="tx1"/>
                </a:solidFill>
                <a:latin typeface="Verdana" pitchFamily="34" charset="0"/>
              </a:rPr>
              <a:t>QOS configuration</a:t>
            </a:r>
          </a:p>
        </p:txBody>
      </p:sp>
      <p:sp>
        <p:nvSpPr>
          <p:cNvPr id="15380" name="Line 22"/>
          <p:cNvSpPr>
            <a:spLocks noChangeShapeType="1"/>
          </p:cNvSpPr>
          <p:nvPr/>
        </p:nvSpPr>
        <p:spPr bwMode="auto">
          <a:xfrm>
            <a:off x="4335463" y="3433763"/>
            <a:ext cx="1587" cy="515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81" name="Freeform 23"/>
          <p:cNvSpPr>
            <a:spLocks/>
          </p:cNvSpPr>
          <p:nvPr/>
        </p:nvSpPr>
        <p:spPr bwMode="auto">
          <a:xfrm>
            <a:off x="2051050" y="3992563"/>
            <a:ext cx="382588" cy="803275"/>
          </a:xfrm>
          <a:custGeom>
            <a:avLst/>
            <a:gdLst>
              <a:gd name="T0" fmla="*/ 0 w 241"/>
              <a:gd name="T1" fmla="*/ 0 h 506"/>
              <a:gd name="T2" fmla="*/ 2147483647 w 241"/>
              <a:gd name="T3" fmla="*/ 0 h 506"/>
              <a:gd name="T4" fmla="*/ 2147483647 w 241"/>
              <a:gd name="T5" fmla="*/ 2147483647 h 506"/>
              <a:gd name="T6" fmla="*/ 0 w 241"/>
              <a:gd name="T7" fmla="*/ 2147483647 h 506"/>
              <a:gd name="T8" fmla="*/ 0 60000 65536"/>
              <a:gd name="T9" fmla="*/ 0 60000 65536"/>
              <a:gd name="T10" fmla="*/ 0 60000 65536"/>
              <a:gd name="T11" fmla="*/ 0 60000 65536"/>
              <a:gd name="T12" fmla="*/ 0 w 241"/>
              <a:gd name="T13" fmla="*/ 0 h 506"/>
              <a:gd name="T14" fmla="*/ 241 w 241"/>
              <a:gd name="T15" fmla="*/ 506 h 506"/>
            </a:gdLst>
            <a:ahLst/>
            <a:cxnLst>
              <a:cxn ang="T8">
                <a:pos x="T0" y="T1"/>
              </a:cxn>
              <a:cxn ang="T9">
                <a:pos x="T2" y="T3"/>
              </a:cxn>
              <a:cxn ang="T10">
                <a:pos x="T4" y="T5"/>
              </a:cxn>
              <a:cxn ang="T11">
                <a:pos x="T6" y="T7"/>
              </a:cxn>
            </a:cxnLst>
            <a:rect l="T12" t="T13" r="T14" b="T15"/>
            <a:pathLst>
              <a:path w="241" h="506">
                <a:moveTo>
                  <a:pt x="0" y="0"/>
                </a:moveTo>
                <a:lnTo>
                  <a:pt x="241" y="0"/>
                </a:lnTo>
                <a:lnTo>
                  <a:pt x="241" y="506"/>
                </a:lnTo>
                <a:lnTo>
                  <a:pt x="0" y="506"/>
                </a:ln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5382" name="Freeform 24"/>
          <p:cNvSpPr>
            <a:spLocks/>
          </p:cNvSpPr>
          <p:nvPr/>
        </p:nvSpPr>
        <p:spPr bwMode="auto">
          <a:xfrm rot="10800000">
            <a:off x="6283325" y="3379788"/>
            <a:ext cx="246063" cy="2432050"/>
          </a:xfrm>
          <a:custGeom>
            <a:avLst/>
            <a:gdLst>
              <a:gd name="T0" fmla="*/ 0 w 241"/>
              <a:gd name="T1" fmla="*/ 0 h 506"/>
              <a:gd name="T2" fmla="*/ 2147483647 w 241"/>
              <a:gd name="T3" fmla="*/ 0 h 506"/>
              <a:gd name="T4" fmla="*/ 2147483647 w 241"/>
              <a:gd name="T5" fmla="*/ 2147483647 h 506"/>
              <a:gd name="T6" fmla="*/ 0 w 241"/>
              <a:gd name="T7" fmla="*/ 2147483647 h 506"/>
              <a:gd name="T8" fmla="*/ 0 60000 65536"/>
              <a:gd name="T9" fmla="*/ 0 60000 65536"/>
              <a:gd name="T10" fmla="*/ 0 60000 65536"/>
              <a:gd name="T11" fmla="*/ 0 60000 65536"/>
              <a:gd name="T12" fmla="*/ 0 w 241"/>
              <a:gd name="T13" fmla="*/ 0 h 506"/>
              <a:gd name="T14" fmla="*/ 241 w 241"/>
              <a:gd name="T15" fmla="*/ 506 h 506"/>
            </a:gdLst>
            <a:ahLst/>
            <a:cxnLst>
              <a:cxn ang="T8">
                <a:pos x="T0" y="T1"/>
              </a:cxn>
              <a:cxn ang="T9">
                <a:pos x="T2" y="T3"/>
              </a:cxn>
              <a:cxn ang="T10">
                <a:pos x="T4" y="T5"/>
              </a:cxn>
              <a:cxn ang="T11">
                <a:pos x="T6" y="T7"/>
              </a:cxn>
            </a:cxnLst>
            <a:rect l="T12" t="T13" r="T14" b="T15"/>
            <a:pathLst>
              <a:path w="241" h="506">
                <a:moveTo>
                  <a:pt x="0" y="0"/>
                </a:moveTo>
                <a:lnTo>
                  <a:pt x="241" y="0"/>
                </a:lnTo>
                <a:lnTo>
                  <a:pt x="241" y="506"/>
                </a:lnTo>
                <a:lnTo>
                  <a:pt x="0" y="506"/>
                </a:ln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5383" name="Line 25"/>
          <p:cNvSpPr>
            <a:spLocks noChangeShapeType="1"/>
          </p:cNvSpPr>
          <p:nvPr/>
        </p:nvSpPr>
        <p:spPr bwMode="auto">
          <a:xfrm>
            <a:off x="4956175" y="4418013"/>
            <a:ext cx="1308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84" name="Line 26"/>
          <p:cNvSpPr>
            <a:spLocks noChangeShapeType="1"/>
          </p:cNvSpPr>
          <p:nvPr/>
        </p:nvSpPr>
        <p:spPr bwMode="auto">
          <a:xfrm>
            <a:off x="6289675" y="4198938"/>
            <a:ext cx="273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85" name="Line 27"/>
          <p:cNvSpPr>
            <a:spLocks noChangeShapeType="1"/>
          </p:cNvSpPr>
          <p:nvPr/>
        </p:nvSpPr>
        <p:spPr bwMode="auto">
          <a:xfrm>
            <a:off x="6289675" y="5040313"/>
            <a:ext cx="2841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3" name="Group 28"/>
          <p:cNvGrpSpPr>
            <a:grpSpLocks/>
          </p:cNvGrpSpPr>
          <p:nvPr/>
        </p:nvGrpSpPr>
        <p:grpSpPr bwMode="auto">
          <a:xfrm>
            <a:off x="2273300" y="4997450"/>
            <a:ext cx="3719513" cy="312738"/>
            <a:chOff x="1432" y="3143"/>
            <a:chExt cx="2343" cy="197"/>
          </a:xfrm>
        </p:grpSpPr>
        <p:sp>
          <p:nvSpPr>
            <p:cNvPr id="15392" name="Line 29"/>
            <p:cNvSpPr>
              <a:spLocks noChangeShapeType="1"/>
            </p:cNvSpPr>
            <p:nvPr/>
          </p:nvSpPr>
          <p:spPr bwMode="auto">
            <a:xfrm>
              <a:off x="1432" y="3254"/>
              <a:ext cx="234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15393" name="Picture 30" descr="未命名"/>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34" y="3143"/>
              <a:ext cx="259"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2303" name="Freeform 31"/>
          <p:cNvSpPr>
            <a:spLocks/>
          </p:cNvSpPr>
          <p:nvPr/>
        </p:nvSpPr>
        <p:spPr bwMode="auto">
          <a:xfrm>
            <a:off x="2632075" y="3332163"/>
            <a:ext cx="1309688" cy="877887"/>
          </a:xfrm>
          <a:custGeom>
            <a:avLst/>
            <a:gdLst>
              <a:gd name="T0" fmla="*/ 2147483647 w 825"/>
              <a:gd name="T1" fmla="*/ 0 h 553"/>
              <a:gd name="T2" fmla="*/ 2147483647 w 825"/>
              <a:gd name="T3" fmla="*/ 2147483647 h 553"/>
              <a:gd name="T4" fmla="*/ 0 w 825"/>
              <a:gd name="T5" fmla="*/ 2147483647 h 553"/>
              <a:gd name="T6" fmla="*/ 0 60000 65536"/>
              <a:gd name="T7" fmla="*/ 0 60000 65536"/>
              <a:gd name="T8" fmla="*/ 0 60000 65536"/>
              <a:gd name="T9" fmla="*/ 0 w 825"/>
              <a:gd name="T10" fmla="*/ 0 h 553"/>
              <a:gd name="T11" fmla="*/ 825 w 825"/>
              <a:gd name="T12" fmla="*/ 553 h 553"/>
            </a:gdLst>
            <a:ahLst/>
            <a:cxnLst>
              <a:cxn ang="T6">
                <a:pos x="T0" y="T1"/>
              </a:cxn>
              <a:cxn ang="T7">
                <a:pos x="T2" y="T3"/>
              </a:cxn>
              <a:cxn ang="T8">
                <a:pos x="T4" y="T5"/>
              </a:cxn>
            </a:cxnLst>
            <a:rect l="T9" t="T10" r="T11" b="T12"/>
            <a:pathLst>
              <a:path w="825" h="553">
                <a:moveTo>
                  <a:pt x="825" y="0"/>
                </a:moveTo>
                <a:cubicBezTo>
                  <a:pt x="773" y="172"/>
                  <a:pt x="721" y="344"/>
                  <a:pt x="584" y="436"/>
                </a:cubicBezTo>
                <a:cubicBezTo>
                  <a:pt x="447" y="528"/>
                  <a:pt x="223" y="540"/>
                  <a:pt x="0" y="553"/>
                </a:cubicBezTo>
              </a:path>
            </a:pathLst>
          </a:custGeom>
          <a:noFill/>
          <a:ln w="9525" cap="flat" cmpd="sng">
            <a:solidFill>
              <a:schemeClr val="tx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82304" name="Freeform 32"/>
          <p:cNvSpPr>
            <a:spLocks/>
          </p:cNvSpPr>
          <p:nvPr/>
        </p:nvSpPr>
        <p:spPr bwMode="auto">
          <a:xfrm>
            <a:off x="4672013" y="3306763"/>
            <a:ext cx="1382712" cy="877887"/>
          </a:xfrm>
          <a:custGeom>
            <a:avLst/>
            <a:gdLst>
              <a:gd name="T0" fmla="*/ 0 w 848"/>
              <a:gd name="T1" fmla="*/ 0 h 514"/>
              <a:gd name="T2" fmla="*/ 2147483647 w 848"/>
              <a:gd name="T3" fmla="*/ 2147483647 h 514"/>
              <a:gd name="T4" fmla="*/ 2147483647 w 848"/>
              <a:gd name="T5" fmla="*/ 2147483647 h 514"/>
              <a:gd name="T6" fmla="*/ 0 60000 65536"/>
              <a:gd name="T7" fmla="*/ 0 60000 65536"/>
              <a:gd name="T8" fmla="*/ 0 60000 65536"/>
              <a:gd name="T9" fmla="*/ 0 w 848"/>
              <a:gd name="T10" fmla="*/ 0 h 514"/>
              <a:gd name="T11" fmla="*/ 848 w 848"/>
              <a:gd name="T12" fmla="*/ 514 h 514"/>
            </a:gdLst>
            <a:ahLst/>
            <a:cxnLst>
              <a:cxn ang="T6">
                <a:pos x="T0" y="T1"/>
              </a:cxn>
              <a:cxn ang="T7">
                <a:pos x="T2" y="T3"/>
              </a:cxn>
              <a:cxn ang="T8">
                <a:pos x="T4" y="T5"/>
              </a:cxn>
            </a:cxnLst>
            <a:rect l="T9" t="T10" r="T11" b="T12"/>
            <a:pathLst>
              <a:path w="848" h="514">
                <a:moveTo>
                  <a:pt x="0" y="0"/>
                </a:moveTo>
                <a:cubicBezTo>
                  <a:pt x="54" y="159"/>
                  <a:pt x="108" y="319"/>
                  <a:pt x="249" y="405"/>
                </a:cubicBezTo>
                <a:cubicBezTo>
                  <a:pt x="390" y="491"/>
                  <a:pt x="619" y="502"/>
                  <a:pt x="848" y="514"/>
                </a:cubicBezTo>
              </a:path>
            </a:pathLst>
          </a:custGeom>
          <a:noFill/>
          <a:ln w="9525" cap="flat" cmpd="sng">
            <a:solidFill>
              <a:schemeClr val="tx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82305" name="Text Box 33"/>
          <p:cNvSpPr txBox="1">
            <a:spLocks noChangeArrowheads="1"/>
          </p:cNvSpPr>
          <p:nvPr/>
        </p:nvSpPr>
        <p:spPr bwMode="auto">
          <a:xfrm rot="2180916">
            <a:off x="4338638" y="3514725"/>
            <a:ext cx="1917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sz="1000" b="0">
                <a:solidFill>
                  <a:schemeClr val="tx1"/>
                </a:solidFill>
                <a:latin typeface="Verdana" pitchFamily="34" charset="0"/>
              </a:rPr>
              <a:t>Dynamic VLAN Assignment</a:t>
            </a:r>
          </a:p>
          <a:p>
            <a:pPr eaLnBrk="1" hangingPunct="1">
              <a:spcBef>
                <a:spcPct val="20000"/>
              </a:spcBef>
              <a:buClr>
                <a:srgbClr val="3399FF"/>
              </a:buClr>
            </a:pPr>
            <a:r>
              <a:rPr lang="en-US" altLang="zh-TW" sz="1000" b="0">
                <a:solidFill>
                  <a:schemeClr val="tx1"/>
                </a:solidFill>
                <a:latin typeface="Verdana" pitchFamily="34" charset="0"/>
              </a:rPr>
              <a:t>Client MAC list</a:t>
            </a:r>
          </a:p>
        </p:txBody>
      </p:sp>
      <p:sp>
        <p:nvSpPr>
          <p:cNvPr id="182306" name="Text Box 34"/>
          <p:cNvSpPr txBox="1">
            <a:spLocks noChangeArrowheads="1"/>
          </p:cNvSpPr>
          <p:nvPr/>
        </p:nvSpPr>
        <p:spPr bwMode="auto">
          <a:xfrm rot="-2504547">
            <a:off x="2924175" y="3636963"/>
            <a:ext cx="906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sz="1000" b="0">
                <a:solidFill>
                  <a:schemeClr val="tx1"/>
                </a:solidFill>
                <a:latin typeface="Verdana" pitchFamily="34" charset="0"/>
              </a:rPr>
              <a:t>AP MAC list</a:t>
            </a:r>
          </a:p>
        </p:txBody>
      </p:sp>
      <p:sp>
        <p:nvSpPr>
          <p:cNvPr id="182307" name="Text Box 35"/>
          <p:cNvSpPr txBox="1">
            <a:spLocks noChangeArrowheads="1"/>
          </p:cNvSpPr>
          <p:nvPr/>
        </p:nvSpPr>
        <p:spPr bwMode="auto">
          <a:xfrm>
            <a:off x="2654300" y="4767263"/>
            <a:ext cx="1825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sz="1400" b="0">
                <a:solidFill>
                  <a:schemeClr val="tx1"/>
                </a:solidFill>
                <a:latin typeface="Verdana" pitchFamily="34" charset="0"/>
              </a:rPr>
              <a:t>Firmware dispatch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2293"/>
                                        </p:tgtEl>
                                        <p:attrNameLst>
                                          <p:attrName>style.visibility</p:attrName>
                                        </p:attrNameLst>
                                      </p:cBhvr>
                                      <p:to>
                                        <p:strVal val="visible"/>
                                      </p:to>
                                    </p:set>
                                    <p:animEffect transition="in" filter="fade">
                                      <p:cBhvr>
                                        <p:cTn id="11" dur="2000"/>
                                        <p:tgtEl>
                                          <p:spTgt spid="18229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2307"/>
                                        </p:tgtEl>
                                        <p:attrNameLst>
                                          <p:attrName>style.visibility</p:attrName>
                                        </p:attrNameLst>
                                      </p:cBhvr>
                                      <p:to>
                                        <p:strVal val="visible"/>
                                      </p:to>
                                    </p:set>
                                    <p:animEffect transition="in" filter="fade">
                                      <p:cBhvr>
                                        <p:cTn id="14" dur="2000"/>
                                        <p:tgtEl>
                                          <p:spTgt spid="1823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2305"/>
                                        </p:tgtEl>
                                        <p:attrNameLst>
                                          <p:attrName>style.visibility</p:attrName>
                                        </p:attrNameLst>
                                      </p:cBhvr>
                                      <p:to>
                                        <p:strVal val="visible"/>
                                      </p:to>
                                    </p:set>
                                    <p:animEffect transition="in" filter="fade">
                                      <p:cBhvr>
                                        <p:cTn id="19" dur="2000"/>
                                        <p:tgtEl>
                                          <p:spTgt spid="18230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2304"/>
                                        </p:tgtEl>
                                        <p:attrNameLst>
                                          <p:attrName>style.visibility</p:attrName>
                                        </p:attrNameLst>
                                      </p:cBhvr>
                                      <p:to>
                                        <p:strVal val="visible"/>
                                      </p:to>
                                    </p:set>
                                    <p:animEffect transition="in" filter="fade">
                                      <p:cBhvr>
                                        <p:cTn id="22" dur="2000"/>
                                        <p:tgtEl>
                                          <p:spTgt spid="18230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2303"/>
                                        </p:tgtEl>
                                        <p:attrNameLst>
                                          <p:attrName>style.visibility</p:attrName>
                                        </p:attrNameLst>
                                      </p:cBhvr>
                                      <p:to>
                                        <p:strVal val="visible"/>
                                      </p:to>
                                    </p:set>
                                    <p:animEffect transition="in" filter="fade">
                                      <p:cBhvr>
                                        <p:cTn id="25" dur="2000"/>
                                        <p:tgtEl>
                                          <p:spTgt spid="18230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2306"/>
                                        </p:tgtEl>
                                        <p:attrNameLst>
                                          <p:attrName>style.visibility</p:attrName>
                                        </p:attrNameLst>
                                      </p:cBhvr>
                                      <p:to>
                                        <p:strVal val="visible"/>
                                      </p:to>
                                    </p:set>
                                    <p:animEffect transition="in" filter="fade">
                                      <p:cBhvr>
                                        <p:cTn id="28" dur="2000"/>
                                        <p:tgtEl>
                                          <p:spTgt spid="18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93" grpId="0"/>
      <p:bldP spid="182303" grpId="0" animBg="1"/>
      <p:bldP spid="182304" grpId="0" animBg="1"/>
      <p:bldP spid="182305" grpId="0"/>
      <p:bldP spid="182306" grpId="0"/>
      <p:bldP spid="1823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29050" y="2093913"/>
            <a:ext cx="3219450" cy="471487"/>
            <a:chOff x="2412" y="1319"/>
            <a:chExt cx="2028" cy="297"/>
          </a:xfrm>
        </p:grpSpPr>
        <p:sp>
          <p:nvSpPr>
            <p:cNvPr id="16421" name="Freeform 3"/>
            <p:cNvSpPr>
              <a:spLocks/>
            </p:cNvSpPr>
            <p:nvPr/>
          </p:nvSpPr>
          <p:spPr bwMode="auto">
            <a:xfrm>
              <a:off x="2412" y="1428"/>
              <a:ext cx="2028" cy="188"/>
            </a:xfrm>
            <a:custGeom>
              <a:avLst/>
              <a:gdLst>
                <a:gd name="T0" fmla="*/ 0 w 2008"/>
                <a:gd name="T1" fmla="*/ 188 h 188"/>
                <a:gd name="T2" fmla="*/ 2173 w 2008"/>
                <a:gd name="T3" fmla="*/ 188 h 188"/>
                <a:gd name="T4" fmla="*/ 2173 w 2008"/>
                <a:gd name="T5" fmla="*/ 0 h 188"/>
                <a:gd name="T6" fmla="*/ 0 60000 65536"/>
                <a:gd name="T7" fmla="*/ 0 60000 65536"/>
                <a:gd name="T8" fmla="*/ 0 60000 65536"/>
                <a:gd name="T9" fmla="*/ 0 w 2008"/>
                <a:gd name="T10" fmla="*/ 0 h 188"/>
                <a:gd name="T11" fmla="*/ 2008 w 2008"/>
                <a:gd name="T12" fmla="*/ 188 h 188"/>
              </a:gdLst>
              <a:ahLst/>
              <a:cxnLst>
                <a:cxn ang="T6">
                  <a:pos x="T0" y="T1"/>
                </a:cxn>
                <a:cxn ang="T7">
                  <a:pos x="T2" y="T3"/>
                </a:cxn>
                <a:cxn ang="T8">
                  <a:pos x="T4" y="T5"/>
                </a:cxn>
              </a:cxnLst>
              <a:rect l="T9" t="T10" r="T11" b="T12"/>
              <a:pathLst>
                <a:path w="2008" h="188">
                  <a:moveTo>
                    <a:pt x="0" y="188"/>
                  </a:moveTo>
                  <a:lnTo>
                    <a:pt x="2008" y="188"/>
                  </a:lnTo>
                  <a:lnTo>
                    <a:pt x="2008" y="0"/>
                  </a:lnTo>
                </a:path>
              </a:pathLst>
            </a:custGeom>
            <a:noFill/>
            <a:ln w="127000">
              <a:solidFill>
                <a:srgbClr val="99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422" name="Group 4"/>
            <p:cNvGrpSpPr>
              <a:grpSpLocks/>
            </p:cNvGrpSpPr>
            <p:nvPr/>
          </p:nvGrpSpPr>
          <p:grpSpPr bwMode="auto">
            <a:xfrm>
              <a:off x="3362" y="1319"/>
              <a:ext cx="207" cy="250"/>
              <a:chOff x="2118" y="2928"/>
              <a:chExt cx="192" cy="265"/>
            </a:xfrm>
          </p:grpSpPr>
          <p:sp>
            <p:nvSpPr>
              <p:cNvPr id="16423" name="Oval 5"/>
              <p:cNvSpPr>
                <a:spLocks noChangeArrowheads="1"/>
              </p:cNvSpPr>
              <p:nvPr/>
            </p:nvSpPr>
            <p:spPr bwMode="auto">
              <a:xfrm>
                <a:off x="2118" y="2963"/>
                <a:ext cx="192" cy="192"/>
              </a:xfrm>
              <a:prstGeom prst="ellipse">
                <a:avLst/>
              </a:prstGeom>
              <a:solidFill>
                <a:srgbClr val="28651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6424" name="Text Box 6"/>
              <p:cNvSpPr txBox="1">
                <a:spLocks noChangeArrowheads="1"/>
              </p:cNvSpPr>
              <p:nvPr/>
            </p:nvSpPr>
            <p:spPr bwMode="auto">
              <a:xfrm>
                <a:off x="2120" y="2928"/>
                <a:ext cx="18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a:r>
                  <a:rPr kumimoji="0" lang="en-US" altLang="zh-TW" sz="2000" b="0">
                    <a:solidFill>
                      <a:schemeClr val="bg1"/>
                    </a:solidFill>
                    <a:latin typeface="Trebuchet MS" pitchFamily="34" charset="0"/>
                  </a:rPr>
                  <a:t>3</a:t>
                </a:r>
              </a:p>
            </p:txBody>
          </p:sp>
        </p:grpSp>
      </p:grpSp>
      <p:sp>
        <p:nvSpPr>
          <p:cNvPr id="184327" name="Rectangle 7"/>
          <p:cNvSpPr>
            <a:spLocks noGrp="1" noChangeArrowheads="1"/>
          </p:cNvSpPr>
          <p:nvPr>
            <p:ph type="body" sz="half" idx="2"/>
          </p:nvPr>
        </p:nvSpPr>
        <p:spPr>
          <a:xfrm>
            <a:off x="685800" y="3983038"/>
            <a:ext cx="7831138" cy="2249487"/>
          </a:xfrm>
          <a:noFill/>
          <a:ln>
            <a:solidFill>
              <a:schemeClr val="bg2"/>
            </a:solidFill>
            <a:miter lim="800000"/>
            <a:headEnd/>
            <a:tailEnd/>
          </a:ln>
        </p:spPr>
        <p:txBody>
          <a:bodyPr/>
          <a:lstStyle/>
          <a:p>
            <a:pPr eaLnBrk="1" hangingPunct="1">
              <a:lnSpc>
                <a:spcPct val="85000"/>
              </a:lnSpc>
              <a:buFont typeface="Wingdings" pitchFamily="2" charset="2"/>
              <a:buChar char="l"/>
            </a:pPr>
            <a:r>
              <a:rPr lang="en-US" altLang="zh-TW" sz="1400" b="1" smtClean="0"/>
              <a:t>Management Process</a:t>
            </a:r>
          </a:p>
          <a:p>
            <a:pPr marL="762000" lvl="1" indent="-304800" eaLnBrk="1" hangingPunct="1">
              <a:spcBef>
                <a:spcPct val="40000"/>
              </a:spcBef>
              <a:buFont typeface="Wingdings" pitchFamily="2" charset="2"/>
              <a:buNone/>
            </a:pPr>
            <a:r>
              <a:rPr lang="en-US" altLang="zh-TW" sz="1400" smtClean="0">
                <a:solidFill>
                  <a:srgbClr val="003399"/>
                </a:solidFill>
              </a:rPr>
              <a:t>1.  AP-1 is attached to a switch port and switch will discover AP-1 automatically</a:t>
            </a:r>
          </a:p>
          <a:p>
            <a:pPr marL="762000" lvl="1" indent="-304800" eaLnBrk="1" hangingPunct="1">
              <a:buFont typeface="Wingdings" pitchFamily="2" charset="2"/>
              <a:buNone/>
            </a:pPr>
            <a:r>
              <a:rPr lang="en-US" altLang="zh-TW" sz="1400" smtClean="0"/>
              <a:t>2.  Network admin can determine whether AP-1 is a rogue or a legal AP to be management.</a:t>
            </a:r>
          </a:p>
          <a:p>
            <a:pPr marL="762000" lvl="1" indent="-304800" eaLnBrk="1" hangingPunct="1">
              <a:buFont typeface="Wingdings" pitchFamily="2" charset="2"/>
              <a:buNone/>
            </a:pPr>
            <a:r>
              <a:rPr lang="en-US" altLang="zh-TW" sz="1400" smtClean="0">
                <a:solidFill>
                  <a:srgbClr val="006600"/>
                </a:solidFill>
              </a:rPr>
              <a:t>3.  Network admin can perform central management of AP, including configuration / firmware download, security and RF control.       </a:t>
            </a:r>
          </a:p>
          <a:p>
            <a:pPr marL="762000" lvl="1" indent="-304800" eaLnBrk="1" hangingPunct="1">
              <a:buFont typeface="Wingdings" pitchFamily="2" charset="2"/>
              <a:buNone/>
            </a:pPr>
            <a:r>
              <a:rPr lang="en-US" altLang="zh-TW" sz="1400" smtClean="0">
                <a:solidFill>
                  <a:srgbClr val="FF3300"/>
                </a:solidFill>
              </a:rPr>
              <a:t>4.  All clients are authenticated by the Central Policy Control on switch.</a:t>
            </a:r>
          </a:p>
          <a:p>
            <a:pPr marL="762000" lvl="1" indent="-304800" eaLnBrk="1" hangingPunct="1">
              <a:buFont typeface="Wingdings" pitchFamily="2" charset="2"/>
              <a:buNone/>
            </a:pPr>
            <a:r>
              <a:rPr lang="en-US" altLang="zh-TW" sz="1400" smtClean="0">
                <a:solidFill>
                  <a:schemeClr val="bg2"/>
                </a:solidFill>
              </a:rPr>
              <a:t>5.  Roaming from AP-1 to AP-2 without re-allocate IP and re-authentication to keep connection alive</a:t>
            </a:r>
            <a:endParaRPr lang="en-US" altLang="zh-TW" sz="1400" smtClean="0">
              <a:solidFill>
                <a:srgbClr val="FF3300"/>
              </a:solidFill>
            </a:endParaRPr>
          </a:p>
        </p:txBody>
      </p:sp>
      <p:sp>
        <p:nvSpPr>
          <p:cNvPr id="16388" name="Text Box 8"/>
          <p:cNvSpPr txBox="1">
            <a:spLocks noChangeArrowheads="1"/>
          </p:cNvSpPr>
          <p:nvPr/>
        </p:nvSpPr>
        <p:spPr bwMode="auto">
          <a:xfrm>
            <a:off x="7396163" y="2154238"/>
            <a:ext cx="143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a:r>
              <a:rPr kumimoji="0" lang="en-US" altLang="zh-TW">
                <a:solidFill>
                  <a:schemeClr val="tx1"/>
                </a:solidFill>
                <a:latin typeface="Trebuchet MS" pitchFamily="34" charset="0"/>
              </a:rPr>
              <a:t>Unified Switch</a:t>
            </a:r>
          </a:p>
        </p:txBody>
      </p:sp>
      <p:sp>
        <p:nvSpPr>
          <p:cNvPr id="16389" name="Text Box 9"/>
          <p:cNvSpPr txBox="1">
            <a:spLocks noChangeArrowheads="1"/>
          </p:cNvSpPr>
          <p:nvPr/>
        </p:nvSpPr>
        <p:spPr bwMode="auto">
          <a:xfrm>
            <a:off x="3752850" y="2246313"/>
            <a:ext cx="658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a:r>
              <a:rPr kumimoji="0" lang="en-US" altLang="zh-TW">
                <a:solidFill>
                  <a:schemeClr val="tx1"/>
                </a:solidFill>
                <a:latin typeface="Trebuchet MS" pitchFamily="34" charset="0"/>
              </a:rPr>
              <a:t>AP-1</a:t>
            </a:r>
          </a:p>
        </p:txBody>
      </p:sp>
      <p:sp>
        <p:nvSpPr>
          <p:cNvPr id="16390" name="Text Box 10"/>
          <p:cNvSpPr txBox="1">
            <a:spLocks noChangeArrowheads="1"/>
          </p:cNvSpPr>
          <p:nvPr/>
        </p:nvSpPr>
        <p:spPr bwMode="auto">
          <a:xfrm>
            <a:off x="4013200" y="3462338"/>
            <a:ext cx="658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a:r>
              <a:rPr kumimoji="0" lang="en-US" altLang="zh-TW">
                <a:solidFill>
                  <a:schemeClr val="tx1"/>
                </a:solidFill>
                <a:latin typeface="Trebuchet MS" pitchFamily="34" charset="0"/>
              </a:rPr>
              <a:t>AP-2</a:t>
            </a:r>
          </a:p>
        </p:txBody>
      </p:sp>
      <p:sp>
        <p:nvSpPr>
          <p:cNvPr id="16391" name="Line 11"/>
          <p:cNvSpPr>
            <a:spLocks noChangeShapeType="1"/>
          </p:cNvSpPr>
          <p:nvPr/>
        </p:nvSpPr>
        <p:spPr bwMode="auto">
          <a:xfrm>
            <a:off x="6681788" y="2328863"/>
            <a:ext cx="14287" cy="3540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p>
            <a:endParaRPr lang="en-US"/>
          </a:p>
        </p:txBody>
      </p:sp>
      <p:sp>
        <p:nvSpPr>
          <p:cNvPr id="16392" name="Line 12"/>
          <p:cNvSpPr>
            <a:spLocks noChangeShapeType="1"/>
          </p:cNvSpPr>
          <p:nvPr/>
        </p:nvSpPr>
        <p:spPr bwMode="auto">
          <a:xfrm>
            <a:off x="6665913" y="2328863"/>
            <a:ext cx="0" cy="3683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p>
            <a:endParaRPr lang="en-US"/>
          </a:p>
        </p:txBody>
      </p:sp>
      <p:grpSp>
        <p:nvGrpSpPr>
          <p:cNvPr id="4" name="Group 13"/>
          <p:cNvGrpSpPr>
            <a:grpSpLocks/>
          </p:cNvGrpSpPr>
          <p:nvPr/>
        </p:nvGrpSpPr>
        <p:grpSpPr bwMode="auto">
          <a:xfrm>
            <a:off x="7515225" y="2411413"/>
            <a:ext cx="320675" cy="396875"/>
            <a:chOff x="3198" y="2496"/>
            <a:chExt cx="202" cy="250"/>
          </a:xfrm>
        </p:grpSpPr>
        <p:sp>
          <p:nvSpPr>
            <p:cNvPr id="16419" name="Oval 14"/>
            <p:cNvSpPr>
              <a:spLocks noChangeArrowheads="1"/>
            </p:cNvSpPr>
            <p:nvPr/>
          </p:nvSpPr>
          <p:spPr bwMode="auto">
            <a:xfrm>
              <a:off x="3198" y="2531"/>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6420" name="Text Box 15"/>
            <p:cNvSpPr txBox="1">
              <a:spLocks noChangeArrowheads="1"/>
            </p:cNvSpPr>
            <p:nvPr/>
          </p:nvSpPr>
          <p:spPr bwMode="auto">
            <a:xfrm>
              <a:off x="3200" y="2496"/>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a:r>
                <a:rPr kumimoji="0" lang="en-US" altLang="zh-TW" sz="2000" b="0">
                  <a:solidFill>
                    <a:schemeClr val="bg1"/>
                  </a:solidFill>
                  <a:latin typeface="Trebuchet MS" pitchFamily="34" charset="0"/>
                </a:rPr>
                <a:t>2</a:t>
              </a:r>
            </a:p>
          </p:txBody>
        </p:sp>
      </p:grpSp>
      <p:grpSp>
        <p:nvGrpSpPr>
          <p:cNvPr id="5" name="Group 16"/>
          <p:cNvGrpSpPr>
            <a:grpSpLocks/>
          </p:cNvGrpSpPr>
          <p:nvPr/>
        </p:nvGrpSpPr>
        <p:grpSpPr bwMode="auto">
          <a:xfrm>
            <a:off x="3851275" y="1874838"/>
            <a:ext cx="330200" cy="396875"/>
            <a:chOff x="4470" y="2704"/>
            <a:chExt cx="197" cy="250"/>
          </a:xfrm>
        </p:grpSpPr>
        <p:sp>
          <p:nvSpPr>
            <p:cNvPr id="16417" name="Oval 17"/>
            <p:cNvSpPr>
              <a:spLocks noChangeArrowheads="1"/>
            </p:cNvSpPr>
            <p:nvPr/>
          </p:nvSpPr>
          <p:spPr bwMode="auto">
            <a:xfrm>
              <a:off x="4470" y="2739"/>
              <a:ext cx="192" cy="192"/>
            </a:xfrm>
            <a:prstGeom prst="ellipse">
              <a:avLst/>
            </a:prstGeom>
            <a:solidFill>
              <a:srgbClr val="182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6418" name="Text Box 18"/>
            <p:cNvSpPr txBox="1">
              <a:spLocks noChangeArrowheads="1"/>
            </p:cNvSpPr>
            <p:nvPr/>
          </p:nvSpPr>
          <p:spPr bwMode="auto">
            <a:xfrm>
              <a:off x="4478" y="2704"/>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r>
                <a:rPr kumimoji="0" lang="en-US" altLang="zh-TW" sz="2000" b="0">
                  <a:solidFill>
                    <a:schemeClr val="bg1"/>
                  </a:solidFill>
                  <a:latin typeface="Trebuchet MS" pitchFamily="34" charset="0"/>
                </a:rPr>
                <a:t>1</a:t>
              </a:r>
            </a:p>
          </p:txBody>
        </p:sp>
      </p:grpSp>
      <p:pic>
        <p:nvPicPr>
          <p:cNvPr id="184339" name="Picture 19" descr="fic-mb05-open">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8938" y="1800225"/>
            <a:ext cx="6334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0"/>
          <p:cNvGrpSpPr>
            <a:grpSpLocks/>
          </p:cNvGrpSpPr>
          <p:nvPr/>
        </p:nvGrpSpPr>
        <p:grpSpPr bwMode="auto">
          <a:xfrm>
            <a:off x="2738438" y="1944688"/>
            <a:ext cx="338137" cy="396875"/>
            <a:chOff x="2202" y="3229"/>
            <a:chExt cx="198" cy="258"/>
          </a:xfrm>
        </p:grpSpPr>
        <p:sp>
          <p:nvSpPr>
            <p:cNvPr id="16415" name="Oval 21"/>
            <p:cNvSpPr>
              <a:spLocks noChangeArrowheads="1"/>
            </p:cNvSpPr>
            <p:nvPr/>
          </p:nvSpPr>
          <p:spPr bwMode="auto">
            <a:xfrm>
              <a:off x="2208" y="3264"/>
              <a:ext cx="192" cy="192"/>
            </a:xfrm>
            <a:prstGeom prst="ellipse">
              <a:avLst/>
            </a:prstGeom>
            <a:solidFill>
              <a:srgbClr val="D4090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6416" name="Text Box 22"/>
            <p:cNvSpPr txBox="1">
              <a:spLocks noChangeArrowheads="1"/>
            </p:cNvSpPr>
            <p:nvPr/>
          </p:nvSpPr>
          <p:spPr bwMode="auto">
            <a:xfrm>
              <a:off x="2202" y="3229"/>
              <a:ext cx="186"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a:r>
                <a:rPr kumimoji="0" lang="en-US" altLang="zh-TW" sz="2000" b="0">
                  <a:solidFill>
                    <a:schemeClr val="bg1"/>
                  </a:solidFill>
                  <a:latin typeface="Trebuchet MS" pitchFamily="34" charset="0"/>
                </a:rPr>
                <a:t>4</a:t>
              </a:r>
            </a:p>
          </p:txBody>
        </p:sp>
      </p:grpSp>
      <p:sp>
        <p:nvSpPr>
          <p:cNvPr id="16397" name="Line 23"/>
          <p:cNvSpPr>
            <a:spLocks noChangeShapeType="1"/>
          </p:cNvSpPr>
          <p:nvPr/>
        </p:nvSpPr>
        <p:spPr bwMode="auto">
          <a:xfrm flipV="1">
            <a:off x="5118100" y="3627438"/>
            <a:ext cx="0" cy="14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p>
            <a:endParaRPr lang="en-US"/>
          </a:p>
        </p:txBody>
      </p:sp>
      <p:grpSp>
        <p:nvGrpSpPr>
          <p:cNvPr id="7" name="Group 24"/>
          <p:cNvGrpSpPr>
            <a:grpSpLocks/>
          </p:cNvGrpSpPr>
          <p:nvPr/>
        </p:nvGrpSpPr>
        <p:grpSpPr bwMode="auto">
          <a:xfrm>
            <a:off x="2254250" y="1774825"/>
            <a:ext cx="1352550" cy="481013"/>
            <a:chOff x="989" y="831"/>
            <a:chExt cx="852" cy="303"/>
          </a:xfrm>
        </p:grpSpPr>
        <p:pic>
          <p:nvPicPr>
            <p:cNvPr id="16413" name="Picture 25" descr="波紋拷貝"/>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8524255">
              <a:off x="1553" y="84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26" descr="波紋拷貝"/>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8439352">
              <a:off x="989" y="83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7"/>
          <p:cNvGrpSpPr>
            <a:grpSpLocks/>
          </p:cNvGrpSpPr>
          <p:nvPr/>
        </p:nvGrpSpPr>
        <p:grpSpPr bwMode="auto">
          <a:xfrm>
            <a:off x="3908425" y="2974975"/>
            <a:ext cx="1674813" cy="700088"/>
            <a:chOff x="2462" y="1874"/>
            <a:chExt cx="1055" cy="441"/>
          </a:xfrm>
        </p:grpSpPr>
        <p:grpSp>
          <p:nvGrpSpPr>
            <p:cNvPr id="16408" name="Group 28"/>
            <p:cNvGrpSpPr>
              <a:grpSpLocks/>
            </p:cNvGrpSpPr>
            <p:nvPr/>
          </p:nvGrpSpPr>
          <p:grpSpPr bwMode="auto">
            <a:xfrm>
              <a:off x="2913" y="1882"/>
              <a:ext cx="226" cy="250"/>
              <a:chOff x="894" y="1911"/>
              <a:chExt cx="202" cy="250"/>
            </a:xfrm>
          </p:grpSpPr>
          <p:sp>
            <p:nvSpPr>
              <p:cNvPr id="16411" name="Oval 29"/>
              <p:cNvSpPr>
                <a:spLocks noChangeArrowheads="1"/>
              </p:cNvSpPr>
              <p:nvPr/>
            </p:nvSpPr>
            <p:spPr bwMode="auto">
              <a:xfrm>
                <a:off x="894" y="1946"/>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6412" name="Text Box 30"/>
              <p:cNvSpPr txBox="1">
                <a:spLocks noChangeArrowheads="1"/>
              </p:cNvSpPr>
              <p:nvPr/>
            </p:nvSpPr>
            <p:spPr bwMode="auto">
              <a:xfrm>
                <a:off x="896" y="1911"/>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a:r>
                  <a:rPr kumimoji="0" lang="en-US" altLang="zh-TW" sz="2000" b="0">
                    <a:solidFill>
                      <a:schemeClr val="bg1"/>
                    </a:solidFill>
                    <a:latin typeface="Trebuchet MS" pitchFamily="34" charset="0"/>
                  </a:rPr>
                  <a:t>5</a:t>
                </a:r>
              </a:p>
            </p:txBody>
          </p:sp>
        </p:grpSp>
        <p:pic>
          <p:nvPicPr>
            <p:cNvPr id="16409" name="Picture 31" descr="波紋拷貝"/>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8524255">
              <a:off x="3229" y="202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32" descr="波紋拷貝"/>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7064005">
              <a:off x="2462" y="187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00" name="Picture 33" descr="DGS-342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7600" y="1598613"/>
            <a:ext cx="175101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34" descr="DWL-3200AP"/>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5675" y="2008188"/>
            <a:ext cx="26193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35" descr="DWL-3200AP"/>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2750" y="2363788"/>
            <a:ext cx="26828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36" descr="DWL-3200AP"/>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0625" y="2987675"/>
            <a:ext cx="2667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Rectangle 37"/>
          <p:cNvSpPr>
            <a:spLocks noGrp="1" noChangeArrowheads="1"/>
          </p:cNvSpPr>
          <p:nvPr>
            <p:ph type="title"/>
          </p:nvPr>
        </p:nvSpPr>
        <p:spPr>
          <a:xfrm>
            <a:off x="738188" y="1012825"/>
            <a:ext cx="7791450" cy="444500"/>
          </a:xfrm>
          <a:noFill/>
        </p:spPr>
        <p:txBody>
          <a:bodyPr lIns="0" tIns="0"/>
          <a:lstStyle/>
          <a:p>
            <a:pPr eaLnBrk="1" hangingPunct="1"/>
            <a:r>
              <a:rPr lang="en-GB" altLang="zh-TW" sz="2400" smtClean="0"/>
              <a:t>Centralized Access Point Management &amp; Roaming</a:t>
            </a:r>
            <a:endParaRPr lang="en-US" altLang="zh-TW" sz="2400" smtClean="0"/>
          </a:p>
        </p:txBody>
      </p:sp>
      <p:sp>
        <p:nvSpPr>
          <p:cNvPr id="16405" name="Freeform 38"/>
          <p:cNvSpPr>
            <a:spLocks/>
          </p:cNvSpPr>
          <p:nvPr/>
        </p:nvSpPr>
        <p:spPr bwMode="auto">
          <a:xfrm>
            <a:off x="3321050" y="2257425"/>
            <a:ext cx="3898900" cy="590550"/>
          </a:xfrm>
          <a:custGeom>
            <a:avLst/>
            <a:gdLst>
              <a:gd name="T0" fmla="*/ 2147483647 w 576"/>
              <a:gd name="T1" fmla="*/ 0 h 192"/>
              <a:gd name="T2" fmla="*/ 2147483647 w 576"/>
              <a:gd name="T3" fmla="*/ 2147483647 h 192"/>
              <a:gd name="T4" fmla="*/ 0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576" y="0"/>
                </a:moveTo>
                <a:lnTo>
                  <a:pt x="576" y="192"/>
                </a:lnTo>
                <a:lnTo>
                  <a:pt x="0" y="192"/>
                </a:lnTo>
              </a:path>
            </a:pathLst>
          </a:custGeom>
          <a:noFill/>
          <a:ln w="15240" cap="flat" cmpd="sng">
            <a:solidFill>
              <a:schemeClr val="bg2"/>
            </a:solidFill>
            <a:prstDash val="solid"/>
            <a:round/>
            <a:headEnd type="oval"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6" name="Freeform 39"/>
          <p:cNvSpPr>
            <a:spLocks/>
          </p:cNvSpPr>
          <p:nvPr/>
        </p:nvSpPr>
        <p:spPr bwMode="auto">
          <a:xfrm>
            <a:off x="3835400" y="2317750"/>
            <a:ext cx="3213100" cy="241300"/>
          </a:xfrm>
          <a:custGeom>
            <a:avLst/>
            <a:gdLst>
              <a:gd name="T0" fmla="*/ 2147483647 w 576"/>
              <a:gd name="T1" fmla="*/ 0 h 192"/>
              <a:gd name="T2" fmla="*/ 2147483647 w 576"/>
              <a:gd name="T3" fmla="*/ 2147483647 h 192"/>
              <a:gd name="T4" fmla="*/ 0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576" y="0"/>
                </a:moveTo>
                <a:lnTo>
                  <a:pt x="576" y="192"/>
                </a:lnTo>
                <a:lnTo>
                  <a:pt x="0" y="192"/>
                </a:lnTo>
              </a:path>
            </a:pathLst>
          </a:custGeom>
          <a:noFill/>
          <a:ln w="15240" cap="flat" cmpd="sng">
            <a:solidFill>
              <a:schemeClr val="bg2"/>
            </a:solidFill>
            <a:prstDash val="solid"/>
            <a:round/>
            <a:headEnd type="oval"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7" name="Freeform 40"/>
          <p:cNvSpPr>
            <a:spLocks/>
          </p:cNvSpPr>
          <p:nvPr/>
        </p:nvSpPr>
        <p:spPr bwMode="auto">
          <a:xfrm>
            <a:off x="4102100" y="2171700"/>
            <a:ext cx="3295650" cy="1289050"/>
          </a:xfrm>
          <a:custGeom>
            <a:avLst/>
            <a:gdLst>
              <a:gd name="T0" fmla="*/ 2147483647 w 576"/>
              <a:gd name="T1" fmla="*/ 0 h 192"/>
              <a:gd name="T2" fmla="*/ 2147483647 w 576"/>
              <a:gd name="T3" fmla="*/ 2147483647 h 192"/>
              <a:gd name="T4" fmla="*/ 0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576" y="0"/>
                </a:moveTo>
                <a:lnTo>
                  <a:pt x="576" y="192"/>
                </a:lnTo>
                <a:lnTo>
                  <a:pt x="0" y="192"/>
                </a:lnTo>
              </a:path>
            </a:pathLst>
          </a:custGeom>
          <a:noFill/>
          <a:ln w="15240" cap="flat" cmpd="sng">
            <a:solidFill>
              <a:schemeClr val="bg2"/>
            </a:solidFill>
            <a:prstDash val="solid"/>
            <a:round/>
            <a:headEnd type="oval"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84327">
                                            <p:txEl>
                                              <p:pRg st="1" end="1"/>
                                            </p:txEl>
                                          </p:spTgt>
                                        </p:tgtEl>
                                        <p:attrNameLst>
                                          <p:attrName>style.visibility</p:attrName>
                                        </p:attrNameLst>
                                      </p:cBhvr>
                                      <p:to>
                                        <p:strVal val="visible"/>
                                      </p:to>
                                    </p:set>
                                    <p:animEffect transition="in" filter="fade">
                                      <p:cBhvr>
                                        <p:cTn id="10" dur="1000"/>
                                        <p:tgtEl>
                                          <p:spTgt spid="18432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84327">
                                            <p:txEl>
                                              <p:pRg st="2" end="2"/>
                                            </p:txEl>
                                          </p:spTgt>
                                        </p:tgtEl>
                                        <p:attrNameLst>
                                          <p:attrName>style.visibility</p:attrName>
                                        </p:attrNameLst>
                                      </p:cBhvr>
                                      <p:to>
                                        <p:strVal val="visible"/>
                                      </p:to>
                                    </p:set>
                                    <p:animEffect transition="in" filter="fade">
                                      <p:cBhvr>
                                        <p:cTn id="18" dur="1000"/>
                                        <p:tgtEl>
                                          <p:spTgt spid="184327">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84327">
                                            <p:txEl>
                                              <p:pRg st="3" end="3"/>
                                            </p:txEl>
                                          </p:spTgt>
                                        </p:tgtEl>
                                        <p:attrNameLst>
                                          <p:attrName>style.visibility</p:attrName>
                                        </p:attrNameLst>
                                      </p:cBhvr>
                                      <p:to>
                                        <p:strVal val="visible"/>
                                      </p:to>
                                    </p:set>
                                    <p:animEffect transition="in" filter="fade">
                                      <p:cBhvr>
                                        <p:cTn id="26" dur="1000"/>
                                        <p:tgtEl>
                                          <p:spTgt spid="184327">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84339"/>
                                        </p:tgtEl>
                                        <p:attrNameLst>
                                          <p:attrName>style.visibility</p:attrName>
                                        </p:attrNameLst>
                                      </p:cBhvr>
                                      <p:to>
                                        <p:strVal val="visible"/>
                                      </p:to>
                                    </p:set>
                                    <p:animEffect transition="in" filter="fade">
                                      <p:cBhvr>
                                        <p:cTn id="31" dur="1000"/>
                                        <p:tgtEl>
                                          <p:spTgt spid="184339"/>
                                        </p:tgtEl>
                                      </p:cBhvr>
                                    </p:animEffect>
                                  </p:childTnLst>
                                </p:cTn>
                              </p:par>
                              <p:par>
                                <p:cTn id="32" presetID="10" presetClass="entr" presetSubtype="0" fill="hold" nodeType="withEffect">
                                  <p:stCondLst>
                                    <p:cond delay="0"/>
                                  </p:stCondLst>
                                  <p:childTnLst>
                                    <p:set>
                                      <p:cBhvr>
                                        <p:cTn id="33" dur="1" fill="hold">
                                          <p:stCondLst>
                                            <p:cond delay="0"/>
                                          </p:stCondLst>
                                        </p:cTn>
                                        <p:tgtEl>
                                          <p:spTgt spid="184327">
                                            <p:txEl>
                                              <p:pRg st="4" end="4"/>
                                            </p:txEl>
                                          </p:spTgt>
                                        </p:tgtEl>
                                        <p:attrNameLst>
                                          <p:attrName>style.visibility</p:attrName>
                                        </p:attrNameLst>
                                      </p:cBhvr>
                                      <p:to>
                                        <p:strVal val="visible"/>
                                      </p:to>
                                    </p:set>
                                    <p:animEffect transition="in" filter="fade">
                                      <p:cBhvr>
                                        <p:cTn id="34" dur="1000"/>
                                        <p:tgtEl>
                                          <p:spTgt spid="184327">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childTnLst>
                                </p:cTn>
                              </p:par>
                              <p:par>
                                <p:cTn id="38" presetID="10" presetClass="entr" presetSubtype="0" fill="hold" nodeType="withEffect">
                                  <p:stCondLst>
                                    <p:cond delay="50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0.00451 0.00648 C -0.00347 0.0287 -0.01441 0.10023 0.0007 0.13981 C 0.0158 0.17939 0.05347 0.21944 0.08611 0.24398 C 0.11875 0.26851 0.15781 0.28171 0.19653 0.28703 C 0.23525 0.29236 0.28906 0.28264 0.31841 0.27592 C 0.34775 0.26921 0.36163 0.25324 0.37292 0.24722 " pathEditMode="relative" rAng="0" ptsTypes="aaaaaa">
                                      <p:cBhvr>
                                        <p:cTn id="44" dur="2000" fill="hold"/>
                                        <p:tgtEl>
                                          <p:spTgt spid="184339"/>
                                        </p:tgtEl>
                                        <p:attrNameLst>
                                          <p:attrName>ppt_x</p:attrName>
                                          <p:attrName>ppt_y</p:attrName>
                                        </p:attrNameLst>
                                      </p:cBhvr>
                                      <p:rCtr x="18368" y="14282"/>
                                    </p:animMotion>
                                  </p:childTnLst>
                                </p:cTn>
                              </p:par>
                              <p:par>
                                <p:cTn id="45" presetID="10" presetClass="exit" presetSubtype="0" fill="hold" nodeType="withEffect">
                                  <p:stCondLst>
                                    <p:cond delay="0"/>
                                  </p:stCondLst>
                                  <p:childTnLst>
                                    <p:animEffect transition="out" filter="fade">
                                      <p:cBhvr>
                                        <p:cTn id="46" dur="1000"/>
                                        <p:tgtEl>
                                          <p:spTgt spid="7"/>
                                        </p:tgtEl>
                                      </p:cBhvr>
                                    </p:animEffect>
                                    <p:set>
                                      <p:cBhvr>
                                        <p:cTn id="47" dur="1" fill="hold">
                                          <p:stCondLst>
                                            <p:cond delay="999"/>
                                          </p:stCondLst>
                                        </p:cTn>
                                        <p:tgtEl>
                                          <p:spTgt spid="7"/>
                                        </p:tgtEl>
                                        <p:attrNameLst>
                                          <p:attrName>style.visibility</p:attrName>
                                        </p:attrNameLst>
                                      </p:cBhvr>
                                      <p:to>
                                        <p:strVal val="hidden"/>
                                      </p:to>
                                    </p:set>
                                  </p:childTnLst>
                                </p:cTn>
                              </p:par>
                              <p:par>
                                <p:cTn id="48" presetID="10" presetClass="entr" presetSubtype="0" fill="hold" nodeType="withEffect">
                                  <p:stCondLst>
                                    <p:cond delay="1000"/>
                                  </p:stCondLst>
                                  <p:childTnLst>
                                    <p:set>
                                      <p:cBhvr>
                                        <p:cTn id="49" dur="1" fill="hold">
                                          <p:stCondLst>
                                            <p:cond delay="0"/>
                                          </p:stCondLst>
                                        </p:cTn>
                                        <p:tgtEl>
                                          <p:spTgt spid="184327">
                                            <p:txEl>
                                              <p:pRg st="5" end="5"/>
                                            </p:txEl>
                                          </p:spTgt>
                                        </p:tgtEl>
                                        <p:attrNameLst>
                                          <p:attrName>style.visibility</p:attrName>
                                        </p:attrNameLst>
                                      </p:cBhvr>
                                      <p:to>
                                        <p:strVal val="visible"/>
                                      </p:to>
                                    </p:set>
                                    <p:animEffect transition="in" filter="fade">
                                      <p:cBhvr>
                                        <p:cTn id="50" dur="1000"/>
                                        <p:tgtEl>
                                          <p:spTgt spid="184327">
                                            <p:txEl>
                                              <p:pRg st="5" end="5"/>
                                            </p:txEl>
                                          </p:spTgt>
                                        </p:tgtEl>
                                      </p:cBhvr>
                                    </p:animEffect>
                                  </p:childTnLst>
                                </p:cTn>
                              </p:par>
                            </p:childTnLst>
                          </p:cTn>
                        </p:par>
                        <p:par>
                          <p:cTn id="51" fill="hold" nodeType="afterGroup">
                            <p:stCondLst>
                              <p:cond delay="2000"/>
                            </p:stCondLst>
                            <p:childTnLst>
                              <p:par>
                                <p:cTn id="52" presetID="10"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684213" y="4764088"/>
            <a:ext cx="7343775" cy="1079500"/>
          </a:xfrm>
          <a:prstGeom prst="ellipse">
            <a:avLst/>
          </a:prstGeom>
          <a:gradFill rotWithShape="1">
            <a:gsLst>
              <a:gs pos="0">
                <a:schemeClr val="bg1"/>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endParaRPr lang="zh-TW" altLang="en-US"/>
          </a:p>
        </p:txBody>
      </p:sp>
      <p:sp>
        <p:nvSpPr>
          <p:cNvPr id="17411" name="Rectangle 3"/>
          <p:cNvSpPr>
            <a:spLocks noChangeArrowheads="1"/>
          </p:cNvSpPr>
          <p:nvPr/>
        </p:nvSpPr>
        <p:spPr bwMode="auto">
          <a:xfrm>
            <a:off x="769938" y="463550"/>
            <a:ext cx="25066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gn="l"/>
            <a:endParaRPr lang="zh-TW" altLang="zh-TW" sz="2400">
              <a:solidFill>
                <a:schemeClr val="tx1"/>
              </a:solidFill>
              <a:latin typeface="Verdana" pitchFamily="34" charset="0"/>
            </a:endParaRPr>
          </a:p>
        </p:txBody>
      </p:sp>
      <p:sp>
        <p:nvSpPr>
          <p:cNvPr id="17412" name="Rectangle 4"/>
          <p:cNvSpPr>
            <a:spLocks noGrp="1" noChangeArrowheads="1"/>
          </p:cNvSpPr>
          <p:nvPr>
            <p:ph type="title"/>
          </p:nvPr>
        </p:nvSpPr>
        <p:spPr>
          <a:xfrm>
            <a:off x="684213" y="630238"/>
            <a:ext cx="7772400" cy="1143000"/>
          </a:xfrm>
        </p:spPr>
        <p:txBody>
          <a:bodyPr/>
          <a:lstStyle/>
          <a:p>
            <a:pPr eaLnBrk="1" hangingPunct="1"/>
            <a:r>
              <a:rPr lang="en-US" altLang="zh-TW" sz="2400" smtClean="0"/>
              <a:t>Centralized Management: Switch Clustering</a:t>
            </a:r>
          </a:p>
        </p:txBody>
      </p:sp>
      <p:sp>
        <p:nvSpPr>
          <p:cNvPr id="17413" name="Rectangle 5"/>
          <p:cNvSpPr>
            <a:spLocks noChangeArrowheads="1"/>
          </p:cNvSpPr>
          <p:nvPr/>
        </p:nvSpPr>
        <p:spPr bwMode="auto">
          <a:xfrm>
            <a:off x="539750" y="1622425"/>
            <a:ext cx="78486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ea typeface="標楷體" pitchFamily="65" charset="-120"/>
              </a:rPr>
              <a:t> Peer Switches can form a Cluster Group</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One Master gathers statistics and status from all APs and Clients in the group</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All wireless configuration &amp; management can be done from one switch</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Provides </a:t>
            </a:r>
            <a:r>
              <a:rPr lang="en-GB" altLang="zh-TW" sz="1400">
                <a:solidFill>
                  <a:schemeClr val="accent2"/>
                </a:solidFill>
                <a:latin typeface="Verdana" pitchFamily="34" charset="0"/>
                <a:ea typeface="標楷體" pitchFamily="65" charset="-120"/>
              </a:rPr>
              <a:t>single point of management</a:t>
            </a:r>
          </a:p>
          <a:p>
            <a:pPr algn="l">
              <a:lnSpc>
                <a:spcPct val="140000"/>
              </a:lnSpc>
              <a:buClr>
                <a:srgbClr val="99CCFF"/>
              </a:buClr>
              <a:buFontTx/>
              <a:buChar char="•"/>
            </a:pPr>
            <a:r>
              <a:rPr lang="en-GB" altLang="zh-TW" sz="1400" b="0">
                <a:solidFill>
                  <a:schemeClr val="tx1"/>
                </a:solidFill>
                <a:latin typeface="Verdana" pitchFamily="34" charset="0"/>
                <a:ea typeface="標楷體" pitchFamily="65" charset="-120"/>
              </a:rPr>
              <a:t> Similar to D-Link Single IP Management (SIM)</a:t>
            </a:r>
          </a:p>
        </p:txBody>
      </p:sp>
      <p:pic>
        <p:nvPicPr>
          <p:cNvPr id="17414" name="Picture 6" descr="DGS-3450_t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450" y="5124450"/>
            <a:ext cx="9604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DGS-3450_t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5124450"/>
            <a:ext cx="9604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DGS-3450_t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825" y="5124450"/>
            <a:ext cx="9604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DGS-3450_t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2225" y="5124450"/>
            <a:ext cx="9604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350" y="5988050"/>
            <a:ext cx="185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450" y="5988050"/>
            <a:ext cx="185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575" y="5988050"/>
            <a:ext cx="185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3"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5945188"/>
            <a:ext cx="18573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4"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5988050"/>
            <a:ext cx="185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5763" y="5988050"/>
            <a:ext cx="1857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6"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8063" y="5988050"/>
            <a:ext cx="1857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413" y="5988050"/>
            <a:ext cx="1857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763" y="5988050"/>
            <a:ext cx="1857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5988050"/>
            <a:ext cx="185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0"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4913" y="5988050"/>
            <a:ext cx="1857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Rectangle 21"/>
          <p:cNvSpPr>
            <a:spLocks noChangeArrowheads="1"/>
          </p:cNvSpPr>
          <p:nvPr/>
        </p:nvSpPr>
        <p:spPr bwMode="auto">
          <a:xfrm>
            <a:off x="684213" y="4476750"/>
            <a:ext cx="1655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anchor="ctr"/>
          <a:lstStyle/>
          <a:p>
            <a:pPr>
              <a:lnSpc>
                <a:spcPct val="130000"/>
              </a:lnSpc>
              <a:spcBef>
                <a:spcPct val="50000"/>
              </a:spcBef>
              <a:spcAft>
                <a:spcPct val="50000"/>
              </a:spcAft>
            </a:pPr>
            <a:r>
              <a:rPr lang="en-US" altLang="zh-TW" sz="1400">
                <a:solidFill>
                  <a:srgbClr val="336699"/>
                </a:solidFill>
                <a:latin typeface="Verdana" pitchFamily="34" charset="0"/>
              </a:rPr>
              <a:t>Peer Switches</a:t>
            </a:r>
          </a:p>
        </p:txBody>
      </p:sp>
      <p:grpSp>
        <p:nvGrpSpPr>
          <p:cNvPr id="2" name="Group 22"/>
          <p:cNvGrpSpPr>
            <a:grpSpLocks/>
          </p:cNvGrpSpPr>
          <p:nvPr/>
        </p:nvGrpSpPr>
        <p:grpSpPr bwMode="auto">
          <a:xfrm>
            <a:off x="827088" y="5354638"/>
            <a:ext cx="6769100" cy="792162"/>
            <a:chOff x="521" y="3022"/>
            <a:chExt cx="4264" cy="499"/>
          </a:xfrm>
        </p:grpSpPr>
        <p:sp>
          <p:nvSpPr>
            <p:cNvPr id="17457" name="Line 23"/>
            <p:cNvSpPr>
              <a:spLocks noChangeShapeType="1"/>
            </p:cNvSpPr>
            <p:nvPr/>
          </p:nvSpPr>
          <p:spPr bwMode="auto">
            <a:xfrm flipH="1">
              <a:off x="521" y="3113"/>
              <a:ext cx="318" cy="40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58" name="Line 24"/>
            <p:cNvSpPr>
              <a:spLocks noChangeShapeType="1"/>
            </p:cNvSpPr>
            <p:nvPr/>
          </p:nvSpPr>
          <p:spPr bwMode="auto">
            <a:xfrm flipH="1">
              <a:off x="1610" y="3113"/>
              <a:ext cx="136" cy="317"/>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59" name="Line 25"/>
            <p:cNvSpPr>
              <a:spLocks noChangeShapeType="1"/>
            </p:cNvSpPr>
            <p:nvPr/>
          </p:nvSpPr>
          <p:spPr bwMode="auto">
            <a:xfrm>
              <a:off x="2064" y="3022"/>
              <a:ext cx="408" cy="453"/>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60" name="Line 26"/>
            <p:cNvSpPr>
              <a:spLocks noChangeShapeType="1"/>
            </p:cNvSpPr>
            <p:nvPr/>
          </p:nvSpPr>
          <p:spPr bwMode="auto">
            <a:xfrm flipH="1">
              <a:off x="3107" y="3113"/>
              <a:ext cx="227" cy="40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61" name="Line 27"/>
            <p:cNvSpPr>
              <a:spLocks noChangeShapeType="1"/>
            </p:cNvSpPr>
            <p:nvPr/>
          </p:nvSpPr>
          <p:spPr bwMode="auto">
            <a:xfrm flipH="1">
              <a:off x="3515" y="3068"/>
              <a:ext cx="46" cy="453"/>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62" name="Line 28"/>
            <p:cNvSpPr>
              <a:spLocks noChangeShapeType="1"/>
            </p:cNvSpPr>
            <p:nvPr/>
          </p:nvSpPr>
          <p:spPr bwMode="auto">
            <a:xfrm flipH="1">
              <a:off x="3969" y="3068"/>
              <a:ext cx="318" cy="453"/>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63" name="Line 29"/>
            <p:cNvSpPr>
              <a:spLocks noChangeShapeType="1"/>
            </p:cNvSpPr>
            <p:nvPr/>
          </p:nvSpPr>
          <p:spPr bwMode="auto">
            <a:xfrm flipH="1">
              <a:off x="4332" y="3068"/>
              <a:ext cx="45" cy="453"/>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64" name="Line 30"/>
            <p:cNvSpPr>
              <a:spLocks noChangeShapeType="1"/>
            </p:cNvSpPr>
            <p:nvPr/>
          </p:nvSpPr>
          <p:spPr bwMode="auto">
            <a:xfrm>
              <a:off x="4422" y="3068"/>
              <a:ext cx="363" cy="453"/>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65" name="Line 31"/>
            <p:cNvSpPr>
              <a:spLocks noChangeShapeType="1"/>
            </p:cNvSpPr>
            <p:nvPr/>
          </p:nvSpPr>
          <p:spPr bwMode="auto">
            <a:xfrm flipH="1">
              <a:off x="793" y="3113"/>
              <a:ext cx="228" cy="40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66" name="Line 32"/>
            <p:cNvSpPr>
              <a:spLocks noChangeShapeType="1"/>
            </p:cNvSpPr>
            <p:nvPr/>
          </p:nvSpPr>
          <p:spPr bwMode="auto">
            <a:xfrm flipH="1">
              <a:off x="1202" y="3068"/>
              <a:ext cx="0" cy="40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67" name="Line 33"/>
            <p:cNvSpPr>
              <a:spLocks noChangeShapeType="1"/>
            </p:cNvSpPr>
            <p:nvPr/>
          </p:nvSpPr>
          <p:spPr bwMode="auto">
            <a:xfrm>
              <a:off x="1973" y="3068"/>
              <a:ext cx="136" cy="453"/>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grpSp>
      <p:pic>
        <p:nvPicPr>
          <p:cNvPr id="1743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4043363"/>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 Box 35"/>
          <p:cNvSpPr txBox="1">
            <a:spLocks noChangeArrowheads="1"/>
          </p:cNvSpPr>
          <p:nvPr/>
        </p:nvSpPr>
        <p:spPr bwMode="auto">
          <a:xfrm>
            <a:off x="7885113" y="4043363"/>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40000"/>
              </a:lnSpc>
              <a:spcBef>
                <a:spcPct val="50000"/>
              </a:spcBef>
              <a:spcAft>
                <a:spcPct val="50000"/>
              </a:spcAft>
            </a:pPr>
            <a:r>
              <a:rPr lang="en-US" altLang="zh-TW" sz="1400">
                <a:solidFill>
                  <a:srgbClr val="336699"/>
                </a:solidFill>
                <a:latin typeface="Verdana" pitchFamily="34" charset="0"/>
              </a:rPr>
              <a:t>Admin</a:t>
            </a:r>
          </a:p>
        </p:txBody>
      </p:sp>
      <p:sp>
        <p:nvSpPr>
          <p:cNvPr id="258084" name="Text Box 36"/>
          <p:cNvSpPr txBox="1">
            <a:spLocks noChangeArrowheads="1"/>
          </p:cNvSpPr>
          <p:nvPr/>
        </p:nvSpPr>
        <p:spPr bwMode="auto">
          <a:xfrm>
            <a:off x="2411413" y="4144963"/>
            <a:ext cx="151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40000"/>
              </a:lnSpc>
              <a:spcBef>
                <a:spcPct val="50000"/>
              </a:spcBef>
              <a:spcAft>
                <a:spcPct val="50000"/>
              </a:spcAft>
            </a:pPr>
            <a:r>
              <a:rPr lang="en-US" altLang="zh-TW" sz="1000">
                <a:solidFill>
                  <a:srgbClr val="FF3300"/>
                </a:solidFill>
                <a:latin typeface="Verdana" pitchFamily="34" charset="0"/>
              </a:rPr>
              <a:t>Master Controller</a:t>
            </a:r>
          </a:p>
        </p:txBody>
      </p:sp>
      <p:grpSp>
        <p:nvGrpSpPr>
          <p:cNvPr id="3" name="Group 37"/>
          <p:cNvGrpSpPr>
            <a:grpSpLocks/>
          </p:cNvGrpSpPr>
          <p:nvPr/>
        </p:nvGrpSpPr>
        <p:grpSpPr bwMode="auto">
          <a:xfrm>
            <a:off x="4932363" y="3898900"/>
            <a:ext cx="2447925" cy="360363"/>
            <a:chOff x="3107" y="2114"/>
            <a:chExt cx="1542" cy="227"/>
          </a:xfrm>
        </p:grpSpPr>
        <p:sp>
          <p:nvSpPr>
            <p:cNvPr id="17455" name="Line 38"/>
            <p:cNvSpPr>
              <a:spLocks noChangeShapeType="1"/>
            </p:cNvSpPr>
            <p:nvPr/>
          </p:nvSpPr>
          <p:spPr bwMode="auto">
            <a:xfrm flipH="1" flipV="1">
              <a:off x="3107" y="2341"/>
              <a:ext cx="1497" cy="0"/>
            </a:xfrm>
            <a:prstGeom prst="line">
              <a:avLst/>
            </a:prstGeom>
            <a:noFill/>
            <a:ln w="381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tIns="0" anchor="ctr"/>
            <a:lstStyle/>
            <a:p>
              <a:endParaRPr lang="en-US"/>
            </a:p>
          </p:txBody>
        </p:sp>
        <p:sp>
          <p:nvSpPr>
            <p:cNvPr id="17456" name="Text Box 39"/>
            <p:cNvSpPr txBox="1">
              <a:spLocks noChangeArrowheads="1"/>
            </p:cNvSpPr>
            <p:nvPr/>
          </p:nvSpPr>
          <p:spPr bwMode="auto">
            <a:xfrm>
              <a:off x="3107" y="2114"/>
              <a:ext cx="154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40000"/>
                </a:lnSpc>
                <a:spcBef>
                  <a:spcPct val="50000"/>
                </a:spcBef>
                <a:spcAft>
                  <a:spcPct val="50000"/>
                </a:spcAft>
              </a:pPr>
              <a:r>
                <a:rPr lang="en-US" altLang="zh-TW" sz="800">
                  <a:solidFill>
                    <a:srgbClr val="FF3300"/>
                  </a:solidFill>
                  <a:latin typeface="Verdana" pitchFamily="34" charset="0"/>
                </a:rPr>
                <a:t>Wireless Management &amp; Configuration</a:t>
              </a:r>
            </a:p>
          </p:txBody>
        </p:sp>
      </p:grpSp>
      <p:grpSp>
        <p:nvGrpSpPr>
          <p:cNvPr id="4" name="Group 40"/>
          <p:cNvGrpSpPr>
            <a:grpSpLocks/>
          </p:cNvGrpSpPr>
          <p:nvPr/>
        </p:nvGrpSpPr>
        <p:grpSpPr bwMode="auto">
          <a:xfrm>
            <a:off x="1908175" y="4332288"/>
            <a:ext cx="4679950" cy="792162"/>
            <a:chOff x="1202" y="2387"/>
            <a:chExt cx="2948" cy="499"/>
          </a:xfrm>
        </p:grpSpPr>
        <p:sp>
          <p:nvSpPr>
            <p:cNvPr id="17451" name="Line 41"/>
            <p:cNvSpPr>
              <a:spLocks noChangeShapeType="1"/>
            </p:cNvSpPr>
            <p:nvPr/>
          </p:nvSpPr>
          <p:spPr bwMode="auto">
            <a:xfrm flipH="1">
              <a:off x="1202" y="2387"/>
              <a:ext cx="1270" cy="499"/>
            </a:xfrm>
            <a:prstGeom prst="line">
              <a:avLst/>
            </a:prstGeom>
            <a:noFill/>
            <a:ln w="381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tIns="0" anchor="ctr"/>
            <a:lstStyle/>
            <a:p>
              <a:endParaRPr lang="en-US"/>
            </a:p>
          </p:txBody>
        </p:sp>
        <p:sp>
          <p:nvSpPr>
            <p:cNvPr id="17452" name="Line 42"/>
            <p:cNvSpPr>
              <a:spLocks noChangeShapeType="1"/>
            </p:cNvSpPr>
            <p:nvPr/>
          </p:nvSpPr>
          <p:spPr bwMode="auto">
            <a:xfrm flipH="1">
              <a:off x="1973" y="2387"/>
              <a:ext cx="635" cy="453"/>
            </a:xfrm>
            <a:prstGeom prst="line">
              <a:avLst/>
            </a:prstGeom>
            <a:noFill/>
            <a:ln w="381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tIns="0" anchor="ctr"/>
            <a:lstStyle/>
            <a:p>
              <a:endParaRPr lang="en-US"/>
            </a:p>
          </p:txBody>
        </p:sp>
        <p:sp>
          <p:nvSpPr>
            <p:cNvPr id="17453" name="Line 43"/>
            <p:cNvSpPr>
              <a:spLocks noChangeShapeType="1"/>
            </p:cNvSpPr>
            <p:nvPr/>
          </p:nvSpPr>
          <p:spPr bwMode="auto">
            <a:xfrm>
              <a:off x="2744" y="2387"/>
              <a:ext cx="680" cy="453"/>
            </a:xfrm>
            <a:prstGeom prst="line">
              <a:avLst/>
            </a:prstGeom>
            <a:noFill/>
            <a:ln w="381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tIns="0" anchor="ctr"/>
            <a:lstStyle/>
            <a:p>
              <a:endParaRPr lang="en-US"/>
            </a:p>
          </p:txBody>
        </p:sp>
        <p:sp>
          <p:nvSpPr>
            <p:cNvPr id="17454" name="Line 44"/>
            <p:cNvSpPr>
              <a:spLocks noChangeShapeType="1"/>
            </p:cNvSpPr>
            <p:nvPr/>
          </p:nvSpPr>
          <p:spPr bwMode="auto">
            <a:xfrm>
              <a:off x="2835" y="2387"/>
              <a:ext cx="1315" cy="499"/>
            </a:xfrm>
            <a:prstGeom prst="line">
              <a:avLst/>
            </a:prstGeom>
            <a:noFill/>
            <a:ln w="381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tIns="0" anchor="ctr"/>
            <a:lstStyle/>
            <a:p>
              <a:endParaRPr lang="en-US"/>
            </a:p>
          </p:txBody>
        </p:sp>
      </p:grpSp>
      <p:grpSp>
        <p:nvGrpSpPr>
          <p:cNvPr id="5" name="Group 45"/>
          <p:cNvGrpSpPr>
            <a:grpSpLocks/>
          </p:cNvGrpSpPr>
          <p:nvPr/>
        </p:nvGrpSpPr>
        <p:grpSpPr bwMode="auto">
          <a:xfrm>
            <a:off x="827088" y="5340350"/>
            <a:ext cx="6769100" cy="792163"/>
            <a:chOff x="521" y="3022"/>
            <a:chExt cx="4264" cy="499"/>
          </a:xfrm>
        </p:grpSpPr>
        <p:sp>
          <p:nvSpPr>
            <p:cNvPr id="17440" name="Line 46"/>
            <p:cNvSpPr>
              <a:spLocks noChangeShapeType="1"/>
            </p:cNvSpPr>
            <p:nvPr/>
          </p:nvSpPr>
          <p:spPr bwMode="auto">
            <a:xfrm flipH="1">
              <a:off x="521" y="3113"/>
              <a:ext cx="318" cy="408"/>
            </a:xfrm>
            <a:prstGeom prst="line">
              <a:avLst/>
            </a:prstGeom>
            <a:noFill/>
            <a:ln w="28575" cap="rnd">
              <a:solidFill>
                <a:srgbClr val="FF33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41" name="Line 47"/>
            <p:cNvSpPr>
              <a:spLocks noChangeShapeType="1"/>
            </p:cNvSpPr>
            <p:nvPr/>
          </p:nvSpPr>
          <p:spPr bwMode="auto">
            <a:xfrm flipH="1">
              <a:off x="1610" y="3113"/>
              <a:ext cx="136" cy="317"/>
            </a:xfrm>
            <a:prstGeom prst="line">
              <a:avLst/>
            </a:prstGeom>
            <a:noFill/>
            <a:ln w="28575" cap="rnd">
              <a:solidFill>
                <a:srgbClr val="FF33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42" name="Line 48"/>
            <p:cNvSpPr>
              <a:spLocks noChangeShapeType="1"/>
            </p:cNvSpPr>
            <p:nvPr/>
          </p:nvSpPr>
          <p:spPr bwMode="auto">
            <a:xfrm>
              <a:off x="2064" y="3022"/>
              <a:ext cx="408" cy="453"/>
            </a:xfrm>
            <a:prstGeom prst="line">
              <a:avLst/>
            </a:prstGeom>
            <a:noFill/>
            <a:ln w="28575" cap="rnd">
              <a:solidFill>
                <a:srgbClr val="FF33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43" name="Line 49"/>
            <p:cNvSpPr>
              <a:spLocks noChangeShapeType="1"/>
            </p:cNvSpPr>
            <p:nvPr/>
          </p:nvSpPr>
          <p:spPr bwMode="auto">
            <a:xfrm flipH="1">
              <a:off x="3107" y="3113"/>
              <a:ext cx="227" cy="408"/>
            </a:xfrm>
            <a:prstGeom prst="line">
              <a:avLst/>
            </a:prstGeom>
            <a:noFill/>
            <a:ln w="28575" cap="rnd">
              <a:solidFill>
                <a:srgbClr val="FF33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44" name="Line 50"/>
            <p:cNvSpPr>
              <a:spLocks noChangeShapeType="1"/>
            </p:cNvSpPr>
            <p:nvPr/>
          </p:nvSpPr>
          <p:spPr bwMode="auto">
            <a:xfrm flipH="1">
              <a:off x="3515" y="3068"/>
              <a:ext cx="46" cy="453"/>
            </a:xfrm>
            <a:prstGeom prst="line">
              <a:avLst/>
            </a:prstGeom>
            <a:noFill/>
            <a:ln w="28575" cap="rnd">
              <a:solidFill>
                <a:srgbClr val="FF33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45" name="Line 51"/>
            <p:cNvSpPr>
              <a:spLocks noChangeShapeType="1"/>
            </p:cNvSpPr>
            <p:nvPr/>
          </p:nvSpPr>
          <p:spPr bwMode="auto">
            <a:xfrm flipH="1">
              <a:off x="3969" y="3068"/>
              <a:ext cx="318" cy="453"/>
            </a:xfrm>
            <a:prstGeom prst="line">
              <a:avLst/>
            </a:prstGeom>
            <a:noFill/>
            <a:ln w="28575" cap="rnd">
              <a:solidFill>
                <a:srgbClr val="FF33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46" name="Line 52"/>
            <p:cNvSpPr>
              <a:spLocks noChangeShapeType="1"/>
            </p:cNvSpPr>
            <p:nvPr/>
          </p:nvSpPr>
          <p:spPr bwMode="auto">
            <a:xfrm flipH="1">
              <a:off x="4332" y="3068"/>
              <a:ext cx="45" cy="453"/>
            </a:xfrm>
            <a:prstGeom prst="line">
              <a:avLst/>
            </a:prstGeom>
            <a:noFill/>
            <a:ln w="28575" cap="rnd">
              <a:solidFill>
                <a:srgbClr val="FF33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47" name="Line 53"/>
            <p:cNvSpPr>
              <a:spLocks noChangeShapeType="1"/>
            </p:cNvSpPr>
            <p:nvPr/>
          </p:nvSpPr>
          <p:spPr bwMode="auto">
            <a:xfrm>
              <a:off x="4422" y="3068"/>
              <a:ext cx="363" cy="453"/>
            </a:xfrm>
            <a:prstGeom prst="line">
              <a:avLst/>
            </a:prstGeom>
            <a:noFill/>
            <a:ln w="28575" cap="rnd">
              <a:solidFill>
                <a:srgbClr val="FF33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48" name="Line 54"/>
            <p:cNvSpPr>
              <a:spLocks noChangeShapeType="1"/>
            </p:cNvSpPr>
            <p:nvPr/>
          </p:nvSpPr>
          <p:spPr bwMode="auto">
            <a:xfrm flipH="1">
              <a:off x="793" y="3113"/>
              <a:ext cx="228" cy="408"/>
            </a:xfrm>
            <a:prstGeom prst="line">
              <a:avLst/>
            </a:prstGeom>
            <a:noFill/>
            <a:ln w="28575" cap="rnd">
              <a:solidFill>
                <a:srgbClr val="FF33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49" name="Line 55"/>
            <p:cNvSpPr>
              <a:spLocks noChangeShapeType="1"/>
            </p:cNvSpPr>
            <p:nvPr/>
          </p:nvSpPr>
          <p:spPr bwMode="auto">
            <a:xfrm flipH="1">
              <a:off x="1202" y="3068"/>
              <a:ext cx="0" cy="408"/>
            </a:xfrm>
            <a:prstGeom prst="line">
              <a:avLst/>
            </a:prstGeom>
            <a:noFill/>
            <a:ln w="28575" cap="rnd">
              <a:solidFill>
                <a:srgbClr val="FF33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17450" name="Line 56"/>
            <p:cNvSpPr>
              <a:spLocks noChangeShapeType="1"/>
            </p:cNvSpPr>
            <p:nvPr/>
          </p:nvSpPr>
          <p:spPr bwMode="auto">
            <a:xfrm>
              <a:off x="1973" y="3068"/>
              <a:ext cx="136" cy="453"/>
            </a:xfrm>
            <a:prstGeom prst="line">
              <a:avLst/>
            </a:prstGeom>
            <a:noFill/>
            <a:ln w="28575" cap="rnd">
              <a:solidFill>
                <a:srgbClr val="FF33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grpSp>
      <p:pic>
        <p:nvPicPr>
          <p:cNvPr id="258105" name="Picture 57" descr="DGS-3450_t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5124450"/>
            <a:ext cx="9604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8" name="Text Box 58"/>
          <p:cNvSpPr txBox="1">
            <a:spLocks noChangeArrowheads="1"/>
          </p:cNvSpPr>
          <p:nvPr/>
        </p:nvSpPr>
        <p:spPr bwMode="auto">
          <a:xfrm>
            <a:off x="1619250" y="5454650"/>
            <a:ext cx="1236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Unified Switch</a:t>
            </a:r>
          </a:p>
        </p:txBody>
      </p:sp>
      <p:sp>
        <p:nvSpPr>
          <p:cNvPr id="17439" name="Text Box 59"/>
          <p:cNvSpPr txBox="1">
            <a:spLocks noChangeArrowheads="1"/>
          </p:cNvSpPr>
          <p:nvPr/>
        </p:nvSpPr>
        <p:spPr bwMode="auto">
          <a:xfrm>
            <a:off x="5364163" y="5454650"/>
            <a:ext cx="12366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Unified Switch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1.38889E-6 -2.96296E-6 L 0.00278 -0.15231 " pathEditMode="relative" rAng="0" ptsTypes="AA">
                                      <p:cBhvr>
                                        <p:cTn id="6" dur="1000" fill="hold"/>
                                        <p:tgtEl>
                                          <p:spTgt spid="258105"/>
                                        </p:tgtEl>
                                        <p:attrNameLst>
                                          <p:attrName>ppt_x</p:attrName>
                                          <p:attrName>ppt_y</p:attrName>
                                        </p:attrNameLst>
                                      </p:cBhvr>
                                      <p:rCtr x="139" y="-7616"/>
                                    </p:animMotion>
                                  </p:childTnLst>
                                </p:cTn>
                              </p:par>
                            </p:childTnLst>
                          </p:cTn>
                        </p:par>
                        <p:par>
                          <p:cTn id="7" fill="hold" nodeType="afterGroup">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258084"/>
                                        </p:tgtEl>
                                        <p:attrNameLst>
                                          <p:attrName>style.visibility</p:attrName>
                                        </p:attrNameLst>
                                      </p:cBhvr>
                                      <p:to>
                                        <p:strVal val="visible"/>
                                      </p:to>
                                    </p:set>
                                    <p:animEffect transition="in" filter="fade">
                                      <p:cBhvr>
                                        <p:cTn id="10" dur="1000"/>
                                        <p:tgtEl>
                                          <p:spTgt spid="2580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1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1000"/>
                                        <p:tgtEl>
                                          <p:spTgt spid="2"/>
                                        </p:tgtEl>
                                      </p:cBhvr>
                                    </p:animEffect>
                                    <p:set>
                                      <p:cBhvr>
                                        <p:cTn id="27" dur="1" fill="hold">
                                          <p:stCondLst>
                                            <p:cond delay="999"/>
                                          </p:stCondLst>
                                        </p:cTn>
                                        <p:tgtEl>
                                          <p:spTgt spid="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03350" y="4149725"/>
            <a:ext cx="3600450" cy="2303463"/>
            <a:chOff x="839" y="2614"/>
            <a:chExt cx="2268" cy="1451"/>
          </a:xfrm>
        </p:grpSpPr>
        <p:sp>
          <p:nvSpPr>
            <p:cNvPr id="18492" name="AutoShape 3"/>
            <p:cNvSpPr>
              <a:spLocks noChangeArrowheads="1"/>
            </p:cNvSpPr>
            <p:nvPr/>
          </p:nvSpPr>
          <p:spPr bwMode="auto">
            <a:xfrm>
              <a:off x="1020" y="2614"/>
              <a:ext cx="1870" cy="1451"/>
            </a:xfrm>
            <a:prstGeom prst="roundRect">
              <a:avLst>
                <a:gd name="adj" fmla="val 16667"/>
              </a:avLst>
            </a:prstGeom>
            <a:gradFill rotWithShape="1">
              <a:gsLst>
                <a:gs pos="0">
                  <a:schemeClr val="bg1"/>
                </a:gs>
                <a:gs pos="100000">
                  <a:srgbClr val="CCE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endParaRPr lang="zh-TW" altLang="en-US"/>
            </a:p>
          </p:txBody>
        </p:sp>
        <p:sp>
          <p:nvSpPr>
            <p:cNvPr id="18493" name="Text Box 4"/>
            <p:cNvSpPr txBox="1">
              <a:spLocks noChangeArrowheads="1"/>
            </p:cNvSpPr>
            <p:nvPr/>
          </p:nvSpPr>
          <p:spPr bwMode="auto">
            <a:xfrm>
              <a:off x="839" y="3864"/>
              <a:ext cx="226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lnSpc>
                  <a:spcPct val="110000"/>
                </a:lnSpc>
                <a:spcBef>
                  <a:spcPct val="50000"/>
                </a:spcBef>
                <a:spcAft>
                  <a:spcPct val="50000"/>
                </a:spcAft>
              </a:pPr>
              <a:r>
                <a:rPr lang="en-US" altLang="zh-TW">
                  <a:solidFill>
                    <a:schemeClr val="tx1"/>
                  </a:solidFill>
                  <a:latin typeface="Verdana" pitchFamily="34" charset="0"/>
                </a:rPr>
                <a:t>Authenticator</a:t>
              </a:r>
            </a:p>
          </p:txBody>
        </p:sp>
      </p:grpSp>
      <p:sp>
        <p:nvSpPr>
          <p:cNvPr id="18435" name="Rectangle 5"/>
          <p:cNvSpPr>
            <a:spLocks noChangeArrowheads="1"/>
          </p:cNvSpPr>
          <p:nvPr/>
        </p:nvSpPr>
        <p:spPr bwMode="auto">
          <a:xfrm>
            <a:off x="487363" y="1593850"/>
            <a:ext cx="798988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ea typeface="標楷體" pitchFamily="65" charset="-120"/>
              </a:rPr>
              <a:t> On DWS-3000’s 802.1X process, each Access Point authenticates clients individually</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Switch forwards traffic</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a:t>
            </a:r>
            <a:r>
              <a:rPr lang="en-GB" altLang="zh-TW" sz="1400" b="0">
                <a:solidFill>
                  <a:srgbClr val="0000FF"/>
                </a:solidFill>
                <a:latin typeface="Verdana" pitchFamily="34" charset="0"/>
                <a:ea typeface="標楷體" pitchFamily="65" charset="-120"/>
              </a:rPr>
              <a:t>All AP’s IP are configured in RADIUS database</a:t>
            </a:r>
          </a:p>
        </p:txBody>
      </p:sp>
      <p:grpSp>
        <p:nvGrpSpPr>
          <p:cNvPr id="3" name="Group 6"/>
          <p:cNvGrpSpPr>
            <a:grpSpLocks/>
          </p:cNvGrpSpPr>
          <p:nvPr/>
        </p:nvGrpSpPr>
        <p:grpSpPr bwMode="auto">
          <a:xfrm>
            <a:off x="1692275" y="4149725"/>
            <a:ext cx="1657350" cy="2303463"/>
            <a:chOff x="1066" y="2614"/>
            <a:chExt cx="1044" cy="1451"/>
          </a:xfrm>
        </p:grpSpPr>
        <p:sp>
          <p:nvSpPr>
            <p:cNvPr id="18490" name="AutoShape 7"/>
            <p:cNvSpPr>
              <a:spLocks noChangeArrowheads="1"/>
            </p:cNvSpPr>
            <p:nvPr/>
          </p:nvSpPr>
          <p:spPr bwMode="auto">
            <a:xfrm>
              <a:off x="1066" y="2614"/>
              <a:ext cx="861" cy="1451"/>
            </a:xfrm>
            <a:prstGeom prst="roundRect">
              <a:avLst>
                <a:gd name="adj" fmla="val 16667"/>
              </a:avLst>
            </a:prstGeom>
            <a:gradFill rotWithShape="1">
              <a:gsLst>
                <a:gs pos="0">
                  <a:schemeClr val="bg1"/>
                </a:gs>
                <a:gs pos="100000">
                  <a:srgbClr val="CCE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endParaRPr lang="zh-TW" altLang="en-US"/>
            </a:p>
          </p:txBody>
        </p:sp>
        <p:sp>
          <p:nvSpPr>
            <p:cNvPr id="18491" name="Text Box 8"/>
            <p:cNvSpPr txBox="1">
              <a:spLocks noChangeArrowheads="1"/>
            </p:cNvSpPr>
            <p:nvPr/>
          </p:nvSpPr>
          <p:spPr bwMode="auto">
            <a:xfrm>
              <a:off x="1066" y="3864"/>
              <a:ext cx="104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10000"/>
                </a:lnSpc>
                <a:spcBef>
                  <a:spcPct val="50000"/>
                </a:spcBef>
                <a:spcAft>
                  <a:spcPct val="50000"/>
                </a:spcAft>
              </a:pPr>
              <a:r>
                <a:rPr lang="en-US" altLang="zh-TW">
                  <a:solidFill>
                    <a:schemeClr val="tx1"/>
                  </a:solidFill>
                  <a:latin typeface="Verdana" pitchFamily="34" charset="0"/>
                </a:rPr>
                <a:t>Authenticator</a:t>
              </a:r>
            </a:p>
          </p:txBody>
        </p:sp>
      </p:grpSp>
      <p:sp>
        <p:nvSpPr>
          <p:cNvPr id="18437" name="AutoShape 9"/>
          <p:cNvSpPr>
            <a:spLocks noChangeArrowheads="1"/>
          </p:cNvSpPr>
          <p:nvPr/>
        </p:nvSpPr>
        <p:spPr bwMode="auto">
          <a:xfrm>
            <a:off x="5148263" y="4076700"/>
            <a:ext cx="1584325" cy="2376488"/>
          </a:xfrm>
          <a:prstGeom prst="roundRect">
            <a:avLst>
              <a:gd name="adj" fmla="val 16667"/>
            </a:avLst>
          </a:prstGeom>
          <a:gradFill rotWithShape="1">
            <a:gsLst>
              <a:gs pos="0">
                <a:schemeClr val="bg1"/>
              </a:gs>
              <a:gs pos="100000">
                <a:srgbClr val="CC99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endParaRPr lang="zh-TW" altLang="en-US"/>
          </a:p>
        </p:txBody>
      </p:sp>
      <p:sp>
        <p:nvSpPr>
          <p:cNvPr id="18438" name="AutoShape 10"/>
          <p:cNvSpPr>
            <a:spLocks noChangeArrowheads="1"/>
          </p:cNvSpPr>
          <p:nvPr/>
        </p:nvSpPr>
        <p:spPr bwMode="auto">
          <a:xfrm>
            <a:off x="323850" y="4149725"/>
            <a:ext cx="1223963" cy="2305050"/>
          </a:xfrm>
          <a:prstGeom prst="roundRect">
            <a:avLst>
              <a:gd name="adj" fmla="val 16667"/>
            </a:avLst>
          </a:prstGeom>
          <a:gradFill rotWithShape="1">
            <a:gsLst>
              <a:gs pos="0">
                <a:schemeClr val="bg1"/>
              </a:gs>
              <a:gs pos="100000">
                <a:srgbClr val="FFCC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endParaRPr lang="zh-TW" altLang="en-US"/>
          </a:p>
        </p:txBody>
      </p:sp>
      <p:sp>
        <p:nvSpPr>
          <p:cNvPr id="18439" name="Rectangle 11"/>
          <p:cNvSpPr>
            <a:spLocks noGrp="1" noChangeArrowheads="1"/>
          </p:cNvSpPr>
          <p:nvPr>
            <p:ph type="title"/>
          </p:nvPr>
        </p:nvSpPr>
        <p:spPr>
          <a:xfrm>
            <a:off x="760413" y="622300"/>
            <a:ext cx="7772400" cy="1143000"/>
          </a:xfrm>
        </p:spPr>
        <p:txBody>
          <a:bodyPr/>
          <a:lstStyle/>
          <a:p>
            <a:pPr eaLnBrk="1" hangingPunct="1"/>
            <a:r>
              <a:rPr lang="en-US" altLang="zh-TW" sz="2400" smtClean="0"/>
              <a:t>Ease of Management: 802.1X Authenticator</a:t>
            </a:r>
          </a:p>
        </p:txBody>
      </p:sp>
      <p:graphicFrame>
        <p:nvGraphicFramePr>
          <p:cNvPr id="256012" name="Group 12"/>
          <p:cNvGraphicFramePr>
            <a:graphicFrameLocks noGrp="1"/>
          </p:cNvGraphicFramePr>
          <p:nvPr>
            <p:ph sz="half" idx="1"/>
          </p:nvPr>
        </p:nvGraphicFramePr>
        <p:xfrm>
          <a:off x="6877050" y="4292600"/>
          <a:ext cx="1887538" cy="1584325"/>
        </p:xfrm>
        <a:graphic>
          <a:graphicData uri="http://schemas.openxmlformats.org/drawingml/2006/table">
            <a:tbl>
              <a:tblPr/>
              <a:tblGrid>
                <a:gridCol w="208280"/>
                <a:gridCol w="1679575"/>
              </a:tblGrid>
              <a:tr h="323850">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endParaRPr kumimoji="1" lang="zh-TW" altLang="zh-TW" sz="1000" b="0" i="0" u="none" strike="noStrike" cap="none" normalizeH="0" baseline="0" smtClean="0">
                        <a:ln>
                          <a:noFill/>
                        </a:ln>
                        <a:solidFill>
                          <a:schemeClr val="tx1"/>
                        </a:solidFill>
                        <a:effectLst/>
                        <a:latin typeface="Verdana" pitchFamily="34" charset="0"/>
                        <a:ea typeface="新細明體" pitchFamily="18" charset="-120"/>
                      </a:endParaRP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000" b="0" i="0" u="none" strike="noStrike" cap="none" normalizeH="0" baseline="0" smtClean="0">
                          <a:ln>
                            <a:noFill/>
                          </a:ln>
                          <a:solidFill>
                            <a:schemeClr val="tx1"/>
                          </a:solidFill>
                          <a:effectLst/>
                          <a:latin typeface="Verdana" pitchFamily="34" charset="0"/>
                          <a:ea typeface="新細明體" pitchFamily="18" charset="-120"/>
                        </a:rPr>
                        <a:t>Authenticator IP</a:t>
                      </a:r>
                    </a:p>
                  </a:txBody>
                  <a:tcPr marT="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0475">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endParaRPr kumimoji="1" lang="zh-TW" altLang="zh-TW" sz="1000" b="0" i="0" u="none" strike="noStrike" cap="none" normalizeH="0" baseline="0" smtClean="0">
                        <a:ln>
                          <a:noFill/>
                        </a:ln>
                        <a:solidFill>
                          <a:schemeClr val="tx1"/>
                        </a:solidFill>
                        <a:effectLst/>
                        <a:latin typeface="Verdana" pitchFamily="34" charset="0"/>
                        <a:ea typeface="新細明體" pitchFamily="18" charset="-120"/>
                      </a:endParaRP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000" b="0" i="0" u="none" strike="noStrike" cap="none" normalizeH="0" baseline="0" smtClean="0">
                          <a:ln>
                            <a:noFill/>
                          </a:ln>
                          <a:solidFill>
                            <a:schemeClr val="tx1"/>
                          </a:solidFill>
                          <a:effectLst/>
                          <a:latin typeface="Verdana" pitchFamily="34" charset="0"/>
                          <a:ea typeface="新細明體" pitchFamily="18" charset="-120"/>
                        </a:rPr>
                        <a:t>192.168.0.123</a:t>
                      </a:r>
                    </a:p>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000" b="0" i="0" u="none" strike="noStrike" cap="none" normalizeH="0" baseline="0" smtClean="0">
                          <a:ln>
                            <a:noFill/>
                          </a:ln>
                          <a:solidFill>
                            <a:schemeClr val="tx1"/>
                          </a:solidFill>
                          <a:effectLst/>
                          <a:latin typeface="Verdana" pitchFamily="34" charset="0"/>
                          <a:ea typeface="新細明體" pitchFamily="18" charset="-120"/>
                        </a:rPr>
                        <a:t>192.168.0.221</a:t>
                      </a:r>
                    </a:p>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000" b="0" i="0" u="none" strike="noStrike" cap="none" normalizeH="0" baseline="0" smtClean="0">
                          <a:ln>
                            <a:noFill/>
                          </a:ln>
                          <a:solidFill>
                            <a:schemeClr val="tx1"/>
                          </a:solidFill>
                          <a:effectLst/>
                          <a:latin typeface="Verdana" pitchFamily="34" charset="0"/>
                          <a:ea typeface="新細明體" pitchFamily="18" charset="-120"/>
                        </a:rPr>
                        <a:t>10.10.0.3</a:t>
                      </a:r>
                    </a:p>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000" b="0" i="0" u="none" strike="noStrike" cap="none" normalizeH="0" baseline="0" smtClean="0">
                          <a:ln>
                            <a:noFill/>
                          </a:ln>
                          <a:solidFill>
                            <a:schemeClr val="tx1"/>
                          </a:solidFill>
                          <a:effectLst/>
                          <a:latin typeface="Arial" charset="0"/>
                          <a:ea typeface="新細明體" pitchFamily="18" charset="-120"/>
                        </a:rPr>
                        <a:t>…</a:t>
                      </a:r>
                      <a:r>
                        <a:rPr kumimoji="1" lang="en-US" altLang="zh-TW" sz="1000" b="0" i="0" u="none" strike="noStrike" cap="none" normalizeH="0" baseline="0" smtClean="0">
                          <a:ln>
                            <a:noFill/>
                          </a:ln>
                          <a:solidFill>
                            <a:schemeClr val="tx1"/>
                          </a:solidFill>
                          <a:effectLst/>
                          <a:latin typeface="Verdana" pitchFamily="34" charset="0"/>
                          <a:ea typeface="新細明體" pitchFamily="18" charset="-120"/>
                        </a:rPr>
                        <a:t>.</a:t>
                      </a:r>
                    </a:p>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000" b="0" i="0" u="none" strike="noStrike" cap="none" normalizeH="0" baseline="0" smtClean="0">
                          <a:ln>
                            <a:noFill/>
                          </a:ln>
                          <a:solidFill>
                            <a:schemeClr val="tx1"/>
                          </a:solidFill>
                          <a:effectLst/>
                          <a:latin typeface="Arial" charset="0"/>
                          <a:ea typeface="新細明體" pitchFamily="18" charset="-120"/>
                        </a:rPr>
                        <a:t>…</a:t>
                      </a:r>
                      <a:r>
                        <a:rPr kumimoji="1" lang="en-US" altLang="zh-TW" sz="1000" b="0" i="0" u="none" strike="noStrike" cap="none" normalizeH="0" baseline="0" smtClean="0">
                          <a:ln>
                            <a:noFill/>
                          </a:ln>
                          <a:solidFill>
                            <a:schemeClr val="tx1"/>
                          </a:solidFill>
                          <a:effectLst/>
                          <a:latin typeface="Verdana" pitchFamily="34" charset="0"/>
                          <a:ea typeface="新細明體" pitchFamily="18" charset="-120"/>
                        </a:rPr>
                        <a:t>.</a:t>
                      </a:r>
                    </a:p>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000" b="0" i="0" u="none" strike="noStrike" cap="none" normalizeH="0" baseline="0" smtClean="0">
                          <a:ln>
                            <a:noFill/>
                          </a:ln>
                          <a:solidFill>
                            <a:schemeClr val="tx1"/>
                          </a:solidFill>
                          <a:effectLst/>
                          <a:latin typeface="Arial" charset="0"/>
                          <a:ea typeface="新細明體" pitchFamily="18" charset="-120"/>
                        </a:rPr>
                        <a:t>…</a:t>
                      </a:r>
                      <a:r>
                        <a:rPr kumimoji="1" lang="en-US" altLang="zh-TW" sz="1000" b="0" i="0" u="none" strike="noStrike" cap="none" normalizeH="0" baseline="0" smtClean="0">
                          <a:ln>
                            <a:noFill/>
                          </a:ln>
                          <a:solidFill>
                            <a:schemeClr val="tx1"/>
                          </a:solidFill>
                          <a:effectLst/>
                          <a:latin typeface="Verdana" pitchFamily="34" charset="0"/>
                          <a:ea typeface="新細明體" pitchFamily="18" charset="-120"/>
                        </a:rPr>
                        <a:t>.</a:t>
                      </a:r>
                    </a:p>
                  </a:txBody>
                  <a:tcPr marT="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451" name="Picture 23" descr="DGS-34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4652963"/>
            <a:ext cx="1236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4"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5675" y="4394200"/>
            <a:ext cx="185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25"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5675" y="4941888"/>
            <a:ext cx="18573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6" descr="NOTEBOO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4437063"/>
            <a:ext cx="3349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27" descr="NOTEBOO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6950" y="4471988"/>
            <a:ext cx="3349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28" descr="NOTEBOO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6950" y="5084763"/>
            <a:ext cx="3349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7" name="Group 42"/>
          <p:cNvGrpSpPr>
            <a:grpSpLocks/>
          </p:cNvGrpSpPr>
          <p:nvPr/>
        </p:nvGrpSpPr>
        <p:grpSpPr bwMode="auto">
          <a:xfrm>
            <a:off x="5310188" y="4437063"/>
            <a:ext cx="1206500" cy="684212"/>
            <a:chOff x="295" y="2095"/>
            <a:chExt cx="1018" cy="619"/>
          </a:xfrm>
        </p:grpSpPr>
        <p:sp>
          <p:nvSpPr>
            <p:cNvPr id="18483" name="Oval 11"/>
            <p:cNvSpPr>
              <a:spLocks noChangeArrowheads="1"/>
            </p:cNvSpPr>
            <p:nvPr/>
          </p:nvSpPr>
          <p:spPr bwMode="auto">
            <a:xfrm rot="-777576">
              <a:off x="295" y="2361"/>
              <a:ext cx="1018" cy="345"/>
            </a:xfrm>
            <a:prstGeom prst="ellipse">
              <a:avLst/>
            </a:pr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l"/>
              <a:endParaRPr lang="en-US" altLang="zh-TW" sz="1400" b="0">
                <a:solidFill>
                  <a:schemeClr val="tx1"/>
                </a:solidFill>
              </a:endParaRPr>
            </a:p>
          </p:txBody>
        </p:sp>
        <p:pic>
          <p:nvPicPr>
            <p:cNvPr id="18484" name="Picture 12" descr="serve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 y="2095"/>
              <a:ext cx="22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5" name="Picture 13" descr="serve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 y="2214"/>
              <a:ext cx="22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6" name="Picture 14" descr="serve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 y="2170"/>
              <a:ext cx="22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7" name="Picture 15" descr="serve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7" y="2231"/>
              <a:ext cx="22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8" name="Picture 16" descr="serve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 y="2412"/>
              <a:ext cx="22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9" name="Picture 17" descr="serve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 y="2306"/>
              <a:ext cx="22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58" name="Text Box 37"/>
          <p:cNvSpPr txBox="1">
            <a:spLocks noChangeArrowheads="1"/>
          </p:cNvSpPr>
          <p:nvPr/>
        </p:nvSpPr>
        <p:spPr bwMode="auto">
          <a:xfrm>
            <a:off x="395288" y="6165850"/>
            <a:ext cx="12239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10000"/>
              </a:lnSpc>
              <a:spcBef>
                <a:spcPct val="50000"/>
              </a:spcBef>
              <a:spcAft>
                <a:spcPct val="50000"/>
              </a:spcAft>
            </a:pPr>
            <a:r>
              <a:rPr lang="en-US" altLang="zh-TW">
                <a:solidFill>
                  <a:schemeClr val="tx1"/>
                </a:solidFill>
                <a:latin typeface="Verdana" pitchFamily="34" charset="0"/>
              </a:rPr>
              <a:t>Supplicant</a:t>
            </a:r>
          </a:p>
        </p:txBody>
      </p:sp>
      <p:sp>
        <p:nvSpPr>
          <p:cNvPr id="256038" name="Rectangle 38"/>
          <p:cNvSpPr>
            <a:spLocks noChangeArrowheads="1"/>
          </p:cNvSpPr>
          <p:nvPr/>
        </p:nvSpPr>
        <p:spPr bwMode="auto">
          <a:xfrm>
            <a:off x="485775" y="2551113"/>
            <a:ext cx="86455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ea typeface="標楷體" pitchFamily="65" charset="-120"/>
              </a:rPr>
              <a:t> New Software Architecture on DWS-4026 enables Switch to act as </a:t>
            </a:r>
            <a:r>
              <a:rPr lang="en-GB" altLang="zh-TW" sz="1400">
                <a:solidFill>
                  <a:srgbClr val="0000FF"/>
                </a:solidFill>
                <a:latin typeface="Verdana" pitchFamily="34" charset="0"/>
                <a:ea typeface="標楷體" pitchFamily="65" charset="-120"/>
              </a:rPr>
              <a:t>802.1X Authenticator</a:t>
            </a:r>
            <a:endParaRPr lang="en-US" altLang="zh-TW" sz="1400">
              <a:solidFill>
                <a:srgbClr val="0000FF"/>
              </a:solidFill>
              <a:latin typeface="Verdana" pitchFamily="34" charset="0"/>
              <a:ea typeface="標楷體" pitchFamily="65" charset="-120"/>
            </a:endParaRPr>
          </a:p>
          <a:p>
            <a:pPr lvl="1" algn="l">
              <a:lnSpc>
                <a:spcPct val="140000"/>
              </a:lnSpc>
              <a:buClr>
                <a:srgbClr val="FF9900"/>
              </a:buClr>
              <a:buFont typeface="Wingdings" pitchFamily="2" charset="2"/>
              <a:buChar char="ü"/>
            </a:pPr>
            <a:r>
              <a:rPr lang="en-US" altLang="zh-TW" sz="1400" b="0">
                <a:solidFill>
                  <a:schemeClr val="tx1"/>
                </a:solidFill>
                <a:latin typeface="Verdana" pitchFamily="34" charset="0"/>
              </a:rPr>
              <a:t> Switch will interface with RADIUS server instead of AP</a:t>
            </a:r>
          </a:p>
          <a:p>
            <a:pPr lvl="1" algn="l">
              <a:lnSpc>
                <a:spcPct val="140000"/>
              </a:lnSpc>
              <a:buClr>
                <a:srgbClr val="FF9900"/>
              </a:buClr>
              <a:buFont typeface="Wingdings" pitchFamily="2" charset="2"/>
              <a:buChar char="ü"/>
            </a:pPr>
            <a:r>
              <a:rPr lang="en-US" altLang="zh-TW" sz="1400" b="0">
                <a:solidFill>
                  <a:srgbClr val="0000FF"/>
                </a:solidFill>
                <a:latin typeface="Verdana" pitchFamily="34" charset="0"/>
              </a:rPr>
              <a:t> Only Switch’s IP will need to be entered in RADIUS database</a:t>
            </a:r>
          </a:p>
          <a:p>
            <a:pPr lvl="1" algn="l">
              <a:lnSpc>
                <a:spcPct val="140000"/>
              </a:lnSpc>
              <a:buClr>
                <a:srgbClr val="FF9900"/>
              </a:buClr>
              <a:buFont typeface="Wingdings" pitchFamily="2" charset="2"/>
              <a:buChar char="ü"/>
            </a:pPr>
            <a:r>
              <a:rPr lang="en-US" altLang="zh-TW" sz="1400" b="0">
                <a:solidFill>
                  <a:schemeClr val="tx1"/>
                </a:solidFill>
                <a:latin typeface="Verdana" pitchFamily="34" charset="0"/>
              </a:rPr>
              <a:t> Significantly </a:t>
            </a:r>
            <a:r>
              <a:rPr lang="en-US" altLang="zh-TW" sz="1400">
                <a:solidFill>
                  <a:schemeClr val="accent2"/>
                </a:solidFill>
                <a:latin typeface="Verdana" pitchFamily="34" charset="0"/>
              </a:rPr>
              <a:t>simplifies management</a:t>
            </a:r>
            <a:r>
              <a:rPr lang="en-US" altLang="zh-TW" sz="1400" b="0">
                <a:solidFill>
                  <a:schemeClr val="tx1"/>
                </a:solidFill>
                <a:latin typeface="Verdana" pitchFamily="34" charset="0"/>
              </a:rPr>
              <a:t> and </a:t>
            </a:r>
            <a:r>
              <a:rPr lang="en-US" altLang="zh-TW" sz="1400">
                <a:solidFill>
                  <a:schemeClr val="accent2"/>
                </a:solidFill>
                <a:latin typeface="Verdana" pitchFamily="34" charset="0"/>
              </a:rPr>
              <a:t>reduces admin overhead</a:t>
            </a:r>
          </a:p>
        </p:txBody>
      </p:sp>
      <p:sp>
        <p:nvSpPr>
          <p:cNvPr id="18460" name="Text Box 39"/>
          <p:cNvSpPr txBox="1">
            <a:spLocks noChangeArrowheads="1"/>
          </p:cNvSpPr>
          <p:nvPr/>
        </p:nvSpPr>
        <p:spPr bwMode="auto">
          <a:xfrm>
            <a:off x="5219700" y="6092825"/>
            <a:ext cx="1657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10000"/>
              </a:lnSpc>
              <a:spcBef>
                <a:spcPct val="50000"/>
              </a:spcBef>
              <a:spcAft>
                <a:spcPct val="50000"/>
              </a:spcAft>
            </a:pPr>
            <a:r>
              <a:rPr lang="en-US" altLang="zh-TW">
                <a:solidFill>
                  <a:schemeClr val="tx1"/>
                </a:solidFill>
                <a:latin typeface="Verdana" pitchFamily="34" charset="0"/>
              </a:rPr>
              <a:t>RADIUS Server</a:t>
            </a:r>
          </a:p>
        </p:txBody>
      </p:sp>
      <p:sp>
        <p:nvSpPr>
          <p:cNvPr id="18461" name="Line 40"/>
          <p:cNvSpPr>
            <a:spLocks noChangeShapeType="1"/>
          </p:cNvSpPr>
          <p:nvPr/>
        </p:nvSpPr>
        <p:spPr bwMode="auto">
          <a:xfrm>
            <a:off x="1403350" y="4941888"/>
            <a:ext cx="7207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tIns="0" anchor="ctr"/>
          <a:lstStyle/>
          <a:p>
            <a:endParaRPr lang="en-US"/>
          </a:p>
        </p:txBody>
      </p:sp>
      <p:sp>
        <p:nvSpPr>
          <p:cNvPr id="18462" name="Line 41"/>
          <p:cNvSpPr>
            <a:spLocks noChangeShapeType="1"/>
          </p:cNvSpPr>
          <p:nvPr/>
        </p:nvSpPr>
        <p:spPr bwMode="auto">
          <a:xfrm>
            <a:off x="2555875" y="4941888"/>
            <a:ext cx="7207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tIns="0" anchor="ctr"/>
          <a:lstStyle/>
          <a:p>
            <a:endParaRPr lang="en-US"/>
          </a:p>
        </p:txBody>
      </p:sp>
      <p:sp>
        <p:nvSpPr>
          <p:cNvPr id="256042" name="Line 42"/>
          <p:cNvSpPr>
            <a:spLocks noChangeShapeType="1"/>
          </p:cNvSpPr>
          <p:nvPr/>
        </p:nvSpPr>
        <p:spPr bwMode="auto">
          <a:xfrm>
            <a:off x="4643438" y="4868863"/>
            <a:ext cx="7207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tIns="0" anchor="ctr"/>
          <a:lstStyle/>
          <a:p>
            <a:endParaRPr lang="en-US"/>
          </a:p>
        </p:txBody>
      </p:sp>
      <p:pic>
        <p:nvPicPr>
          <p:cNvPr id="18464" name="Picture 43" descr="NOTEBOO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125" y="5084763"/>
            <a:ext cx="3349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44" descr="NOTEBOO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 y="5624513"/>
            <a:ext cx="3349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45"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5675" y="5546725"/>
            <a:ext cx="185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46" name="Group 46"/>
          <p:cNvGraphicFramePr>
            <a:graphicFrameLocks noGrp="1"/>
          </p:cNvGraphicFramePr>
          <p:nvPr>
            <p:ph sz="half" idx="2"/>
          </p:nvPr>
        </p:nvGraphicFramePr>
        <p:xfrm>
          <a:off x="6877050" y="4278313"/>
          <a:ext cx="1868488" cy="1598612"/>
        </p:xfrm>
        <a:graphic>
          <a:graphicData uri="http://schemas.openxmlformats.org/drawingml/2006/table">
            <a:tbl>
              <a:tblPr/>
              <a:tblGrid>
                <a:gridCol w="215900"/>
                <a:gridCol w="1652588"/>
              </a:tblGrid>
              <a:tr h="317500">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endParaRPr kumimoji="1" lang="zh-TW" altLang="zh-TW" sz="1000" b="0" i="0" u="none" strike="noStrike" cap="none" normalizeH="0" baseline="0" smtClean="0">
                        <a:ln>
                          <a:noFill/>
                        </a:ln>
                        <a:solidFill>
                          <a:schemeClr val="tx1"/>
                        </a:solidFill>
                        <a:effectLst/>
                        <a:latin typeface="Verdana" pitchFamily="34" charset="0"/>
                        <a:ea typeface="新細明體" pitchFamily="18" charset="-120"/>
                      </a:endParaRP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000" b="0" i="0" u="none" strike="noStrike" cap="none" normalizeH="0" baseline="0" smtClean="0">
                          <a:ln>
                            <a:noFill/>
                          </a:ln>
                          <a:solidFill>
                            <a:schemeClr val="tx1"/>
                          </a:solidFill>
                          <a:effectLst/>
                          <a:latin typeface="Verdana" pitchFamily="34" charset="0"/>
                          <a:ea typeface="新細明體" pitchFamily="18" charset="-120"/>
                        </a:rPr>
                        <a:t>Authenticator IP</a:t>
                      </a:r>
                    </a:p>
                  </a:txBody>
                  <a:tcPr marT="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1113">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endParaRPr kumimoji="1" lang="zh-TW" altLang="zh-TW" sz="1000" b="0" i="0" u="none" strike="noStrike" cap="none" normalizeH="0" baseline="0" smtClean="0">
                        <a:ln>
                          <a:noFill/>
                        </a:ln>
                        <a:solidFill>
                          <a:schemeClr val="tx1"/>
                        </a:solidFill>
                        <a:effectLst/>
                        <a:latin typeface="Verdana" pitchFamily="34" charset="0"/>
                        <a:ea typeface="新細明體" pitchFamily="18" charset="-120"/>
                      </a:endParaRP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000" b="0" i="0" u="none" strike="noStrike" cap="none" normalizeH="0" baseline="0" smtClean="0">
                          <a:ln>
                            <a:noFill/>
                          </a:ln>
                          <a:solidFill>
                            <a:srgbClr val="FF0000"/>
                          </a:solidFill>
                          <a:effectLst/>
                          <a:latin typeface="Verdana" pitchFamily="34" charset="0"/>
                          <a:ea typeface="新細明體" pitchFamily="18" charset="-120"/>
                        </a:rPr>
                        <a:t>10.10.0.1</a:t>
                      </a:r>
                    </a:p>
                  </a:txBody>
                  <a:tcPr marT="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78" name="Text Box 57"/>
          <p:cNvSpPr txBox="1">
            <a:spLocks noChangeArrowheads="1"/>
          </p:cNvSpPr>
          <p:nvPr/>
        </p:nvSpPr>
        <p:spPr bwMode="auto">
          <a:xfrm>
            <a:off x="2051050" y="4222750"/>
            <a:ext cx="1657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10000"/>
              </a:lnSpc>
              <a:spcBef>
                <a:spcPct val="50000"/>
              </a:spcBef>
              <a:spcAft>
                <a:spcPct val="50000"/>
              </a:spcAft>
            </a:pPr>
            <a:r>
              <a:rPr lang="en-US" altLang="zh-TW" sz="1000">
                <a:solidFill>
                  <a:srgbClr val="A50021"/>
                </a:solidFill>
                <a:latin typeface="Verdana" pitchFamily="34" charset="0"/>
              </a:rPr>
              <a:t>IP: 192.168.0.123</a:t>
            </a:r>
          </a:p>
        </p:txBody>
      </p:sp>
      <p:sp>
        <p:nvSpPr>
          <p:cNvPr id="18479" name="Text Box 58"/>
          <p:cNvSpPr txBox="1">
            <a:spLocks noChangeArrowheads="1"/>
          </p:cNvSpPr>
          <p:nvPr/>
        </p:nvSpPr>
        <p:spPr bwMode="auto">
          <a:xfrm>
            <a:off x="1979613" y="5375275"/>
            <a:ext cx="1657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10000"/>
              </a:lnSpc>
              <a:spcBef>
                <a:spcPct val="50000"/>
              </a:spcBef>
              <a:spcAft>
                <a:spcPct val="50000"/>
              </a:spcAft>
            </a:pPr>
            <a:r>
              <a:rPr lang="en-US" altLang="zh-TW" sz="1000">
                <a:solidFill>
                  <a:srgbClr val="A50021"/>
                </a:solidFill>
                <a:latin typeface="Verdana" pitchFamily="34" charset="0"/>
              </a:rPr>
              <a:t>IP: 192.168.0.221</a:t>
            </a:r>
          </a:p>
        </p:txBody>
      </p:sp>
      <p:sp>
        <p:nvSpPr>
          <p:cNvPr id="18480" name="Text Box 59"/>
          <p:cNvSpPr txBox="1">
            <a:spLocks noChangeArrowheads="1"/>
          </p:cNvSpPr>
          <p:nvPr/>
        </p:nvSpPr>
        <p:spPr bwMode="auto">
          <a:xfrm>
            <a:off x="1979613" y="5949950"/>
            <a:ext cx="1657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10000"/>
              </a:lnSpc>
              <a:spcBef>
                <a:spcPct val="50000"/>
              </a:spcBef>
              <a:spcAft>
                <a:spcPct val="50000"/>
              </a:spcAft>
            </a:pPr>
            <a:r>
              <a:rPr lang="en-US" altLang="zh-TW" sz="1000">
                <a:solidFill>
                  <a:srgbClr val="A50021"/>
                </a:solidFill>
                <a:latin typeface="Verdana" pitchFamily="34" charset="0"/>
              </a:rPr>
              <a:t>IP: 10.10.0.3</a:t>
            </a:r>
          </a:p>
        </p:txBody>
      </p:sp>
      <p:sp>
        <p:nvSpPr>
          <p:cNvPr id="18481" name="Text Box 60"/>
          <p:cNvSpPr txBox="1">
            <a:spLocks noChangeArrowheads="1"/>
          </p:cNvSpPr>
          <p:nvPr/>
        </p:nvSpPr>
        <p:spPr bwMode="auto">
          <a:xfrm>
            <a:off x="3419475" y="5229225"/>
            <a:ext cx="1657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10000"/>
              </a:lnSpc>
              <a:spcBef>
                <a:spcPct val="50000"/>
              </a:spcBef>
              <a:spcAft>
                <a:spcPct val="50000"/>
              </a:spcAft>
            </a:pPr>
            <a:r>
              <a:rPr lang="en-US" altLang="zh-TW" sz="1000">
                <a:solidFill>
                  <a:srgbClr val="A50021"/>
                </a:solidFill>
                <a:latin typeface="Verdana" pitchFamily="34" charset="0"/>
              </a:rPr>
              <a:t>IP:10.10.0.1</a:t>
            </a:r>
          </a:p>
        </p:txBody>
      </p:sp>
      <p:sp>
        <p:nvSpPr>
          <p:cNvPr id="18482" name="Text Box 61"/>
          <p:cNvSpPr txBox="1">
            <a:spLocks noChangeArrowheads="1"/>
          </p:cNvSpPr>
          <p:nvPr/>
        </p:nvSpPr>
        <p:spPr bwMode="auto">
          <a:xfrm>
            <a:off x="3348038" y="4365625"/>
            <a:ext cx="12366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Unified Switch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8"/>
                                        </p:tgtEl>
                                        <p:attrNameLst>
                                          <p:attrName>style.visibility</p:attrName>
                                        </p:attrNameLst>
                                      </p:cBhvr>
                                      <p:to>
                                        <p:strVal val="visible"/>
                                      </p:to>
                                    </p:set>
                                    <p:animEffect transition="in" filter="fade">
                                      <p:cBhvr>
                                        <p:cTn id="7" dur="1000"/>
                                        <p:tgtEl>
                                          <p:spTgt spid="256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1000"/>
                                        <p:tgtEl>
                                          <p:spTgt spid="256012"/>
                                        </p:tgtEl>
                                      </p:cBhvr>
                                    </p:animEffect>
                                    <p:set>
                                      <p:cBhvr>
                                        <p:cTn id="20" dur="1" fill="hold">
                                          <p:stCondLst>
                                            <p:cond delay="999"/>
                                          </p:stCondLst>
                                        </p:cTn>
                                        <p:tgtEl>
                                          <p:spTgt spid="25601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56046"/>
                                        </p:tgtEl>
                                        <p:attrNameLst>
                                          <p:attrName>style.visibility</p:attrName>
                                        </p:attrNameLst>
                                      </p:cBhvr>
                                      <p:to>
                                        <p:strVal val="visible"/>
                                      </p:to>
                                    </p:set>
                                    <p:animEffect transition="in" filter="fade">
                                      <p:cBhvr>
                                        <p:cTn id="23" dur="2000"/>
                                        <p:tgtEl>
                                          <p:spTgt spid="256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4868863" y="3230563"/>
            <a:ext cx="3352800" cy="1887537"/>
            <a:chOff x="3067" y="2035"/>
            <a:chExt cx="2112" cy="1189"/>
          </a:xfrm>
        </p:grpSpPr>
        <p:grpSp>
          <p:nvGrpSpPr>
            <p:cNvPr id="19477" name="Group 26"/>
            <p:cNvGrpSpPr>
              <a:grpSpLocks/>
            </p:cNvGrpSpPr>
            <p:nvPr/>
          </p:nvGrpSpPr>
          <p:grpSpPr bwMode="auto">
            <a:xfrm>
              <a:off x="3067" y="2035"/>
              <a:ext cx="2112" cy="1189"/>
              <a:chOff x="3067" y="2035"/>
              <a:chExt cx="2112" cy="1189"/>
            </a:xfrm>
          </p:grpSpPr>
          <p:sp>
            <p:nvSpPr>
              <p:cNvPr id="19479" name="Oval 23"/>
              <p:cNvSpPr>
                <a:spLocks noChangeArrowheads="1"/>
              </p:cNvSpPr>
              <p:nvPr/>
            </p:nvSpPr>
            <p:spPr bwMode="auto">
              <a:xfrm>
                <a:off x="3919" y="2035"/>
                <a:ext cx="1260" cy="1189"/>
              </a:xfrm>
              <a:prstGeom prst="ellipse">
                <a:avLst/>
              </a:prstGeom>
              <a:solidFill>
                <a:srgbClr val="FF0000">
                  <a:alpha val="70195"/>
                </a:srgbClr>
              </a:solidFill>
              <a:ln w="9525" cap="rnd" algn="ctr">
                <a:solidFill>
                  <a:schemeClr val="tx1"/>
                </a:solidFill>
                <a:prstDash val="sysDot"/>
                <a:round/>
                <a:headEnd/>
                <a:tailEnd/>
              </a:ln>
            </p:spPr>
            <p:txBody>
              <a:bodyPr wrap="none" anchor="ctr"/>
              <a:lstStyle/>
              <a:p>
                <a:r>
                  <a:rPr lang="en-US" altLang="zh-TW" sz="1400" b="0">
                    <a:solidFill>
                      <a:schemeClr val="tx1"/>
                    </a:solidFill>
                  </a:rPr>
                  <a:t>2. Rogue AP</a:t>
                </a:r>
              </a:p>
              <a:p>
                <a:r>
                  <a:rPr lang="en-US" altLang="zh-TW" sz="1400" b="0">
                    <a:solidFill>
                      <a:schemeClr val="tx1"/>
                    </a:solidFill>
                  </a:rPr>
                  <a:t>Or Radio interference</a:t>
                </a:r>
              </a:p>
              <a:p>
                <a:r>
                  <a:rPr lang="en-US" altLang="zh-TW" sz="1400">
                    <a:solidFill>
                      <a:schemeClr val="tx1"/>
                    </a:solidFill>
                  </a:rPr>
                  <a:t>Channel 48</a:t>
                </a:r>
              </a:p>
            </p:txBody>
          </p:sp>
          <p:sp>
            <p:nvSpPr>
              <p:cNvPr id="19480" name="Line 24"/>
              <p:cNvSpPr>
                <a:spLocks noChangeShapeType="1"/>
              </p:cNvSpPr>
              <p:nvPr/>
            </p:nvSpPr>
            <p:spPr bwMode="auto">
              <a:xfrm flipH="1" flipV="1">
                <a:off x="3067" y="2312"/>
                <a:ext cx="840" cy="2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9481" name="Line 25"/>
              <p:cNvSpPr>
                <a:spLocks noChangeShapeType="1"/>
              </p:cNvSpPr>
              <p:nvPr/>
            </p:nvSpPr>
            <p:spPr bwMode="auto">
              <a:xfrm flipH="1">
                <a:off x="3184" y="2880"/>
                <a:ext cx="755" cy="2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pic>
          <p:nvPicPr>
            <p:cNvPr id="19478" name="Picture 37" descr="WIRELESS-G ACCESS PT LINKSYS|WAP54G">
              <a:hlinkClick r:id="rId2"/>
            </p:cNvPr>
            <p:cNvPicPr>
              <a:picLocks noChangeAspect="1" noChangeArrowheads="1"/>
            </p:cNvPicPr>
            <p:nvPr/>
          </p:nvPicPr>
          <p:blipFill>
            <a:blip r:embed="rId3">
              <a:clrChange>
                <a:clrFrom>
                  <a:srgbClr val="FCFEFB"/>
                </a:clrFrom>
                <a:clrTo>
                  <a:srgbClr val="FCFEFB">
                    <a:alpha val="0"/>
                  </a:srgbClr>
                </a:clrTo>
              </a:clrChange>
              <a:extLst>
                <a:ext uri="{28A0092B-C50C-407E-A947-70E740481C1C}">
                  <a14:useLocalDpi xmlns:a14="http://schemas.microsoft.com/office/drawing/2010/main" val="0"/>
                </a:ext>
              </a:extLst>
            </a:blip>
            <a:srcRect/>
            <a:stretch>
              <a:fillRect/>
            </a:stretch>
          </p:blipFill>
          <p:spPr bwMode="auto">
            <a:xfrm>
              <a:off x="4357" y="2784"/>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Rectangle 2"/>
          <p:cNvSpPr>
            <a:spLocks noGrp="1" noChangeArrowheads="1"/>
          </p:cNvSpPr>
          <p:nvPr>
            <p:ph type="title"/>
          </p:nvPr>
        </p:nvSpPr>
        <p:spPr/>
        <p:txBody>
          <a:bodyPr/>
          <a:lstStyle/>
          <a:p>
            <a:pPr eaLnBrk="1" hangingPunct="1"/>
            <a:r>
              <a:rPr lang="en-US" altLang="zh-TW" sz="2400" smtClean="0"/>
              <a:t>Automatic Channel/Power Adjustment</a:t>
            </a:r>
          </a:p>
        </p:txBody>
      </p:sp>
      <p:sp>
        <p:nvSpPr>
          <p:cNvPr id="19460" name="Rectangle 5"/>
          <p:cNvSpPr>
            <a:spLocks noChangeArrowheads="1"/>
          </p:cNvSpPr>
          <p:nvPr/>
        </p:nvSpPr>
        <p:spPr bwMode="auto">
          <a:xfrm>
            <a:off x="654050" y="1617663"/>
            <a:ext cx="79184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Clr>
                <a:srgbClr val="99CCFF"/>
              </a:buClr>
              <a:buFontTx/>
              <a:buChar char="•"/>
            </a:pPr>
            <a:r>
              <a:rPr lang="en-US" altLang="zh-TW" sz="1400" b="0">
                <a:solidFill>
                  <a:schemeClr val="tx1"/>
                </a:solidFill>
                <a:latin typeface="Verdana" pitchFamily="34" charset="0"/>
              </a:rPr>
              <a:t> Channels and Power will automatically be adjusted on any new event in the system such as an AP being added or being removed, or the switch can be programmed to automatically readjust channels and power at certain times (i.e. 2:00am each day) of the day or upon a certain interval (i.e. every 6 hours)</a:t>
            </a:r>
          </a:p>
        </p:txBody>
      </p:sp>
      <p:sp>
        <p:nvSpPr>
          <p:cNvPr id="19461" name="Oval 6"/>
          <p:cNvSpPr>
            <a:spLocks noChangeArrowheads="1"/>
          </p:cNvSpPr>
          <p:nvPr/>
        </p:nvSpPr>
        <p:spPr bwMode="auto">
          <a:xfrm>
            <a:off x="1606550" y="2928938"/>
            <a:ext cx="1803400" cy="170338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62" name="Oval 8"/>
          <p:cNvSpPr>
            <a:spLocks noChangeArrowheads="1"/>
          </p:cNvSpPr>
          <p:nvPr/>
        </p:nvSpPr>
        <p:spPr bwMode="auto">
          <a:xfrm>
            <a:off x="3046413" y="2871788"/>
            <a:ext cx="1728787" cy="170338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63" name="Oval 9"/>
          <p:cNvSpPr>
            <a:spLocks noChangeArrowheads="1"/>
          </p:cNvSpPr>
          <p:nvPr/>
        </p:nvSpPr>
        <p:spPr bwMode="auto">
          <a:xfrm>
            <a:off x="1651000" y="4095750"/>
            <a:ext cx="1865313" cy="16938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64" name="Text Box 13"/>
          <p:cNvSpPr txBox="1">
            <a:spLocks noChangeArrowheads="1"/>
          </p:cNvSpPr>
          <p:nvPr/>
        </p:nvSpPr>
        <p:spPr bwMode="auto">
          <a:xfrm>
            <a:off x="1943100" y="3167063"/>
            <a:ext cx="1128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Channel 24</a:t>
            </a:r>
          </a:p>
        </p:txBody>
      </p:sp>
      <p:sp>
        <p:nvSpPr>
          <p:cNvPr id="19465" name="Text Box 14"/>
          <p:cNvSpPr txBox="1">
            <a:spLocks noChangeArrowheads="1"/>
          </p:cNvSpPr>
          <p:nvPr/>
        </p:nvSpPr>
        <p:spPr bwMode="auto">
          <a:xfrm>
            <a:off x="3351213" y="3165475"/>
            <a:ext cx="1128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Channel 48</a:t>
            </a:r>
          </a:p>
        </p:txBody>
      </p:sp>
      <p:sp>
        <p:nvSpPr>
          <p:cNvPr id="19466" name="Text Box 15"/>
          <p:cNvSpPr txBox="1">
            <a:spLocks noChangeArrowheads="1"/>
          </p:cNvSpPr>
          <p:nvPr/>
        </p:nvSpPr>
        <p:spPr bwMode="auto">
          <a:xfrm>
            <a:off x="2043113" y="4748213"/>
            <a:ext cx="1128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Channel 36</a:t>
            </a:r>
          </a:p>
        </p:txBody>
      </p:sp>
      <p:sp>
        <p:nvSpPr>
          <p:cNvPr id="134160" name="Oval 16"/>
          <p:cNvSpPr>
            <a:spLocks noChangeArrowheads="1"/>
          </p:cNvSpPr>
          <p:nvPr/>
        </p:nvSpPr>
        <p:spPr bwMode="auto">
          <a:xfrm>
            <a:off x="3052763" y="4138613"/>
            <a:ext cx="1766887" cy="1677987"/>
          </a:xfrm>
          <a:prstGeom prst="ellipse">
            <a:avLst/>
          </a:prstGeom>
          <a:solidFill>
            <a:srgbClr val="3399FF">
              <a:alpha val="61176"/>
            </a:srgbClr>
          </a:solidFill>
          <a:ln w="9525" cap="rnd" algn="ctr">
            <a:solidFill>
              <a:schemeClr val="tx1"/>
            </a:solidFill>
            <a:prstDash val="sysDot"/>
            <a:round/>
            <a:headEnd/>
            <a:tailEnd/>
          </a:ln>
        </p:spPr>
        <p:txBody>
          <a:bodyPr wrap="none" anchor="ctr"/>
          <a:lstStyle/>
          <a:p>
            <a:r>
              <a:rPr lang="en-US" altLang="zh-TW" sz="1400" b="0">
                <a:solidFill>
                  <a:schemeClr val="tx1"/>
                </a:solidFill>
              </a:rPr>
              <a:t>New AP</a:t>
            </a:r>
          </a:p>
          <a:p>
            <a:endParaRPr lang="en-US" altLang="zh-TW" sz="1400" b="0">
              <a:solidFill>
                <a:schemeClr val="tx1"/>
              </a:solidFill>
            </a:endParaRPr>
          </a:p>
        </p:txBody>
      </p:sp>
      <p:sp>
        <p:nvSpPr>
          <p:cNvPr id="134162" name="Text Box 18"/>
          <p:cNvSpPr txBox="1">
            <a:spLocks noChangeArrowheads="1"/>
          </p:cNvSpPr>
          <p:nvPr/>
        </p:nvSpPr>
        <p:spPr bwMode="auto">
          <a:xfrm>
            <a:off x="3392488" y="5345113"/>
            <a:ext cx="1214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sz="1400">
                <a:solidFill>
                  <a:schemeClr val="tx1"/>
                </a:solidFill>
              </a:rPr>
              <a:t>Channel 54</a:t>
            </a:r>
          </a:p>
        </p:txBody>
      </p:sp>
      <p:sp>
        <p:nvSpPr>
          <p:cNvPr id="134173" name="Text Box 29"/>
          <p:cNvSpPr txBox="1">
            <a:spLocks noChangeArrowheads="1"/>
          </p:cNvSpPr>
          <p:nvPr/>
        </p:nvSpPr>
        <p:spPr bwMode="auto">
          <a:xfrm>
            <a:off x="3317875" y="3729038"/>
            <a:ext cx="13446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rgbClr val="FF0000"/>
                </a:solidFill>
              </a:rPr>
              <a:t>3. Changes to</a:t>
            </a:r>
            <a:br>
              <a:rPr lang="en-US" altLang="zh-TW" sz="1400">
                <a:solidFill>
                  <a:srgbClr val="FF0000"/>
                </a:solidFill>
              </a:rPr>
            </a:br>
            <a:r>
              <a:rPr lang="en-US" altLang="zh-TW" sz="1400">
                <a:solidFill>
                  <a:srgbClr val="FF0000"/>
                </a:solidFill>
              </a:rPr>
              <a:t>Channel 18</a:t>
            </a:r>
          </a:p>
        </p:txBody>
      </p:sp>
      <p:grpSp>
        <p:nvGrpSpPr>
          <p:cNvPr id="4" name="Group 31"/>
          <p:cNvGrpSpPr>
            <a:grpSpLocks/>
          </p:cNvGrpSpPr>
          <p:nvPr/>
        </p:nvGrpSpPr>
        <p:grpSpPr bwMode="auto">
          <a:xfrm>
            <a:off x="1008063" y="5597525"/>
            <a:ext cx="7073900" cy="979488"/>
            <a:chOff x="635" y="3526"/>
            <a:chExt cx="4456" cy="617"/>
          </a:xfrm>
        </p:grpSpPr>
        <p:sp>
          <p:nvSpPr>
            <p:cNvPr id="19475" name="Text Box 20"/>
            <p:cNvSpPr txBox="1">
              <a:spLocks noChangeArrowheads="1"/>
            </p:cNvSpPr>
            <p:nvPr/>
          </p:nvSpPr>
          <p:spPr bwMode="auto">
            <a:xfrm>
              <a:off x="635" y="3817"/>
              <a:ext cx="445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sz="1400" b="0">
                  <a:solidFill>
                    <a:schemeClr val="tx1"/>
                  </a:solidFill>
                </a:rPr>
                <a:t>1. When inserting new AP, the AP scans the RF area for occupied channels and selects</a:t>
              </a:r>
            </a:p>
            <a:p>
              <a:pPr eaLnBrk="1" hangingPunct="1"/>
              <a:r>
                <a:rPr lang="en-US" altLang="zh-TW" sz="1400" b="0">
                  <a:solidFill>
                    <a:schemeClr val="tx1"/>
                  </a:solidFill>
                </a:rPr>
                <a:t>a channel from the available non-interfering, or clear channels.</a:t>
              </a:r>
            </a:p>
          </p:txBody>
        </p:sp>
        <p:sp>
          <p:nvSpPr>
            <p:cNvPr id="19476" name="Line 30"/>
            <p:cNvSpPr>
              <a:spLocks noChangeShapeType="1"/>
            </p:cNvSpPr>
            <p:nvPr/>
          </p:nvSpPr>
          <p:spPr bwMode="auto">
            <a:xfrm>
              <a:off x="2421" y="3526"/>
              <a:ext cx="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pic>
        <p:nvPicPr>
          <p:cNvPr id="19471" name="Picture 39" descr="未命名"/>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8713" y="3448050"/>
            <a:ext cx="2397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40" descr="未命名"/>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0313" y="3376613"/>
            <a:ext cx="23971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41" descr="未命名"/>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3475" y="4862513"/>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86" name="Picture 42" descr="未命名"/>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0475" y="4824413"/>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4160"/>
                                        </p:tgtEl>
                                        <p:attrNameLst>
                                          <p:attrName>style.visibility</p:attrName>
                                        </p:attrNameLst>
                                      </p:cBhvr>
                                      <p:to>
                                        <p:strVal val="visible"/>
                                      </p:to>
                                    </p:set>
                                    <p:anim calcmode="lin" valueType="num">
                                      <p:cBhvr additive="base">
                                        <p:cTn id="7" dur="500" fill="hold"/>
                                        <p:tgtEl>
                                          <p:spTgt spid="134160"/>
                                        </p:tgtEl>
                                        <p:attrNameLst>
                                          <p:attrName>ppt_x</p:attrName>
                                        </p:attrNameLst>
                                      </p:cBhvr>
                                      <p:tavLst>
                                        <p:tav tm="0">
                                          <p:val>
                                            <p:strVal val="1+#ppt_w/2"/>
                                          </p:val>
                                        </p:tav>
                                        <p:tav tm="100000">
                                          <p:val>
                                            <p:strVal val="#ppt_x"/>
                                          </p:val>
                                        </p:tav>
                                      </p:tavLst>
                                    </p:anim>
                                    <p:anim calcmode="lin" valueType="num">
                                      <p:cBhvr additive="base">
                                        <p:cTn id="8" dur="500" fill="hold"/>
                                        <p:tgtEl>
                                          <p:spTgt spid="13416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4186"/>
                                        </p:tgtEl>
                                        <p:attrNameLst>
                                          <p:attrName>style.visibility</p:attrName>
                                        </p:attrNameLst>
                                      </p:cBhvr>
                                      <p:to>
                                        <p:strVal val="visible"/>
                                      </p:to>
                                    </p:set>
                                    <p:anim calcmode="lin" valueType="num">
                                      <p:cBhvr additive="base">
                                        <p:cTn id="11" dur="500" fill="hold"/>
                                        <p:tgtEl>
                                          <p:spTgt spid="134186"/>
                                        </p:tgtEl>
                                        <p:attrNameLst>
                                          <p:attrName>ppt_x</p:attrName>
                                        </p:attrNameLst>
                                      </p:cBhvr>
                                      <p:tavLst>
                                        <p:tav tm="0">
                                          <p:val>
                                            <p:strVal val="1+#ppt_w/2"/>
                                          </p:val>
                                        </p:tav>
                                        <p:tav tm="100000">
                                          <p:val>
                                            <p:strVal val="#ppt_x"/>
                                          </p:val>
                                        </p:tav>
                                      </p:tavLst>
                                    </p:anim>
                                    <p:anim calcmode="lin" valueType="num">
                                      <p:cBhvr additive="base">
                                        <p:cTn id="12" dur="500" fill="hold"/>
                                        <p:tgtEl>
                                          <p:spTgt spid="13418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4162"/>
                                        </p:tgtEl>
                                        <p:attrNameLst>
                                          <p:attrName>style.visibility</p:attrName>
                                        </p:attrNameLst>
                                      </p:cBhvr>
                                      <p:to>
                                        <p:strVal val="visible"/>
                                      </p:to>
                                    </p:set>
                                    <p:animEffect transition="in" filter="fade">
                                      <p:cBhvr>
                                        <p:cTn id="21" dur="1000"/>
                                        <p:tgtEl>
                                          <p:spTgt spid="1341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4173"/>
                                        </p:tgtEl>
                                        <p:attrNameLst>
                                          <p:attrName>style.visibility</p:attrName>
                                        </p:attrNameLst>
                                      </p:cBhvr>
                                      <p:to>
                                        <p:strVal val="visible"/>
                                      </p:to>
                                    </p:set>
                                    <p:animEffect transition="in" filter="fade">
                                      <p:cBhvr>
                                        <p:cTn id="32" dur="1000"/>
                                        <p:tgtEl>
                                          <p:spTgt spid="134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60" grpId="0" animBg="1"/>
      <p:bldP spid="134162" grpId="0"/>
      <p:bldP spid="1341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3"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5513" y="3249613"/>
            <a:ext cx="23971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pPr eaLnBrk="1" hangingPunct="1"/>
            <a:r>
              <a:rPr lang="en-US" altLang="zh-TW" sz="2400" smtClean="0"/>
              <a:t>Automatic Channel/Power Adjustment</a:t>
            </a:r>
          </a:p>
        </p:txBody>
      </p:sp>
      <p:sp>
        <p:nvSpPr>
          <p:cNvPr id="20484" name="Rectangle 4"/>
          <p:cNvSpPr>
            <a:spLocks noChangeArrowheads="1"/>
          </p:cNvSpPr>
          <p:nvPr/>
        </p:nvSpPr>
        <p:spPr bwMode="auto">
          <a:xfrm>
            <a:off x="382588" y="2981325"/>
            <a:ext cx="3930650" cy="34607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485" name="Rectangle 6"/>
          <p:cNvSpPr>
            <a:spLocks noChangeArrowheads="1"/>
          </p:cNvSpPr>
          <p:nvPr/>
        </p:nvSpPr>
        <p:spPr bwMode="auto">
          <a:xfrm>
            <a:off x="4910138" y="2962275"/>
            <a:ext cx="3806825" cy="34607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486" name="Oval 11"/>
          <p:cNvSpPr>
            <a:spLocks noChangeArrowheads="1"/>
          </p:cNvSpPr>
          <p:nvPr/>
        </p:nvSpPr>
        <p:spPr bwMode="auto">
          <a:xfrm>
            <a:off x="387350" y="2986088"/>
            <a:ext cx="1309688" cy="12112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487" name="Oval 12"/>
          <p:cNvSpPr>
            <a:spLocks noChangeArrowheads="1"/>
          </p:cNvSpPr>
          <p:nvPr/>
        </p:nvSpPr>
        <p:spPr bwMode="auto">
          <a:xfrm>
            <a:off x="1604963" y="3003550"/>
            <a:ext cx="1309687" cy="12112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488" name="Oval 13"/>
          <p:cNvSpPr>
            <a:spLocks noChangeArrowheads="1"/>
          </p:cNvSpPr>
          <p:nvPr/>
        </p:nvSpPr>
        <p:spPr bwMode="auto">
          <a:xfrm>
            <a:off x="2865438" y="3028950"/>
            <a:ext cx="1309687" cy="12112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489" name="Oval 14"/>
          <p:cNvSpPr>
            <a:spLocks noChangeArrowheads="1"/>
          </p:cNvSpPr>
          <p:nvPr/>
        </p:nvSpPr>
        <p:spPr bwMode="auto">
          <a:xfrm>
            <a:off x="387350" y="4073525"/>
            <a:ext cx="1309688" cy="12112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490" name="Oval 15"/>
          <p:cNvSpPr>
            <a:spLocks noChangeArrowheads="1"/>
          </p:cNvSpPr>
          <p:nvPr/>
        </p:nvSpPr>
        <p:spPr bwMode="auto">
          <a:xfrm>
            <a:off x="1604963" y="4090988"/>
            <a:ext cx="1309687" cy="12112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491" name="Oval 16"/>
          <p:cNvSpPr>
            <a:spLocks noChangeArrowheads="1"/>
          </p:cNvSpPr>
          <p:nvPr/>
        </p:nvSpPr>
        <p:spPr bwMode="auto">
          <a:xfrm>
            <a:off x="2865438" y="4116388"/>
            <a:ext cx="1309687" cy="12112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492" name="Oval 17"/>
          <p:cNvSpPr>
            <a:spLocks noChangeArrowheads="1"/>
          </p:cNvSpPr>
          <p:nvPr/>
        </p:nvSpPr>
        <p:spPr bwMode="auto">
          <a:xfrm>
            <a:off x="425450" y="5184775"/>
            <a:ext cx="1309688" cy="12112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493" name="Oval 18"/>
          <p:cNvSpPr>
            <a:spLocks noChangeArrowheads="1"/>
          </p:cNvSpPr>
          <p:nvPr/>
        </p:nvSpPr>
        <p:spPr bwMode="auto">
          <a:xfrm>
            <a:off x="1643063" y="5202238"/>
            <a:ext cx="1309687" cy="12112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494" name="Oval 19"/>
          <p:cNvSpPr>
            <a:spLocks noChangeArrowheads="1"/>
          </p:cNvSpPr>
          <p:nvPr/>
        </p:nvSpPr>
        <p:spPr bwMode="auto">
          <a:xfrm>
            <a:off x="2903538" y="5227638"/>
            <a:ext cx="1309687" cy="12112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495" name="Line 20"/>
          <p:cNvSpPr>
            <a:spLocks noChangeShapeType="1"/>
          </p:cNvSpPr>
          <p:nvPr/>
        </p:nvSpPr>
        <p:spPr bwMode="auto">
          <a:xfrm flipV="1">
            <a:off x="1063625" y="3563938"/>
            <a:ext cx="6302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24"/>
          <p:cNvSpPr>
            <a:spLocks noChangeShapeType="1"/>
          </p:cNvSpPr>
          <p:nvPr/>
        </p:nvSpPr>
        <p:spPr bwMode="auto">
          <a:xfrm>
            <a:off x="1068388" y="3632200"/>
            <a:ext cx="0" cy="555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0497" name="Picture 25"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0425" y="3279775"/>
            <a:ext cx="23971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26"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2013" y="3290888"/>
            <a:ext cx="23971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27"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1863" y="4429125"/>
            <a:ext cx="2397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28"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6775" y="4459288"/>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29"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8363" y="4470400"/>
            <a:ext cx="2397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30"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5675" y="5541963"/>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31"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0588" y="5572125"/>
            <a:ext cx="2397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32"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2175" y="5583238"/>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5" name="Rectangle 33"/>
          <p:cNvSpPr>
            <a:spLocks noGrp="1" noChangeArrowheads="1"/>
          </p:cNvSpPr>
          <p:nvPr>
            <p:ph type="body" idx="1"/>
          </p:nvPr>
        </p:nvSpPr>
        <p:spPr>
          <a:xfrm>
            <a:off x="444500" y="1503363"/>
            <a:ext cx="7772400" cy="1246187"/>
          </a:xfrm>
        </p:spPr>
        <p:txBody>
          <a:bodyPr/>
          <a:lstStyle/>
          <a:p>
            <a:pPr eaLnBrk="1" hangingPunct="1">
              <a:lnSpc>
                <a:spcPct val="140000"/>
              </a:lnSpc>
              <a:buClr>
                <a:srgbClr val="99CCFF"/>
              </a:buClr>
              <a:buFontTx/>
              <a:buChar char="•"/>
            </a:pPr>
            <a:r>
              <a:rPr lang="en-US" altLang="zh-TW" sz="1600" smtClean="0"/>
              <a:t>Automatic power uses a proprietary algorithm to automatically adjust the RF signal to broadcast far enough to reach wireless clients, but not so far that it interferes with RF signals broadcast by other APs.</a:t>
            </a:r>
          </a:p>
          <a:p>
            <a:pPr eaLnBrk="1" hangingPunct="1"/>
            <a:endParaRPr lang="en-US" altLang="zh-TW" sz="1400" smtClean="0"/>
          </a:p>
        </p:txBody>
      </p:sp>
      <p:pic>
        <p:nvPicPr>
          <p:cNvPr id="20506" name="Picture 34"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80088" y="3532188"/>
            <a:ext cx="23971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7" name="Oval 35"/>
          <p:cNvSpPr>
            <a:spLocks noChangeArrowheads="1"/>
          </p:cNvSpPr>
          <p:nvPr/>
        </p:nvSpPr>
        <p:spPr bwMode="auto">
          <a:xfrm>
            <a:off x="4946650" y="2960688"/>
            <a:ext cx="1903413" cy="177958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508" name="Oval 36"/>
          <p:cNvSpPr>
            <a:spLocks noChangeArrowheads="1"/>
          </p:cNvSpPr>
          <p:nvPr/>
        </p:nvSpPr>
        <p:spPr bwMode="auto">
          <a:xfrm>
            <a:off x="6792913" y="2979738"/>
            <a:ext cx="1903412" cy="177958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509" name="Oval 37"/>
          <p:cNvSpPr>
            <a:spLocks noChangeArrowheads="1"/>
          </p:cNvSpPr>
          <p:nvPr/>
        </p:nvSpPr>
        <p:spPr bwMode="auto">
          <a:xfrm>
            <a:off x="4927600" y="4584700"/>
            <a:ext cx="1903413" cy="177958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510" name="Oval 38"/>
          <p:cNvSpPr>
            <a:spLocks noChangeArrowheads="1"/>
          </p:cNvSpPr>
          <p:nvPr/>
        </p:nvSpPr>
        <p:spPr bwMode="auto">
          <a:xfrm>
            <a:off x="6756400" y="4573588"/>
            <a:ext cx="1903413" cy="177958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pic>
        <p:nvPicPr>
          <p:cNvPr id="20511" name="Picture 40"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9838" y="3562350"/>
            <a:ext cx="2397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2" name="Picture 41"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48338" y="5194300"/>
            <a:ext cx="2397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3" name="Picture 42"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6025" y="5181600"/>
            <a:ext cx="23971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4" name="Line 43"/>
          <p:cNvSpPr>
            <a:spLocks noChangeShapeType="1"/>
          </p:cNvSpPr>
          <p:nvPr/>
        </p:nvSpPr>
        <p:spPr bwMode="auto">
          <a:xfrm>
            <a:off x="5949950" y="3854450"/>
            <a:ext cx="9017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5" name="Line 44"/>
          <p:cNvSpPr>
            <a:spLocks noChangeShapeType="1"/>
          </p:cNvSpPr>
          <p:nvPr/>
        </p:nvSpPr>
        <p:spPr bwMode="auto">
          <a:xfrm>
            <a:off x="5895975" y="3884613"/>
            <a:ext cx="12700" cy="830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TW" sz="2400" smtClean="0"/>
              <a:t>Self-Healing Wireless Network</a:t>
            </a:r>
          </a:p>
        </p:txBody>
      </p:sp>
      <p:sp>
        <p:nvSpPr>
          <p:cNvPr id="21507" name="Rectangle 3"/>
          <p:cNvSpPr>
            <a:spLocks noGrp="1" noChangeArrowheads="1"/>
          </p:cNvSpPr>
          <p:nvPr>
            <p:ph type="body" idx="1"/>
          </p:nvPr>
        </p:nvSpPr>
        <p:spPr>
          <a:xfrm>
            <a:off x="522288" y="1420813"/>
            <a:ext cx="7772400" cy="1508125"/>
          </a:xfrm>
        </p:spPr>
        <p:txBody>
          <a:bodyPr/>
          <a:lstStyle/>
          <a:p>
            <a:pPr eaLnBrk="1" hangingPunct="1">
              <a:lnSpc>
                <a:spcPct val="120000"/>
              </a:lnSpc>
              <a:buClr>
                <a:srgbClr val="99CCFF"/>
              </a:buClr>
              <a:buFontTx/>
              <a:buChar char="•"/>
            </a:pPr>
            <a:r>
              <a:rPr lang="en-US" altLang="zh-TW" sz="1600" b="1" smtClean="0"/>
              <a:t>Fail-Safe</a:t>
            </a:r>
          </a:p>
          <a:p>
            <a:pPr lvl="1" eaLnBrk="1" hangingPunct="1">
              <a:lnSpc>
                <a:spcPct val="120000"/>
              </a:lnSpc>
              <a:buClr>
                <a:srgbClr val="FF9900"/>
              </a:buClr>
              <a:buFont typeface="Wingdings" pitchFamily="2" charset="2"/>
              <a:buChar char="ü"/>
            </a:pPr>
            <a:r>
              <a:rPr lang="en-US" altLang="zh-TW" sz="1400" smtClean="0"/>
              <a:t>When a Managed AP is powered down, the power of its neighboring AP(s) managed by the same switch is immediately </a:t>
            </a:r>
            <a:r>
              <a:rPr lang="en-US" altLang="zh-TW" sz="1400" smtClean="0">
                <a:solidFill>
                  <a:srgbClr val="0000FF"/>
                </a:solidFill>
              </a:rPr>
              <a:t>increased by</a:t>
            </a:r>
            <a:r>
              <a:rPr lang="en-US" altLang="zh-TW" sz="1400" smtClean="0"/>
              <a:t> </a:t>
            </a:r>
            <a:r>
              <a:rPr lang="en-US" altLang="zh-TW" sz="1400" smtClean="0">
                <a:solidFill>
                  <a:srgbClr val="0000FF"/>
                </a:solidFill>
              </a:rPr>
              <a:t>20%.</a:t>
            </a:r>
          </a:p>
          <a:p>
            <a:pPr lvl="1" eaLnBrk="1" hangingPunct="1">
              <a:lnSpc>
                <a:spcPct val="120000"/>
              </a:lnSpc>
              <a:buClr>
                <a:srgbClr val="FF9900"/>
              </a:buClr>
              <a:buFont typeface="Wingdings" pitchFamily="2" charset="2"/>
              <a:buChar char="ü"/>
            </a:pPr>
            <a:r>
              <a:rPr lang="en-US" altLang="zh-TW" sz="1400" smtClean="0"/>
              <a:t>The power level will adjust again every pre-configured Interval by sensing neighboring AP power status. </a:t>
            </a:r>
          </a:p>
        </p:txBody>
      </p:sp>
      <p:sp>
        <p:nvSpPr>
          <p:cNvPr id="135174" name="Oval 6"/>
          <p:cNvSpPr>
            <a:spLocks noChangeArrowheads="1"/>
          </p:cNvSpPr>
          <p:nvPr/>
        </p:nvSpPr>
        <p:spPr bwMode="auto">
          <a:xfrm>
            <a:off x="4603750" y="3422650"/>
            <a:ext cx="1309688" cy="12112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1509" name="Oval 7"/>
          <p:cNvSpPr>
            <a:spLocks noChangeArrowheads="1"/>
          </p:cNvSpPr>
          <p:nvPr/>
        </p:nvSpPr>
        <p:spPr bwMode="auto">
          <a:xfrm>
            <a:off x="5572125" y="4008438"/>
            <a:ext cx="1309688" cy="12112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35176" name="Oval 8"/>
          <p:cNvSpPr>
            <a:spLocks noChangeArrowheads="1"/>
          </p:cNvSpPr>
          <p:nvPr/>
        </p:nvSpPr>
        <p:spPr bwMode="auto">
          <a:xfrm>
            <a:off x="6503988" y="3408363"/>
            <a:ext cx="1309687" cy="12112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pic>
        <p:nvPicPr>
          <p:cNvPr id="21511" name="Picture 9"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0325" y="3771900"/>
            <a:ext cx="23971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7113" y="4306888"/>
            <a:ext cx="23971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675" y="3697288"/>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6"/>
          <p:cNvGrpSpPr>
            <a:grpSpLocks/>
          </p:cNvGrpSpPr>
          <p:nvPr/>
        </p:nvGrpSpPr>
        <p:grpSpPr bwMode="auto">
          <a:xfrm>
            <a:off x="5907088" y="4310063"/>
            <a:ext cx="666750" cy="554037"/>
            <a:chOff x="3721" y="2715"/>
            <a:chExt cx="420" cy="349"/>
          </a:xfrm>
        </p:grpSpPr>
        <p:sp>
          <p:nvSpPr>
            <p:cNvPr id="21522" name="Line 12"/>
            <p:cNvSpPr>
              <a:spLocks noChangeShapeType="1"/>
            </p:cNvSpPr>
            <p:nvPr/>
          </p:nvSpPr>
          <p:spPr bwMode="auto">
            <a:xfrm>
              <a:off x="3759" y="2742"/>
              <a:ext cx="358" cy="29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3" name="Line 13"/>
            <p:cNvSpPr>
              <a:spLocks noChangeShapeType="1"/>
            </p:cNvSpPr>
            <p:nvPr/>
          </p:nvSpPr>
          <p:spPr bwMode="auto">
            <a:xfrm flipH="1">
              <a:off x="3771" y="2715"/>
              <a:ext cx="311" cy="349"/>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4" name="Text Box 14"/>
            <p:cNvSpPr txBox="1">
              <a:spLocks noChangeArrowheads="1"/>
            </p:cNvSpPr>
            <p:nvPr/>
          </p:nvSpPr>
          <p:spPr bwMode="auto">
            <a:xfrm>
              <a:off x="3721" y="2777"/>
              <a:ext cx="4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sz="1400" b="0">
                  <a:solidFill>
                    <a:schemeClr val="tx1"/>
                  </a:solidFill>
                </a:rPr>
                <a:t>Failed</a:t>
              </a:r>
            </a:p>
          </p:txBody>
        </p:sp>
      </p:grpSp>
      <p:pic>
        <p:nvPicPr>
          <p:cNvPr id="21515" name="Picture 16"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2350" y="5354638"/>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5" name="Oval 17"/>
          <p:cNvSpPr>
            <a:spLocks noChangeArrowheads="1"/>
          </p:cNvSpPr>
          <p:nvPr/>
        </p:nvSpPr>
        <p:spPr bwMode="auto">
          <a:xfrm>
            <a:off x="5575300" y="5038725"/>
            <a:ext cx="1309688" cy="12112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pic>
        <p:nvPicPr>
          <p:cNvPr id="21517" name="Picture 18" descr="DGS-34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4138" y="4375150"/>
            <a:ext cx="10779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5"/>
          <p:cNvGrpSpPr>
            <a:grpSpLocks/>
          </p:cNvGrpSpPr>
          <p:nvPr/>
        </p:nvGrpSpPr>
        <p:grpSpPr bwMode="auto">
          <a:xfrm>
            <a:off x="2390775" y="4240213"/>
            <a:ext cx="1905000" cy="639762"/>
            <a:chOff x="1726" y="2671"/>
            <a:chExt cx="1200" cy="403"/>
          </a:xfrm>
        </p:grpSpPr>
        <p:sp>
          <p:nvSpPr>
            <p:cNvPr id="21519" name="Text Box 23"/>
            <p:cNvSpPr txBox="1">
              <a:spLocks noChangeArrowheads="1"/>
            </p:cNvSpPr>
            <p:nvPr/>
          </p:nvSpPr>
          <p:spPr bwMode="auto">
            <a:xfrm>
              <a:off x="1726" y="2901"/>
              <a:ext cx="1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b="0">
                  <a:solidFill>
                    <a:schemeClr val="tx1"/>
                  </a:solidFill>
                </a:rPr>
                <a:t>Increase 20% of power!</a:t>
              </a:r>
            </a:p>
          </p:txBody>
        </p:sp>
        <p:sp>
          <p:nvSpPr>
            <p:cNvPr id="21520" name="Line 19"/>
            <p:cNvSpPr>
              <a:spLocks noChangeShapeType="1"/>
            </p:cNvSpPr>
            <p:nvPr/>
          </p:nvSpPr>
          <p:spPr bwMode="auto">
            <a:xfrm flipV="1">
              <a:off x="1782" y="2872"/>
              <a:ext cx="106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1521" name="Text Box 22"/>
            <p:cNvSpPr txBox="1">
              <a:spLocks noChangeArrowheads="1"/>
            </p:cNvSpPr>
            <p:nvPr/>
          </p:nvSpPr>
          <p:spPr bwMode="auto">
            <a:xfrm>
              <a:off x="1776" y="2671"/>
              <a:ext cx="10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b="0">
                  <a:solidFill>
                    <a:schemeClr val="tx1"/>
                  </a:solidFill>
                </a:rPr>
                <a:t>Failure detected</a:t>
              </a:r>
              <a:r>
                <a:rPr lang="en-US" altLang="zh-TW"/>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nodeType="afterGroup">
                            <p:stCondLst>
                              <p:cond delay="2000"/>
                            </p:stCondLst>
                            <p:childTnLst>
                              <p:par>
                                <p:cTn id="13" presetID="6" presetClass="emph" presetSubtype="0" fill="hold" grpId="0" nodeType="afterEffect">
                                  <p:stCondLst>
                                    <p:cond delay="0"/>
                                  </p:stCondLst>
                                  <p:childTnLst>
                                    <p:animScale>
                                      <p:cBhvr>
                                        <p:cTn id="14" dur="500" fill="hold"/>
                                        <p:tgtEl>
                                          <p:spTgt spid="135174"/>
                                        </p:tgtEl>
                                      </p:cBhvr>
                                      <p:by x="150000" y="150000"/>
                                    </p:animScale>
                                  </p:childTnLst>
                                </p:cTn>
                              </p:par>
                              <p:par>
                                <p:cTn id="15" presetID="6" presetClass="emph" presetSubtype="0" fill="hold" grpId="0" nodeType="withEffect">
                                  <p:stCondLst>
                                    <p:cond delay="0"/>
                                  </p:stCondLst>
                                  <p:childTnLst>
                                    <p:animScale>
                                      <p:cBhvr>
                                        <p:cTn id="16" dur="500" fill="hold"/>
                                        <p:tgtEl>
                                          <p:spTgt spid="135176"/>
                                        </p:tgtEl>
                                      </p:cBhvr>
                                      <p:by x="150000" y="150000"/>
                                    </p:animScale>
                                  </p:childTnLst>
                                </p:cTn>
                              </p:par>
                              <p:par>
                                <p:cTn id="17" presetID="6" presetClass="emph" presetSubtype="0" fill="hold" grpId="0" nodeType="withEffect">
                                  <p:stCondLst>
                                    <p:cond delay="0"/>
                                  </p:stCondLst>
                                  <p:childTnLst>
                                    <p:animScale>
                                      <p:cBhvr>
                                        <p:cTn id="18" dur="500" fill="hold"/>
                                        <p:tgtEl>
                                          <p:spTgt spid="13518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animBg="1"/>
      <p:bldP spid="135176" grpId="0" animBg="1"/>
      <p:bldP spid="13518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rot="-1477203">
            <a:off x="3865563" y="3713163"/>
            <a:ext cx="2909887" cy="2743200"/>
          </a:xfrm>
          <a:prstGeom prst="ellipse">
            <a:avLst/>
          </a:prstGeom>
          <a:solidFill>
            <a:schemeClr val="accent1">
              <a:alpha val="20000"/>
            </a:schemeClr>
          </a:solidFill>
          <a:ln w="9525">
            <a:solidFill>
              <a:srgbClr val="6699FF"/>
            </a:solidFill>
            <a:prstDash val="dash"/>
            <a:round/>
            <a:headEnd/>
            <a:tailEnd/>
          </a:ln>
        </p:spPr>
        <p:txBody>
          <a:bodyPr wrap="none" anchor="ctr"/>
          <a:lstStyle/>
          <a:p>
            <a:endParaRPr lang="en-US" altLang="zh-TW" b="0">
              <a:solidFill>
                <a:srgbClr val="0000FF"/>
              </a:solidFill>
            </a:endParaRPr>
          </a:p>
        </p:txBody>
      </p:sp>
      <p:sp>
        <p:nvSpPr>
          <p:cNvPr id="22531" name="Oval 3"/>
          <p:cNvSpPr>
            <a:spLocks noChangeArrowheads="1"/>
          </p:cNvSpPr>
          <p:nvPr/>
        </p:nvSpPr>
        <p:spPr bwMode="auto">
          <a:xfrm rot="-1477203">
            <a:off x="1892300" y="3713163"/>
            <a:ext cx="2909888" cy="2743200"/>
          </a:xfrm>
          <a:prstGeom prst="ellipse">
            <a:avLst/>
          </a:prstGeom>
          <a:solidFill>
            <a:schemeClr val="accent1">
              <a:alpha val="20000"/>
            </a:schemeClr>
          </a:solidFill>
          <a:ln w="9525">
            <a:solidFill>
              <a:srgbClr val="6699FF"/>
            </a:solidFill>
            <a:prstDash val="dash"/>
            <a:round/>
            <a:headEnd/>
            <a:tailEnd/>
          </a:ln>
        </p:spPr>
        <p:txBody>
          <a:bodyPr wrap="none" anchor="ctr"/>
          <a:lstStyle/>
          <a:p>
            <a:endParaRPr lang="en-US" altLang="zh-TW" b="0">
              <a:solidFill>
                <a:srgbClr val="0000FF"/>
              </a:solidFill>
            </a:endParaRPr>
          </a:p>
        </p:txBody>
      </p:sp>
      <p:sp>
        <p:nvSpPr>
          <p:cNvPr id="22532" name="Rectangle 52"/>
          <p:cNvSpPr>
            <a:spLocks noGrp="1" noChangeArrowheads="1"/>
          </p:cNvSpPr>
          <p:nvPr>
            <p:ph type="title"/>
          </p:nvPr>
        </p:nvSpPr>
        <p:spPr/>
        <p:txBody>
          <a:bodyPr/>
          <a:lstStyle/>
          <a:p>
            <a:pPr eaLnBrk="1" hangingPunct="1"/>
            <a:r>
              <a:rPr lang="en-US" altLang="zh-TW" sz="2400" smtClean="0"/>
              <a:t>Self-Healing Wireless Network</a:t>
            </a:r>
          </a:p>
        </p:txBody>
      </p:sp>
      <p:sp>
        <p:nvSpPr>
          <p:cNvPr id="22533" name="Rectangle 4"/>
          <p:cNvSpPr>
            <a:spLocks noGrp="1" noChangeArrowheads="1"/>
          </p:cNvSpPr>
          <p:nvPr>
            <p:ph type="body" idx="1"/>
          </p:nvPr>
        </p:nvSpPr>
        <p:spPr>
          <a:xfrm>
            <a:off x="439738" y="1376363"/>
            <a:ext cx="7772400" cy="4471987"/>
          </a:xfrm>
        </p:spPr>
        <p:txBody>
          <a:bodyPr/>
          <a:lstStyle/>
          <a:p>
            <a:pPr eaLnBrk="1" hangingPunct="1">
              <a:lnSpc>
                <a:spcPct val="120000"/>
              </a:lnSpc>
              <a:buClr>
                <a:srgbClr val="99CCFF"/>
              </a:buClr>
              <a:buFontTx/>
              <a:buChar char="•"/>
            </a:pPr>
            <a:r>
              <a:rPr lang="en-US" altLang="zh-TW" sz="1600" b="1" smtClean="0"/>
              <a:t>Load Balancing</a:t>
            </a:r>
          </a:p>
          <a:p>
            <a:pPr lvl="1" eaLnBrk="1" hangingPunct="1">
              <a:lnSpc>
                <a:spcPct val="120000"/>
              </a:lnSpc>
              <a:buClr>
                <a:srgbClr val="FF9900"/>
              </a:buClr>
              <a:buFont typeface="Wingdings" pitchFamily="2" charset="2"/>
              <a:buChar char="ü"/>
            </a:pPr>
            <a:r>
              <a:rPr lang="en-US" altLang="zh-TW" sz="1400" smtClean="0"/>
              <a:t>Unified Switch performs load utilization across the switch-managed access points on per radio basis based on AP’s utilization rate. </a:t>
            </a:r>
          </a:p>
          <a:p>
            <a:pPr lvl="1" eaLnBrk="1" hangingPunct="1">
              <a:lnSpc>
                <a:spcPct val="120000"/>
              </a:lnSpc>
              <a:buClr>
                <a:srgbClr val="FF9900"/>
              </a:buClr>
              <a:buFont typeface="Wingdings" pitchFamily="2" charset="2"/>
              <a:buChar char="ü"/>
            </a:pPr>
            <a:r>
              <a:rPr lang="en-US" altLang="zh-TW" sz="1400" smtClean="0"/>
              <a:t>The APs report bandwidth utilization to the Unified Switch regularly</a:t>
            </a:r>
          </a:p>
          <a:p>
            <a:pPr lvl="1" eaLnBrk="1" hangingPunct="1">
              <a:lnSpc>
                <a:spcPct val="120000"/>
              </a:lnSpc>
              <a:buClr>
                <a:srgbClr val="FF9900"/>
              </a:buClr>
              <a:buFont typeface="Wingdings" pitchFamily="2" charset="2"/>
              <a:buChar char="ü"/>
            </a:pPr>
            <a:r>
              <a:rPr lang="en-US" altLang="zh-TW" sz="1400" smtClean="0"/>
              <a:t>If the bandwidth utilization reaches a configured threshold then the new client associations are rejected.  The new client will be forced to connect  to an overlapped neighbor AP with lower utilization.</a:t>
            </a:r>
          </a:p>
        </p:txBody>
      </p:sp>
      <p:sp>
        <p:nvSpPr>
          <p:cNvPr id="22534" name="Text Box 7"/>
          <p:cNvSpPr txBox="1">
            <a:spLocks noChangeArrowheads="1"/>
          </p:cNvSpPr>
          <p:nvPr/>
        </p:nvSpPr>
        <p:spPr bwMode="auto">
          <a:xfrm>
            <a:off x="3689350" y="3757613"/>
            <a:ext cx="11461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chemeClr val="tx1"/>
                </a:solidFill>
              </a:rPr>
              <a:t>Unified Switch</a:t>
            </a:r>
          </a:p>
        </p:txBody>
      </p:sp>
      <p:grpSp>
        <p:nvGrpSpPr>
          <p:cNvPr id="2" name="Group 9"/>
          <p:cNvGrpSpPr>
            <a:grpSpLocks/>
          </p:cNvGrpSpPr>
          <p:nvPr/>
        </p:nvGrpSpPr>
        <p:grpSpPr bwMode="auto">
          <a:xfrm>
            <a:off x="2051050" y="4733925"/>
            <a:ext cx="519113" cy="431800"/>
            <a:chOff x="1374" y="2894"/>
            <a:chExt cx="327" cy="272"/>
          </a:xfrm>
        </p:grpSpPr>
        <p:pic>
          <p:nvPicPr>
            <p:cNvPr id="22576" name="Picture 10" descr="MCj043256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 y="2939"/>
              <a:ext cx="22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7" name="Picture 11" descr="j04326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 y="2894"/>
              <a:ext cx="19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2"/>
          <p:cNvGrpSpPr>
            <a:grpSpLocks/>
          </p:cNvGrpSpPr>
          <p:nvPr/>
        </p:nvGrpSpPr>
        <p:grpSpPr bwMode="auto">
          <a:xfrm>
            <a:off x="2667000" y="5453063"/>
            <a:ext cx="479425" cy="420687"/>
            <a:chOff x="1762" y="3347"/>
            <a:chExt cx="302" cy="265"/>
          </a:xfrm>
        </p:grpSpPr>
        <p:pic>
          <p:nvPicPr>
            <p:cNvPr id="22574" name="Picture 13" descr="MCj043256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3" y="3401"/>
              <a:ext cx="21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5" name="Picture 14" descr="j04326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 y="3347"/>
              <a:ext cx="19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7" name="Line 15"/>
          <p:cNvSpPr>
            <a:spLocks noChangeShapeType="1"/>
          </p:cNvSpPr>
          <p:nvPr/>
        </p:nvSpPr>
        <p:spPr bwMode="auto">
          <a:xfrm flipV="1">
            <a:off x="3505200" y="4302125"/>
            <a:ext cx="720725"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16"/>
          <p:cNvSpPr>
            <a:spLocks noChangeShapeType="1"/>
          </p:cNvSpPr>
          <p:nvPr/>
        </p:nvSpPr>
        <p:spPr bwMode="auto">
          <a:xfrm flipH="1" flipV="1">
            <a:off x="4513263" y="4302125"/>
            <a:ext cx="720725"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39" name="Group 17"/>
          <p:cNvGrpSpPr>
            <a:grpSpLocks/>
          </p:cNvGrpSpPr>
          <p:nvPr/>
        </p:nvGrpSpPr>
        <p:grpSpPr bwMode="auto">
          <a:xfrm>
            <a:off x="5810250" y="5368925"/>
            <a:ext cx="479425" cy="420688"/>
            <a:chOff x="3742" y="3294"/>
            <a:chExt cx="302" cy="265"/>
          </a:xfrm>
        </p:grpSpPr>
        <p:pic>
          <p:nvPicPr>
            <p:cNvPr id="22572" name="Picture 18" descr="MCj043256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3" y="3348"/>
              <a:ext cx="21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3" name="Picture 19" descr="j04326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 y="3294"/>
              <a:ext cx="19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0"/>
          <p:cNvGrpSpPr>
            <a:grpSpLocks/>
          </p:cNvGrpSpPr>
          <p:nvPr/>
        </p:nvGrpSpPr>
        <p:grpSpPr bwMode="auto">
          <a:xfrm>
            <a:off x="2413000" y="4008438"/>
            <a:ext cx="563563" cy="411162"/>
            <a:chOff x="1602" y="2437"/>
            <a:chExt cx="355" cy="259"/>
          </a:xfrm>
        </p:grpSpPr>
        <p:pic>
          <p:nvPicPr>
            <p:cNvPr id="22570" name="Picture 21" descr="j04326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2" y="2437"/>
              <a:ext cx="21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1" name="Picture 22" descr="MCj043256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 y="2485"/>
              <a:ext cx="21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1207" name="Text Box 23"/>
          <p:cNvSpPr txBox="1">
            <a:spLocks noChangeArrowheads="1"/>
          </p:cNvSpPr>
          <p:nvPr/>
        </p:nvSpPr>
        <p:spPr bwMode="auto">
          <a:xfrm>
            <a:off x="5018088" y="3640138"/>
            <a:ext cx="1584325" cy="4667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b="0">
                <a:solidFill>
                  <a:srgbClr val="0000FF"/>
                </a:solidFill>
              </a:rPr>
              <a:t>Default bandwidth utilization: 60%</a:t>
            </a:r>
          </a:p>
        </p:txBody>
      </p:sp>
      <p:sp>
        <p:nvSpPr>
          <p:cNvPr id="221208" name="Line 24"/>
          <p:cNvSpPr>
            <a:spLocks noChangeShapeType="1"/>
          </p:cNvSpPr>
          <p:nvPr/>
        </p:nvSpPr>
        <p:spPr bwMode="auto">
          <a:xfrm>
            <a:off x="2928938" y="4360863"/>
            <a:ext cx="288925" cy="4318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1209" name="Line 25"/>
          <p:cNvSpPr>
            <a:spLocks noChangeShapeType="1"/>
          </p:cNvSpPr>
          <p:nvPr/>
        </p:nvSpPr>
        <p:spPr bwMode="auto">
          <a:xfrm flipV="1">
            <a:off x="2570163" y="5008563"/>
            <a:ext cx="647700" cy="1587"/>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1210" name="Line 26"/>
          <p:cNvSpPr>
            <a:spLocks noChangeShapeType="1"/>
          </p:cNvSpPr>
          <p:nvPr/>
        </p:nvSpPr>
        <p:spPr bwMode="auto">
          <a:xfrm flipV="1">
            <a:off x="3001963" y="5081588"/>
            <a:ext cx="360362" cy="4318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5" name="Text Box 27"/>
          <p:cNvSpPr txBox="1">
            <a:spLocks noChangeArrowheads="1"/>
          </p:cNvSpPr>
          <p:nvPr/>
        </p:nvSpPr>
        <p:spPr bwMode="auto">
          <a:xfrm>
            <a:off x="3433763" y="4813300"/>
            <a:ext cx="522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chemeClr val="tx1"/>
                </a:solidFill>
              </a:rPr>
              <a:t>AP-1</a:t>
            </a:r>
          </a:p>
        </p:txBody>
      </p:sp>
      <p:sp>
        <p:nvSpPr>
          <p:cNvPr id="22546" name="Text Box 28"/>
          <p:cNvSpPr txBox="1">
            <a:spLocks noChangeArrowheads="1"/>
          </p:cNvSpPr>
          <p:nvPr/>
        </p:nvSpPr>
        <p:spPr bwMode="auto">
          <a:xfrm>
            <a:off x="5378450" y="4806950"/>
            <a:ext cx="522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chemeClr val="tx1"/>
                </a:solidFill>
              </a:rPr>
              <a:t>AP-2</a:t>
            </a:r>
          </a:p>
        </p:txBody>
      </p:sp>
      <p:grpSp>
        <p:nvGrpSpPr>
          <p:cNvPr id="6" name="Group 29"/>
          <p:cNvGrpSpPr>
            <a:grpSpLocks/>
          </p:cNvGrpSpPr>
          <p:nvPr/>
        </p:nvGrpSpPr>
        <p:grpSpPr bwMode="auto">
          <a:xfrm flipH="1">
            <a:off x="3578225" y="5453063"/>
            <a:ext cx="563563" cy="477837"/>
            <a:chOff x="2336" y="3347"/>
            <a:chExt cx="355" cy="301"/>
          </a:xfrm>
        </p:grpSpPr>
        <p:pic>
          <p:nvPicPr>
            <p:cNvPr id="22567" name="Picture 30" descr="MCj0431572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6" y="3347"/>
              <a:ext cx="18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8" name="Picture 31" descr="j04326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2" y="3347"/>
              <a:ext cx="19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9" name="Text Box 32"/>
            <p:cNvSpPr txBox="1">
              <a:spLocks noChangeArrowheads="1"/>
            </p:cNvSpPr>
            <p:nvPr/>
          </p:nvSpPr>
          <p:spPr bwMode="auto">
            <a:xfrm>
              <a:off x="2336" y="3475"/>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chemeClr val="tx1"/>
                  </a:solidFill>
                </a:rPr>
                <a:t>user4</a:t>
              </a:r>
            </a:p>
          </p:txBody>
        </p:sp>
      </p:grpSp>
      <p:grpSp>
        <p:nvGrpSpPr>
          <p:cNvPr id="7" name="Group 33"/>
          <p:cNvGrpSpPr>
            <a:grpSpLocks/>
          </p:cNvGrpSpPr>
          <p:nvPr/>
        </p:nvGrpSpPr>
        <p:grpSpPr bwMode="auto">
          <a:xfrm flipH="1">
            <a:off x="4154488" y="6161088"/>
            <a:ext cx="563562" cy="477837"/>
            <a:chOff x="2336" y="3347"/>
            <a:chExt cx="355" cy="301"/>
          </a:xfrm>
        </p:grpSpPr>
        <p:pic>
          <p:nvPicPr>
            <p:cNvPr id="22564" name="Picture 34" descr="MCj0431572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6" y="3347"/>
              <a:ext cx="18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5" name="Picture 35" descr="j04326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2" y="3347"/>
              <a:ext cx="19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6" name="Text Box 36"/>
            <p:cNvSpPr txBox="1">
              <a:spLocks noChangeArrowheads="1"/>
            </p:cNvSpPr>
            <p:nvPr/>
          </p:nvSpPr>
          <p:spPr bwMode="auto">
            <a:xfrm>
              <a:off x="2336" y="3475"/>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chemeClr val="tx1"/>
                  </a:solidFill>
                </a:rPr>
                <a:t>user4</a:t>
              </a:r>
            </a:p>
          </p:txBody>
        </p:sp>
      </p:grpSp>
      <p:sp>
        <p:nvSpPr>
          <p:cNvPr id="221221" name="Text Box 37"/>
          <p:cNvSpPr txBox="1">
            <a:spLocks noChangeArrowheads="1"/>
          </p:cNvSpPr>
          <p:nvPr/>
        </p:nvSpPr>
        <p:spPr bwMode="auto">
          <a:xfrm>
            <a:off x="1704975" y="3654425"/>
            <a:ext cx="1846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rgbClr val="0000FF"/>
                </a:solidFill>
              </a:rPr>
              <a:t>Utilization rate increased</a:t>
            </a:r>
          </a:p>
        </p:txBody>
      </p:sp>
      <p:sp>
        <p:nvSpPr>
          <p:cNvPr id="221222" name="Text Box 38"/>
          <p:cNvSpPr txBox="1">
            <a:spLocks noChangeArrowheads="1"/>
          </p:cNvSpPr>
          <p:nvPr/>
        </p:nvSpPr>
        <p:spPr bwMode="auto">
          <a:xfrm>
            <a:off x="5018088" y="4157663"/>
            <a:ext cx="2092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rgbClr val="FF0000"/>
                </a:solidFill>
              </a:rPr>
              <a:t>Reach utilization threshold!!!</a:t>
            </a:r>
          </a:p>
        </p:txBody>
      </p:sp>
      <p:sp>
        <p:nvSpPr>
          <p:cNvPr id="22551" name="Text Box 39"/>
          <p:cNvSpPr txBox="1">
            <a:spLocks noChangeArrowheads="1"/>
          </p:cNvSpPr>
          <p:nvPr/>
        </p:nvSpPr>
        <p:spPr bwMode="auto">
          <a:xfrm>
            <a:off x="5449888" y="4576763"/>
            <a:ext cx="1603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b="0">
                <a:solidFill>
                  <a:srgbClr val="0000FF"/>
                </a:solidFill>
              </a:rPr>
              <a:t>Utilization rate for AP-2: 10%</a:t>
            </a:r>
          </a:p>
        </p:txBody>
      </p:sp>
      <p:sp>
        <p:nvSpPr>
          <p:cNvPr id="221224" name="Text Box 40"/>
          <p:cNvSpPr txBox="1">
            <a:spLocks noChangeArrowheads="1"/>
          </p:cNvSpPr>
          <p:nvPr/>
        </p:nvSpPr>
        <p:spPr bwMode="auto">
          <a:xfrm>
            <a:off x="4589463" y="6303963"/>
            <a:ext cx="1835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rgbClr val="0000FF"/>
                </a:solidFill>
              </a:rPr>
              <a:t>Attempt to connect AP-1</a:t>
            </a:r>
          </a:p>
        </p:txBody>
      </p:sp>
      <p:sp>
        <p:nvSpPr>
          <p:cNvPr id="221225" name="Text Box 41"/>
          <p:cNvSpPr txBox="1">
            <a:spLocks noChangeArrowheads="1"/>
          </p:cNvSpPr>
          <p:nvPr/>
        </p:nvSpPr>
        <p:spPr bwMode="auto">
          <a:xfrm>
            <a:off x="3794125" y="4525963"/>
            <a:ext cx="1171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rgbClr val="FF0000"/>
                </a:solidFill>
              </a:rPr>
              <a:t>User4 rejected</a:t>
            </a:r>
          </a:p>
        </p:txBody>
      </p:sp>
      <p:grpSp>
        <p:nvGrpSpPr>
          <p:cNvPr id="8" name="Group 42"/>
          <p:cNvGrpSpPr>
            <a:grpSpLocks/>
          </p:cNvGrpSpPr>
          <p:nvPr/>
        </p:nvGrpSpPr>
        <p:grpSpPr bwMode="auto">
          <a:xfrm flipH="1">
            <a:off x="3721100" y="5441950"/>
            <a:ext cx="360363" cy="358775"/>
            <a:chOff x="4105" y="3884"/>
            <a:chExt cx="227" cy="226"/>
          </a:xfrm>
        </p:grpSpPr>
        <p:sp>
          <p:nvSpPr>
            <p:cNvPr id="22562" name="Line 43"/>
            <p:cNvSpPr>
              <a:spLocks noChangeShapeType="1"/>
            </p:cNvSpPr>
            <p:nvPr/>
          </p:nvSpPr>
          <p:spPr bwMode="auto">
            <a:xfrm flipV="1">
              <a:off x="4105" y="3884"/>
              <a:ext cx="227" cy="22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3" name="Line 44"/>
            <p:cNvSpPr>
              <a:spLocks noChangeShapeType="1"/>
            </p:cNvSpPr>
            <p:nvPr/>
          </p:nvSpPr>
          <p:spPr bwMode="auto">
            <a:xfrm flipH="1" flipV="1">
              <a:off x="4105" y="3884"/>
              <a:ext cx="227" cy="22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1229" name="Text Box 45"/>
          <p:cNvSpPr txBox="1">
            <a:spLocks noChangeArrowheads="1"/>
          </p:cNvSpPr>
          <p:nvPr/>
        </p:nvSpPr>
        <p:spPr bwMode="auto">
          <a:xfrm>
            <a:off x="3721100" y="4695825"/>
            <a:ext cx="146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b="0">
                <a:solidFill>
                  <a:srgbClr val="0000FF"/>
                </a:solidFill>
              </a:rPr>
              <a:t>Force to connect to Ap-2</a:t>
            </a:r>
          </a:p>
        </p:txBody>
      </p:sp>
      <p:sp>
        <p:nvSpPr>
          <p:cNvPr id="22556" name="Line 46"/>
          <p:cNvSpPr>
            <a:spLocks noChangeShapeType="1"/>
          </p:cNvSpPr>
          <p:nvPr/>
        </p:nvSpPr>
        <p:spPr bwMode="auto">
          <a:xfrm flipH="1" flipV="1">
            <a:off x="5449888" y="5081588"/>
            <a:ext cx="431800" cy="287337"/>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1231" name="Line 47"/>
          <p:cNvSpPr>
            <a:spLocks noChangeShapeType="1"/>
          </p:cNvSpPr>
          <p:nvPr/>
        </p:nvSpPr>
        <p:spPr bwMode="auto">
          <a:xfrm flipV="1">
            <a:off x="5162550" y="5081588"/>
            <a:ext cx="142875" cy="358775"/>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1232" name="Text Box 48"/>
          <p:cNvSpPr txBox="1">
            <a:spLocks noChangeArrowheads="1"/>
          </p:cNvSpPr>
          <p:nvPr/>
        </p:nvSpPr>
        <p:spPr bwMode="auto">
          <a:xfrm>
            <a:off x="4297363" y="5815013"/>
            <a:ext cx="171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rgbClr val="0000FF"/>
                </a:solidFill>
              </a:rPr>
              <a:t>User4 connect to AP-2</a:t>
            </a:r>
          </a:p>
        </p:txBody>
      </p:sp>
      <p:pic>
        <p:nvPicPr>
          <p:cNvPr id="22559" name="Picture 50" descr="DGS-3426"/>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2225" y="4016375"/>
            <a:ext cx="107791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53" descr="未命名"/>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7713" y="4600575"/>
            <a:ext cx="2397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54" descr="未命名"/>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8750" y="4587875"/>
            <a:ext cx="23971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1207"/>
                                        </p:tgtEl>
                                        <p:attrNameLst>
                                          <p:attrName>style.visibility</p:attrName>
                                        </p:attrNameLst>
                                      </p:cBhvr>
                                      <p:to>
                                        <p:strVal val="visible"/>
                                      </p:to>
                                    </p:set>
                                    <p:animEffect transition="in" filter="dissolve">
                                      <p:cBhvr>
                                        <p:cTn id="7" dur="1000"/>
                                        <p:tgtEl>
                                          <p:spTgt spid="2212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21208"/>
                                        </p:tgtEl>
                                        <p:attrNameLst>
                                          <p:attrName>style.visibility</p:attrName>
                                        </p:attrNameLst>
                                      </p:cBhvr>
                                      <p:to>
                                        <p:strVal val="visible"/>
                                      </p:to>
                                    </p:set>
                                    <p:animEffect transition="in" filter="dissolve">
                                      <p:cBhvr>
                                        <p:cTn id="15" dur="500"/>
                                        <p:tgtEl>
                                          <p:spTgt spid="221208"/>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21221"/>
                                        </p:tgtEl>
                                        <p:attrNameLst>
                                          <p:attrName>style.visibility</p:attrName>
                                        </p:attrNameLst>
                                      </p:cBhvr>
                                      <p:to>
                                        <p:strVal val="visible"/>
                                      </p:to>
                                    </p:set>
                                    <p:animEffect transition="in" filter="dissolve">
                                      <p:cBhvr>
                                        <p:cTn id="19" dur="1000"/>
                                        <p:tgtEl>
                                          <p:spTgt spid="221221"/>
                                        </p:tgtEl>
                                      </p:cBhvr>
                                    </p:animEffect>
                                  </p:childTnLst>
                                </p:cTn>
                              </p:par>
                            </p:childTnLst>
                          </p:cTn>
                        </p:par>
                        <p:par>
                          <p:cTn id="20" fill="hold" nodeType="afterGroup">
                            <p:stCondLst>
                              <p:cond delay="1500"/>
                            </p:stCondLst>
                            <p:childTnLst>
                              <p:par>
                                <p:cTn id="21" presetID="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1000"/>
                                        <p:tgtEl>
                                          <p:spTgt spid="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21209"/>
                                        </p:tgtEl>
                                        <p:attrNameLst>
                                          <p:attrName>style.visibility</p:attrName>
                                        </p:attrNameLst>
                                      </p:cBhvr>
                                      <p:to>
                                        <p:strVal val="visible"/>
                                      </p:to>
                                    </p:set>
                                    <p:animEffect transition="in" filter="dissolve">
                                      <p:cBhvr>
                                        <p:cTn id="26" dur="1000"/>
                                        <p:tgtEl>
                                          <p:spTgt spid="221209"/>
                                        </p:tgtEl>
                                      </p:cBhvr>
                                    </p:animEffect>
                                  </p:childTnLst>
                                </p:cTn>
                              </p:par>
                            </p:childTnLst>
                          </p:cTn>
                        </p:par>
                        <p:par>
                          <p:cTn id="27" fill="hold" nodeType="afterGroup">
                            <p:stCondLst>
                              <p:cond delay="2500"/>
                            </p:stCondLst>
                            <p:childTnLst>
                              <p:par>
                                <p:cTn id="28" presetID="26" presetClass="emph" presetSubtype="0" fill="hold" grpId="1" nodeType="afterEffect">
                                  <p:stCondLst>
                                    <p:cond delay="0"/>
                                  </p:stCondLst>
                                  <p:childTnLst>
                                    <p:animEffect transition="out" filter="fade">
                                      <p:cBhvr>
                                        <p:cTn id="29" dur="1000" tmFilter="0, 0; .2, .5; .8, .5; 1, 0"/>
                                        <p:tgtEl>
                                          <p:spTgt spid="221221"/>
                                        </p:tgtEl>
                                      </p:cBhvr>
                                    </p:animEffect>
                                    <p:animScale>
                                      <p:cBhvr>
                                        <p:cTn id="30" dur="500" autoRev="1" fill="hold"/>
                                        <p:tgtEl>
                                          <p:spTgt spid="221221"/>
                                        </p:tgtEl>
                                      </p:cBhvr>
                                      <p:by x="105000" y="105000"/>
                                    </p:animScale>
                                  </p:childTnLst>
                                </p:cTn>
                              </p:par>
                            </p:childTnLst>
                          </p:cTn>
                        </p:par>
                        <p:par>
                          <p:cTn id="31" fill="hold" nodeType="afterGroup">
                            <p:stCondLst>
                              <p:cond delay="3500"/>
                            </p:stCondLst>
                            <p:childTnLst>
                              <p:par>
                                <p:cTn id="32" presetID="9"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1000"/>
                                        <p:tgtEl>
                                          <p:spTgt spid="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21210"/>
                                        </p:tgtEl>
                                        <p:attrNameLst>
                                          <p:attrName>style.visibility</p:attrName>
                                        </p:attrNameLst>
                                      </p:cBhvr>
                                      <p:to>
                                        <p:strVal val="visible"/>
                                      </p:to>
                                    </p:set>
                                    <p:animEffect transition="in" filter="dissolve">
                                      <p:cBhvr>
                                        <p:cTn id="37" dur="1000"/>
                                        <p:tgtEl>
                                          <p:spTgt spid="221210"/>
                                        </p:tgtEl>
                                      </p:cBhvr>
                                    </p:animEffect>
                                  </p:childTnLst>
                                </p:cTn>
                              </p:par>
                            </p:childTnLst>
                          </p:cTn>
                        </p:par>
                        <p:par>
                          <p:cTn id="38" fill="hold" nodeType="afterGroup">
                            <p:stCondLst>
                              <p:cond delay="4500"/>
                            </p:stCondLst>
                            <p:childTnLst>
                              <p:par>
                                <p:cTn id="39" presetID="26" presetClass="emph" presetSubtype="0" fill="hold" grpId="2" nodeType="afterEffect">
                                  <p:stCondLst>
                                    <p:cond delay="0"/>
                                  </p:stCondLst>
                                  <p:childTnLst>
                                    <p:animEffect transition="out" filter="fade">
                                      <p:cBhvr>
                                        <p:cTn id="40" dur="1000" tmFilter="0, 0; .2, .5; .8, .5; 1, 0"/>
                                        <p:tgtEl>
                                          <p:spTgt spid="221221"/>
                                        </p:tgtEl>
                                      </p:cBhvr>
                                    </p:animEffect>
                                    <p:animScale>
                                      <p:cBhvr>
                                        <p:cTn id="41" dur="500" autoRev="1" fill="hold"/>
                                        <p:tgtEl>
                                          <p:spTgt spid="221221"/>
                                        </p:tgtEl>
                                      </p:cBhvr>
                                      <p:by x="105000" y="105000"/>
                                    </p:animScale>
                                  </p:childTnLst>
                                </p:cTn>
                              </p:par>
                              <p:par>
                                <p:cTn id="42" presetID="9" presetClass="entr" presetSubtype="0" fill="hold" grpId="0" nodeType="withEffect">
                                  <p:stCondLst>
                                    <p:cond delay="0"/>
                                  </p:stCondLst>
                                  <p:childTnLst>
                                    <p:set>
                                      <p:cBhvr>
                                        <p:cTn id="43" dur="1" fill="hold">
                                          <p:stCondLst>
                                            <p:cond delay="0"/>
                                          </p:stCondLst>
                                        </p:cTn>
                                        <p:tgtEl>
                                          <p:spTgt spid="221222"/>
                                        </p:tgtEl>
                                        <p:attrNameLst>
                                          <p:attrName>style.visibility</p:attrName>
                                        </p:attrNameLst>
                                      </p:cBhvr>
                                      <p:to>
                                        <p:strVal val="visible"/>
                                      </p:to>
                                    </p:set>
                                    <p:animEffect transition="in" filter="dissolve">
                                      <p:cBhvr>
                                        <p:cTn id="44" dur="1000"/>
                                        <p:tgtEl>
                                          <p:spTgt spid="22122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ssolve">
                                      <p:cBhvr>
                                        <p:cTn id="49" dur="500"/>
                                        <p:tgtEl>
                                          <p:spTgt spid="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21224"/>
                                        </p:tgtEl>
                                        <p:attrNameLst>
                                          <p:attrName>style.visibility</p:attrName>
                                        </p:attrNameLst>
                                      </p:cBhvr>
                                      <p:to>
                                        <p:strVal val="visible"/>
                                      </p:to>
                                    </p:set>
                                    <p:animEffect transition="in" filter="dissolve">
                                      <p:cBhvr>
                                        <p:cTn id="52" dur="500"/>
                                        <p:tgtEl>
                                          <p:spTgt spid="221224"/>
                                        </p:tgtEl>
                                      </p:cBhvr>
                                    </p:animEffect>
                                  </p:childTnLst>
                                </p:cTn>
                              </p:par>
                            </p:childTnLst>
                          </p:cTn>
                        </p:par>
                        <p:par>
                          <p:cTn id="53" fill="hold" nodeType="afterGroup">
                            <p:stCondLst>
                              <p:cond delay="500"/>
                            </p:stCondLst>
                            <p:childTnLst>
                              <p:par>
                                <p:cTn id="54" presetID="64" presetClass="path" presetSubtype="0" accel="50000" decel="50000" fill="hold" nodeType="afterEffect">
                                  <p:stCondLst>
                                    <p:cond delay="0"/>
                                  </p:stCondLst>
                                  <p:childTnLst>
                                    <p:animMotion origin="layout" path="M 4.44444E-6 -1.48148E-6 L -0.06233 -0.10833 " pathEditMode="relative" rAng="0" ptsTypes="AA">
                                      <p:cBhvr>
                                        <p:cTn id="55" dur="2000" fill="hold"/>
                                        <p:tgtEl>
                                          <p:spTgt spid="7"/>
                                        </p:tgtEl>
                                        <p:attrNameLst>
                                          <p:attrName>ppt_x</p:attrName>
                                          <p:attrName>ppt_y</p:attrName>
                                        </p:attrNameLst>
                                      </p:cBhvr>
                                      <p:rCtr x="-3125" y="-5417"/>
                                    </p:animMotion>
                                  </p:childTnLst>
                                  <p:subTnLst>
                                    <p:set>
                                      <p:cBhvr override="childStyle">
                                        <p:cTn dur="1" fill="hold" display="0" masterRel="sameClick" afterEffect="1">
                                          <p:stCondLst>
                                            <p:cond evt="end" delay="0">
                                              <p:tn val="54"/>
                                            </p:cond>
                                          </p:stCondLst>
                                        </p:cTn>
                                        <p:tgtEl>
                                          <p:spTgt spid="7"/>
                                        </p:tgtEl>
                                        <p:attrNameLst>
                                          <p:attrName>style.visibility</p:attrName>
                                        </p:attrNameLst>
                                      </p:cBhvr>
                                      <p:to>
                                        <p:strVal val="hidden"/>
                                      </p:to>
                                    </p:set>
                                  </p:subTnLst>
                                </p:cTn>
                              </p:par>
                            </p:childTnLst>
                          </p:cTn>
                        </p:par>
                        <p:par>
                          <p:cTn id="56" fill="hold" nodeType="afterGroup">
                            <p:stCondLst>
                              <p:cond delay="2500"/>
                            </p:stCondLst>
                            <p:childTnLst>
                              <p:par>
                                <p:cTn id="57" presetID="1"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26" presetClass="emph" presetSubtype="0" fill="hold" grpId="1" nodeType="withEffect">
                                  <p:stCondLst>
                                    <p:cond delay="0"/>
                                  </p:stCondLst>
                                  <p:childTnLst>
                                    <p:animEffect transition="out" filter="fade">
                                      <p:cBhvr>
                                        <p:cTn id="60" dur="1000" tmFilter="0, 0; .2, .5; .8, .5; 1, 0"/>
                                        <p:tgtEl>
                                          <p:spTgt spid="221222"/>
                                        </p:tgtEl>
                                      </p:cBhvr>
                                    </p:animEffect>
                                    <p:animScale>
                                      <p:cBhvr>
                                        <p:cTn id="61" dur="500" autoRev="1" fill="hold"/>
                                        <p:tgtEl>
                                          <p:spTgt spid="221222"/>
                                        </p:tgtEl>
                                      </p:cBhvr>
                                      <p:by x="105000" y="105000"/>
                                    </p:animScale>
                                  </p:childTnLst>
                                </p:cTn>
                              </p:par>
                            </p:childTnLst>
                          </p:cTn>
                        </p:par>
                        <p:par>
                          <p:cTn id="62" fill="hold" nodeType="afterGroup">
                            <p:stCondLst>
                              <p:cond delay="3500"/>
                            </p:stCondLst>
                            <p:childTnLst>
                              <p:par>
                                <p:cTn id="63" presetID="9"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dissolve">
                                      <p:cBhvr>
                                        <p:cTn id="65" dur="1000"/>
                                        <p:tgtEl>
                                          <p:spTgt spid="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21225"/>
                                        </p:tgtEl>
                                        <p:attrNameLst>
                                          <p:attrName>style.visibility</p:attrName>
                                        </p:attrNameLst>
                                      </p:cBhvr>
                                      <p:to>
                                        <p:strVal val="visible"/>
                                      </p:to>
                                    </p:set>
                                    <p:animEffect transition="in" filter="dissolve">
                                      <p:cBhvr>
                                        <p:cTn id="68" dur="1000"/>
                                        <p:tgtEl>
                                          <p:spTgt spid="221225"/>
                                        </p:tgtEl>
                                      </p:cBhvr>
                                    </p:animEffect>
                                  </p:childTnLst>
                                </p:cTn>
                              </p:par>
                            </p:childTnLst>
                          </p:cTn>
                        </p:par>
                        <p:par>
                          <p:cTn id="69" fill="hold" nodeType="afterGroup">
                            <p:stCondLst>
                              <p:cond delay="4500"/>
                            </p:stCondLst>
                            <p:childTnLst>
                              <p:par>
                                <p:cTn id="70" presetID="9" presetClass="entr" presetSubtype="0" fill="hold" grpId="0" nodeType="afterEffect">
                                  <p:stCondLst>
                                    <p:cond delay="0"/>
                                  </p:stCondLst>
                                  <p:childTnLst>
                                    <p:set>
                                      <p:cBhvr>
                                        <p:cTn id="71" dur="1" fill="hold">
                                          <p:stCondLst>
                                            <p:cond delay="0"/>
                                          </p:stCondLst>
                                        </p:cTn>
                                        <p:tgtEl>
                                          <p:spTgt spid="221229"/>
                                        </p:tgtEl>
                                        <p:attrNameLst>
                                          <p:attrName>style.visibility</p:attrName>
                                        </p:attrNameLst>
                                      </p:cBhvr>
                                      <p:to>
                                        <p:strVal val="visible"/>
                                      </p:to>
                                    </p:set>
                                    <p:animEffect transition="in" filter="dissolve">
                                      <p:cBhvr>
                                        <p:cTn id="72" dur="1000"/>
                                        <p:tgtEl>
                                          <p:spTgt spid="221229"/>
                                        </p:tgtEl>
                                      </p:cBhvr>
                                    </p:animEffect>
                                  </p:childTnLst>
                                </p:cTn>
                              </p:par>
                              <p:par>
                                <p:cTn id="73" presetID="9" presetClass="exit" presetSubtype="0" fill="hold" nodeType="withEffect">
                                  <p:stCondLst>
                                    <p:cond delay="0"/>
                                  </p:stCondLst>
                                  <p:childTnLst>
                                    <p:animEffect transition="out" filter="dissolv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par>
                                <p:cTn id="76" presetID="63" presetClass="path" presetSubtype="0" accel="50000" decel="50000" fill="hold" nodeType="withEffect">
                                  <p:stCondLst>
                                    <p:cond delay="0"/>
                                  </p:stCondLst>
                                  <p:childTnLst>
                                    <p:animMotion origin="layout" path="M 8.33333E-7 1.85185E-6 L 0.13385 1.85185E-6 " pathEditMode="relative" rAng="0" ptsTypes="AA">
                                      <p:cBhvr>
                                        <p:cTn id="77" dur="2000" fill="hold"/>
                                        <p:tgtEl>
                                          <p:spTgt spid="6"/>
                                        </p:tgtEl>
                                        <p:attrNameLst>
                                          <p:attrName>ppt_x</p:attrName>
                                          <p:attrName>ppt_y</p:attrName>
                                        </p:attrNameLst>
                                      </p:cBhvr>
                                      <p:rCtr x="6684" y="0"/>
                                    </p:animMotion>
                                  </p:childTnLst>
                                </p:cTn>
                              </p:par>
                            </p:childTnLst>
                          </p:cTn>
                        </p:par>
                        <p:par>
                          <p:cTn id="78" fill="hold" nodeType="afterGroup">
                            <p:stCondLst>
                              <p:cond delay="6500"/>
                            </p:stCondLst>
                            <p:childTnLst>
                              <p:par>
                                <p:cTn id="79" presetID="9" presetClass="entr" presetSubtype="0" fill="hold" grpId="0" nodeType="afterEffect">
                                  <p:stCondLst>
                                    <p:cond delay="0"/>
                                  </p:stCondLst>
                                  <p:childTnLst>
                                    <p:set>
                                      <p:cBhvr>
                                        <p:cTn id="80" dur="1" fill="hold">
                                          <p:stCondLst>
                                            <p:cond delay="0"/>
                                          </p:stCondLst>
                                        </p:cTn>
                                        <p:tgtEl>
                                          <p:spTgt spid="221232"/>
                                        </p:tgtEl>
                                        <p:attrNameLst>
                                          <p:attrName>style.visibility</p:attrName>
                                        </p:attrNameLst>
                                      </p:cBhvr>
                                      <p:to>
                                        <p:strVal val="visible"/>
                                      </p:to>
                                    </p:set>
                                    <p:animEffect transition="in" filter="dissolve">
                                      <p:cBhvr>
                                        <p:cTn id="81" dur="1000"/>
                                        <p:tgtEl>
                                          <p:spTgt spid="221232"/>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21231"/>
                                        </p:tgtEl>
                                        <p:attrNameLst>
                                          <p:attrName>style.visibility</p:attrName>
                                        </p:attrNameLst>
                                      </p:cBhvr>
                                      <p:to>
                                        <p:strVal val="visible"/>
                                      </p:to>
                                    </p:set>
                                    <p:animEffect transition="in" filter="dissolve">
                                      <p:cBhvr>
                                        <p:cTn id="84" dur="1000"/>
                                        <p:tgtEl>
                                          <p:spTgt spid="221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07" grpId="0" animBg="1"/>
      <p:bldP spid="221208" grpId="0" animBg="1"/>
      <p:bldP spid="221209" grpId="0" animBg="1"/>
      <p:bldP spid="221210" grpId="0" animBg="1"/>
      <p:bldP spid="221221" grpId="0"/>
      <p:bldP spid="221221" grpId="1"/>
      <p:bldP spid="221221" grpId="2"/>
      <p:bldP spid="221222" grpId="0"/>
      <p:bldP spid="221222" grpId="1"/>
      <p:bldP spid="221224" grpId="0"/>
      <p:bldP spid="221225" grpId="0"/>
      <p:bldP spid="221229" grpId="0"/>
      <p:bldP spid="221231" grpId="0" animBg="1"/>
      <p:bldP spid="2212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zh-TW" sz="2400" smtClean="0"/>
              <a:t>Highlight of WLAN Market</a:t>
            </a:r>
          </a:p>
        </p:txBody>
      </p:sp>
      <p:sp>
        <p:nvSpPr>
          <p:cNvPr id="5123" name="Rectangle 5"/>
          <p:cNvSpPr>
            <a:spLocks noChangeArrowheads="1"/>
          </p:cNvSpPr>
          <p:nvPr/>
        </p:nvSpPr>
        <p:spPr bwMode="auto">
          <a:xfrm>
            <a:off x="604838" y="1600200"/>
            <a:ext cx="7380287"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50000"/>
              </a:lnSpc>
              <a:buClr>
                <a:srgbClr val="99CCFF"/>
              </a:buClr>
              <a:buFontTx/>
              <a:buChar char="•"/>
            </a:pPr>
            <a:r>
              <a:rPr lang="en-US" altLang="zh-TW" sz="1400">
                <a:solidFill>
                  <a:schemeClr val="tx1"/>
                </a:solidFill>
                <a:latin typeface="Verdana" pitchFamily="34" charset="0"/>
                <a:ea typeface="標楷體" pitchFamily="65" charset="-120"/>
              </a:rPr>
              <a:t>Centralized WLAN Solution Becomes Main Stream</a:t>
            </a:r>
          </a:p>
          <a:p>
            <a:pPr marL="742950" lvl="1" indent="-285750" algn="l">
              <a:lnSpc>
                <a:spcPct val="150000"/>
              </a:lnSpc>
              <a:buClr>
                <a:srgbClr val="FF9900"/>
              </a:buClr>
              <a:buFont typeface="Wingdings" pitchFamily="2" charset="2"/>
              <a:buChar char="ü"/>
            </a:pPr>
            <a:r>
              <a:rPr lang="en-US" altLang="zh-TW" sz="1400" b="0">
                <a:solidFill>
                  <a:schemeClr val="tx1"/>
                </a:solidFill>
                <a:latin typeface="Verdana" pitchFamily="34" charset="0"/>
                <a:ea typeface="標楷體" pitchFamily="65" charset="-120"/>
              </a:rPr>
              <a:t>Revenue from sales of </a:t>
            </a:r>
            <a:r>
              <a:rPr lang="en-US" altLang="zh-TW" sz="1400" b="0">
                <a:solidFill>
                  <a:srgbClr val="0000FF"/>
                </a:solidFill>
                <a:latin typeface="Verdana" pitchFamily="34" charset="0"/>
                <a:ea typeface="標楷體" pitchFamily="65" charset="-120"/>
              </a:rPr>
              <a:t>WLAN switches and controllers</a:t>
            </a:r>
            <a:r>
              <a:rPr lang="en-US" altLang="zh-TW" sz="1400" b="0">
                <a:solidFill>
                  <a:schemeClr val="tx1"/>
                </a:solidFill>
                <a:latin typeface="Verdana" pitchFamily="34" charset="0"/>
                <a:ea typeface="標楷體" pitchFamily="65" charset="-120"/>
              </a:rPr>
              <a:t> increased </a:t>
            </a:r>
            <a:r>
              <a:rPr lang="en-US" altLang="zh-TW" sz="1400" b="0">
                <a:solidFill>
                  <a:srgbClr val="0000FF"/>
                </a:solidFill>
                <a:latin typeface="Verdana" pitchFamily="34" charset="0"/>
                <a:ea typeface="標楷體" pitchFamily="65" charset="-120"/>
              </a:rPr>
              <a:t>92%</a:t>
            </a:r>
            <a:r>
              <a:rPr lang="en-US" altLang="zh-TW" sz="1400" b="0">
                <a:solidFill>
                  <a:schemeClr val="tx1"/>
                </a:solidFill>
                <a:latin typeface="Verdana" pitchFamily="34" charset="0"/>
                <a:ea typeface="標楷體" pitchFamily="65" charset="-120"/>
              </a:rPr>
              <a:t> year on year, totalling </a:t>
            </a:r>
            <a:r>
              <a:rPr lang="en-US" altLang="zh-TW" sz="1400" b="0">
                <a:solidFill>
                  <a:srgbClr val="0000FF"/>
                </a:solidFill>
                <a:latin typeface="Verdana" pitchFamily="34" charset="0"/>
                <a:ea typeface="標楷體" pitchFamily="65" charset="-120"/>
              </a:rPr>
              <a:t>$572 million</a:t>
            </a:r>
            <a:r>
              <a:rPr lang="en-US" altLang="zh-TW" sz="1400" b="0">
                <a:solidFill>
                  <a:schemeClr val="tx1"/>
                </a:solidFill>
                <a:latin typeface="Verdana" pitchFamily="34" charset="0"/>
                <a:ea typeface="標楷體" pitchFamily="65" charset="-120"/>
              </a:rPr>
              <a:t> (equivalent to </a:t>
            </a:r>
            <a:r>
              <a:rPr lang="en-US" altLang="zh-TW" sz="1400" b="0">
                <a:solidFill>
                  <a:srgbClr val="0000FF"/>
                </a:solidFill>
                <a:latin typeface="Verdana" pitchFamily="34" charset="0"/>
                <a:ea typeface="標楷體" pitchFamily="65" charset="-120"/>
              </a:rPr>
              <a:t>43%</a:t>
            </a:r>
            <a:r>
              <a:rPr lang="en-US" altLang="zh-TW" sz="1400" b="0">
                <a:solidFill>
                  <a:schemeClr val="tx1"/>
                </a:solidFill>
                <a:latin typeface="Verdana" pitchFamily="34" charset="0"/>
                <a:ea typeface="標楷體" pitchFamily="65" charset="-120"/>
              </a:rPr>
              <a:t> of the WLAN market revenue).</a:t>
            </a:r>
          </a:p>
          <a:p>
            <a:pPr marL="742950" lvl="1" indent="-285750" algn="l">
              <a:lnSpc>
                <a:spcPct val="150000"/>
              </a:lnSpc>
              <a:buClr>
                <a:srgbClr val="FF9900"/>
              </a:buClr>
              <a:buFont typeface="Wingdings" pitchFamily="2" charset="2"/>
              <a:buChar char="ü"/>
            </a:pPr>
            <a:endParaRPr lang="en-US" altLang="zh-TW" sz="1400" b="0">
              <a:solidFill>
                <a:schemeClr val="tx1"/>
              </a:solidFill>
              <a:latin typeface="Verdana" pitchFamily="34" charset="0"/>
              <a:ea typeface="標楷體" pitchFamily="65" charset="-120"/>
            </a:endParaRPr>
          </a:p>
          <a:p>
            <a:pPr marL="742950" lvl="1" indent="-285750" algn="l">
              <a:lnSpc>
                <a:spcPct val="150000"/>
              </a:lnSpc>
              <a:buClr>
                <a:srgbClr val="FF9900"/>
              </a:buClr>
              <a:buFont typeface="Wingdings" pitchFamily="2" charset="2"/>
              <a:buChar char="ü"/>
            </a:pPr>
            <a:r>
              <a:rPr lang="en-US" altLang="zh-TW" sz="1400" b="0">
                <a:solidFill>
                  <a:schemeClr val="tx1"/>
                </a:solidFill>
                <a:latin typeface="Verdana" pitchFamily="34" charset="0"/>
                <a:ea typeface="標楷體" pitchFamily="65" charset="-120"/>
              </a:rPr>
              <a:t>The business market will continue the gradual shift from the traditional stand-alone WLAN architecture to the newer, centralized one (WLAN switches and controllers managing coordinated access points) in 2007</a:t>
            </a:r>
          </a:p>
          <a:p>
            <a:pPr marL="742950" lvl="1" indent="-285750" algn="l">
              <a:lnSpc>
                <a:spcPct val="150000"/>
              </a:lnSpc>
              <a:buClr>
                <a:srgbClr val="FF9900"/>
              </a:buClr>
              <a:buFont typeface="Wingdings" pitchFamily="2" charset="2"/>
              <a:buChar char="ü"/>
            </a:pPr>
            <a:endParaRPr lang="en-US" altLang="zh-TW" sz="1400" b="0">
              <a:solidFill>
                <a:schemeClr val="tx1"/>
              </a:solidFill>
              <a:latin typeface="Verdana" pitchFamily="34" charset="0"/>
              <a:ea typeface="標楷體" pitchFamily="65" charset="-120"/>
            </a:endParaRPr>
          </a:p>
          <a:p>
            <a:pPr marL="742950" lvl="1" indent="-285750" algn="l">
              <a:lnSpc>
                <a:spcPct val="150000"/>
              </a:lnSpc>
              <a:buClr>
                <a:srgbClr val="FF9900"/>
              </a:buClr>
              <a:buFont typeface="Wingdings" pitchFamily="2" charset="2"/>
              <a:buChar char="ü"/>
            </a:pPr>
            <a:endParaRPr lang="en-US" altLang="zh-TW" sz="1400" b="0">
              <a:solidFill>
                <a:schemeClr val="tx1"/>
              </a:solidFill>
              <a:latin typeface="Verdana" pitchFamily="34" charset="0"/>
              <a:ea typeface="標楷體" pitchFamily="65" charset="-120"/>
            </a:endParaRPr>
          </a:p>
          <a:p>
            <a:pPr marL="742950" lvl="1" indent="-285750" algn="l">
              <a:lnSpc>
                <a:spcPct val="150000"/>
              </a:lnSpc>
              <a:buClr>
                <a:srgbClr val="FF9900"/>
              </a:buClr>
              <a:buFont typeface="Wingdings" pitchFamily="2" charset="2"/>
              <a:buNone/>
            </a:pPr>
            <a:endParaRPr lang="en-US" altLang="zh-TW" sz="1400" b="0">
              <a:solidFill>
                <a:schemeClr val="tx1"/>
              </a:solidFill>
              <a:latin typeface="Verdana" pitchFamily="34" charset="0"/>
              <a:ea typeface="標楷體" pitchFamily="65" charset="-120"/>
            </a:endParaRPr>
          </a:p>
        </p:txBody>
      </p:sp>
      <p:sp>
        <p:nvSpPr>
          <p:cNvPr id="5124" name="Text Box 2"/>
          <p:cNvSpPr txBox="1">
            <a:spLocks noChangeArrowheads="1"/>
          </p:cNvSpPr>
          <p:nvPr/>
        </p:nvSpPr>
        <p:spPr bwMode="auto">
          <a:xfrm>
            <a:off x="5557838" y="4445000"/>
            <a:ext cx="2841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chemeClr val="tx1"/>
                </a:solidFill>
                <a:latin typeface="Verdana" pitchFamily="34" charset="0"/>
              </a:rPr>
              <a:t>Source: Infonetics Research, 2007</a:t>
            </a:r>
          </a:p>
        </p:txBody>
      </p:sp>
      <p:sp>
        <p:nvSpPr>
          <p:cNvPr id="5125" name="Rectangle 14"/>
          <p:cNvSpPr>
            <a:spLocks noChangeArrowheads="1"/>
          </p:cNvSpPr>
          <p:nvPr/>
        </p:nvSpPr>
        <p:spPr bwMode="auto">
          <a:xfrm>
            <a:off x="652463" y="4703763"/>
            <a:ext cx="73025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a:solidFill>
                  <a:schemeClr val="tx1"/>
                </a:solidFill>
                <a:latin typeface="Verdana" pitchFamily="34" charset="0"/>
                <a:ea typeface="標楷體" pitchFamily="65" charset="-120"/>
              </a:rPr>
              <a:t>      802.11n Takes Hold</a:t>
            </a:r>
          </a:p>
          <a:p>
            <a:pPr lvl="1" algn="l">
              <a:lnSpc>
                <a:spcPct val="140000"/>
              </a:lnSpc>
              <a:buClr>
                <a:srgbClr val="FF9900"/>
              </a:buClr>
              <a:buFont typeface="Wingdings" pitchFamily="2" charset="2"/>
              <a:buChar char="ü"/>
            </a:pPr>
            <a:r>
              <a:rPr lang="en-US" altLang="zh-TW" sz="1400">
                <a:solidFill>
                  <a:schemeClr val="tx1"/>
                </a:solidFill>
                <a:latin typeface="Verdana" pitchFamily="34" charset="0"/>
                <a:ea typeface="標楷體" pitchFamily="65" charset="-120"/>
              </a:rPr>
              <a:t> 	</a:t>
            </a:r>
            <a:r>
              <a:rPr lang="en-US" altLang="zh-TW" sz="1400" b="0">
                <a:solidFill>
                  <a:schemeClr val="tx1"/>
                </a:solidFill>
                <a:latin typeface="Verdana" pitchFamily="34" charset="0"/>
                <a:ea typeface="標楷體" pitchFamily="65" charset="-120"/>
              </a:rPr>
              <a:t>Shipments of draft 11n products grew by </a:t>
            </a:r>
            <a:r>
              <a:rPr lang="en-US" altLang="zh-TW" sz="1400" b="0">
                <a:solidFill>
                  <a:schemeClr val="accent2"/>
                </a:solidFill>
                <a:latin typeface="Verdana" pitchFamily="34" charset="0"/>
                <a:ea typeface="標楷體" pitchFamily="65" charset="-120"/>
              </a:rPr>
              <a:t>18.3%</a:t>
            </a:r>
            <a:r>
              <a:rPr lang="en-US" altLang="zh-TW" sz="1400" b="0">
                <a:solidFill>
                  <a:schemeClr val="tx1"/>
                </a:solidFill>
                <a:latin typeface="Verdana" pitchFamily="34" charset="0"/>
                <a:ea typeface="標楷體" pitchFamily="65" charset="-120"/>
              </a:rPr>
              <a:t> from Q208 to 	Q308, reaching more than </a:t>
            </a:r>
            <a:r>
              <a:rPr lang="en-US" altLang="zh-TW" sz="1400" b="0">
                <a:solidFill>
                  <a:schemeClr val="accent2"/>
                </a:solidFill>
                <a:latin typeface="Verdana" pitchFamily="34" charset="0"/>
                <a:ea typeface="標楷體" pitchFamily="65" charset="-120"/>
              </a:rPr>
              <a:t>18%</a:t>
            </a:r>
            <a:r>
              <a:rPr lang="en-US" altLang="zh-TW" sz="1400" b="0">
                <a:solidFill>
                  <a:schemeClr val="tx1"/>
                </a:solidFill>
                <a:latin typeface="Verdana" pitchFamily="34" charset="0"/>
                <a:ea typeface="標楷體" pitchFamily="65" charset="-120"/>
              </a:rPr>
              <a:t> of total access point (AP) shipments.</a:t>
            </a:r>
          </a:p>
        </p:txBody>
      </p:sp>
      <p:sp>
        <p:nvSpPr>
          <p:cNvPr id="5126" name="Text Box 3"/>
          <p:cNvSpPr txBox="1">
            <a:spLocks noChangeArrowheads="1"/>
          </p:cNvSpPr>
          <p:nvPr/>
        </p:nvSpPr>
        <p:spPr bwMode="auto">
          <a:xfrm>
            <a:off x="6283325" y="5754688"/>
            <a:ext cx="1827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000" b="0">
                <a:solidFill>
                  <a:schemeClr val="tx1"/>
                </a:solidFill>
                <a:latin typeface="Verdana" pitchFamily="34" charset="0"/>
              </a:rPr>
              <a:t>Source: In-Stat, Q3,2008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a:spLocks noChangeArrowheads="1"/>
          </p:cNvSpPr>
          <p:nvPr/>
        </p:nvSpPr>
        <p:spPr bwMode="auto">
          <a:xfrm>
            <a:off x="790575" y="2593975"/>
            <a:ext cx="7440613" cy="3843338"/>
          </a:xfrm>
          <a:prstGeom prst="rect">
            <a:avLst/>
          </a:prstGeom>
          <a:noFill/>
          <a:ln w="190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TW" altLang="en-US"/>
          </a:p>
        </p:txBody>
      </p:sp>
      <p:sp>
        <p:nvSpPr>
          <p:cNvPr id="23555" name="Rectangle 32"/>
          <p:cNvSpPr>
            <a:spLocks noChangeArrowheads="1"/>
          </p:cNvSpPr>
          <p:nvPr/>
        </p:nvSpPr>
        <p:spPr bwMode="auto">
          <a:xfrm>
            <a:off x="4725988" y="2946400"/>
            <a:ext cx="3052762" cy="3014663"/>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en-US"/>
          </a:p>
        </p:txBody>
      </p:sp>
      <p:sp>
        <p:nvSpPr>
          <p:cNvPr id="23556" name="Rectangle 31"/>
          <p:cNvSpPr>
            <a:spLocks noChangeArrowheads="1"/>
          </p:cNvSpPr>
          <p:nvPr/>
        </p:nvSpPr>
        <p:spPr bwMode="auto">
          <a:xfrm>
            <a:off x="1185863" y="2903538"/>
            <a:ext cx="3052762" cy="3014662"/>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en-US"/>
          </a:p>
        </p:txBody>
      </p:sp>
      <p:sp>
        <p:nvSpPr>
          <p:cNvPr id="23557" name="Rectangle 2"/>
          <p:cNvSpPr>
            <a:spLocks noGrp="1" noChangeArrowheads="1"/>
          </p:cNvSpPr>
          <p:nvPr>
            <p:ph type="title"/>
          </p:nvPr>
        </p:nvSpPr>
        <p:spPr/>
        <p:txBody>
          <a:bodyPr/>
          <a:lstStyle/>
          <a:p>
            <a:pPr eaLnBrk="1" hangingPunct="1"/>
            <a:r>
              <a:rPr lang="en-US" altLang="zh-TW" sz="2400" smtClean="0"/>
              <a:t>Virtual Access Points</a:t>
            </a:r>
          </a:p>
        </p:txBody>
      </p:sp>
      <p:sp>
        <p:nvSpPr>
          <p:cNvPr id="23558" name="Rectangle 3"/>
          <p:cNvSpPr>
            <a:spLocks noGrp="1" noChangeArrowheads="1"/>
          </p:cNvSpPr>
          <p:nvPr>
            <p:ph type="body" idx="1"/>
          </p:nvPr>
        </p:nvSpPr>
        <p:spPr>
          <a:xfrm>
            <a:off x="685800" y="1430338"/>
            <a:ext cx="8043863" cy="4756150"/>
          </a:xfrm>
        </p:spPr>
        <p:txBody>
          <a:bodyPr/>
          <a:lstStyle/>
          <a:p>
            <a:pPr eaLnBrk="1" hangingPunct="1">
              <a:buClr>
                <a:srgbClr val="3399FF"/>
              </a:buClr>
              <a:buFontTx/>
              <a:buChar char="•"/>
            </a:pPr>
            <a:r>
              <a:rPr lang="en-US" altLang="zh-TW" sz="1600" smtClean="0"/>
              <a:t>Multiple SSIDs can be configured on an AP.</a:t>
            </a:r>
          </a:p>
          <a:p>
            <a:pPr eaLnBrk="1" hangingPunct="1">
              <a:buClr>
                <a:srgbClr val="3399FF"/>
              </a:buClr>
              <a:buFontTx/>
              <a:buChar char="•"/>
            </a:pPr>
            <a:r>
              <a:rPr lang="en-US" altLang="zh-TW" sz="1600" smtClean="0"/>
              <a:t>Each radio of an AP can be configured up to 8 networks (SSIDs). Up to 8 networks are supported on DWL-3500. Up to 16 networks are supported on DWL-8500.  </a:t>
            </a:r>
            <a:r>
              <a:rPr lang="en-US" altLang="zh-TW" sz="1600" b="1" smtClean="0">
                <a:solidFill>
                  <a:srgbClr val="0000FF"/>
                </a:solidFill>
              </a:rPr>
              <a:t>Up to 32 networks are supported on DWL-8600AP</a:t>
            </a:r>
          </a:p>
          <a:p>
            <a:pPr eaLnBrk="1" hangingPunct="1">
              <a:buClr>
                <a:srgbClr val="3399FF"/>
              </a:buClr>
              <a:buFontTx/>
              <a:buChar char="•"/>
            </a:pPr>
            <a:endParaRPr lang="en-US" altLang="zh-TW" sz="1600" smtClean="0"/>
          </a:p>
        </p:txBody>
      </p:sp>
      <p:sp>
        <p:nvSpPr>
          <p:cNvPr id="23559" name="Text Box 33"/>
          <p:cNvSpPr txBox="1">
            <a:spLocks noChangeArrowheads="1"/>
          </p:cNvSpPr>
          <p:nvPr/>
        </p:nvSpPr>
        <p:spPr bwMode="auto">
          <a:xfrm>
            <a:off x="1743075" y="5903913"/>
            <a:ext cx="146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sz="1400" b="0">
                <a:solidFill>
                  <a:schemeClr val="accent2"/>
                </a:solidFill>
                <a:latin typeface="Verdana" pitchFamily="34" charset="0"/>
              </a:rPr>
              <a:t>Sales Network</a:t>
            </a:r>
          </a:p>
        </p:txBody>
      </p:sp>
      <p:sp>
        <p:nvSpPr>
          <p:cNvPr id="23560" name="Text Box 34"/>
          <p:cNvSpPr txBox="1">
            <a:spLocks noChangeArrowheads="1"/>
          </p:cNvSpPr>
          <p:nvPr/>
        </p:nvSpPr>
        <p:spPr bwMode="auto">
          <a:xfrm>
            <a:off x="5637213" y="5946775"/>
            <a:ext cx="1379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sz="1400" b="0">
                <a:solidFill>
                  <a:srgbClr val="FF3300"/>
                </a:solidFill>
                <a:latin typeface="Verdana" pitchFamily="34" charset="0"/>
              </a:rPr>
              <a:t>R&amp;D Network</a:t>
            </a:r>
          </a:p>
        </p:txBody>
      </p:sp>
      <p:sp>
        <p:nvSpPr>
          <p:cNvPr id="23561" name="Text Box 35"/>
          <p:cNvSpPr txBox="1">
            <a:spLocks noChangeArrowheads="1"/>
          </p:cNvSpPr>
          <p:nvPr/>
        </p:nvSpPr>
        <p:spPr bwMode="auto">
          <a:xfrm>
            <a:off x="3741738" y="6430963"/>
            <a:ext cx="1403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sz="1400" b="0">
                <a:solidFill>
                  <a:srgbClr val="009900"/>
                </a:solidFill>
                <a:latin typeface="Verdana" pitchFamily="34" charset="0"/>
              </a:rPr>
              <a:t>VoIP Network</a:t>
            </a:r>
          </a:p>
        </p:txBody>
      </p:sp>
      <p:grpSp>
        <p:nvGrpSpPr>
          <p:cNvPr id="23562" name="Group 40"/>
          <p:cNvGrpSpPr>
            <a:grpSpLocks/>
          </p:cNvGrpSpPr>
          <p:nvPr/>
        </p:nvGrpSpPr>
        <p:grpSpPr bwMode="auto">
          <a:xfrm>
            <a:off x="1277938" y="3143250"/>
            <a:ext cx="1484312" cy="815975"/>
            <a:chOff x="829" y="2000"/>
            <a:chExt cx="935" cy="514"/>
          </a:xfrm>
        </p:grpSpPr>
        <p:pic>
          <p:nvPicPr>
            <p:cNvPr id="23612" name="Picture 4"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 y="2125"/>
              <a:ext cx="15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3" name="Text Box 5"/>
            <p:cNvSpPr txBox="1">
              <a:spLocks noChangeArrowheads="1"/>
            </p:cNvSpPr>
            <p:nvPr/>
          </p:nvSpPr>
          <p:spPr bwMode="auto">
            <a:xfrm>
              <a:off x="1161" y="2000"/>
              <a:ext cx="60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b="0">
                  <a:solidFill>
                    <a:schemeClr val="tx1"/>
                  </a:solidFill>
                </a:rPr>
                <a:t>SSID:</a:t>
              </a:r>
            </a:p>
            <a:p>
              <a:pPr algn="l" eaLnBrk="1" hangingPunct="1"/>
              <a:r>
                <a:rPr lang="en-US" altLang="zh-TW" sz="1400" b="0">
                  <a:solidFill>
                    <a:schemeClr val="tx1"/>
                  </a:solidFill>
                </a:rPr>
                <a:t>   </a:t>
              </a:r>
              <a:r>
                <a:rPr lang="en-US" altLang="zh-TW" sz="1400" b="0">
                  <a:solidFill>
                    <a:schemeClr val="accent2"/>
                  </a:solidFill>
                </a:rPr>
                <a:t>Sales</a:t>
              </a:r>
            </a:p>
            <a:p>
              <a:pPr algn="l" eaLnBrk="1" hangingPunct="1"/>
              <a:r>
                <a:rPr lang="en-US" altLang="zh-TW" sz="1400" b="0">
                  <a:solidFill>
                    <a:schemeClr val="tx1"/>
                  </a:solidFill>
                </a:rPr>
                <a:t>   </a:t>
              </a:r>
              <a:r>
                <a:rPr lang="en-US" altLang="zh-TW" sz="1400" b="0">
                  <a:solidFill>
                    <a:srgbClr val="009900"/>
                  </a:solidFill>
                </a:rPr>
                <a:t>VoIP</a:t>
              </a:r>
            </a:p>
          </p:txBody>
        </p:sp>
        <p:pic>
          <p:nvPicPr>
            <p:cNvPr id="23614" name="Picture 36"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0" y="2119"/>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5" name="Picture 37"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3" y="2333"/>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6" name="Line 38"/>
            <p:cNvSpPr>
              <a:spLocks noChangeShapeType="1"/>
            </p:cNvSpPr>
            <p:nvPr/>
          </p:nvSpPr>
          <p:spPr bwMode="auto">
            <a:xfrm flipV="1">
              <a:off x="965" y="2242"/>
              <a:ext cx="94" cy="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617" name="Line 39"/>
            <p:cNvSpPr>
              <a:spLocks noChangeShapeType="1"/>
            </p:cNvSpPr>
            <p:nvPr/>
          </p:nvSpPr>
          <p:spPr bwMode="auto">
            <a:xfrm>
              <a:off x="972" y="2381"/>
              <a:ext cx="79" cy="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23563" name="Group 41"/>
          <p:cNvGrpSpPr>
            <a:grpSpLocks/>
          </p:cNvGrpSpPr>
          <p:nvPr/>
        </p:nvGrpSpPr>
        <p:grpSpPr bwMode="auto">
          <a:xfrm>
            <a:off x="1273175" y="4556125"/>
            <a:ext cx="1484313" cy="815975"/>
            <a:chOff x="829" y="2000"/>
            <a:chExt cx="935" cy="514"/>
          </a:xfrm>
        </p:grpSpPr>
        <p:pic>
          <p:nvPicPr>
            <p:cNvPr id="23606" name="Picture 42"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 y="2125"/>
              <a:ext cx="15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7" name="Text Box 43"/>
            <p:cNvSpPr txBox="1">
              <a:spLocks noChangeArrowheads="1"/>
            </p:cNvSpPr>
            <p:nvPr/>
          </p:nvSpPr>
          <p:spPr bwMode="auto">
            <a:xfrm>
              <a:off x="1161" y="2000"/>
              <a:ext cx="60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b="0">
                  <a:solidFill>
                    <a:schemeClr val="tx1"/>
                  </a:solidFill>
                </a:rPr>
                <a:t>SSID:</a:t>
              </a:r>
            </a:p>
            <a:p>
              <a:pPr algn="l" eaLnBrk="1" hangingPunct="1"/>
              <a:r>
                <a:rPr lang="en-US" altLang="zh-TW" sz="1400" b="0">
                  <a:solidFill>
                    <a:schemeClr val="tx1"/>
                  </a:solidFill>
                </a:rPr>
                <a:t>   </a:t>
              </a:r>
              <a:r>
                <a:rPr lang="en-US" altLang="zh-TW" sz="1400" b="0">
                  <a:solidFill>
                    <a:schemeClr val="accent2"/>
                  </a:solidFill>
                </a:rPr>
                <a:t>Sales</a:t>
              </a:r>
            </a:p>
            <a:p>
              <a:pPr algn="l" eaLnBrk="1" hangingPunct="1"/>
              <a:r>
                <a:rPr lang="en-US" altLang="zh-TW" sz="1400" b="0">
                  <a:solidFill>
                    <a:schemeClr val="tx1"/>
                  </a:solidFill>
                </a:rPr>
                <a:t>   </a:t>
              </a:r>
              <a:r>
                <a:rPr lang="en-US" altLang="zh-TW" sz="1400" b="0">
                  <a:solidFill>
                    <a:srgbClr val="009900"/>
                  </a:solidFill>
                </a:rPr>
                <a:t>VoIP</a:t>
              </a:r>
            </a:p>
          </p:txBody>
        </p:sp>
        <p:pic>
          <p:nvPicPr>
            <p:cNvPr id="23608" name="Picture 44"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0" y="2119"/>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9" name="Picture 45"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3" y="2333"/>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0" name="Line 46"/>
            <p:cNvSpPr>
              <a:spLocks noChangeShapeType="1"/>
            </p:cNvSpPr>
            <p:nvPr/>
          </p:nvSpPr>
          <p:spPr bwMode="auto">
            <a:xfrm flipV="1">
              <a:off x="965" y="2242"/>
              <a:ext cx="94" cy="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611" name="Line 47"/>
            <p:cNvSpPr>
              <a:spLocks noChangeShapeType="1"/>
            </p:cNvSpPr>
            <p:nvPr/>
          </p:nvSpPr>
          <p:spPr bwMode="auto">
            <a:xfrm>
              <a:off x="972" y="2381"/>
              <a:ext cx="79" cy="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23564" name="Group 48"/>
          <p:cNvGrpSpPr>
            <a:grpSpLocks/>
          </p:cNvGrpSpPr>
          <p:nvPr/>
        </p:nvGrpSpPr>
        <p:grpSpPr bwMode="auto">
          <a:xfrm>
            <a:off x="2843213" y="3173413"/>
            <a:ext cx="1484312" cy="815975"/>
            <a:chOff x="829" y="2000"/>
            <a:chExt cx="935" cy="514"/>
          </a:xfrm>
        </p:grpSpPr>
        <p:pic>
          <p:nvPicPr>
            <p:cNvPr id="23600" name="Picture 49"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 y="2125"/>
              <a:ext cx="15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1" name="Text Box 50"/>
            <p:cNvSpPr txBox="1">
              <a:spLocks noChangeArrowheads="1"/>
            </p:cNvSpPr>
            <p:nvPr/>
          </p:nvSpPr>
          <p:spPr bwMode="auto">
            <a:xfrm>
              <a:off x="1161" y="2000"/>
              <a:ext cx="60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b="0">
                  <a:solidFill>
                    <a:schemeClr val="tx1"/>
                  </a:solidFill>
                </a:rPr>
                <a:t>SSID:</a:t>
              </a:r>
            </a:p>
            <a:p>
              <a:pPr algn="l" eaLnBrk="1" hangingPunct="1"/>
              <a:r>
                <a:rPr lang="en-US" altLang="zh-TW" sz="1400" b="0">
                  <a:solidFill>
                    <a:schemeClr val="tx1"/>
                  </a:solidFill>
                </a:rPr>
                <a:t>   </a:t>
              </a:r>
              <a:r>
                <a:rPr lang="en-US" altLang="zh-TW" sz="1400" b="0">
                  <a:solidFill>
                    <a:schemeClr val="accent2"/>
                  </a:solidFill>
                </a:rPr>
                <a:t>Sales</a:t>
              </a:r>
            </a:p>
            <a:p>
              <a:pPr algn="l" eaLnBrk="1" hangingPunct="1"/>
              <a:r>
                <a:rPr lang="en-US" altLang="zh-TW" sz="1400" b="0">
                  <a:solidFill>
                    <a:schemeClr val="tx1"/>
                  </a:solidFill>
                </a:rPr>
                <a:t>   </a:t>
              </a:r>
              <a:r>
                <a:rPr lang="en-US" altLang="zh-TW" sz="1400" b="0">
                  <a:solidFill>
                    <a:srgbClr val="009900"/>
                  </a:solidFill>
                </a:rPr>
                <a:t>VoIP</a:t>
              </a:r>
            </a:p>
          </p:txBody>
        </p:sp>
        <p:pic>
          <p:nvPicPr>
            <p:cNvPr id="23602" name="Picture 51"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0" y="2119"/>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3" name="Picture 52"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3" y="2333"/>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4" name="Line 53"/>
            <p:cNvSpPr>
              <a:spLocks noChangeShapeType="1"/>
            </p:cNvSpPr>
            <p:nvPr/>
          </p:nvSpPr>
          <p:spPr bwMode="auto">
            <a:xfrm flipV="1">
              <a:off x="965" y="2242"/>
              <a:ext cx="94" cy="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605" name="Line 54"/>
            <p:cNvSpPr>
              <a:spLocks noChangeShapeType="1"/>
            </p:cNvSpPr>
            <p:nvPr/>
          </p:nvSpPr>
          <p:spPr bwMode="auto">
            <a:xfrm>
              <a:off x="972" y="2381"/>
              <a:ext cx="79" cy="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23565" name="Group 55"/>
          <p:cNvGrpSpPr>
            <a:grpSpLocks/>
          </p:cNvGrpSpPr>
          <p:nvPr/>
        </p:nvGrpSpPr>
        <p:grpSpPr bwMode="auto">
          <a:xfrm>
            <a:off x="2828925" y="4583113"/>
            <a:ext cx="1484313" cy="815975"/>
            <a:chOff x="829" y="2000"/>
            <a:chExt cx="935" cy="514"/>
          </a:xfrm>
        </p:grpSpPr>
        <p:pic>
          <p:nvPicPr>
            <p:cNvPr id="23594" name="Picture 56"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 y="2125"/>
              <a:ext cx="15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5" name="Text Box 57"/>
            <p:cNvSpPr txBox="1">
              <a:spLocks noChangeArrowheads="1"/>
            </p:cNvSpPr>
            <p:nvPr/>
          </p:nvSpPr>
          <p:spPr bwMode="auto">
            <a:xfrm>
              <a:off x="1161" y="2000"/>
              <a:ext cx="60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b="0">
                  <a:solidFill>
                    <a:schemeClr val="tx1"/>
                  </a:solidFill>
                </a:rPr>
                <a:t>SSID:</a:t>
              </a:r>
            </a:p>
            <a:p>
              <a:pPr algn="l" eaLnBrk="1" hangingPunct="1"/>
              <a:r>
                <a:rPr lang="en-US" altLang="zh-TW" sz="1400" b="0">
                  <a:solidFill>
                    <a:schemeClr val="tx1"/>
                  </a:solidFill>
                </a:rPr>
                <a:t>   </a:t>
              </a:r>
              <a:r>
                <a:rPr lang="en-US" altLang="zh-TW" sz="1400" b="0">
                  <a:solidFill>
                    <a:schemeClr val="accent2"/>
                  </a:solidFill>
                </a:rPr>
                <a:t>Sales</a:t>
              </a:r>
            </a:p>
            <a:p>
              <a:pPr algn="l" eaLnBrk="1" hangingPunct="1"/>
              <a:r>
                <a:rPr lang="en-US" altLang="zh-TW" sz="1400" b="0">
                  <a:solidFill>
                    <a:schemeClr val="tx1"/>
                  </a:solidFill>
                </a:rPr>
                <a:t>   </a:t>
              </a:r>
              <a:r>
                <a:rPr lang="en-US" altLang="zh-TW" sz="1400" b="0">
                  <a:solidFill>
                    <a:srgbClr val="009900"/>
                  </a:solidFill>
                </a:rPr>
                <a:t>VoIP</a:t>
              </a:r>
            </a:p>
          </p:txBody>
        </p:sp>
        <p:pic>
          <p:nvPicPr>
            <p:cNvPr id="23596" name="Picture 58"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0" y="2119"/>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7" name="Picture 59"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3" y="2333"/>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8" name="Line 60"/>
            <p:cNvSpPr>
              <a:spLocks noChangeShapeType="1"/>
            </p:cNvSpPr>
            <p:nvPr/>
          </p:nvSpPr>
          <p:spPr bwMode="auto">
            <a:xfrm flipV="1">
              <a:off x="965" y="2242"/>
              <a:ext cx="94" cy="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99" name="Line 61"/>
            <p:cNvSpPr>
              <a:spLocks noChangeShapeType="1"/>
            </p:cNvSpPr>
            <p:nvPr/>
          </p:nvSpPr>
          <p:spPr bwMode="auto">
            <a:xfrm>
              <a:off x="972" y="2381"/>
              <a:ext cx="79" cy="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23566" name="Group 62"/>
          <p:cNvGrpSpPr>
            <a:grpSpLocks/>
          </p:cNvGrpSpPr>
          <p:nvPr/>
        </p:nvGrpSpPr>
        <p:grpSpPr bwMode="auto">
          <a:xfrm>
            <a:off x="4856163" y="3198813"/>
            <a:ext cx="1484312" cy="815975"/>
            <a:chOff x="829" y="2000"/>
            <a:chExt cx="935" cy="514"/>
          </a:xfrm>
        </p:grpSpPr>
        <p:pic>
          <p:nvPicPr>
            <p:cNvPr id="23588" name="Picture 63"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 y="2125"/>
              <a:ext cx="15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9" name="Text Box 64"/>
            <p:cNvSpPr txBox="1">
              <a:spLocks noChangeArrowheads="1"/>
            </p:cNvSpPr>
            <p:nvPr/>
          </p:nvSpPr>
          <p:spPr bwMode="auto">
            <a:xfrm>
              <a:off x="1161" y="2000"/>
              <a:ext cx="60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b="0">
                  <a:solidFill>
                    <a:schemeClr val="tx1"/>
                  </a:solidFill>
                </a:rPr>
                <a:t>SSID:</a:t>
              </a:r>
            </a:p>
            <a:p>
              <a:pPr algn="l" eaLnBrk="1" hangingPunct="1"/>
              <a:r>
                <a:rPr lang="en-US" altLang="zh-TW" sz="1400" b="0">
                  <a:solidFill>
                    <a:schemeClr val="tx1"/>
                  </a:solidFill>
                </a:rPr>
                <a:t>   </a:t>
              </a:r>
              <a:r>
                <a:rPr lang="en-US" altLang="zh-TW" sz="1400" b="0">
                  <a:solidFill>
                    <a:srgbClr val="FF3300"/>
                  </a:solidFill>
                </a:rPr>
                <a:t>R&amp;D</a:t>
              </a:r>
            </a:p>
            <a:p>
              <a:pPr algn="l" eaLnBrk="1" hangingPunct="1"/>
              <a:r>
                <a:rPr lang="en-US" altLang="zh-TW" sz="1400" b="0">
                  <a:solidFill>
                    <a:schemeClr val="tx1"/>
                  </a:solidFill>
                </a:rPr>
                <a:t>   </a:t>
              </a:r>
              <a:r>
                <a:rPr lang="en-US" altLang="zh-TW" sz="1400" b="0">
                  <a:solidFill>
                    <a:srgbClr val="009900"/>
                  </a:solidFill>
                </a:rPr>
                <a:t>VoIP</a:t>
              </a:r>
            </a:p>
          </p:txBody>
        </p:sp>
        <p:pic>
          <p:nvPicPr>
            <p:cNvPr id="23590" name="Picture 65"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0" y="2119"/>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1" name="Picture 66"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3" y="2333"/>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2" name="Line 67"/>
            <p:cNvSpPr>
              <a:spLocks noChangeShapeType="1"/>
            </p:cNvSpPr>
            <p:nvPr/>
          </p:nvSpPr>
          <p:spPr bwMode="auto">
            <a:xfrm flipV="1">
              <a:off x="965" y="2242"/>
              <a:ext cx="94" cy="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93" name="Line 68"/>
            <p:cNvSpPr>
              <a:spLocks noChangeShapeType="1"/>
            </p:cNvSpPr>
            <p:nvPr/>
          </p:nvSpPr>
          <p:spPr bwMode="auto">
            <a:xfrm>
              <a:off x="972" y="2381"/>
              <a:ext cx="79" cy="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23567" name="Group 69"/>
          <p:cNvGrpSpPr>
            <a:grpSpLocks/>
          </p:cNvGrpSpPr>
          <p:nvPr/>
        </p:nvGrpSpPr>
        <p:grpSpPr bwMode="auto">
          <a:xfrm>
            <a:off x="6465888" y="3205163"/>
            <a:ext cx="1484312" cy="815975"/>
            <a:chOff x="829" y="2000"/>
            <a:chExt cx="935" cy="514"/>
          </a:xfrm>
        </p:grpSpPr>
        <p:pic>
          <p:nvPicPr>
            <p:cNvPr id="23582" name="Picture 70"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 y="2125"/>
              <a:ext cx="15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3" name="Text Box 71"/>
            <p:cNvSpPr txBox="1">
              <a:spLocks noChangeArrowheads="1"/>
            </p:cNvSpPr>
            <p:nvPr/>
          </p:nvSpPr>
          <p:spPr bwMode="auto">
            <a:xfrm>
              <a:off x="1161" y="2000"/>
              <a:ext cx="60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b="0">
                  <a:solidFill>
                    <a:schemeClr val="tx1"/>
                  </a:solidFill>
                </a:rPr>
                <a:t>SSID:</a:t>
              </a:r>
            </a:p>
            <a:p>
              <a:pPr algn="l" eaLnBrk="1" hangingPunct="1"/>
              <a:r>
                <a:rPr lang="en-US" altLang="zh-TW" sz="1400" b="0">
                  <a:solidFill>
                    <a:schemeClr val="tx1"/>
                  </a:solidFill>
                </a:rPr>
                <a:t>   </a:t>
              </a:r>
              <a:r>
                <a:rPr lang="en-US" altLang="zh-TW" sz="1400" b="0">
                  <a:solidFill>
                    <a:srgbClr val="FF3300"/>
                  </a:solidFill>
                </a:rPr>
                <a:t>R&amp;D</a:t>
              </a:r>
            </a:p>
            <a:p>
              <a:pPr algn="l" eaLnBrk="1" hangingPunct="1"/>
              <a:r>
                <a:rPr lang="en-US" altLang="zh-TW" sz="1400" b="0">
                  <a:solidFill>
                    <a:schemeClr val="tx1"/>
                  </a:solidFill>
                </a:rPr>
                <a:t>   </a:t>
              </a:r>
              <a:r>
                <a:rPr lang="en-US" altLang="zh-TW" sz="1400" b="0">
                  <a:solidFill>
                    <a:srgbClr val="009900"/>
                  </a:solidFill>
                </a:rPr>
                <a:t>VoIP</a:t>
              </a:r>
            </a:p>
          </p:txBody>
        </p:sp>
        <p:pic>
          <p:nvPicPr>
            <p:cNvPr id="23584" name="Picture 72"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0" y="2119"/>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73"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3" y="2333"/>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6" name="Line 74"/>
            <p:cNvSpPr>
              <a:spLocks noChangeShapeType="1"/>
            </p:cNvSpPr>
            <p:nvPr/>
          </p:nvSpPr>
          <p:spPr bwMode="auto">
            <a:xfrm flipV="1">
              <a:off x="965" y="2242"/>
              <a:ext cx="94" cy="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87" name="Line 75"/>
            <p:cNvSpPr>
              <a:spLocks noChangeShapeType="1"/>
            </p:cNvSpPr>
            <p:nvPr/>
          </p:nvSpPr>
          <p:spPr bwMode="auto">
            <a:xfrm>
              <a:off x="972" y="2381"/>
              <a:ext cx="79" cy="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23568" name="Group 76"/>
          <p:cNvGrpSpPr>
            <a:grpSpLocks/>
          </p:cNvGrpSpPr>
          <p:nvPr/>
        </p:nvGrpSpPr>
        <p:grpSpPr bwMode="auto">
          <a:xfrm>
            <a:off x="4870450" y="4630738"/>
            <a:ext cx="1484313" cy="815975"/>
            <a:chOff x="829" y="2000"/>
            <a:chExt cx="935" cy="514"/>
          </a:xfrm>
        </p:grpSpPr>
        <p:pic>
          <p:nvPicPr>
            <p:cNvPr id="23576" name="Picture 77"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 y="2125"/>
              <a:ext cx="15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7" name="Text Box 78"/>
            <p:cNvSpPr txBox="1">
              <a:spLocks noChangeArrowheads="1"/>
            </p:cNvSpPr>
            <p:nvPr/>
          </p:nvSpPr>
          <p:spPr bwMode="auto">
            <a:xfrm>
              <a:off x="1161" y="2000"/>
              <a:ext cx="60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b="0">
                  <a:solidFill>
                    <a:schemeClr val="tx1"/>
                  </a:solidFill>
                </a:rPr>
                <a:t>SSID:</a:t>
              </a:r>
            </a:p>
            <a:p>
              <a:pPr algn="l" eaLnBrk="1" hangingPunct="1"/>
              <a:r>
                <a:rPr lang="en-US" altLang="zh-TW" sz="1400" b="0">
                  <a:solidFill>
                    <a:schemeClr val="tx1"/>
                  </a:solidFill>
                </a:rPr>
                <a:t>   </a:t>
              </a:r>
              <a:r>
                <a:rPr lang="en-US" altLang="zh-TW" sz="1400" b="0">
                  <a:solidFill>
                    <a:srgbClr val="FF3300"/>
                  </a:solidFill>
                </a:rPr>
                <a:t>R&amp;D</a:t>
              </a:r>
            </a:p>
            <a:p>
              <a:pPr algn="l" eaLnBrk="1" hangingPunct="1"/>
              <a:r>
                <a:rPr lang="en-US" altLang="zh-TW" sz="1400" b="0">
                  <a:solidFill>
                    <a:schemeClr val="tx1"/>
                  </a:solidFill>
                </a:rPr>
                <a:t>   </a:t>
              </a:r>
              <a:r>
                <a:rPr lang="en-US" altLang="zh-TW" sz="1400" b="0">
                  <a:solidFill>
                    <a:srgbClr val="009900"/>
                  </a:solidFill>
                </a:rPr>
                <a:t>VoIP</a:t>
              </a:r>
            </a:p>
          </p:txBody>
        </p:sp>
        <p:pic>
          <p:nvPicPr>
            <p:cNvPr id="23578" name="Picture 79"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0" y="2119"/>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9" name="Picture 80"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3" y="2333"/>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0" name="Line 81"/>
            <p:cNvSpPr>
              <a:spLocks noChangeShapeType="1"/>
            </p:cNvSpPr>
            <p:nvPr/>
          </p:nvSpPr>
          <p:spPr bwMode="auto">
            <a:xfrm flipV="1">
              <a:off x="965" y="2242"/>
              <a:ext cx="94" cy="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81" name="Line 82"/>
            <p:cNvSpPr>
              <a:spLocks noChangeShapeType="1"/>
            </p:cNvSpPr>
            <p:nvPr/>
          </p:nvSpPr>
          <p:spPr bwMode="auto">
            <a:xfrm>
              <a:off x="972" y="2381"/>
              <a:ext cx="79" cy="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23569" name="Group 83"/>
          <p:cNvGrpSpPr>
            <a:grpSpLocks/>
          </p:cNvGrpSpPr>
          <p:nvPr/>
        </p:nvGrpSpPr>
        <p:grpSpPr bwMode="auto">
          <a:xfrm>
            <a:off x="6477000" y="4630738"/>
            <a:ext cx="1484313" cy="815975"/>
            <a:chOff x="829" y="2000"/>
            <a:chExt cx="935" cy="514"/>
          </a:xfrm>
        </p:grpSpPr>
        <p:pic>
          <p:nvPicPr>
            <p:cNvPr id="23570" name="Picture 84"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 y="2125"/>
              <a:ext cx="15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Text Box 85"/>
            <p:cNvSpPr txBox="1">
              <a:spLocks noChangeArrowheads="1"/>
            </p:cNvSpPr>
            <p:nvPr/>
          </p:nvSpPr>
          <p:spPr bwMode="auto">
            <a:xfrm>
              <a:off x="1161" y="2000"/>
              <a:ext cx="60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b="0">
                  <a:solidFill>
                    <a:schemeClr val="tx1"/>
                  </a:solidFill>
                </a:rPr>
                <a:t>SSID:</a:t>
              </a:r>
            </a:p>
            <a:p>
              <a:pPr algn="l" eaLnBrk="1" hangingPunct="1"/>
              <a:r>
                <a:rPr lang="en-US" altLang="zh-TW" sz="1400" b="0">
                  <a:solidFill>
                    <a:schemeClr val="tx1"/>
                  </a:solidFill>
                </a:rPr>
                <a:t>   </a:t>
              </a:r>
              <a:r>
                <a:rPr lang="en-US" altLang="zh-TW" sz="1400" b="0">
                  <a:solidFill>
                    <a:srgbClr val="FF3300"/>
                  </a:solidFill>
                </a:rPr>
                <a:t>R&amp;D</a:t>
              </a:r>
            </a:p>
            <a:p>
              <a:pPr algn="l" eaLnBrk="1" hangingPunct="1"/>
              <a:r>
                <a:rPr lang="en-US" altLang="zh-TW" sz="1400" b="0">
                  <a:solidFill>
                    <a:schemeClr val="tx1"/>
                  </a:solidFill>
                </a:rPr>
                <a:t>   </a:t>
              </a:r>
              <a:r>
                <a:rPr lang="en-US" altLang="zh-TW" sz="1400" b="0">
                  <a:solidFill>
                    <a:srgbClr val="009900"/>
                  </a:solidFill>
                </a:rPr>
                <a:t>VoIP</a:t>
              </a:r>
            </a:p>
          </p:txBody>
        </p:sp>
        <p:pic>
          <p:nvPicPr>
            <p:cNvPr id="23572" name="Picture 86"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0" y="2119"/>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87" descr="未命名"/>
            <p:cNvPicPr>
              <a:picLocks noChangeAspect="1" noChangeArrowheads="1"/>
            </p:cNvPicPr>
            <p:nvPr/>
          </p:nvPicPr>
          <p:blipFill>
            <a:blip r:embed="rId4">
              <a:clrChange>
                <a:clrFrom>
                  <a:srgbClr val="FFFFFF"/>
                </a:clrFrom>
                <a:clrTo>
                  <a:srgbClr val="FFFFFF">
                    <a:alpha val="0"/>
                  </a:srgbClr>
                </a:clrTo>
              </a:clrChange>
              <a:lum bright="24000" contrast="-10000"/>
              <a:extLst>
                <a:ext uri="{28A0092B-C50C-407E-A947-70E740481C1C}">
                  <a14:useLocalDpi xmlns:a14="http://schemas.microsoft.com/office/drawing/2010/main" val="0"/>
                </a:ext>
              </a:extLst>
            </a:blip>
            <a:srcRect/>
            <a:stretch>
              <a:fillRect/>
            </a:stretch>
          </p:blipFill>
          <p:spPr bwMode="auto">
            <a:xfrm>
              <a:off x="1083" y="2333"/>
              <a:ext cx="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4" name="Line 88"/>
            <p:cNvSpPr>
              <a:spLocks noChangeShapeType="1"/>
            </p:cNvSpPr>
            <p:nvPr/>
          </p:nvSpPr>
          <p:spPr bwMode="auto">
            <a:xfrm flipV="1">
              <a:off x="965" y="2242"/>
              <a:ext cx="94" cy="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5" name="Line 89"/>
            <p:cNvSpPr>
              <a:spLocks noChangeShapeType="1"/>
            </p:cNvSpPr>
            <p:nvPr/>
          </p:nvSpPr>
          <p:spPr bwMode="auto">
            <a:xfrm>
              <a:off x="972" y="2381"/>
              <a:ext cx="79" cy="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4943475" y="3683000"/>
            <a:ext cx="2909888" cy="2540000"/>
          </a:xfrm>
          <a:prstGeom prst="ellipse">
            <a:avLst/>
          </a:prstGeom>
          <a:solidFill>
            <a:schemeClr val="accent1">
              <a:alpha val="20000"/>
            </a:schemeClr>
          </a:solidFill>
          <a:ln w="9525">
            <a:solidFill>
              <a:srgbClr val="6699FF"/>
            </a:solidFill>
            <a:prstDash val="dash"/>
            <a:round/>
            <a:headEnd/>
            <a:tailEnd/>
          </a:ln>
        </p:spPr>
        <p:txBody>
          <a:bodyPr wrap="none" anchor="ctr"/>
          <a:lstStyle/>
          <a:p>
            <a:endParaRPr lang="en-US" altLang="zh-TW" b="0">
              <a:solidFill>
                <a:srgbClr val="0000FF"/>
              </a:solidFill>
            </a:endParaRPr>
          </a:p>
        </p:txBody>
      </p:sp>
      <p:sp>
        <p:nvSpPr>
          <p:cNvPr id="24579" name="Oval 3"/>
          <p:cNvSpPr>
            <a:spLocks noChangeArrowheads="1"/>
          </p:cNvSpPr>
          <p:nvPr/>
        </p:nvSpPr>
        <p:spPr bwMode="auto">
          <a:xfrm>
            <a:off x="1789113" y="3695700"/>
            <a:ext cx="2909887" cy="2513013"/>
          </a:xfrm>
          <a:prstGeom prst="ellipse">
            <a:avLst/>
          </a:prstGeom>
          <a:solidFill>
            <a:schemeClr val="accent1">
              <a:alpha val="20000"/>
            </a:schemeClr>
          </a:solidFill>
          <a:ln w="9525">
            <a:solidFill>
              <a:srgbClr val="6699FF"/>
            </a:solidFill>
            <a:prstDash val="dash"/>
            <a:round/>
            <a:headEnd/>
            <a:tailEnd/>
          </a:ln>
        </p:spPr>
        <p:txBody>
          <a:bodyPr wrap="none" anchor="ctr"/>
          <a:lstStyle/>
          <a:p>
            <a:endParaRPr lang="en-US" altLang="zh-TW" b="0">
              <a:solidFill>
                <a:srgbClr val="0000FF"/>
              </a:solidFill>
            </a:endParaRPr>
          </a:p>
        </p:txBody>
      </p:sp>
      <p:sp>
        <p:nvSpPr>
          <p:cNvPr id="24580" name="Rectangle 5"/>
          <p:cNvSpPr>
            <a:spLocks noChangeArrowheads="1"/>
          </p:cNvSpPr>
          <p:nvPr/>
        </p:nvSpPr>
        <p:spPr bwMode="auto">
          <a:xfrm>
            <a:off x="596900" y="1420813"/>
            <a:ext cx="820737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gn="l">
              <a:lnSpc>
                <a:spcPct val="120000"/>
              </a:lnSpc>
              <a:buClr>
                <a:srgbClr val="99CCFF"/>
              </a:buClr>
              <a:buFontTx/>
              <a:buChar char="•"/>
            </a:pPr>
            <a:r>
              <a:rPr lang="en-US" altLang="zh-TW" sz="1600">
                <a:solidFill>
                  <a:schemeClr val="tx1"/>
                </a:solidFill>
                <a:latin typeface="Verdana" pitchFamily="34" charset="0"/>
              </a:rPr>
              <a:t>Ideal for VoIP Application </a:t>
            </a:r>
          </a:p>
          <a:p>
            <a:pPr marL="342900" indent="-342900" algn="l">
              <a:lnSpc>
                <a:spcPct val="120000"/>
              </a:lnSpc>
              <a:buClr>
                <a:srgbClr val="99CCFF"/>
              </a:buClr>
              <a:buFontTx/>
              <a:buChar char="•"/>
            </a:pPr>
            <a:r>
              <a:rPr lang="en-US" altLang="zh-TW" sz="1600">
                <a:solidFill>
                  <a:schemeClr val="tx1"/>
                </a:solidFill>
                <a:latin typeface="Verdana" pitchFamily="34" charset="0"/>
              </a:rPr>
              <a:t>Fast L2/L3 Roaming</a:t>
            </a:r>
          </a:p>
          <a:p>
            <a:pPr marL="742950" lvl="1" indent="-285750" algn="l">
              <a:lnSpc>
                <a:spcPct val="120000"/>
              </a:lnSpc>
              <a:buClr>
                <a:srgbClr val="FF9900"/>
              </a:buClr>
              <a:buFont typeface="Wingdings" pitchFamily="2" charset="2"/>
              <a:buChar char="ü"/>
            </a:pPr>
            <a:r>
              <a:rPr lang="en-US" altLang="zh-TW" sz="1600" b="0">
                <a:solidFill>
                  <a:schemeClr val="tx1"/>
                </a:solidFill>
                <a:latin typeface="Verdana" pitchFamily="34" charset="0"/>
              </a:rPr>
              <a:t>One DWS-3000 switch can support fast roaming across up to </a:t>
            </a:r>
            <a:r>
              <a:rPr lang="en-US" altLang="zh-TW" sz="1600">
                <a:solidFill>
                  <a:schemeClr val="tx1"/>
                </a:solidFill>
                <a:latin typeface="Verdana" pitchFamily="34" charset="0"/>
              </a:rPr>
              <a:t>48 APs.</a:t>
            </a:r>
            <a:r>
              <a:rPr lang="en-US" altLang="zh-TW" sz="1600" b="0">
                <a:solidFill>
                  <a:schemeClr val="tx1"/>
                </a:solidFill>
                <a:latin typeface="Verdana" pitchFamily="34" charset="0"/>
              </a:rPr>
              <a:t> </a:t>
            </a:r>
          </a:p>
          <a:p>
            <a:pPr marL="742950" lvl="1" indent="-285750" algn="l">
              <a:lnSpc>
                <a:spcPct val="120000"/>
              </a:lnSpc>
              <a:buClr>
                <a:srgbClr val="FF9900"/>
              </a:buClr>
              <a:buFont typeface="Wingdings" pitchFamily="2" charset="2"/>
              <a:buChar char="ü"/>
            </a:pPr>
            <a:r>
              <a:rPr lang="en-US" altLang="zh-TW" sz="1600" b="0">
                <a:solidFill>
                  <a:schemeClr val="tx1"/>
                </a:solidFill>
                <a:latin typeface="Verdana" pitchFamily="34" charset="0"/>
              </a:rPr>
              <a:t>One DWS-4000 Switch can support fast roaming across up to </a:t>
            </a:r>
            <a:r>
              <a:rPr lang="en-US" altLang="zh-TW" sz="1600">
                <a:solidFill>
                  <a:srgbClr val="0000FF"/>
                </a:solidFill>
                <a:latin typeface="Verdana" pitchFamily="34" charset="0"/>
              </a:rPr>
              <a:t>64 APs.</a:t>
            </a:r>
            <a:r>
              <a:rPr lang="en-US" altLang="zh-TW" sz="1600" b="0">
                <a:solidFill>
                  <a:schemeClr val="tx1"/>
                </a:solidFill>
                <a:latin typeface="Verdana" pitchFamily="34" charset="0"/>
              </a:rPr>
              <a:t> </a:t>
            </a:r>
          </a:p>
          <a:p>
            <a:pPr marL="742950" lvl="1" indent="-285750" algn="l">
              <a:lnSpc>
                <a:spcPct val="120000"/>
              </a:lnSpc>
              <a:buClr>
                <a:srgbClr val="FF9900"/>
              </a:buClr>
              <a:buFont typeface="Wingdings" pitchFamily="2" charset="2"/>
              <a:buChar char="ü"/>
            </a:pPr>
            <a:r>
              <a:rPr lang="en-US" altLang="zh-TW" sz="1600" b="0">
                <a:solidFill>
                  <a:schemeClr val="tx1"/>
                </a:solidFill>
                <a:latin typeface="Verdana" pitchFamily="34" charset="0"/>
              </a:rPr>
              <a:t>This fast roaming can be supported with in a subnet (Layer 2) or across subnet boundaries (Layer 3).</a:t>
            </a:r>
            <a:r>
              <a:rPr kumimoji="0" lang="en-US" altLang="zh-TW" sz="1600" b="0">
                <a:solidFill>
                  <a:schemeClr val="tx1"/>
                </a:solidFill>
                <a:latin typeface="Verdana" pitchFamily="34" charset="0"/>
              </a:rPr>
              <a:t>  </a:t>
            </a:r>
          </a:p>
          <a:p>
            <a:pPr marL="742950" lvl="1" indent="-285750" algn="l">
              <a:lnSpc>
                <a:spcPct val="120000"/>
              </a:lnSpc>
              <a:buClr>
                <a:srgbClr val="FF9900"/>
              </a:buClr>
              <a:buFont typeface="Wingdings" pitchFamily="2" charset="2"/>
              <a:buChar char="ü"/>
            </a:pPr>
            <a:endParaRPr kumimoji="0" lang="en-US" altLang="zh-TW" sz="1600" b="0">
              <a:solidFill>
                <a:schemeClr val="tx1"/>
              </a:solidFill>
              <a:latin typeface="Verdana" pitchFamily="34" charset="0"/>
            </a:endParaRPr>
          </a:p>
        </p:txBody>
      </p:sp>
      <p:sp>
        <p:nvSpPr>
          <p:cNvPr id="24581" name="Text Box 7"/>
          <p:cNvSpPr txBox="1">
            <a:spLocks noChangeArrowheads="1"/>
          </p:cNvSpPr>
          <p:nvPr/>
        </p:nvSpPr>
        <p:spPr bwMode="auto">
          <a:xfrm>
            <a:off x="3917950" y="3319463"/>
            <a:ext cx="11461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chemeClr val="tx1"/>
                </a:solidFill>
              </a:rPr>
              <a:t>Unified Switch</a:t>
            </a:r>
          </a:p>
        </p:txBody>
      </p:sp>
      <p:grpSp>
        <p:nvGrpSpPr>
          <p:cNvPr id="2" name="Group 9"/>
          <p:cNvGrpSpPr>
            <a:grpSpLocks/>
          </p:cNvGrpSpPr>
          <p:nvPr/>
        </p:nvGrpSpPr>
        <p:grpSpPr bwMode="auto">
          <a:xfrm>
            <a:off x="2513013" y="5511800"/>
            <a:ext cx="479425" cy="420688"/>
            <a:chOff x="1762" y="3347"/>
            <a:chExt cx="302" cy="265"/>
          </a:xfrm>
        </p:grpSpPr>
        <p:pic>
          <p:nvPicPr>
            <p:cNvPr id="24602" name="Picture 10" descr="MCj043256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 y="3401"/>
              <a:ext cx="21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11" descr="j04326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 y="3347"/>
              <a:ext cx="19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3" name="Text Box 12"/>
          <p:cNvSpPr txBox="1">
            <a:spLocks noChangeArrowheads="1"/>
          </p:cNvSpPr>
          <p:nvPr/>
        </p:nvSpPr>
        <p:spPr bwMode="auto">
          <a:xfrm>
            <a:off x="2670175" y="4616450"/>
            <a:ext cx="522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chemeClr val="tx1"/>
                </a:solidFill>
              </a:rPr>
              <a:t>AP-1</a:t>
            </a:r>
          </a:p>
        </p:txBody>
      </p:sp>
      <p:sp>
        <p:nvSpPr>
          <p:cNvPr id="24584" name="Text Box 13"/>
          <p:cNvSpPr txBox="1">
            <a:spLocks noChangeArrowheads="1"/>
          </p:cNvSpPr>
          <p:nvPr/>
        </p:nvSpPr>
        <p:spPr bwMode="auto">
          <a:xfrm>
            <a:off x="5838825" y="4605338"/>
            <a:ext cx="522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chemeClr val="tx1"/>
                </a:solidFill>
              </a:rPr>
              <a:t>AP-3</a:t>
            </a:r>
          </a:p>
        </p:txBody>
      </p:sp>
      <p:sp>
        <p:nvSpPr>
          <p:cNvPr id="24585" name="Text Box 15"/>
          <p:cNvSpPr txBox="1">
            <a:spLocks noChangeArrowheads="1"/>
          </p:cNvSpPr>
          <p:nvPr/>
        </p:nvSpPr>
        <p:spPr bwMode="auto">
          <a:xfrm>
            <a:off x="3797300" y="4618038"/>
            <a:ext cx="522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chemeClr val="tx1"/>
                </a:solidFill>
              </a:rPr>
              <a:t>AP-2</a:t>
            </a:r>
          </a:p>
        </p:txBody>
      </p:sp>
      <p:sp>
        <p:nvSpPr>
          <p:cNvPr id="24586" name="Text Box 17"/>
          <p:cNvSpPr txBox="1">
            <a:spLocks noChangeArrowheads="1"/>
          </p:cNvSpPr>
          <p:nvPr/>
        </p:nvSpPr>
        <p:spPr bwMode="auto">
          <a:xfrm>
            <a:off x="2762250" y="3738563"/>
            <a:ext cx="854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Subnet A</a:t>
            </a:r>
          </a:p>
        </p:txBody>
      </p:sp>
      <p:sp>
        <p:nvSpPr>
          <p:cNvPr id="24587" name="Line 18"/>
          <p:cNvSpPr>
            <a:spLocks noChangeShapeType="1"/>
          </p:cNvSpPr>
          <p:nvPr/>
        </p:nvSpPr>
        <p:spPr bwMode="auto">
          <a:xfrm flipH="1">
            <a:off x="2813050" y="3836988"/>
            <a:ext cx="1328738" cy="749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Line 19"/>
          <p:cNvSpPr>
            <a:spLocks noChangeShapeType="1"/>
          </p:cNvSpPr>
          <p:nvPr/>
        </p:nvSpPr>
        <p:spPr bwMode="auto">
          <a:xfrm flipH="1">
            <a:off x="3810000" y="3851275"/>
            <a:ext cx="498475"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Line 20"/>
          <p:cNvSpPr>
            <a:spLocks noChangeShapeType="1"/>
          </p:cNvSpPr>
          <p:nvPr/>
        </p:nvSpPr>
        <p:spPr bwMode="auto">
          <a:xfrm>
            <a:off x="4697413" y="3851275"/>
            <a:ext cx="984250" cy="665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Text Box 21"/>
          <p:cNvSpPr txBox="1">
            <a:spLocks noChangeArrowheads="1"/>
          </p:cNvSpPr>
          <p:nvPr/>
        </p:nvSpPr>
        <p:spPr bwMode="auto">
          <a:xfrm>
            <a:off x="5942013" y="3675063"/>
            <a:ext cx="854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Subnet B</a:t>
            </a:r>
          </a:p>
        </p:txBody>
      </p:sp>
      <p:grpSp>
        <p:nvGrpSpPr>
          <p:cNvPr id="3" name="Group 22"/>
          <p:cNvGrpSpPr>
            <a:grpSpLocks/>
          </p:cNvGrpSpPr>
          <p:nvPr/>
        </p:nvGrpSpPr>
        <p:grpSpPr bwMode="auto">
          <a:xfrm>
            <a:off x="2728913" y="5041900"/>
            <a:ext cx="1074737" cy="274638"/>
            <a:chOff x="1719" y="3176"/>
            <a:chExt cx="677" cy="173"/>
          </a:xfrm>
        </p:grpSpPr>
        <p:sp>
          <p:nvSpPr>
            <p:cNvPr id="24600" name="Text Box 23"/>
            <p:cNvSpPr txBox="1">
              <a:spLocks noChangeArrowheads="1"/>
            </p:cNvSpPr>
            <p:nvPr/>
          </p:nvSpPr>
          <p:spPr bwMode="auto">
            <a:xfrm>
              <a:off x="1765" y="3176"/>
              <a:ext cx="6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b="0">
                  <a:solidFill>
                    <a:schemeClr val="tx1"/>
                  </a:solidFill>
                </a:rPr>
                <a:t>L2 Roaming</a:t>
              </a:r>
            </a:p>
          </p:txBody>
        </p:sp>
        <p:sp>
          <p:nvSpPr>
            <p:cNvPr id="24601" name="Line 24"/>
            <p:cNvSpPr>
              <a:spLocks noChangeShapeType="1"/>
            </p:cNvSpPr>
            <p:nvPr/>
          </p:nvSpPr>
          <p:spPr bwMode="auto">
            <a:xfrm>
              <a:off x="1719" y="3194"/>
              <a:ext cx="64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5"/>
          <p:cNvGrpSpPr>
            <a:grpSpLocks/>
          </p:cNvGrpSpPr>
          <p:nvPr/>
        </p:nvGrpSpPr>
        <p:grpSpPr bwMode="auto">
          <a:xfrm>
            <a:off x="3810000" y="5295900"/>
            <a:ext cx="2092325" cy="274638"/>
            <a:chOff x="2400" y="3336"/>
            <a:chExt cx="1318" cy="173"/>
          </a:xfrm>
        </p:grpSpPr>
        <p:sp>
          <p:nvSpPr>
            <p:cNvPr id="24598" name="Line 26"/>
            <p:cNvSpPr>
              <a:spLocks noChangeShapeType="1"/>
            </p:cNvSpPr>
            <p:nvPr/>
          </p:nvSpPr>
          <p:spPr bwMode="auto">
            <a:xfrm>
              <a:off x="2400" y="3351"/>
              <a:ext cx="131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9" name="Text Box 27"/>
            <p:cNvSpPr txBox="1">
              <a:spLocks noChangeArrowheads="1"/>
            </p:cNvSpPr>
            <p:nvPr/>
          </p:nvSpPr>
          <p:spPr bwMode="auto">
            <a:xfrm>
              <a:off x="2757" y="3336"/>
              <a:ext cx="6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b="0">
                  <a:solidFill>
                    <a:schemeClr val="tx1"/>
                  </a:solidFill>
                </a:rPr>
                <a:t>L3 Roaming</a:t>
              </a:r>
            </a:p>
          </p:txBody>
        </p:sp>
      </p:grpSp>
      <p:sp>
        <p:nvSpPr>
          <p:cNvPr id="24593" name="Rectangle 28"/>
          <p:cNvSpPr>
            <a:spLocks noChangeArrowheads="1"/>
          </p:cNvSpPr>
          <p:nvPr/>
        </p:nvSpPr>
        <p:spPr bwMode="auto">
          <a:xfrm>
            <a:off x="830263" y="987425"/>
            <a:ext cx="73945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gn="l"/>
            <a:r>
              <a:rPr lang="en-GB" altLang="zh-TW" sz="2400" b="0">
                <a:solidFill>
                  <a:schemeClr val="bg1"/>
                </a:solidFill>
                <a:latin typeface="Verdana" pitchFamily="34" charset="0"/>
              </a:rPr>
              <a:t>Fast Roaming</a:t>
            </a:r>
            <a:endParaRPr lang="en-US" altLang="zh-TW" sz="2400" b="0">
              <a:solidFill>
                <a:schemeClr val="bg1"/>
              </a:solidFill>
              <a:latin typeface="Verdana" pitchFamily="34" charset="0"/>
            </a:endParaRPr>
          </a:p>
        </p:txBody>
      </p:sp>
      <p:pic>
        <p:nvPicPr>
          <p:cNvPr id="24594" name="Picture 29" descr="DGS-342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6688" y="3570288"/>
            <a:ext cx="102076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30" descr="未命名"/>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4125" y="4402138"/>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1" descr="未命名"/>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4575" y="4391025"/>
            <a:ext cx="23971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2" descr="未命名"/>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9438" y="4365625"/>
            <a:ext cx="2397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nodeType="afterGroup">
                            <p:stCondLst>
                              <p:cond delay="1000"/>
                            </p:stCondLst>
                            <p:childTnLst>
                              <p:par>
                                <p:cTn id="14" presetID="63" presetClass="path" presetSubtype="0" accel="50000" decel="50000" fill="hold" nodeType="afterEffect">
                                  <p:stCondLst>
                                    <p:cond delay="0"/>
                                  </p:stCondLst>
                                  <p:childTnLst>
                                    <p:animMotion origin="layout" path="M -1.66667E-6 7.40741E-7 L 0.1125 7.40741E-7 " pathEditMode="fixed" rAng="0" ptsTypes="AA">
                                      <p:cBhvr>
                                        <p:cTn id="15" dur="2000" fill="hold"/>
                                        <p:tgtEl>
                                          <p:spTgt spid="2"/>
                                        </p:tgtEl>
                                        <p:attrNameLst>
                                          <p:attrName>ppt_x</p:attrName>
                                          <p:attrName>ppt_y</p:attrName>
                                        </p:attrNameLst>
                                      </p:cBhvr>
                                      <p:rCtr x="5625" y="0"/>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par>
                          <p:cTn id="21" fill="hold" nodeType="afterGroup">
                            <p:stCondLst>
                              <p:cond delay="1000"/>
                            </p:stCondLst>
                            <p:childTnLst>
                              <p:par>
                                <p:cTn id="22" presetID="63" presetClass="path" presetSubtype="0" accel="50000" decel="50000" fill="hold" nodeType="afterEffect">
                                  <p:stCondLst>
                                    <p:cond delay="0"/>
                                  </p:stCondLst>
                                  <p:childTnLst>
                                    <p:animMotion origin="layout" path="M 0.1125 7.40741E-7 L 0.34809 -0.00255 " pathEditMode="relative" rAng="0" ptsTypes="AA">
                                      <p:cBhvr>
                                        <p:cTn id="23" dur="2000" fill="hold"/>
                                        <p:tgtEl>
                                          <p:spTgt spid="2"/>
                                        </p:tgtEl>
                                        <p:attrNameLst>
                                          <p:attrName>ppt_x</p:attrName>
                                          <p:attrName>ppt_y</p:attrName>
                                        </p:attrNameLst>
                                      </p:cBhvr>
                                      <p:rCtr x="1177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90538" y="1431925"/>
            <a:ext cx="7754937" cy="4525963"/>
          </a:xfrm>
        </p:spPr>
        <p:txBody>
          <a:bodyPr/>
          <a:lstStyle/>
          <a:p>
            <a:pPr eaLnBrk="1" hangingPunct="1">
              <a:lnSpc>
                <a:spcPct val="120000"/>
              </a:lnSpc>
              <a:spcBef>
                <a:spcPct val="0"/>
              </a:spcBef>
              <a:buClr>
                <a:srgbClr val="99CCFF"/>
              </a:buClr>
              <a:buFontTx/>
              <a:buChar char="•"/>
            </a:pPr>
            <a:r>
              <a:rPr lang="en-US" altLang="zh-TW" sz="1400" b="1" smtClean="0"/>
              <a:t>Inter-Switch Roaming</a:t>
            </a:r>
          </a:p>
          <a:p>
            <a:pPr lvl="1" eaLnBrk="1" hangingPunct="1">
              <a:lnSpc>
                <a:spcPct val="120000"/>
              </a:lnSpc>
              <a:spcBef>
                <a:spcPct val="0"/>
              </a:spcBef>
              <a:buClr>
                <a:srgbClr val="FF9900"/>
              </a:buClr>
              <a:buFont typeface="Wingdings" pitchFamily="2" charset="2"/>
              <a:buChar char="ü"/>
            </a:pPr>
            <a:r>
              <a:rPr lang="en-US" altLang="zh-TW" sz="1400" smtClean="0"/>
              <a:t> For DWS-3000, 4 Peer Switches in the same Roaming group</a:t>
            </a:r>
          </a:p>
          <a:p>
            <a:pPr lvl="1" eaLnBrk="1" hangingPunct="1">
              <a:lnSpc>
                <a:spcPct val="120000"/>
              </a:lnSpc>
              <a:spcBef>
                <a:spcPct val="0"/>
              </a:spcBef>
              <a:buClr>
                <a:srgbClr val="FF9900"/>
              </a:buClr>
              <a:buFont typeface="Wingdings" pitchFamily="2" charset="2"/>
              <a:buChar char="ü"/>
            </a:pPr>
            <a:r>
              <a:rPr lang="en-US" altLang="zh-TW" sz="1400" smtClean="0"/>
              <a:t> For DWS-4000, </a:t>
            </a:r>
            <a:r>
              <a:rPr lang="en-US" altLang="zh-TW" sz="1400" b="1" smtClean="0">
                <a:solidFill>
                  <a:srgbClr val="0000FF"/>
                </a:solidFill>
              </a:rPr>
              <a:t>8 Peer Switches</a:t>
            </a:r>
            <a:r>
              <a:rPr lang="en-US" altLang="zh-TW" sz="1400" smtClean="0"/>
              <a:t> in the same Roaming group</a:t>
            </a:r>
          </a:p>
          <a:p>
            <a:pPr lvl="2" eaLnBrk="1" hangingPunct="1">
              <a:lnSpc>
                <a:spcPct val="120000"/>
              </a:lnSpc>
              <a:spcBef>
                <a:spcPct val="0"/>
              </a:spcBef>
              <a:buClr>
                <a:srgbClr val="FF9900"/>
              </a:buClr>
              <a:buFont typeface="Wingdings" pitchFamily="2" charset="2"/>
              <a:buChar char="ü"/>
            </a:pPr>
            <a:r>
              <a:rPr lang="en-US" altLang="zh-TW" sz="1400" smtClean="0"/>
              <a:t>Not only can DWS Series support fast roaming between APs being managed by a particular switch, but can support roaming between switches</a:t>
            </a:r>
          </a:p>
          <a:p>
            <a:pPr lvl="1" eaLnBrk="1" hangingPunct="1">
              <a:lnSpc>
                <a:spcPct val="120000"/>
              </a:lnSpc>
              <a:spcBef>
                <a:spcPct val="0"/>
              </a:spcBef>
              <a:buClr>
                <a:srgbClr val="FF9900"/>
              </a:buClr>
              <a:buFont typeface="Wingdings" pitchFamily="2" charset="2"/>
              <a:buChar char="ü"/>
            </a:pPr>
            <a:r>
              <a:rPr lang="en-US" altLang="zh-TW" sz="1400" smtClean="0"/>
              <a:t> DWS-3000 supports up to </a:t>
            </a:r>
            <a:r>
              <a:rPr lang="en-US" altLang="zh-TW" sz="1400" smtClean="0">
                <a:solidFill>
                  <a:srgbClr val="0000FF"/>
                </a:solidFill>
              </a:rPr>
              <a:t>192 APs</a:t>
            </a:r>
          </a:p>
          <a:p>
            <a:pPr lvl="1" eaLnBrk="1" hangingPunct="1">
              <a:lnSpc>
                <a:spcPct val="120000"/>
              </a:lnSpc>
              <a:spcBef>
                <a:spcPct val="0"/>
              </a:spcBef>
              <a:buClr>
                <a:srgbClr val="FF9900"/>
              </a:buClr>
              <a:buFont typeface="Wingdings" pitchFamily="2" charset="2"/>
              <a:buChar char="ü"/>
            </a:pPr>
            <a:r>
              <a:rPr lang="en-US" altLang="zh-TW" sz="1400" smtClean="0">
                <a:solidFill>
                  <a:srgbClr val="0000FF"/>
                </a:solidFill>
              </a:rPr>
              <a:t> </a:t>
            </a:r>
            <a:r>
              <a:rPr lang="en-US" altLang="zh-TW" sz="1400" smtClean="0"/>
              <a:t>DWS-4000 supports up to</a:t>
            </a:r>
            <a:r>
              <a:rPr lang="en-US" altLang="zh-TW" sz="1400" smtClean="0">
                <a:solidFill>
                  <a:srgbClr val="0000FF"/>
                </a:solidFill>
              </a:rPr>
              <a:t> 256 APs</a:t>
            </a:r>
          </a:p>
        </p:txBody>
      </p:sp>
      <p:sp>
        <p:nvSpPr>
          <p:cNvPr id="25603" name="Line 7"/>
          <p:cNvSpPr>
            <a:spLocks noChangeShapeType="1"/>
          </p:cNvSpPr>
          <p:nvPr/>
        </p:nvSpPr>
        <p:spPr bwMode="auto">
          <a:xfrm flipH="1">
            <a:off x="1258888" y="4411663"/>
            <a:ext cx="192087" cy="412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4" name="Line 8"/>
          <p:cNvSpPr>
            <a:spLocks noChangeShapeType="1"/>
          </p:cNvSpPr>
          <p:nvPr/>
        </p:nvSpPr>
        <p:spPr bwMode="auto">
          <a:xfrm>
            <a:off x="1746250" y="4413250"/>
            <a:ext cx="155575" cy="411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24"/>
          <p:cNvGrpSpPr>
            <a:grpSpLocks/>
          </p:cNvGrpSpPr>
          <p:nvPr/>
        </p:nvGrpSpPr>
        <p:grpSpPr bwMode="auto">
          <a:xfrm>
            <a:off x="968375" y="5576888"/>
            <a:ext cx="479425" cy="420687"/>
            <a:chOff x="1762" y="3347"/>
            <a:chExt cx="302" cy="265"/>
          </a:xfrm>
        </p:grpSpPr>
        <p:pic>
          <p:nvPicPr>
            <p:cNvPr id="25628" name="Picture 25" descr="MCj043256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 y="3401"/>
              <a:ext cx="21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26" descr="j04326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 y="3347"/>
              <a:ext cx="19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Line 27"/>
          <p:cNvSpPr>
            <a:spLocks noChangeShapeType="1"/>
          </p:cNvSpPr>
          <p:nvPr/>
        </p:nvSpPr>
        <p:spPr bwMode="auto">
          <a:xfrm>
            <a:off x="1039813" y="5281613"/>
            <a:ext cx="70135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7" name="Text Box 28"/>
          <p:cNvSpPr txBox="1">
            <a:spLocks noChangeArrowheads="1"/>
          </p:cNvSpPr>
          <p:nvPr/>
        </p:nvSpPr>
        <p:spPr bwMode="auto">
          <a:xfrm>
            <a:off x="3744913" y="5295900"/>
            <a:ext cx="2236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b="0">
                <a:solidFill>
                  <a:schemeClr val="tx1"/>
                </a:solidFill>
              </a:rPr>
              <a:t>L2 or L3 Inter-Switch Roaming</a:t>
            </a:r>
          </a:p>
        </p:txBody>
      </p:sp>
      <p:sp>
        <p:nvSpPr>
          <p:cNvPr id="25608" name="Rectangle 31"/>
          <p:cNvSpPr>
            <a:spLocks noChangeArrowheads="1"/>
          </p:cNvSpPr>
          <p:nvPr>
            <p:ph type="title"/>
          </p:nvPr>
        </p:nvSpPr>
        <p:spPr>
          <a:xfrm>
            <a:off x="696913" y="609600"/>
            <a:ext cx="7761287" cy="1143000"/>
          </a:xfrm>
          <a:noFill/>
        </p:spPr>
        <p:txBody>
          <a:bodyPr/>
          <a:lstStyle/>
          <a:p>
            <a:pPr eaLnBrk="1" hangingPunct="1"/>
            <a:r>
              <a:rPr lang="en-GB" altLang="zh-TW" sz="2400" smtClean="0"/>
              <a:t>Fast Roaming (Cont.)</a:t>
            </a:r>
            <a:endParaRPr lang="en-US" altLang="zh-TW" sz="2400" smtClean="0"/>
          </a:p>
        </p:txBody>
      </p:sp>
      <p:pic>
        <p:nvPicPr>
          <p:cNvPr id="25609" name="Picture 32" descr="DGS-342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6475" y="4103688"/>
            <a:ext cx="10207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 Box 36"/>
          <p:cNvSpPr txBox="1">
            <a:spLocks noChangeArrowheads="1"/>
          </p:cNvSpPr>
          <p:nvPr/>
        </p:nvSpPr>
        <p:spPr bwMode="auto">
          <a:xfrm>
            <a:off x="396875" y="6018213"/>
            <a:ext cx="8407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spcBef>
                <a:spcPct val="20000"/>
              </a:spcBef>
              <a:buClr>
                <a:srgbClr val="3399FF"/>
              </a:buClr>
            </a:pPr>
            <a:r>
              <a:rPr lang="en-US" altLang="zh-TW" b="0" i="1">
                <a:solidFill>
                  <a:schemeClr val="tx1"/>
                </a:solidFill>
                <a:latin typeface="Verdana" pitchFamily="34" charset="0"/>
              </a:rPr>
              <a:t>Note: The maximum number of managed AP only applies on APs in THE SAME ROAMING GROUP. </a:t>
            </a:r>
          </a:p>
          <a:p>
            <a:pPr algn="l" eaLnBrk="1" hangingPunct="1">
              <a:spcBef>
                <a:spcPct val="20000"/>
              </a:spcBef>
              <a:buClr>
                <a:srgbClr val="3399FF"/>
              </a:buClr>
            </a:pPr>
            <a:r>
              <a:rPr lang="en-US" altLang="zh-TW" b="0" i="1">
                <a:solidFill>
                  <a:schemeClr val="tx1"/>
                </a:solidFill>
                <a:latin typeface="Verdana" pitchFamily="34" charset="0"/>
              </a:rPr>
              <a:t>There is no constraint for the number of managed APs at a site if not for roaming. Still, each DWS-3000 can manage up to 48 APs and each DWS-4000 up to 64 APs</a:t>
            </a:r>
          </a:p>
        </p:txBody>
      </p:sp>
      <p:pic>
        <p:nvPicPr>
          <p:cNvPr id="25611" name="Picture 37" descr="未命名"/>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925" y="4760913"/>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39" descr="未命名"/>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7688" y="4746625"/>
            <a:ext cx="2397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Line 45"/>
          <p:cNvSpPr>
            <a:spLocks noChangeShapeType="1"/>
          </p:cNvSpPr>
          <p:nvPr/>
        </p:nvSpPr>
        <p:spPr bwMode="auto">
          <a:xfrm flipH="1">
            <a:off x="3073400" y="4367213"/>
            <a:ext cx="192088" cy="412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46"/>
          <p:cNvSpPr>
            <a:spLocks noChangeShapeType="1"/>
          </p:cNvSpPr>
          <p:nvPr/>
        </p:nvSpPr>
        <p:spPr bwMode="auto">
          <a:xfrm>
            <a:off x="3560763" y="4368800"/>
            <a:ext cx="155575" cy="411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5615" name="Picture 47" descr="DGS-342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0988" y="4059238"/>
            <a:ext cx="102076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48" descr="未命名"/>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5438" y="4716463"/>
            <a:ext cx="23971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49" descr="未命名"/>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2200" y="4702175"/>
            <a:ext cx="23971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Line 50"/>
          <p:cNvSpPr>
            <a:spLocks noChangeShapeType="1"/>
          </p:cNvSpPr>
          <p:nvPr/>
        </p:nvSpPr>
        <p:spPr bwMode="auto">
          <a:xfrm flipH="1">
            <a:off x="6886575" y="4330700"/>
            <a:ext cx="192088" cy="412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Line 51"/>
          <p:cNvSpPr>
            <a:spLocks noChangeShapeType="1"/>
          </p:cNvSpPr>
          <p:nvPr/>
        </p:nvSpPr>
        <p:spPr bwMode="auto">
          <a:xfrm>
            <a:off x="7373938" y="4332288"/>
            <a:ext cx="155575" cy="411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5620" name="Picture 52" descr="DGS-342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4163" y="4022725"/>
            <a:ext cx="102076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53" descr="未命名"/>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8613" y="4679950"/>
            <a:ext cx="2397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54" descr="未命名"/>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5375" y="4665663"/>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3" name="Line 55"/>
          <p:cNvSpPr>
            <a:spLocks noChangeShapeType="1"/>
          </p:cNvSpPr>
          <p:nvPr/>
        </p:nvSpPr>
        <p:spPr bwMode="auto">
          <a:xfrm flipH="1">
            <a:off x="4922838" y="4343400"/>
            <a:ext cx="192087" cy="412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4" name="Line 56"/>
          <p:cNvSpPr>
            <a:spLocks noChangeShapeType="1"/>
          </p:cNvSpPr>
          <p:nvPr/>
        </p:nvSpPr>
        <p:spPr bwMode="auto">
          <a:xfrm>
            <a:off x="5410200" y="4344988"/>
            <a:ext cx="155575" cy="411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5625" name="Picture 57" descr="DGS-342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0425" y="4035425"/>
            <a:ext cx="10207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58" descr="未命名"/>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4875" y="4692650"/>
            <a:ext cx="23971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59" descr="未命名"/>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1638" y="4678363"/>
            <a:ext cx="23971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94444E-6 4.44444E-6 L 0.75 -0.00232 " pathEditMode="relative" rAng="0" ptsTypes="AA">
                                      <p:cBhvr>
                                        <p:cTn id="6" dur="5000" fill="hold"/>
                                        <p:tgtEl>
                                          <p:spTgt spid="2"/>
                                        </p:tgtEl>
                                        <p:attrNameLst>
                                          <p:attrName>ppt_x</p:attrName>
                                          <p:attrName>ppt_y</p:attrName>
                                        </p:attrNameLst>
                                      </p:cBhvr>
                                      <p:rCtr x="37500"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zh-TW" sz="2400" smtClean="0"/>
              <a:t>Fast Roaming (Cont.)</a:t>
            </a:r>
            <a:endParaRPr lang="en-US" altLang="zh-TW" sz="2400" smtClean="0"/>
          </a:p>
        </p:txBody>
      </p:sp>
      <p:sp>
        <p:nvSpPr>
          <p:cNvPr id="26627" name="Text Box 4"/>
          <p:cNvSpPr txBox="1">
            <a:spLocks noChangeArrowheads="1"/>
          </p:cNvSpPr>
          <p:nvPr/>
        </p:nvSpPr>
        <p:spPr bwMode="auto">
          <a:xfrm>
            <a:off x="368300" y="1566863"/>
            <a:ext cx="1608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a:solidFill>
                  <a:schemeClr val="tx1"/>
                </a:solidFill>
                <a:latin typeface="Verdana" pitchFamily="34" charset="0"/>
              </a:rPr>
              <a:t>Pre-Shared Keys</a:t>
            </a:r>
          </a:p>
        </p:txBody>
      </p:sp>
      <p:pic>
        <p:nvPicPr>
          <p:cNvPr id="26628" name="Picture 5" descr="DGS-342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400" y="2622550"/>
            <a:ext cx="9017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DWL-3200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6138" y="1868488"/>
            <a:ext cx="18573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descr="DWL-3200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2488" y="3154363"/>
            <a:ext cx="18573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8" descr="MCj023990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113" y="1647825"/>
            <a:ext cx="45243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9" descr="波紋拷貝"/>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4600724">
            <a:off x="3032125" y="19478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Freeform 10"/>
          <p:cNvSpPr>
            <a:spLocks/>
          </p:cNvSpPr>
          <p:nvPr/>
        </p:nvSpPr>
        <p:spPr bwMode="auto">
          <a:xfrm rot="10800000">
            <a:off x="1741488" y="2190750"/>
            <a:ext cx="246062" cy="1381125"/>
          </a:xfrm>
          <a:custGeom>
            <a:avLst/>
            <a:gdLst>
              <a:gd name="T0" fmla="*/ 0 w 241"/>
              <a:gd name="T1" fmla="*/ 0 h 506"/>
              <a:gd name="T2" fmla="*/ 2147483647 w 241"/>
              <a:gd name="T3" fmla="*/ 0 h 506"/>
              <a:gd name="T4" fmla="*/ 2147483647 w 241"/>
              <a:gd name="T5" fmla="*/ 2147483647 h 506"/>
              <a:gd name="T6" fmla="*/ 0 w 241"/>
              <a:gd name="T7" fmla="*/ 2147483647 h 506"/>
              <a:gd name="T8" fmla="*/ 0 60000 65536"/>
              <a:gd name="T9" fmla="*/ 0 60000 65536"/>
              <a:gd name="T10" fmla="*/ 0 60000 65536"/>
              <a:gd name="T11" fmla="*/ 0 60000 65536"/>
              <a:gd name="T12" fmla="*/ 0 w 241"/>
              <a:gd name="T13" fmla="*/ 0 h 506"/>
              <a:gd name="T14" fmla="*/ 241 w 241"/>
              <a:gd name="T15" fmla="*/ 506 h 506"/>
            </a:gdLst>
            <a:ahLst/>
            <a:cxnLst>
              <a:cxn ang="T8">
                <a:pos x="T0" y="T1"/>
              </a:cxn>
              <a:cxn ang="T9">
                <a:pos x="T2" y="T3"/>
              </a:cxn>
              <a:cxn ang="T10">
                <a:pos x="T4" y="T5"/>
              </a:cxn>
              <a:cxn ang="T11">
                <a:pos x="T6" y="T7"/>
              </a:cxn>
            </a:cxnLst>
            <a:rect l="T12" t="T13" r="T14" b="T15"/>
            <a:pathLst>
              <a:path w="241" h="506">
                <a:moveTo>
                  <a:pt x="0" y="0"/>
                </a:moveTo>
                <a:lnTo>
                  <a:pt x="241" y="0"/>
                </a:lnTo>
                <a:lnTo>
                  <a:pt x="241" y="506"/>
                </a:lnTo>
                <a:lnTo>
                  <a:pt x="0" y="506"/>
                </a:ln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6634" name="Line 11"/>
          <p:cNvSpPr>
            <a:spLocks noChangeShapeType="1"/>
          </p:cNvSpPr>
          <p:nvPr/>
        </p:nvSpPr>
        <p:spPr bwMode="auto">
          <a:xfrm>
            <a:off x="1327150" y="2763838"/>
            <a:ext cx="395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6635" name="Text Box 12"/>
          <p:cNvSpPr txBox="1">
            <a:spLocks noChangeArrowheads="1"/>
          </p:cNvSpPr>
          <p:nvPr/>
        </p:nvSpPr>
        <p:spPr bwMode="auto">
          <a:xfrm>
            <a:off x="4665663" y="2233613"/>
            <a:ext cx="3802062"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spcBef>
                <a:spcPct val="20000"/>
              </a:spcBef>
              <a:buClr>
                <a:srgbClr val="3399FF"/>
              </a:buClr>
            </a:pPr>
            <a:r>
              <a:rPr lang="en-US" altLang="zh-TW">
                <a:solidFill>
                  <a:schemeClr val="tx1"/>
                </a:solidFill>
                <a:latin typeface="Verdana" pitchFamily="34" charset="0"/>
              </a:rPr>
              <a:t>Fast Roaming</a:t>
            </a:r>
          </a:p>
          <a:p>
            <a:pPr algn="l" eaLnBrk="1" hangingPunct="1">
              <a:spcBef>
                <a:spcPct val="20000"/>
              </a:spcBef>
              <a:buClr>
                <a:srgbClr val="3399FF"/>
              </a:buClr>
              <a:buFontTx/>
              <a:buChar char="•"/>
            </a:pPr>
            <a:r>
              <a:rPr lang="en-US" altLang="zh-TW" b="0">
                <a:solidFill>
                  <a:schemeClr val="tx1"/>
                </a:solidFill>
                <a:latin typeface="Verdana" pitchFamily="34" charset="0"/>
              </a:rPr>
              <a:t>No relocating IP</a:t>
            </a:r>
          </a:p>
          <a:p>
            <a:pPr algn="l" eaLnBrk="1" hangingPunct="1">
              <a:spcBef>
                <a:spcPct val="20000"/>
              </a:spcBef>
              <a:buClr>
                <a:srgbClr val="3399FF"/>
              </a:buClr>
              <a:buFontTx/>
              <a:buChar char="•"/>
            </a:pPr>
            <a:r>
              <a:rPr lang="en-US" altLang="zh-TW" b="0">
                <a:solidFill>
                  <a:schemeClr val="tx1"/>
                </a:solidFill>
                <a:latin typeface="Verdana" pitchFamily="34" charset="0"/>
              </a:rPr>
              <a:t>Re-auth time is tiny</a:t>
            </a:r>
          </a:p>
          <a:p>
            <a:pPr algn="l" eaLnBrk="1" hangingPunct="1">
              <a:spcBef>
                <a:spcPct val="20000"/>
              </a:spcBef>
              <a:buClr>
                <a:srgbClr val="3399FF"/>
              </a:buClr>
              <a:buFontTx/>
              <a:buChar char="•"/>
            </a:pPr>
            <a:r>
              <a:rPr lang="en-US" altLang="zh-TW" b="0">
                <a:solidFill>
                  <a:schemeClr val="tx1"/>
                </a:solidFill>
                <a:latin typeface="Verdana" pitchFamily="34" charset="0"/>
              </a:rPr>
              <a:t>Reduce configuration error </a:t>
            </a:r>
            <a:br>
              <a:rPr lang="en-US" altLang="zh-TW" b="0">
                <a:solidFill>
                  <a:schemeClr val="tx1"/>
                </a:solidFill>
                <a:latin typeface="Verdana" pitchFamily="34" charset="0"/>
              </a:rPr>
            </a:br>
            <a:r>
              <a:rPr lang="en-US" altLang="zh-TW" b="0">
                <a:solidFill>
                  <a:schemeClr val="tx1"/>
                </a:solidFill>
                <a:latin typeface="Verdana" pitchFamily="34" charset="0"/>
              </a:rPr>
              <a:t>- Key was centrally distributed by Switch to APs</a:t>
            </a:r>
          </a:p>
          <a:p>
            <a:pPr algn="l" eaLnBrk="1" hangingPunct="1">
              <a:spcBef>
                <a:spcPct val="20000"/>
              </a:spcBef>
              <a:buClr>
                <a:srgbClr val="3399FF"/>
              </a:buClr>
              <a:buFontTx/>
              <a:buChar char="•"/>
            </a:pPr>
            <a:endParaRPr lang="en-US" altLang="zh-TW" b="0">
              <a:solidFill>
                <a:schemeClr val="tx1"/>
              </a:solidFill>
              <a:latin typeface="Verdana" pitchFamily="34" charset="0"/>
            </a:endParaRPr>
          </a:p>
        </p:txBody>
      </p:sp>
      <p:pic>
        <p:nvPicPr>
          <p:cNvPr id="26636" name="Picture 13" descr="MCj0232769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1575" y="1978025"/>
            <a:ext cx="212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4" descr="MCj0232769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3150" y="3268663"/>
            <a:ext cx="212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5" descr="MCj0232769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9200" y="1711325"/>
            <a:ext cx="212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Text Box 16"/>
          <p:cNvSpPr txBox="1">
            <a:spLocks noChangeArrowheads="1"/>
          </p:cNvSpPr>
          <p:nvPr/>
        </p:nvSpPr>
        <p:spPr bwMode="auto">
          <a:xfrm>
            <a:off x="528638" y="4016375"/>
            <a:ext cx="3049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a:solidFill>
                  <a:schemeClr val="tx1"/>
                </a:solidFill>
                <a:latin typeface="Verdana" pitchFamily="34" charset="0"/>
              </a:rPr>
              <a:t>Dynamic Keys (WPA2 Enterprise)</a:t>
            </a:r>
          </a:p>
        </p:txBody>
      </p:sp>
      <p:pic>
        <p:nvPicPr>
          <p:cNvPr id="26640" name="Picture 17" descr="DGS-342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050" y="5591175"/>
            <a:ext cx="9017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8" descr="DWL-3200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00" y="4565650"/>
            <a:ext cx="185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9" descr="DWL-3200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0913" y="5851525"/>
            <a:ext cx="1857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20" descr="MCj023990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4357688"/>
            <a:ext cx="45243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21" descr="波紋拷貝"/>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4600724">
            <a:off x="4333875" y="46577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Freeform 22"/>
          <p:cNvSpPr>
            <a:spLocks/>
          </p:cNvSpPr>
          <p:nvPr/>
        </p:nvSpPr>
        <p:spPr bwMode="auto">
          <a:xfrm rot="10800000">
            <a:off x="3109913" y="4887913"/>
            <a:ext cx="246062" cy="1381125"/>
          </a:xfrm>
          <a:custGeom>
            <a:avLst/>
            <a:gdLst>
              <a:gd name="T0" fmla="*/ 0 w 241"/>
              <a:gd name="T1" fmla="*/ 0 h 506"/>
              <a:gd name="T2" fmla="*/ 2147483647 w 241"/>
              <a:gd name="T3" fmla="*/ 0 h 506"/>
              <a:gd name="T4" fmla="*/ 2147483647 w 241"/>
              <a:gd name="T5" fmla="*/ 2147483647 h 506"/>
              <a:gd name="T6" fmla="*/ 0 w 241"/>
              <a:gd name="T7" fmla="*/ 2147483647 h 506"/>
              <a:gd name="T8" fmla="*/ 0 60000 65536"/>
              <a:gd name="T9" fmla="*/ 0 60000 65536"/>
              <a:gd name="T10" fmla="*/ 0 60000 65536"/>
              <a:gd name="T11" fmla="*/ 0 60000 65536"/>
              <a:gd name="T12" fmla="*/ 0 w 241"/>
              <a:gd name="T13" fmla="*/ 0 h 506"/>
              <a:gd name="T14" fmla="*/ 241 w 241"/>
              <a:gd name="T15" fmla="*/ 506 h 506"/>
            </a:gdLst>
            <a:ahLst/>
            <a:cxnLst>
              <a:cxn ang="T8">
                <a:pos x="T0" y="T1"/>
              </a:cxn>
              <a:cxn ang="T9">
                <a:pos x="T2" y="T3"/>
              </a:cxn>
              <a:cxn ang="T10">
                <a:pos x="T4" y="T5"/>
              </a:cxn>
              <a:cxn ang="T11">
                <a:pos x="T6" y="T7"/>
              </a:cxn>
            </a:cxnLst>
            <a:rect l="T12" t="T13" r="T14" b="T15"/>
            <a:pathLst>
              <a:path w="241" h="506">
                <a:moveTo>
                  <a:pt x="0" y="0"/>
                </a:moveTo>
                <a:lnTo>
                  <a:pt x="241" y="0"/>
                </a:lnTo>
                <a:lnTo>
                  <a:pt x="241" y="506"/>
                </a:lnTo>
                <a:lnTo>
                  <a:pt x="0" y="506"/>
                </a:ln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6646" name="Line 23"/>
          <p:cNvSpPr>
            <a:spLocks noChangeShapeType="1"/>
          </p:cNvSpPr>
          <p:nvPr/>
        </p:nvSpPr>
        <p:spPr bwMode="auto">
          <a:xfrm>
            <a:off x="1447800" y="5732463"/>
            <a:ext cx="1631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6647" name="Text Box 24"/>
          <p:cNvSpPr txBox="1">
            <a:spLocks noChangeArrowheads="1"/>
          </p:cNvSpPr>
          <p:nvPr/>
        </p:nvSpPr>
        <p:spPr bwMode="auto">
          <a:xfrm>
            <a:off x="5529263" y="4757738"/>
            <a:ext cx="32940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spcBef>
                <a:spcPct val="20000"/>
              </a:spcBef>
              <a:buClr>
                <a:srgbClr val="3399FF"/>
              </a:buClr>
            </a:pPr>
            <a:r>
              <a:rPr lang="en-US" altLang="zh-TW">
                <a:solidFill>
                  <a:schemeClr val="tx1"/>
                </a:solidFill>
                <a:latin typeface="Verdana" pitchFamily="34" charset="0"/>
              </a:rPr>
              <a:t>Fast Roaming</a:t>
            </a:r>
          </a:p>
          <a:p>
            <a:pPr algn="l" eaLnBrk="1" hangingPunct="1">
              <a:spcBef>
                <a:spcPct val="20000"/>
              </a:spcBef>
              <a:buClr>
                <a:srgbClr val="3399FF"/>
              </a:buClr>
              <a:buFontTx/>
              <a:buChar char="•"/>
            </a:pPr>
            <a:r>
              <a:rPr lang="en-US" altLang="zh-TW" b="0">
                <a:solidFill>
                  <a:schemeClr val="tx1"/>
                </a:solidFill>
                <a:latin typeface="Verdana" pitchFamily="34" charset="0"/>
              </a:rPr>
              <a:t>No relocating IP</a:t>
            </a:r>
          </a:p>
          <a:p>
            <a:pPr algn="l" eaLnBrk="1" hangingPunct="1">
              <a:spcBef>
                <a:spcPct val="20000"/>
              </a:spcBef>
              <a:buClr>
                <a:srgbClr val="3399FF"/>
              </a:buClr>
              <a:buFontTx/>
              <a:buChar char="•"/>
            </a:pPr>
            <a:r>
              <a:rPr lang="en-US" altLang="zh-TW" b="0">
                <a:solidFill>
                  <a:schemeClr val="tx1"/>
                </a:solidFill>
                <a:latin typeface="Verdana" pitchFamily="34" charset="0"/>
              </a:rPr>
              <a:t>Re-auth time is tiny</a:t>
            </a:r>
            <a:br>
              <a:rPr lang="en-US" altLang="zh-TW" b="0">
                <a:solidFill>
                  <a:schemeClr val="tx1"/>
                </a:solidFill>
                <a:latin typeface="Verdana" pitchFamily="34" charset="0"/>
              </a:rPr>
            </a:br>
            <a:r>
              <a:rPr lang="en-US" altLang="zh-TW" b="0">
                <a:solidFill>
                  <a:schemeClr val="tx1"/>
                </a:solidFill>
                <a:latin typeface="Verdana" pitchFamily="34" charset="0"/>
              </a:rPr>
              <a:t>– the dynamic key - PMK (Pairwise Master Key) can be cached in Switch and forwarded to APs in the same roaming group</a:t>
            </a:r>
          </a:p>
          <a:p>
            <a:pPr algn="l" eaLnBrk="1" hangingPunct="1">
              <a:spcBef>
                <a:spcPct val="20000"/>
              </a:spcBef>
              <a:buClr>
                <a:srgbClr val="3399FF"/>
              </a:buClr>
              <a:buFontTx/>
              <a:buChar char="•"/>
            </a:pPr>
            <a:r>
              <a:rPr lang="en-US" altLang="zh-TW">
                <a:solidFill>
                  <a:schemeClr val="tx1"/>
                </a:solidFill>
                <a:latin typeface="Verdana" pitchFamily="34" charset="0"/>
              </a:rPr>
              <a:t>Management of thousands of users is possible</a:t>
            </a:r>
          </a:p>
        </p:txBody>
      </p:sp>
      <p:pic>
        <p:nvPicPr>
          <p:cNvPr id="26648" name="Picture 25" descr="MCj0232769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888" y="4660900"/>
            <a:ext cx="212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Picture 26" descr="MCj0232769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5965825"/>
            <a:ext cx="212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Picture 27" descr="MCj0232769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0950" y="4594225"/>
            <a:ext cx="212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28" descr="MCj0232769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413" y="5167313"/>
            <a:ext cx="212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2" name="Line 30"/>
          <p:cNvSpPr>
            <a:spLocks noChangeShapeType="1"/>
          </p:cNvSpPr>
          <p:nvPr/>
        </p:nvSpPr>
        <p:spPr bwMode="auto">
          <a:xfrm>
            <a:off x="2249488" y="5362575"/>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26653" name="Picture 31" descr="j022356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1688" y="4637088"/>
            <a:ext cx="4270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4" name="Text Box 32"/>
          <p:cNvSpPr txBox="1">
            <a:spLocks noChangeArrowheads="1"/>
          </p:cNvSpPr>
          <p:nvPr/>
        </p:nvSpPr>
        <p:spPr bwMode="auto">
          <a:xfrm>
            <a:off x="1668463" y="4373563"/>
            <a:ext cx="12557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b="0">
                <a:solidFill>
                  <a:schemeClr val="tx1"/>
                </a:solidFill>
                <a:latin typeface="Verdana" pitchFamily="34" charset="0"/>
              </a:rPr>
              <a:t>Radius Server</a:t>
            </a:r>
          </a:p>
        </p:txBody>
      </p:sp>
      <p:sp>
        <p:nvSpPr>
          <p:cNvPr id="26655" name="Text Box 33"/>
          <p:cNvSpPr txBox="1">
            <a:spLocks noChangeArrowheads="1"/>
          </p:cNvSpPr>
          <p:nvPr/>
        </p:nvSpPr>
        <p:spPr bwMode="auto">
          <a:xfrm>
            <a:off x="3759200" y="1797050"/>
            <a:ext cx="527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buFontTx/>
              <a:buChar char="•"/>
            </a:pPr>
            <a:endParaRPr lang="zh-TW" altLang="zh-TW" sz="1600" b="0">
              <a:solidFill>
                <a:schemeClr val="tx1"/>
              </a:solidFill>
              <a:latin typeface="Verdana" pitchFamily="34" charset="0"/>
            </a:endParaRPr>
          </a:p>
        </p:txBody>
      </p:sp>
      <p:sp>
        <p:nvSpPr>
          <p:cNvPr id="26656" name="Text Box 34"/>
          <p:cNvSpPr txBox="1">
            <a:spLocks noChangeArrowheads="1"/>
          </p:cNvSpPr>
          <p:nvPr/>
        </p:nvSpPr>
        <p:spPr bwMode="auto">
          <a:xfrm>
            <a:off x="3981450" y="2068513"/>
            <a:ext cx="487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b="0">
                <a:solidFill>
                  <a:schemeClr val="tx1"/>
                </a:solidFill>
                <a:latin typeface="Verdana" pitchFamily="34" charset="0"/>
              </a:rPr>
              <a:t>PSK</a:t>
            </a:r>
          </a:p>
        </p:txBody>
      </p:sp>
      <p:sp>
        <p:nvSpPr>
          <p:cNvPr id="26657" name="Text Box 35"/>
          <p:cNvSpPr txBox="1">
            <a:spLocks noChangeArrowheads="1"/>
          </p:cNvSpPr>
          <p:nvPr/>
        </p:nvSpPr>
        <p:spPr bwMode="auto">
          <a:xfrm>
            <a:off x="2511425" y="3359150"/>
            <a:ext cx="487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b="0">
                <a:solidFill>
                  <a:schemeClr val="tx1"/>
                </a:solidFill>
                <a:latin typeface="Verdana" pitchFamily="34" charset="0"/>
              </a:rPr>
              <a:t>PSK</a:t>
            </a:r>
          </a:p>
        </p:txBody>
      </p:sp>
      <p:sp>
        <p:nvSpPr>
          <p:cNvPr id="26658" name="Text Box 36"/>
          <p:cNvSpPr txBox="1">
            <a:spLocks noChangeArrowheads="1"/>
          </p:cNvSpPr>
          <p:nvPr/>
        </p:nvSpPr>
        <p:spPr bwMode="auto">
          <a:xfrm>
            <a:off x="2278063" y="2384425"/>
            <a:ext cx="4873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b="0">
                <a:solidFill>
                  <a:schemeClr val="tx1"/>
                </a:solidFill>
                <a:latin typeface="Verdana" pitchFamily="34" charset="0"/>
              </a:rPr>
              <a:t>PSK</a:t>
            </a:r>
          </a:p>
        </p:txBody>
      </p:sp>
      <p:sp>
        <p:nvSpPr>
          <p:cNvPr id="26659" name="Freeform 37"/>
          <p:cNvSpPr>
            <a:spLocks/>
          </p:cNvSpPr>
          <p:nvPr/>
        </p:nvSpPr>
        <p:spPr bwMode="auto">
          <a:xfrm>
            <a:off x="1339850" y="4916488"/>
            <a:ext cx="2514600" cy="1316037"/>
          </a:xfrm>
          <a:custGeom>
            <a:avLst/>
            <a:gdLst>
              <a:gd name="T0" fmla="*/ 2147483647 w 1514"/>
              <a:gd name="T1" fmla="*/ 2147483647 h 797"/>
              <a:gd name="T2" fmla="*/ 2147483647 w 1514"/>
              <a:gd name="T3" fmla="*/ 2147483647 h 797"/>
              <a:gd name="T4" fmla="*/ 2147483647 w 1514"/>
              <a:gd name="T5" fmla="*/ 2147483647 h 797"/>
              <a:gd name="T6" fmla="*/ 2147483647 w 1514"/>
              <a:gd name="T7" fmla="*/ 2147483647 h 797"/>
              <a:gd name="T8" fmla="*/ 2147483647 w 1514"/>
              <a:gd name="T9" fmla="*/ 2147483647 h 797"/>
              <a:gd name="T10" fmla="*/ 2147483647 w 1514"/>
              <a:gd name="T11" fmla="*/ 2147483647 h 797"/>
              <a:gd name="T12" fmla="*/ 2147483647 w 1514"/>
              <a:gd name="T13" fmla="*/ 2147483647 h 797"/>
              <a:gd name="T14" fmla="*/ 2147483647 w 1514"/>
              <a:gd name="T15" fmla="*/ 2147483647 h 797"/>
              <a:gd name="T16" fmla="*/ 0 60000 65536"/>
              <a:gd name="T17" fmla="*/ 0 60000 65536"/>
              <a:gd name="T18" fmla="*/ 0 60000 65536"/>
              <a:gd name="T19" fmla="*/ 0 60000 65536"/>
              <a:gd name="T20" fmla="*/ 0 60000 65536"/>
              <a:gd name="T21" fmla="*/ 0 60000 65536"/>
              <a:gd name="T22" fmla="*/ 0 60000 65536"/>
              <a:gd name="T23" fmla="*/ 0 60000 65536"/>
              <a:gd name="T24" fmla="*/ 0 w 1514"/>
              <a:gd name="T25" fmla="*/ 0 h 797"/>
              <a:gd name="T26" fmla="*/ 1514 w 1514"/>
              <a:gd name="T27" fmla="*/ 797 h 7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4" h="797">
                <a:moveTo>
                  <a:pt x="1460" y="47"/>
                </a:moveTo>
                <a:cubicBezTo>
                  <a:pt x="1294" y="23"/>
                  <a:pt x="1128" y="0"/>
                  <a:pt x="1040" y="62"/>
                </a:cubicBezTo>
                <a:cubicBezTo>
                  <a:pt x="952" y="124"/>
                  <a:pt x="1075" y="363"/>
                  <a:pt x="931" y="420"/>
                </a:cubicBezTo>
                <a:cubicBezTo>
                  <a:pt x="787" y="477"/>
                  <a:pt x="311" y="379"/>
                  <a:pt x="176" y="405"/>
                </a:cubicBezTo>
                <a:cubicBezTo>
                  <a:pt x="41" y="431"/>
                  <a:pt x="0" y="548"/>
                  <a:pt x="121" y="576"/>
                </a:cubicBezTo>
                <a:cubicBezTo>
                  <a:pt x="242" y="604"/>
                  <a:pt x="755" y="545"/>
                  <a:pt x="900" y="576"/>
                </a:cubicBezTo>
                <a:cubicBezTo>
                  <a:pt x="1045" y="607"/>
                  <a:pt x="891" y="729"/>
                  <a:pt x="993" y="763"/>
                </a:cubicBezTo>
                <a:cubicBezTo>
                  <a:pt x="1095" y="797"/>
                  <a:pt x="1304" y="787"/>
                  <a:pt x="1514" y="778"/>
                </a:cubicBezTo>
              </a:path>
            </a:pathLst>
          </a:custGeom>
          <a:noFill/>
          <a:ln w="9525" cap="rnd" cmpd="sng">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6660" name="Text Box 38"/>
          <p:cNvSpPr txBox="1">
            <a:spLocks noChangeArrowheads="1"/>
          </p:cNvSpPr>
          <p:nvPr/>
        </p:nvSpPr>
        <p:spPr bwMode="auto">
          <a:xfrm>
            <a:off x="3608388" y="4349750"/>
            <a:ext cx="511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b="0">
                <a:solidFill>
                  <a:schemeClr val="tx1"/>
                </a:solidFill>
                <a:latin typeface="Verdana" pitchFamily="34" charset="0"/>
              </a:rPr>
              <a:t>PMK</a:t>
            </a:r>
          </a:p>
        </p:txBody>
      </p:sp>
      <p:sp>
        <p:nvSpPr>
          <p:cNvPr id="26661" name="Text Box 39"/>
          <p:cNvSpPr txBox="1">
            <a:spLocks noChangeArrowheads="1"/>
          </p:cNvSpPr>
          <p:nvPr/>
        </p:nvSpPr>
        <p:spPr bwMode="auto">
          <a:xfrm>
            <a:off x="3679825" y="6369050"/>
            <a:ext cx="511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b="0">
                <a:solidFill>
                  <a:schemeClr val="tx1"/>
                </a:solidFill>
                <a:latin typeface="Verdana" pitchFamily="34" charset="0"/>
              </a:rPr>
              <a:t>PMK</a:t>
            </a:r>
          </a:p>
        </p:txBody>
      </p:sp>
      <p:sp>
        <p:nvSpPr>
          <p:cNvPr id="26662" name="Text Box 40"/>
          <p:cNvSpPr txBox="1">
            <a:spLocks noChangeArrowheads="1"/>
          </p:cNvSpPr>
          <p:nvPr/>
        </p:nvSpPr>
        <p:spPr bwMode="auto">
          <a:xfrm>
            <a:off x="711200" y="4873625"/>
            <a:ext cx="511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b="0">
                <a:solidFill>
                  <a:schemeClr val="tx1"/>
                </a:solidFill>
                <a:latin typeface="Verdana" pitchFamily="34" charset="0"/>
              </a:rPr>
              <a:t>PMK</a:t>
            </a:r>
          </a:p>
        </p:txBody>
      </p:sp>
      <p:sp>
        <p:nvSpPr>
          <p:cNvPr id="26663" name="Freeform 41"/>
          <p:cNvSpPr>
            <a:spLocks/>
          </p:cNvSpPr>
          <p:nvPr/>
        </p:nvSpPr>
        <p:spPr bwMode="auto">
          <a:xfrm>
            <a:off x="1384300" y="2035175"/>
            <a:ext cx="1000125" cy="655638"/>
          </a:xfrm>
          <a:custGeom>
            <a:avLst/>
            <a:gdLst>
              <a:gd name="T0" fmla="*/ 0 w 537"/>
              <a:gd name="T1" fmla="*/ 2147483647 h 359"/>
              <a:gd name="T2" fmla="*/ 2147483647 w 537"/>
              <a:gd name="T3" fmla="*/ 2147483647 h 359"/>
              <a:gd name="T4" fmla="*/ 2147483647 w 537"/>
              <a:gd name="T5" fmla="*/ 2147483647 h 359"/>
              <a:gd name="T6" fmla="*/ 2147483647 w 537"/>
              <a:gd name="T7" fmla="*/ 2147483647 h 359"/>
              <a:gd name="T8" fmla="*/ 0 60000 65536"/>
              <a:gd name="T9" fmla="*/ 0 60000 65536"/>
              <a:gd name="T10" fmla="*/ 0 60000 65536"/>
              <a:gd name="T11" fmla="*/ 0 60000 65536"/>
              <a:gd name="T12" fmla="*/ 0 w 537"/>
              <a:gd name="T13" fmla="*/ 0 h 359"/>
              <a:gd name="T14" fmla="*/ 537 w 537"/>
              <a:gd name="T15" fmla="*/ 359 h 359"/>
            </a:gdLst>
            <a:ahLst/>
            <a:cxnLst>
              <a:cxn ang="T8">
                <a:pos x="T0" y="T1"/>
              </a:cxn>
              <a:cxn ang="T9">
                <a:pos x="T2" y="T3"/>
              </a:cxn>
              <a:cxn ang="T10">
                <a:pos x="T4" y="T5"/>
              </a:cxn>
              <a:cxn ang="T11">
                <a:pos x="T6" y="T7"/>
              </a:cxn>
            </a:cxnLst>
            <a:rect l="T12" t="T13" r="T14" b="T15"/>
            <a:pathLst>
              <a:path w="537" h="359">
                <a:moveTo>
                  <a:pt x="0" y="322"/>
                </a:moveTo>
                <a:cubicBezTo>
                  <a:pt x="55" y="340"/>
                  <a:pt x="110" y="359"/>
                  <a:pt x="140" y="314"/>
                </a:cubicBezTo>
                <a:cubicBezTo>
                  <a:pt x="170" y="269"/>
                  <a:pt x="113" y="100"/>
                  <a:pt x="179" y="50"/>
                </a:cubicBezTo>
                <a:cubicBezTo>
                  <a:pt x="245" y="0"/>
                  <a:pt x="391" y="5"/>
                  <a:pt x="537" y="11"/>
                </a:cubicBezTo>
              </a:path>
            </a:pathLst>
          </a:custGeom>
          <a:noFill/>
          <a:ln w="9525" cap="rnd" cmpd="sng">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6664" name="Freeform 42"/>
          <p:cNvSpPr>
            <a:spLocks/>
          </p:cNvSpPr>
          <p:nvPr/>
        </p:nvSpPr>
        <p:spPr bwMode="auto">
          <a:xfrm>
            <a:off x="1309688" y="2852738"/>
            <a:ext cx="950912" cy="871537"/>
          </a:xfrm>
          <a:custGeom>
            <a:avLst/>
            <a:gdLst>
              <a:gd name="T0" fmla="*/ 0 w 599"/>
              <a:gd name="T1" fmla="*/ 2147483647 h 549"/>
              <a:gd name="T2" fmla="*/ 2147483647 w 599"/>
              <a:gd name="T3" fmla="*/ 2147483647 h 549"/>
              <a:gd name="T4" fmla="*/ 2147483647 w 599"/>
              <a:gd name="T5" fmla="*/ 2147483647 h 549"/>
              <a:gd name="T6" fmla="*/ 2147483647 w 599"/>
              <a:gd name="T7" fmla="*/ 2147483647 h 549"/>
              <a:gd name="T8" fmla="*/ 0 60000 65536"/>
              <a:gd name="T9" fmla="*/ 0 60000 65536"/>
              <a:gd name="T10" fmla="*/ 0 60000 65536"/>
              <a:gd name="T11" fmla="*/ 0 60000 65536"/>
              <a:gd name="T12" fmla="*/ 0 w 599"/>
              <a:gd name="T13" fmla="*/ 0 h 549"/>
              <a:gd name="T14" fmla="*/ 599 w 599"/>
              <a:gd name="T15" fmla="*/ 549 h 549"/>
            </a:gdLst>
            <a:ahLst/>
            <a:cxnLst>
              <a:cxn ang="T8">
                <a:pos x="T0" y="T1"/>
              </a:cxn>
              <a:cxn ang="T9">
                <a:pos x="T2" y="T3"/>
              </a:cxn>
              <a:cxn ang="T10">
                <a:pos x="T4" y="T5"/>
              </a:cxn>
              <a:cxn ang="T11">
                <a:pos x="T6" y="T7"/>
              </a:cxn>
            </a:cxnLst>
            <a:rect l="T12" t="T13" r="T14" b="T15"/>
            <a:pathLst>
              <a:path w="599" h="549">
                <a:moveTo>
                  <a:pt x="0" y="48"/>
                </a:moveTo>
                <a:cubicBezTo>
                  <a:pt x="66" y="24"/>
                  <a:pt x="132" y="0"/>
                  <a:pt x="171" y="71"/>
                </a:cubicBezTo>
                <a:cubicBezTo>
                  <a:pt x="210" y="142"/>
                  <a:pt x="163" y="403"/>
                  <a:pt x="234" y="476"/>
                </a:cubicBezTo>
                <a:cubicBezTo>
                  <a:pt x="305" y="549"/>
                  <a:pt x="452" y="528"/>
                  <a:pt x="599" y="507"/>
                </a:cubicBezTo>
              </a:path>
            </a:pathLst>
          </a:custGeom>
          <a:noFill/>
          <a:ln w="9525" cap="rnd" cmpd="sng">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6665" name="Line 43"/>
          <p:cNvSpPr>
            <a:spLocks noChangeShapeType="1"/>
          </p:cNvSpPr>
          <p:nvPr/>
        </p:nvSpPr>
        <p:spPr bwMode="auto">
          <a:xfrm flipH="1" flipV="1">
            <a:off x="2544763" y="5226050"/>
            <a:ext cx="264636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6666" name="Text Box 44"/>
          <p:cNvSpPr txBox="1">
            <a:spLocks noChangeArrowheads="1"/>
          </p:cNvSpPr>
          <p:nvPr/>
        </p:nvSpPr>
        <p:spPr bwMode="auto">
          <a:xfrm>
            <a:off x="4110038" y="5313363"/>
            <a:ext cx="1130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b="0">
                <a:solidFill>
                  <a:schemeClr val="tx1"/>
                </a:solidFill>
                <a:latin typeface="Verdana" pitchFamily="34" charset="0"/>
              </a:rPr>
              <a:t>802.1x Auth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750" y="630238"/>
            <a:ext cx="7772400" cy="1143000"/>
          </a:xfrm>
        </p:spPr>
        <p:txBody>
          <a:bodyPr/>
          <a:lstStyle/>
          <a:p>
            <a:pPr eaLnBrk="1" hangingPunct="1"/>
            <a:r>
              <a:rPr lang="en-US" altLang="zh-TW" sz="2400" smtClean="0"/>
              <a:t>Roaming Enhancement: AP-AP Tunnel</a:t>
            </a:r>
          </a:p>
        </p:txBody>
      </p:sp>
      <p:sp>
        <p:nvSpPr>
          <p:cNvPr id="27651" name="Rectangle 3"/>
          <p:cNvSpPr>
            <a:spLocks noChangeArrowheads="1"/>
          </p:cNvSpPr>
          <p:nvPr/>
        </p:nvSpPr>
        <p:spPr bwMode="auto">
          <a:xfrm>
            <a:off x="325438" y="1423988"/>
            <a:ext cx="78486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a:solidFill>
                  <a:schemeClr val="tx1"/>
                </a:solidFill>
                <a:latin typeface="Verdana" pitchFamily="34" charset="0"/>
                <a:ea typeface="標楷體" pitchFamily="65" charset="-120"/>
              </a:rPr>
              <a:t> AP-AP Tunneling</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Support </a:t>
            </a:r>
            <a:r>
              <a:rPr lang="en-GB" altLang="zh-TW" sz="1400">
                <a:solidFill>
                  <a:schemeClr val="tx1"/>
                </a:solidFill>
                <a:latin typeface="Verdana" pitchFamily="34" charset="0"/>
                <a:ea typeface="標楷體" pitchFamily="65" charset="-120"/>
              </a:rPr>
              <a:t>L3 roaming</a:t>
            </a:r>
            <a:r>
              <a:rPr lang="en-GB" altLang="zh-TW" sz="1400" b="0">
                <a:solidFill>
                  <a:schemeClr val="tx1"/>
                </a:solidFill>
                <a:latin typeface="Verdana" pitchFamily="34" charset="0"/>
                <a:ea typeface="標楷體" pitchFamily="65" charset="-120"/>
              </a:rPr>
              <a:t> </a:t>
            </a:r>
            <a:r>
              <a:rPr lang="en-GB" altLang="zh-TW" sz="1400">
                <a:solidFill>
                  <a:schemeClr val="accent2"/>
                </a:solidFill>
                <a:latin typeface="Verdana" pitchFamily="34" charset="0"/>
                <a:ea typeface="標楷體" pitchFamily="65" charset="-120"/>
              </a:rPr>
              <a:t>without </a:t>
            </a:r>
            <a:r>
              <a:rPr lang="en-GB" altLang="zh-TW" sz="1400" b="0">
                <a:solidFill>
                  <a:schemeClr val="tx1"/>
                </a:solidFill>
                <a:latin typeface="Verdana" pitchFamily="34" charset="0"/>
                <a:ea typeface="標楷體" pitchFamily="65" charset="-120"/>
              </a:rPr>
              <a:t>forwarding traffic back to Unified Switch</a:t>
            </a:r>
            <a:endParaRPr lang="en-GB" altLang="zh-TW" sz="1400">
              <a:solidFill>
                <a:schemeClr val="accent2"/>
              </a:solidFill>
              <a:latin typeface="Verdana" pitchFamily="34" charset="0"/>
              <a:ea typeface="標楷體" pitchFamily="65" charset="-120"/>
            </a:endParaRPr>
          </a:p>
          <a:p>
            <a:pPr lvl="1" algn="l">
              <a:lnSpc>
                <a:spcPct val="140000"/>
              </a:lnSpc>
              <a:buClr>
                <a:srgbClr val="FF9933"/>
              </a:buClr>
              <a:buFont typeface="Wingdings" pitchFamily="2" charset="2"/>
              <a:buChar char="ü"/>
            </a:pPr>
            <a:r>
              <a:rPr lang="en-GB" altLang="zh-TW" sz="1400">
                <a:solidFill>
                  <a:schemeClr val="accent2"/>
                </a:solidFill>
                <a:latin typeface="Verdana" pitchFamily="34" charset="0"/>
                <a:ea typeface="標楷體" pitchFamily="65" charset="-120"/>
              </a:rPr>
              <a:t> </a:t>
            </a:r>
            <a:r>
              <a:rPr lang="en-GB" altLang="zh-TW" sz="1400" b="0">
                <a:solidFill>
                  <a:schemeClr val="tx1"/>
                </a:solidFill>
                <a:latin typeface="Verdana" pitchFamily="34" charset="0"/>
                <a:ea typeface="標楷體" pitchFamily="65" charset="-120"/>
              </a:rPr>
              <a:t>When client roams to another AP in a </a:t>
            </a:r>
            <a:r>
              <a:rPr lang="en-GB" altLang="zh-TW" sz="1400">
                <a:solidFill>
                  <a:schemeClr val="tx1"/>
                </a:solidFill>
                <a:latin typeface="Verdana" pitchFamily="34" charset="0"/>
                <a:ea typeface="標楷體" pitchFamily="65" charset="-120"/>
              </a:rPr>
              <a:t>different subnet</a:t>
            </a:r>
            <a:r>
              <a:rPr lang="en-GB" altLang="zh-TW" sz="1400" b="0">
                <a:solidFill>
                  <a:schemeClr val="tx1"/>
                </a:solidFill>
                <a:latin typeface="Verdana" pitchFamily="34" charset="0"/>
                <a:ea typeface="標楷體" pitchFamily="65" charset="-120"/>
              </a:rPr>
              <a:t>, the APs will create   tunnel and forward traffic with each other</a:t>
            </a:r>
          </a:p>
          <a:p>
            <a:pPr algn="l">
              <a:lnSpc>
                <a:spcPct val="140000"/>
              </a:lnSpc>
              <a:buClr>
                <a:srgbClr val="99CCFF"/>
              </a:buClr>
              <a:buFontTx/>
              <a:buChar char="•"/>
            </a:pPr>
            <a:r>
              <a:rPr lang="en-GB" altLang="zh-TW" sz="1400">
                <a:solidFill>
                  <a:srgbClr val="336699"/>
                </a:solidFill>
                <a:latin typeface="Verdana" pitchFamily="34" charset="0"/>
              </a:rPr>
              <a:t> </a:t>
            </a:r>
            <a:r>
              <a:rPr lang="en-GB" altLang="zh-TW" sz="1400" b="0">
                <a:solidFill>
                  <a:schemeClr val="tx1"/>
                </a:solidFill>
                <a:latin typeface="Verdana" pitchFamily="34" charset="0"/>
              </a:rPr>
              <a:t>Advantage:</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rPr>
              <a:t> Reduces </a:t>
            </a:r>
            <a:r>
              <a:rPr lang="en-GB" altLang="zh-TW" sz="1400">
                <a:solidFill>
                  <a:schemeClr val="accent2"/>
                </a:solidFill>
                <a:latin typeface="Verdana" pitchFamily="34" charset="0"/>
              </a:rPr>
              <a:t>network resources</a:t>
            </a:r>
            <a:r>
              <a:rPr lang="en-GB" altLang="zh-TW" sz="1400" b="0">
                <a:solidFill>
                  <a:schemeClr val="tx1"/>
                </a:solidFill>
                <a:latin typeface="Verdana" pitchFamily="34" charset="0"/>
              </a:rPr>
              <a:t> because traffic is forwarded locally</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rPr>
              <a:t> Reduces </a:t>
            </a:r>
            <a:r>
              <a:rPr lang="en-GB" altLang="zh-TW" sz="1400">
                <a:solidFill>
                  <a:schemeClr val="accent2"/>
                </a:solidFill>
                <a:latin typeface="Verdana" pitchFamily="34" charset="0"/>
              </a:rPr>
              <a:t>Wireless Switch loading</a:t>
            </a:r>
          </a:p>
        </p:txBody>
      </p:sp>
      <p:sp>
        <p:nvSpPr>
          <p:cNvPr id="27652" name="Oval 4"/>
          <p:cNvSpPr>
            <a:spLocks noChangeArrowheads="1"/>
          </p:cNvSpPr>
          <p:nvPr/>
        </p:nvSpPr>
        <p:spPr bwMode="auto">
          <a:xfrm>
            <a:off x="900113" y="4581525"/>
            <a:ext cx="2160587" cy="1871663"/>
          </a:xfrm>
          <a:prstGeom prst="ellipse">
            <a:avLst/>
          </a:prstGeom>
          <a:gradFill rotWithShape="1">
            <a:gsLst>
              <a:gs pos="0">
                <a:schemeClr val="bg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endParaRPr lang="zh-TW" altLang="en-US"/>
          </a:p>
        </p:txBody>
      </p:sp>
      <p:sp>
        <p:nvSpPr>
          <p:cNvPr id="27653" name="Oval 5"/>
          <p:cNvSpPr>
            <a:spLocks noChangeArrowheads="1"/>
          </p:cNvSpPr>
          <p:nvPr/>
        </p:nvSpPr>
        <p:spPr bwMode="auto">
          <a:xfrm>
            <a:off x="3132138" y="4652963"/>
            <a:ext cx="2160587" cy="1800225"/>
          </a:xfrm>
          <a:prstGeom prst="ellipse">
            <a:avLst/>
          </a:prstGeom>
          <a:gradFill rotWithShape="1">
            <a:gsLst>
              <a:gs pos="0">
                <a:schemeClr val="bg1"/>
              </a:gs>
              <a:gs pos="100000">
                <a:srgbClr val="FFCC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endParaRPr lang="zh-TW" altLang="en-US"/>
          </a:p>
        </p:txBody>
      </p:sp>
      <p:sp>
        <p:nvSpPr>
          <p:cNvPr id="27654" name="Oval 6"/>
          <p:cNvSpPr>
            <a:spLocks noChangeArrowheads="1"/>
          </p:cNvSpPr>
          <p:nvPr/>
        </p:nvSpPr>
        <p:spPr bwMode="auto">
          <a:xfrm>
            <a:off x="5435600" y="4652963"/>
            <a:ext cx="2160588" cy="1800225"/>
          </a:xfrm>
          <a:prstGeom prst="ellipse">
            <a:avLst/>
          </a:prstGeom>
          <a:gradFill rotWithShape="1">
            <a:gsLst>
              <a:gs pos="0">
                <a:schemeClr val="bg1"/>
              </a:gs>
              <a:gs pos="100000">
                <a:schemeClr val="accent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endParaRPr lang="zh-TW" altLang="en-US"/>
          </a:p>
        </p:txBody>
      </p:sp>
      <p:sp>
        <p:nvSpPr>
          <p:cNvPr id="27655" name="Line 7"/>
          <p:cNvSpPr>
            <a:spLocks noChangeShapeType="1"/>
          </p:cNvSpPr>
          <p:nvPr/>
        </p:nvSpPr>
        <p:spPr bwMode="auto">
          <a:xfrm flipH="1">
            <a:off x="1692275" y="3933825"/>
            <a:ext cx="2087563" cy="1223963"/>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27656" name="Line 8"/>
          <p:cNvSpPr>
            <a:spLocks noChangeShapeType="1"/>
          </p:cNvSpPr>
          <p:nvPr/>
        </p:nvSpPr>
        <p:spPr bwMode="auto">
          <a:xfrm flipH="1">
            <a:off x="2411413" y="4005263"/>
            <a:ext cx="1439862" cy="10795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27657" name="Line 9"/>
          <p:cNvSpPr>
            <a:spLocks noChangeShapeType="1"/>
          </p:cNvSpPr>
          <p:nvPr/>
        </p:nvSpPr>
        <p:spPr bwMode="auto">
          <a:xfrm flipH="1">
            <a:off x="3779838" y="3933825"/>
            <a:ext cx="287337" cy="1223963"/>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27658" name="Line 10"/>
          <p:cNvSpPr>
            <a:spLocks noChangeShapeType="1"/>
          </p:cNvSpPr>
          <p:nvPr/>
        </p:nvSpPr>
        <p:spPr bwMode="auto">
          <a:xfrm>
            <a:off x="4211638" y="3933825"/>
            <a:ext cx="431800" cy="115093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27659" name="Line 11"/>
          <p:cNvSpPr>
            <a:spLocks noChangeShapeType="1"/>
          </p:cNvSpPr>
          <p:nvPr/>
        </p:nvSpPr>
        <p:spPr bwMode="auto">
          <a:xfrm>
            <a:off x="4427538" y="3933825"/>
            <a:ext cx="1584325" cy="1223963"/>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27660" name="Line 12"/>
          <p:cNvSpPr>
            <a:spLocks noChangeShapeType="1"/>
          </p:cNvSpPr>
          <p:nvPr/>
        </p:nvSpPr>
        <p:spPr bwMode="auto">
          <a:xfrm>
            <a:off x="4500563" y="3789363"/>
            <a:ext cx="2376487" cy="136842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27661" name="Text Box 14"/>
          <p:cNvSpPr txBox="1">
            <a:spLocks noChangeArrowheads="1"/>
          </p:cNvSpPr>
          <p:nvPr/>
        </p:nvSpPr>
        <p:spPr bwMode="auto">
          <a:xfrm>
            <a:off x="1403350" y="6308725"/>
            <a:ext cx="151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40000"/>
              </a:lnSpc>
              <a:spcBef>
                <a:spcPct val="50000"/>
              </a:spcBef>
              <a:spcAft>
                <a:spcPct val="50000"/>
              </a:spcAft>
            </a:pPr>
            <a:r>
              <a:rPr lang="en-US" altLang="zh-TW" sz="1000">
                <a:solidFill>
                  <a:schemeClr val="tx1"/>
                </a:solidFill>
                <a:latin typeface="Verdana" pitchFamily="34" charset="0"/>
              </a:rPr>
              <a:t>192.168.1.0</a:t>
            </a:r>
          </a:p>
        </p:txBody>
      </p:sp>
      <p:sp>
        <p:nvSpPr>
          <p:cNvPr id="262159" name="AutoShape 15"/>
          <p:cNvSpPr>
            <a:spLocks noChangeArrowheads="1"/>
          </p:cNvSpPr>
          <p:nvPr/>
        </p:nvSpPr>
        <p:spPr bwMode="auto">
          <a:xfrm>
            <a:off x="1187450" y="4868863"/>
            <a:ext cx="6192838" cy="792162"/>
          </a:xfrm>
          <a:prstGeom prst="roundRect">
            <a:avLst>
              <a:gd name="adj" fmla="val 50000"/>
            </a:avLst>
          </a:prstGeom>
          <a:gradFill rotWithShape="1">
            <a:gsLst>
              <a:gs pos="0">
                <a:schemeClr val="bg2"/>
              </a:gs>
              <a:gs pos="50000">
                <a:schemeClr val="bg1"/>
              </a:gs>
              <a:gs pos="100000">
                <a:schemeClr val="bg2"/>
              </a:gs>
            </a:gsLst>
            <a:lin ang="5400000" scaled="1"/>
          </a:gradFill>
          <a:ln w="38100">
            <a:solidFill>
              <a:schemeClr val="tx1"/>
            </a:solidFill>
            <a:prstDash val="sysDot"/>
            <a:round/>
            <a:headEnd/>
            <a:tailEnd/>
          </a:ln>
          <a:effectLst/>
        </p:spPr>
        <p:txBody>
          <a:bodyPr wrap="none" tIns="0" anchor="ctr"/>
          <a:lstStyle/>
          <a:p>
            <a:endParaRPr lang="zh-TW" altLang="en-US"/>
          </a:p>
        </p:txBody>
      </p:sp>
      <p:sp>
        <p:nvSpPr>
          <p:cNvPr id="27663" name="Text Box 16"/>
          <p:cNvSpPr txBox="1">
            <a:spLocks noChangeArrowheads="1"/>
          </p:cNvSpPr>
          <p:nvPr/>
        </p:nvSpPr>
        <p:spPr bwMode="auto">
          <a:xfrm>
            <a:off x="3708400" y="6308725"/>
            <a:ext cx="151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40000"/>
              </a:lnSpc>
              <a:spcBef>
                <a:spcPct val="50000"/>
              </a:spcBef>
              <a:spcAft>
                <a:spcPct val="50000"/>
              </a:spcAft>
            </a:pPr>
            <a:r>
              <a:rPr lang="en-US" altLang="zh-TW" sz="1000">
                <a:solidFill>
                  <a:schemeClr val="tx1"/>
                </a:solidFill>
                <a:latin typeface="Verdana" pitchFamily="34" charset="0"/>
              </a:rPr>
              <a:t>172.17.3.0</a:t>
            </a:r>
          </a:p>
        </p:txBody>
      </p:sp>
      <p:sp>
        <p:nvSpPr>
          <p:cNvPr id="27664" name="Text Box 17"/>
          <p:cNvSpPr txBox="1">
            <a:spLocks noChangeArrowheads="1"/>
          </p:cNvSpPr>
          <p:nvPr/>
        </p:nvSpPr>
        <p:spPr bwMode="auto">
          <a:xfrm>
            <a:off x="6084888" y="6308725"/>
            <a:ext cx="151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40000"/>
              </a:lnSpc>
              <a:spcBef>
                <a:spcPct val="50000"/>
              </a:spcBef>
              <a:spcAft>
                <a:spcPct val="50000"/>
              </a:spcAft>
            </a:pPr>
            <a:r>
              <a:rPr lang="en-US" altLang="zh-TW" sz="1000">
                <a:solidFill>
                  <a:schemeClr val="tx1"/>
                </a:solidFill>
                <a:latin typeface="Verdana" pitchFamily="34" charset="0"/>
              </a:rPr>
              <a:t>10.10.10.0</a:t>
            </a:r>
          </a:p>
        </p:txBody>
      </p:sp>
      <p:pic>
        <p:nvPicPr>
          <p:cNvPr id="262162" name="Picture 13" descr="C:\Users\06075\Desktop\Icons for Topology\NB 0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2588" y="5648325"/>
            <a:ext cx="552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63" name="Line 19"/>
          <p:cNvSpPr>
            <a:spLocks noChangeShapeType="1"/>
          </p:cNvSpPr>
          <p:nvPr/>
        </p:nvSpPr>
        <p:spPr bwMode="auto">
          <a:xfrm flipH="1">
            <a:off x="4859338" y="5300663"/>
            <a:ext cx="1008062" cy="0"/>
          </a:xfrm>
          <a:prstGeom prst="line">
            <a:avLst/>
          </a:prstGeom>
          <a:noFill/>
          <a:ln w="76200" cap="rnd">
            <a:solidFill>
              <a:srgbClr val="FF00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262164" name="Line 20"/>
          <p:cNvSpPr>
            <a:spLocks noChangeShapeType="1"/>
          </p:cNvSpPr>
          <p:nvPr/>
        </p:nvSpPr>
        <p:spPr bwMode="auto">
          <a:xfrm flipH="1">
            <a:off x="2555875" y="5300663"/>
            <a:ext cx="1008063" cy="0"/>
          </a:xfrm>
          <a:prstGeom prst="line">
            <a:avLst/>
          </a:prstGeom>
          <a:noFill/>
          <a:ln w="76200" cap="rnd">
            <a:solidFill>
              <a:srgbClr val="FF00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pic>
        <p:nvPicPr>
          <p:cNvPr id="27668" name="Picture 21"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2275" y="4941888"/>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22"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4941888"/>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Picture 23"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7225" y="4941888"/>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Picture 24"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375" y="4941888"/>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Picture 25"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35200" y="4948238"/>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3" name="Picture 26"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038" y="4941888"/>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71" name="Text Box 27"/>
          <p:cNvSpPr txBox="1">
            <a:spLocks noChangeArrowheads="1"/>
          </p:cNvSpPr>
          <p:nvPr/>
        </p:nvSpPr>
        <p:spPr bwMode="auto">
          <a:xfrm>
            <a:off x="6372225" y="4221163"/>
            <a:ext cx="208756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40000"/>
              </a:lnSpc>
              <a:spcBef>
                <a:spcPct val="50000"/>
              </a:spcBef>
              <a:spcAft>
                <a:spcPct val="50000"/>
              </a:spcAft>
            </a:pPr>
            <a:r>
              <a:rPr lang="en-US" altLang="zh-TW" sz="1400">
                <a:solidFill>
                  <a:srgbClr val="FF3300"/>
                </a:solidFill>
                <a:latin typeface="Verdana" pitchFamily="34" charset="0"/>
              </a:rPr>
              <a:t>AP-AP Tunnel</a:t>
            </a:r>
          </a:p>
        </p:txBody>
      </p:sp>
      <p:sp>
        <p:nvSpPr>
          <p:cNvPr id="27675" name="Text Box 28"/>
          <p:cNvSpPr txBox="1">
            <a:spLocks noChangeArrowheads="1"/>
          </p:cNvSpPr>
          <p:nvPr/>
        </p:nvSpPr>
        <p:spPr bwMode="auto">
          <a:xfrm rot="10800000" flipV="1">
            <a:off x="6856413" y="3481388"/>
            <a:ext cx="12366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DWS-4026</a:t>
            </a:r>
          </a:p>
        </p:txBody>
      </p:sp>
      <p:cxnSp>
        <p:nvCxnSpPr>
          <p:cNvPr id="27676" name="直線接點 30"/>
          <p:cNvCxnSpPr>
            <a:cxnSpLocks noChangeShapeType="1"/>
          </p:cNvCxnSpPr>
          <p:nvPr/>
        </p:nvCxnSpPr>
        <p:spPr bwMode="auto">
          <a:xfrm flipV="1">
            <a:off x="4738688" y="3630613"/>
            <a:ext cx="1093787" cy="13811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27677" name="Picture 13" descr="DGS-342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5138" y="3409950"/>
            <a:ext cx="123666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8" name="Picture 13" descr="DGS-342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3659188"/>
            <a:ext cx="1236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9" name="Text Box 28"/>
          <p:cNvSpPr txBox="1">
            <a:spLocks noChangeArrowheads="1"/>
          </p:cNvSpPr>
          <p:nvPr/>
        </p:nvSpPr>
        <p:spPr bwMode="auto">
          <a:xfrm rot="10800000" flipV="1">
            <a:off x="2644775" y="3713163"/>
            <a:ext cx="12366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L3 Switch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3.05556E-6 -2.59259E-6 L -0.29791 -0.0044 " pathEditMode="relative" rAng="0" ptsTypes="AA">
                                      <p:cBhvr>
                                        <p:cTn id="6" dur="2000" fill="hold"/>
                                        <p:tgtEl>
                                          <p:spTgt spid="262162"/>
                                        </p:tgtEl>
                                        <p:attrNameLst>
                                          <p:attrName>ppt_x</p:attrName>
                                          <p:attrName>ppt_y</p:attrName>
                                        </p:attrNameLst>
                                      </p:cBhvr>
                                      <p:rCtr x="-14896" y="-231"/>
                                    </p:animMotion>
                                  </p:childTnLst>
                                </p:cTn>
                              </p:par>
                            </p:childTnLst>
                          </p:cTn>
                        </p:par>
                        <p:par>
                          <p:cTn id="7" fill="hold" nodeType="afterGroup">
                            <p:stCondLst>
                              <p:cond delay="2000"/>
                            </p:stCondLst>
                            <p:childTnLst>
                              <p:par>
                                <p:cTn id="8" presetID="17" presetClass="entr" presetSubtype="10" fill="hold" grpId="0" nodeType="afterEffect">
                                  <p:stCondLst>
                                    <p:cond delay="0"/>
                                  </p:stCondLst>
                                  <p:childTnLst>
                                    <p:set>
                                      <p:cBhvr>
                                        <p:cTn id="9" dur="1" fill="hold">
                                          <p:stCondLst>
                                            <p:cond delay="0"/>
                                          </p:stCondLst>
                                        </p:cTn>
                                        <p:tgtEl>
                                          <p:spTgt spid="262163"/>
                                        </p:tgtEl>
                                        <p:attrNameLst>
                                          <p:attrName>style.visibility</p:attrName>
                                        </p:attrNameLst>
                                      </p:cBhvr>
                                      <p:to>
                                        <p:strVal val="visible"/>
                                      </p:to>
                                    </p:set>
                                    <p:anim calcmode="lin" valueType="num">
                                      <p:cBhvr>
                                        <p:cTn id="10" dur="500" fill="hold"/>
                                        <p:tgtEl>
                                          <p:spTgt spid="262163"/>
                                        </p:tgtEl>
                                        <p:attrNameLst>
                                          <p:attrName>ppt_w</p:attrName>
                                        </p:attrNameLst>
                                      </p:cBhvr>
                                      <p:tavLst>
                                        <p:tav tm="0">
                                          <p:val>
                                            <p:fltVal val="0"/>
                                          </p:val>
                                        </p:tav>
                                        <p:tav tm="100000">
                                          <p:val>
                                            <p:strVal val="#ppt_w"/>
                                          </p:val>
                                        </p:tav>
                                      </p:tavLst>
                                    </p:anim>
                                    <p:anim calcmode="lin" valueType="num">
                                      <p:cBhvr>
                                        <p:cTn id="11" dur="500" fill="hold"/>
                                        <p:tgtEl>
                                          <p:spTgt spid="262163"/>
                                        </p:tgtEl>
                                        <p:attrNameLst>
                                          <p:attrName>ppt_h</p:attrName>
                                        </p:attrNameLst>
                                      </p:cBhvr>
                                      <p:tavLst>
                                        <p:tav tm="0">
                                          <p:val>
                                            <p:strVal val="#ppt_h"/>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5" presetClass="path" presetSubtype="0" accel="50000" decel="50000" fill="hold" nodeType="clickEffect">
                                  <p:stCondLst>
                                    <p:cond delay="0"/>
                                  </p:stCondLst>
                                  <p:childTnLst>
                                    <p:animMotion origin="layout" path="M -0.29791 -0.0044 L -0.55781 -0.0044 " pathEditMode="relative" rAng="0" ptsTypes="AA">
                                      <p:cBhvr>
                                        <p:cTn id="15" dur="2000" fill="hold"/>
                                        <p:tgtEl>
                                          <p:spTgt spid="262162"/>
                                        </p:tgtEl>
                                        <p:attrNameLst>
                                          <p:attrName>ppt_x</p:attrName>
                                          <p:attrName>ppt_y</p:attrName>
                                        </p:attrNameLst>
                                      </p:cBhvr>
                                      <p:rCtr x="-13003" y="0"/>
                                    </p:animMotion>
                                  </p:childTnLst>
                                </p:cTn>
                              </p:par>
                            </p:childTnLst>
                          </p:cTn>
                        </p:par>
                        <p:par>
                          <p:cTn id="16" fill="hold" nodeType="afterGroup">
                            <p:stCondLst>
                              <p:cond delay="2000"/>
                            </p:stCondLst>
                            <p:childTnLst>
                              <p:par>
                                <p:cTn id="17" presetID="17" presetClass="entr" presetSubtype="10" fill="hold" grpId="0" nodeType="afterEffect">
                                  <p:stCondLst>
                                    <p:cond delay="0"/>
                                  </p:stCondLst>
                                  <p:childTnLst>
                                    <p:set>
                                      <p:cBhvr>
                                        <p:cTn id="18" dur="1" fill="hold">
                                          <p:stCondLst>
                                            <p:cond delay="0"/>
                                          </p:stCondLst>
                                        </p:cTn>
                                        <p:tgtEl>
                                          <p:spTgt spid="262164"/>
                                        </p:tgtEl>
                                        <p:attrNameLst>
                                          <p:attrName>style.visibility</p:attrName>
                                        </p:attrNameLst>
                                      </p:cBhvr>
                                      <p:to>
                                        <p:strVal val="visible"/>
                                      </p:to>
                                    </p:set>
                                    <p:anim calcmode="lin" valueType="num">
                                      <p:cBhvr>
                                        <p:cTn id="19" dur="500" fill="hold"/>
                                        <p:tgtEl>
                                          <p:spTgt spid="262164"/>
                                        </p:tgtEl>
                                        <p:attrNameLst>
                                          <p:attrName>ppt_w</p:attrName>
                                        </p:attrNameLst>
                                      </p:cBhvr>
                                      <p:tavLst>
                                        <p:tav tm="0">
                                          <p:val>
                                            <p:fltVal val="0"/>
                                          </p:val>
                                        </p:tav>
                                        <p:tav tm="100000">
                                          <p:val>
                                            <p:strVal val="#ppt_w"/>
                                          </p:val>
                                        </p:tav>
                                      </p:tavLst>
                                    </p:anim>
                                    <p:anim calcmode="lin" valueType="num">
                                      <p:cBhvr>
                                        <p:cTn id="20" dur="500" fill="hold"/>
                                        <p:tgtEl>
                                          <p:spTgt spid="26216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3" presetClass="entr" presetSubtype="32" fill="hold" grpId="0" nodeType="clickEffect">
                                  <p:stCondLst>
                                    <p:cond delay="0"/>
                                  </p:stCondLst>
                                  <p:childTnLst>
                                    <p:set>
                                      <p:cBhvr>
                                        <p:cTn id="24" dur="1" fill="hold">
                                          <p:stCondLst>
                                            <p:cond delay="0"/>
                                          </p:stCondLst>
                                        </p:cTn>
                                        <p:tgtEl>
                                          <p:spTgt spid="262159"/>
                                        </p:tgtEl>
                                        <p:attrNameLst>
                                          <p:attrName>style.visibility</p:attrName>
                                        </p:attrNameLst>
                                      </p:cBhvr>
                                      <p:to>
                                        <p:strVal val="visible"/>
                                      </p:to>
                                    </p:set>
                                    <p:animEffect transition="in" filter="plus(out)">
                                      <p:cBhvr>
                                        <p:cTn id="25" dur="1000"/>
                                        <p:tgtEl>
                                          <p:spTgt spid="262159"/>
                                        </p:tgtEl>
                                      </p:cBhvr>
                                    </p:animEffect>
                                  </p:childTnLst>
                                </p:cTn>
                              </p:par>
                            </p:childTnLst>
                          </p:cTn>
                        </p:par>
                        <p:par>
                          <p:cTn id="26" fill="hold" nodeType="afterGroup">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62171"/>
                                        </p:tgtEl>
                                        <p:attrNameLst>
                                          <p:attrName>style.visibility</p:attrName>
                                        </p:attrNameLst>
                                      </p:cBhvr>
                                      <p:to>
                                        <p:strVal val="visible"/>
                                      </p:to>
                                    </p:set>
                                    <p:animEffect transition="in" filter="fade">
                                      <p:cBhvr>
                                        <p:cTn id="29" dur="1000"/>
                                        <p:tgtEl>
                                          <p:spTgt spid="262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9" grpId="0" animBg="1"/>
      <p:bldP spid="262163" grpId="0" animBg="1"/>
      <p:bldP spid="262164" grpId="0" animBg="1"/>
      <p:bldP spid="2621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85838" y="1012825"/>
            <a:ext cx="7543800" cy="444500"/>
          </a:xfrm>
          <a:noFill/>
        </p:spPr>
        <p:txBody>
          <a:bodyPr lIns="0" tIns="0"/>
          <a:lstStyle/>
          <a:p>
            <a:pPr eaLnBrk="1" hangingPunct="1"/>
            <a:r>
              <a:rPr lang="en-US" altLang="zh-TW" sz="2400" smtClean="0"/>
              <a:t>Enhanced Security Enforcement</a:t>
            </a:r>
          </a:p>
        </p:txBody>
      </p:sp>
      <p:sp>
        <p:nvSpPr>
          <p:cNvPr id="28675" name="Rectangle 3"/>
          <p:cNvSpPr>
            <a:spLocks noChangeArrowheads="1"/>
          </p:cNvSpPr>
          <p:nvPr/>
        </p:nvSpPr>
        <p:spPr bwMode="auto">
          <a:xfrm>
            <a:off x="790575" y="1470025"/>
            <a:ext cx="76581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Clr>
                <a:srgbClr val="99CCFF"/>
              </a:buClr>
              <a:buFontTx/>
              <a:buChar char="•"/>
            </a:pPr>
            <a:r>
              <a:rPr lang="en-US" altLang="zh-TW" sz="1400">
                <a:solidFill>
                  <a:schemeClr val="tx1"/>
                </a:solidFill>
                <a:latin typeface="Verdana" pitchFamily="34" charset="0"/>
              </a:rPr>
              <a:t> Rogue AP Management</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Any AP scanned but not in the switch’s database will be listed as a rogue AP. The administrator can get better control of the environment through knowing rogue APs’ information (MAC, SSID, Channel, etc).</a:t>
            </a:r>
          </a:p>
          <a:p>
            <a:pPr algn="l">
              <a:lnSpc>
                <a:spcPct val="120000"/>
              </a:lnSpc>
              <a:buClr>
                <a:srgbClr val="99CCFF"/>
              </a:buClr>
              <a:buFontTx/>
              <a:buChar char="•"/>
            </a:pPr>
            <a:r>
              <a:rPr lang="en-US" altLang="zh-TW" sz="1400" b="0">
                <a:solidFill>
                  <a:schemeClr val="tx1"/>
                </a:solidFill>
                <a:latin typeface="Verdana" pitchFamily="34" charset="0"/>
              </a:rPr>
              <a:t> </a:t>
            </a:r>
            <a:r>
              <a:rPr lang="en-US" altLang="zh-TW" sz="1400">
                <a:solidFill>
                  <a:srgbClr val="0000FF"/>
                </a:solidFill>
                <a:latin typeface="Verdana" pitchFamily="34" charset="0"/>
              </a:rPr>
              <a:t>Wireless Intrusion Detection System (WIDS)</a:t>
            </a:r>
          </a:p>
          <a:p>
            <a:pPr algn="l">
              <a:lnSpc>
                <a:spcPct val="120000"/>
              </a:lnSpc>
              <a:buClr>
                <a:srgbClr val="99CCFF"/>
              </a:buClr>
              <a:buFontTx/>
              <a:buChar char="•"/>
            </a:pPr>
            <a:endParaRPr lang="en-US" altLang="zh-TW" sz="1400">
              <a:solidFill>
                <a:schemeClr val="tx1"/>
              </a:solidFill>
              <a:latin typeface="Verdana" pitchFamily="34" charset="0"/>
            </a:endParaRPr>
          </a:p>
          <a:p>
            <a:pPr algn="l">
              <a:lnSpc>
                <a:spcPct val="120000"/>
              </a:lnSpc>
              <a:buClr>
                <a:srgbClr val="99CCFF"/>
              </a:buClr>
              <a:buFontTx/>
              <a:buChar char="•"/>
            </a:pPr>
            <a:r>
              <a:rPr lang="en-US" altLang="zh-TW" sz="1400">
                <a:solidFill>
                  <a:schemeClr val="tx1"/>
                </a:solidFill>
                <a:latin typeface="Verdana" pitchFamily="34" charset="0"/>
              </a:rPr>
              <a:t> Complete Security Features</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Wireless</a:t>
            </a:r>
          </a:p>
          <a:p>
            <a:pPr lvl="2" algn="l">
              <a:lnSpc>
                <a:spcPct val="120000"/>
              </a:lnSpc>
              <a:buClr>
                <a:srgbClr val="FF9900"/>
              </a:buClr>
              <a:buFont typeface="Wingdings" pitchFamily="2" charset="2"/>
              <a:buChar char="Ø"/>
            </a:pPr>
            <a:r>
              <a:rPr lang="en-US" altLang="zh-TW" sz="1400" b="0">
                <a:solidFill>
                  <a:schemeClr val="tx1"/>
                </a:solidFill>
                <a:latin typeface="Verdana" pitchFamily="34" charset="0"/>
              </a:rPr>
              <a:t> Managed AP MAC list</a:t>
            </a:r>
          </a:p>
          <a:p>
            <a:pPr lvl="2" algn="l">
              <a:lnSpc>
                <a:spcPct val="120000"/>
              </a:lnSpc>
              <a:buClr>
                <a:srgbClr val="FF9900"/>
              </a:buClr>
              <a:buFont typeface="Wingdings" pitchFamily="2" charset="2"/>
              <a:buChar char="Ø"/>
            </a:pPr>
            <a:r>
              <a:rPr lang="en-US" altLang="zh-TW" sz="1400" b="0">
                <a:solidFill>
                  <a:schemeClr val="tx1"/>
                </a:solidFill>
                <a:latin typeface="Verdana" pitchFamily="34" charset="0"/>
              </a:rPr>
              <a:t> Wireless Client MAC list</a:t>
            </a:r>
          </a:p>
          <a:p>
            <a:pPr lvl="2" algn="l">
              <a:lnSpc>
                <a:spcPct val="120000"/>
              </a:lnSpc>
              <a:buClr>
                <a:srgbClr val="FF9900"/>
              </a:buClr>
              <a:buFont typeface="Wingdings" pitchFamily="2" charset="2"/>
              <a:buChar char="Ø"/>
            </a:pPr>
            <a:r>
              <a:rPr lang="en-US" altLang="zh-TW" sz="1400" b="0">
                <a:solidFill>
                  <a:schemeClr val="tx1"/>
                </a:solidFill>
                <a:latin typeface="Verdana" pitchFamily="34" charset="0"/>
              </a:rPr>
              <a:t> WEP (Static/Dynamic)</a:t>
            </a:r>
          </a:p>
          <a:p>
            <a:pPr lvl="2" algn="l">
              <a:lnSpc>
                <a:spcPct val="120000"/>
              </a:lnSpc>
              <a:buClr>
                <a:srgbClr val="FF9900"/>
              </a:buClr>
              <a:buFont typeface="Wingdings" pitchFamily="2" charset="2"/>
              <a:buChar char="Ø"/>
            </a:pPr>
            <a:r>
              <a:rPr lang="en-US" altLang="zh-TW" sz="1400" b="0">
                <a:solidFill>
                  <a:schemeClr val="tx1"/>
                </a:solidFill>
                <a:latin typeface="Verdana" pitchFamily="34" charset="0"/>
              </a:rPr>
              <a:t> WPA  Enterprise/Personal</a:t>
            </a:r>
          </a:p>
          <a:p>
            <a:pPr lvl="2" algn="l">
              <a:lnSpc>
                <a:spcPct val="120000"/>
              </a:lnSpc>
              <a:buClr>
                <a:srgbClr val="FF9900"/>
              </a:buClr>
              <a:buFont typeface="Wingdings" pitchFamily="2" charset="2"/>
              <a:buChar char="Ø"/>
            </a:pPr>
            <a:r>
              <a:rPr lang="en-US" altLang="zh-TW" sz="1400" b="0">
                <a:solidFill>
                  <a:schemeClr val="tx1"/>
                </a:solidFill>
                <a:latin typeface="Verdana" pitchFamily="34" charset="0"/>
              </a:rPr>
              <a:t> WPA2  Enterprise/Personal</a:t>
            </a:r>
            <a:endParaRPr lang="en-US" altLang="zh-TW" b="0">
              <a:solidFill>
                <a:schemeClr val="tx1"/>
              </a:solidFill>
              <a:latin typeface="Verdana" pitchFamily="34" charset="0"/>
            </a:endParaRP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Wired</a:t>
            </a:r>
          </a:p>
          <a:p>
            <a:pPr lvl="2" algn="l">
              <a:lnSpc>
                <a:spcPct val="120000"/>
              </a:lnSpc>
              <a:buClr>
                <a:srgbClr val="FF9900"/>
              </a:buClr>
              <a:buFont typeface="Wingdings" pitchFamily="2" charset="2"/>
              <a:buChar char="Ø"/>
            </a:pPr>
            <a:r>
              <a:rPr lang="en-US" altLang="zh-TW" sz="1400" b="0">
                <a:solidFill>
                  <a:schemeClr val="tx1"/>
                </a:solidFill>
                <a:latin typeface="Verdana" pitchFamily="34" charset="0"/>
              </a:rPr>
              <a:t> ACL</a:t>
            </a:r>
          </a:p>
          <a:p>
            <a:pPr lvl="2" algn="l">
              <a:lnSpc>
                <a:spcPct val="120000"/>
              </a:lnSpc>
              <a:buClr>
                <a:srgbClr val="FF9900"/>
              </a:buClr>
              <a:buFont typeface="Wingdings" pitchFamily="2" charset="2"/>
              <a:buChar char="Ø"/>
            </a:pPr>
            <a:r>
              <a:rPr lang="en-US" altLang="zh-TW" sz="1400" b="0">
                <a:solidFill>
                  <a:schemeClr val="tx1"/>
                </a:solidFill>
                <a:latin typeface="Verdana" pitchFamily="34" charset="0"/>
              </a:rPr>
              <a:t> 802.1X</a:t>
            </a:r>
          </a:p>
          <a:p>
            <a:pPr lvl="2" algn="l">
              <a:lnSpc>
                <a:spcPct val="120000"/>
              </a:lnSpc>
              <a:buClr>
                <a:srgbClr val="FF9900"/>
              </a:buClr>
              <a:buFont typeface="Wingdings" pitchFamily="2" charset="2"/>
              <a:buChar char="Ø"/>
            </a:pPr>
            <a:r>
              <a:rPr lang="en-US" altLang="zh-TW" sz="1400" b="0">
                <a:solidFill>
                  <a:schemeClr val="tx1"/>
                </a:solidFill>
                <a:latin typeface="Verdana" pitchFamily="34" charset="0"/>
              </a:rPr>
              <a:t> DoS Control</a:t>
            </a:r>
          </a:p>
          <a:p>
            <a:pPr lvl="2" algn="l">
              <a:lnSpc>
                <a:spcPct val="120000"/>
              </a:lnSpc>
              <a:buClr>
                <a:srgbClr val="FF9900"/>
              </a:buClr>
              <a:buFont typeface="Wingdings" pitchFamily="2" charset="2"/>
              <a:buChar char="Ø"/>
            </a:pPr>
            <a:r>
              <a:rPr lang="en-US" altLang="zh-TW" sz="1400" b="0">
                <a:solidFill>
                  <a:schemeClr val="tx1"/>
                </a:solidFill>
                <a:latin typeface="Verdana" pitchFamily="34" charset="0"/>
              </a:rPr>
              <a:t> Broadcast Storm Control</a:t>
            </a:r>
          </a:p>
          <a:p>
            <a:pPr lvl="2" algn="l">
              <a:lnSpc>
                <a:spcPct val="120000"/>
              </a:lnSpc>
              <a:buClr>
                <a:srgbClr val="FF9900"/>
              </a:buClr>
              <a:buFont typeface="Wingdings" pitchFamily="2" charset="2"/>
              <a:buChar char="Ø"/>
            </a:pPr>
            <a:r>
              <a:rPr lang="en-US" altLang="zh-TW" sz="1400" b="0">
                <a:solidFill>
                  <a:schemeClr val="tx1"/>
                </a:solidFill>
                <a:latin typeface="Verdana" pitchFamily="34" charset="0"/>
              </a:rPr>
              <a:t> Port Security</a:t>
            </a:r>
          </a:p>
          <a:p>
            <a:pPr lvl="2" algn="l">
              <a:lnSpc>
                <a:spcPct val="120000"/>
              </a:lnSpc>
              <a:buClr>
                <a:srgbClr val="FF9900"/>
              </a:buClr>
              <a:buFont typeface="Wingdings" pitchFamily="2" charset="2"/>
              <a:buChar char="Ø"/>
            </a:pPr>
            <a:r>
              <a:rPr lang="en-US" altLang="zh-TW" sz="1400" b="0">
                <a:solidFill>
                  <a:schemeClr val="tx1"/>
                </a:solidFill>
                <a:latin typeface="Verdana" pitchFamily="34" charset="0"/>
              </a:rPr>
              <a:t> RADIUS / TACACS+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5219700" y="3500438"/>
            <a:ext cx="1439863" cy="1584325"/>
          </a:xfrm>
          <a:prstGeom prst="roundRect">
            <a:avLst>
              <a:gd name="adj" fmla="val 16667"/>
            </a:avLst>
          </a:prstGeom>
          <a:gradFill rotWithShape="1">
            <a:gsLst>
              <a:gs pos="0">
                <a:srgbClr val="00CC99"/>
              </a:gs>
              <a:gs pos="100000">
                <a:srgbClr val="0066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endParaRPr lang="zh-TW" altLang="en-US"/>
          </a:p>
        </p:txBody>
      </p:sp>
      <p:sp>
        <p:nvSpPr>
          <p:cNvPr id="29699" name="AutoShape 3"/>
          <p:cNvSpPr>
            <a:spLocks noChangeArrowheads="1"/>
          </p:cNvSpPr>
          <p:nvPr/>
        </p:nvSpPr>
        <p:spPr bwMode="auto">
          <a:xfrm>
            <a:off x="5219700" y="5157788"/>
            <a:ext cx="1439863" cy="1295400"/>
          </a:xfrm>
          <a:prstGeom prst="roundRect">
            <a:avLst>
              <a:gd name="adj" fmla="val 16667"/>
            </a:avLst>
          </a:prstGeom>
          <a:gradFill rotWithShape="1">
            <a:gsLst>
              <a:gs pos="0">
                <a:srgbClr val="00CC99"/>
              </a:gs>
              <a:gs pos="100000">
                <a:srgbClr val="0066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endParaRPr lang="zh-TW" altLang="en-US"/>
          </a:p>
        </p:txBody>
      </p:sp>
      <p:sp>
        <p:nvSpPr>
          <p:cNvPr id="260100" name="Rectangle 4"/>
          <p:cNvSpPr>
            <a:spLocks noChangeArrowheads="1"/>
          </p:cNvSpPr>
          <p:nvPr/>
        </p:nvSpPr>
        <p:spPr bwMode="auto">
          <a:xfrm>
            <a:off x="-396875" y="3284538"/>
            <a:ext cx="4810125"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pPr>
            <a:endParaRPr lang="en-GB" altLang="zh-TW" sz="1400">
              <a:solidFill>
                <a:schemeClr val="accent2"/>
              </a:solidFill>
              <a:latin typeface="Verdana" pitchFamily="34" charset="0"/>
              <a:ea typeface="標楷體" pitchFamily="65" charset="-120"/>
            </a:endParaRP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a:t>
            </a:r>
            <a:r>
              <a:rPr lang="en-GB" altLang="zh-TW" sz="1400">
                <a:solidFill>
                  <a:schemeClr val="accent2"/>
                </a:solidFill>
                <a:latin typeface="Verdana" pitchFamily="34" charset="0"/>
                <a:ea typeface="標楷體" pitchFamily="65" charset="-120"/>
              </a:rPr>
              <a:t>Mitigate attacks from Rogue AP </a:t>
            </a:r>
          </a:p>
          <a:p>
            <a:pPr lvl="2"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a:t>
            </a:r>
            <a:r>
              <a:rPr lang="en-GB" altLang="zh-TW" b="0">
                <a:solidFill>
                  <a:schemeClr val="tx1"/>
                </a:solidFill>
                <a:latin typeface="Verdana" pitchFamily="34" charset="0"/>
                <a:ea typeface="標楷體" pitchFamily="65" charset="-120"/>
              </a:rPr>
              <a:t>Disable Rogue AP once detected</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a:t>
            </a:r>
            <a:r>
              <a:rPr lang="en-GB" altLang="zh-TW" sz="1400">
                <a:solidFill>
                  <a:schemeClr val="accent2"/>
                </a:solidFill>
                <a:latin typeface="Verdana" pitchFamily="34" charset="0"/>
                <a:ea typeface="標楷體" pitchFamily="65" charset="-120"/>
              </a:rPr>
              <a:t>Mitigate attacks from Rogue Clients</a:t>
            </a:r>
            <a:r>
              <a:rPr lang="en-GB" altLang="zh-TW" sz="1400" b="0">
                <a:solidFill>
                  <a:schemeClr val="accent2"/>
                </a:solidFill>
                <a:latin typeface="Verdana" pitchFamily="34" charset="0"/>
                <a:ea typeface="標楷體" pitchFamily="65" charset="-120"/>
              </a:rPr>
              <a:t> </a:t>
            </a:r>
          </a:p>
          <a:p>
            <a:pPr lvl="2" algn="l">
              <a:lnSpc>
                <a:spcPct val="140000"/>
              </a:lnSpc>
              <a:buClr>
                <a:srgbClr val="FF9933"/>
              </a:buClr>
              <a:buFont typeface="Wingdings" pitchFamily="2" charset="2"/>
              <a:buChar char="ü"/>
            </a:pPr>
            <a:r>
              <a:rPr lang="en-GB" altLang="zh-TW" b="0">
                <a:solidFill>
                  <a:schemeClr val="tx1"/>
                </a:solidFill>
                <a:latin typeface="Verdana" pitchFamily="34" charset="0"/>
                <a:ea typeface="標楷體" pitchFamily="65" charset="-120"/>
              </a:rPr>
              <a:t>  Disable Rogue Client once detected</a:t>
            </a:r>
          </a:p>
        </p:txBody>
      </p:sp>
      <p:sp>
        <p:nvSpPr>
          <p:cNvPr id="29701" name="Rectangle 5"/>
          <p:cNvSpPr>
            <a:spLocks noChangeArrowheads="1"/>
          </p:cNvSpPr>
          <p:nvPr/>
        </p:nvSpPr>
        <p:spPr bwMode="auto">
          <a:xfrm>
            <a:off x="769938" y="463550"/>
            <a:ext cx="25066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gn="l"/>
            <a:endParaRPr lang="zh-TW" altLang="zh-TW" sz="2400">
              <a:solidFill>
                <a:schemeClr val="tx1"/>
              </a:solidFill>
              <a:latin typeface="Verdana" pitchFamily="34" charset="0"/>
            </a:endParaRPr>
          </a:p>
        </p:txBody>
      </p:sp>
      <p:sp>
        <p:nvSpPr>
          <p:cNvPr id="29702" name="Rectangle 6"/>
          <p:cNvSpPr>
            <a:spLocks noGrp="1" noChangeArrowheads="1"/>
          </p:cNvSpPr>
          <p:nvPr>
            <p:ph type="title"/>
          </p:nvPr>
        </p:nvSpPr>
        <p:spPr>
          <a:xfrm>
            <a:off x="0" y="630238"/>
            <a:ext cx="9144000" cy="1143000"/>
          </a:xfrm>
        </p:spPr>
        <p:txBody>
          <a:bodyPr/>
          <a:lstStyle/>
          <a:p>
            <a:pPr eaLnBrk="1" hangingPunct="1"/>
            <a:r>
              <a:rPr lang="en-US" altLang="zh-TW" sz="2400" smtClean="0"/>
              <a:t>Enhanced Security: Wireless Intrusion Detection (WIDS)</a:t>
            </a:r>
          </a:p>
        </p:txBody>
      </p:sp>
      <p:sp>
        <p:nvSpPr>
          <p:cNvPr id="29703" name="Rectangle 7"/>
          <p:cNvSpPr>
            <a:spLocks noChangeArrowheads="1"/>
          </p:cNvSpPr>
          <p:nvPr/>
        </p:nvSpPr>
        <p:spPr bwMode="auto">
          <a:xfrm>
            <a:off x="0" y="1423988"/>
            <a:ext cx="784860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ea typeface="標楷體" pitchFamily="65" charset="-120"/>
              </a:rPr>
              <a:t> DWS-4026 supports advanced </a:t>
            </a:r>
            <a:r>
              <a:rPr lang="en-GB" altLang="zh-TW" sz="1400">
                <a:solidFill>
                  <a:schemeClr val="tx1"/>
                </a:solidFill>
                <a:latin typeface="Verdana" pitchFamily="34" charset="0"/>
                <a:ea typeface="標楷體" pitchFamily="65" charset="-120"/>
              </a:rPr>
              <a:t>Wireless Intrusion Detection and Mitigation</a:t>
            </a:r>
            <a:r>
              <a:rPr lang="en-GB" altLang="zh-TW" sz="1400" b="0">
                <a:solidFill>
                  <a:schemeClr val="tx1"/>
                </a:solidFill>
                <a:latin typeface="Verdana" pitchFamily="34" charset="0"/>
                <a:ea typeface="標楷體" pitchFamily="65" charset="-120"/>
              </a:rPr>
              <a:t>:</a:t>
            </a:r>
            <a:endParaRPr lang="en-GB" altLang="zh-TW" sz="1400">
              <a:solidFill>
                <a:schemeClr val="accent2"/>
              </a:solidFill>
              <a:latin typeface="Verdana" pitchFamily="34" charset="0"/>
              <a:ea typeface="標楷體" pitchFamily="65" charset="-120"/>
            </a:endParaRP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Detect and Classify</a:t>
            </a:r>
            <a:r>
              <a:rPr lang="en-GB" altLang="zh-TW" sz="1400">
                <a:solidFill>
                  <a:schemeClr val="tx1"/>
                </a:solidFill>
                <a:latin typeface="Verdana" pitchFamily="34" charset="0"/>
                <a:ea typeface="標楷體" pitchFamily="65" charset="-120"/>
              </a:rPr>
              <a:t> AP</a:t>
            </a:r>
          </a:p>
          <a:p>
            <a:pPr lvl="2"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a:t>
            </a:r>
            <a:r>
              <a:rPr lang="en-GB" altLang="zh-TW" b="0">
                <a:solidFill>
                  <a:schemeClr val="tx1"/>
                </a:solidFill>
                <a:latin typeface="Verdana" pitchFamily="34" charset="0"/>
                <a:ea typeface="標楷體" pitchFamily="65" charset="-120"/>
              </a:rPr>
              <a:t>Managed, Standalone, Unknown</a:t>
            </a:r>
          </a:p>
          <a:p>
            <a:pPr lvl="2" algn="l">
              <a:lnSpc>
                <a:spcPct val="140000"/>
              </a:lnSpc>
              <a:buClr>
                <a:srgbClr val="FF9933"/>
              </a:buClr>
              <a:buFont typeface="Wingdings" pitchFamily="2" charset="2"/>
              <a:buChar char="ü"/>
            </a:pPr>
            <a:r>
              <a:rPr lang="en-GB" altLang="zh-TW" b="0">
                <a:solidFill>
                  <a:schemeClr val="tx1"/>
                </a:solidFill>
                <a:latin typeface="Verdana" pitchFamily="34" charset="0"/>
                <a:ea typeface="標楷體" pitchFamily="65" charset="-120"/>
              </a:rPr>
              <a:t>  </a:t>
            </a:r>
            <a:r>
              <a:rPr lang="en-GB" altLang="zh-TW" b="0" u="sng">
                <a:solidFill>
                  <a:schemeClr val="tx1"/>
                </a:solidFill>
                <a:latin typeface="Verdana" pitchFamily="34" charset="0"/>
                <a:ea typeface="標楷體" pitchFamily="65" charset="-120"/>
              </a:rPr>
              <a:t>Rogue</a:t>
            </a:r>
            <a:r>
              <a:rPr lang="en-GB" altLang="zh-TW" b="0">
                <a:solidFill>
                  <a:schemeClr val="tx1"/>
                </a:solidFill>
                <a:latin typeface="Verdana" pitchFamily="34" charset="0"/>
                <a:ea typeface="標楷體" pitchFamily="65" charset="-120"/>
              </a:rPr>
              <a:t> (fake managed AP, fake SSID, illegal channel, etc…)</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Detect and Classify</a:t>
            </a:r>
            <a:r>
              <a:rPr lang="en-GB" altLang="zh-TW" sz="1400">
                <a:solidFill>
                  <a:schemeClr val="tx1"/>
                </a:solidFill>
                <a:latin typeface="Verdana" pitchFamily="34" charset="0"/>
                <a:ea typeface="標楷體" pitchFamily="65" charset="-120"/>
              </a:rPr>
              <a:t> Wireless Client</a:t>
            </a:r>
            <a:endParaRPr lang="en-GB" altLang="zh-TW" sz="1400" b="0">
              <a:solidFill>
                <a:schemeClr val="tx1"/>
              </a:solidFill>
              <a:latin typeface="Verdana" pitchFamily="34" charset="0"/>
              <a:ea typeface="標楷體" pitchFamily="65" charset="-120"/>
            </a:endParaRPr>
          </a:p>
          <a:p>
            <a:pPr lvl="2" algn="l">
              <a:lnSpc>
                <a:spcPct val="140000"/>
              </a:lnSpc>
              <a:buClr>
                <a:srgbClr val="FF9933"/>
              </a:buClr>
              <a:buFont typeface="Wingdings" pitchFamily="2" charset="2"/>
              <a:buChar char="ü"/>
            </a:pPr>
            <a:r>
              <a:rPr lang="en-GB" altLang="zh-TW" b="0">
                <a:solidFill>
                  <a:schemeClr val="tx1"/>
                </a:solidFill>
                <a:latin typeface="Verdana" pitchFamily="34" charset="0"/>
                <a:ea typeface="標楷體" pitchFamily="65" charset="-120"/>
              </a:rPr>
              <a:t>  Authenticated, Black-listed</a:t>
            </a:r>
          </a:p>
          <a:p>
            <a:pPr lvl="2" algn="l">
              <a:lnSpc>
                <a:spcPct val="140000"/>
              </a:lnSpc>
              <a:buClr>
                <a:srgbClr val="FF9933"/>
              </a:buClr>
              <a:buFont typeface="Wingdings" pitchFamily="2" charset="2"/>
              <a:buChar char="ü"/>
            </a:pPr>
            <a:r>
              <a:rPr lang="en-GB" altLang="zh-TW" b="0">
                <a:solidFill>
                  <a:schemeClr val="tx1"/>
                </a:solidFill>
                <a:latin typeface="Verdana" pitchFamily="34" charset="0"/>
                <a:ea typeface="標楷體" pitchFamily="65" charset="-120"/>
              </a:rPr>
              <a:t>  </a:t>
            </a:r>
            <a:r>
              <a:rPr lang="en-GB" altLang="zh-TW" b="0" u="sng">
                <a:solidFill>
                  <a:schemeClr val="tx1"/>
                </a:solidFill>
                <a:latin typeface="Verdana" pitchFamily="34" charset="0"/>
                <a:ea typeface="標楷體" pitchFamily="65" charset="-120"/>
              </a:rPr>
              <a:t>Rogue</a:t>
            </a:r>
            <a:r>
              <a:rPr lang="en-GB" altLang="zh-TW" b="0">
                <a:solidFill>
                  <a:schemeClr val="tx1"/>
                </a:solidFill>
                <a:latin typeface="Verdana" pitchFamily="34" charset="0"/>
                <a:ea typeface="標楷體" pitchFamily="65" charset="-120"/>
              </a:rPr>
              <a:t> (probe attack, flooding network, etc…)</a:t>
            </a:r>
          </a:p>
        </p:txBody>
      </p:sp>
      <p:sp>
        <p:nvSpPr>
          <p:cNvPr id="29704" name="Text Box 8"/>
          <p:cNvSpPr txBox="1">
            <a:spLocks noChangeArrowheads="1"/>
          </p:cNvSpPr>
          <p:nvPr/>
        </p:nvSpPr>
        <p:spPr bwMode="auto">
          <a:xfrm>
            <a:off x="1403350" y="5026025"/>
            <a:ext cx="1236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Unified Switch</a:t>
            </a:r>
          </a:p>
        </p:txBody>
      </p:sp>
      <p:sp>
        <p:nvSpPr>
          <p:cNvPr id="29705" name="Line 9"/>
          <p:cNvSpPr>
            <a:spLocks noChangeShapeType="1"/>
          </p:cNvSpPr>
          <p:nvPr/>
        </p:nvSpPr>
        <p:spPr bwMode="auto">
          <a:xfrm flipV="1">
            <a:off x="3490913" y="4435475"/>
            <a:ext cx="1368425" cy="64928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29706" name="Line 10"/>
          <p:cNvSpPr>
            <a:spLocks noChangeShapeType="1"/>
          </p:cNvSpPr>
          <p:nvPr/>
        </p:nvSpPr>
        <p:spPr bwMode="auto">
          <a:xfrm>
            <a:off x="3490913" y="5227638"/>
            <a:ext cx="1441450" cy="938212"/>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pic>
        <p:nvPicPr>
          <p:cNvPr id="29707" name="Picture 11" descr="DGS-34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313" y="4940300"/>
            <a:ext cx="123666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2" descr="NOT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538" y="5805488"/>
            <a:ext cx="574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Text Box 13"/>
          <p:cNvSpPr txBox="1">
            <a:spLocks noChangeArrowheads="1"/>
          </p:cNvSpPr>
          <p:nvPr/>
        </p:nvSpPr>
        <p:spPr bwMode="auto">
          <a:xfrm>
            <a:off x="5219700" y="5300663"/>
            <a:ext cx="136842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50000"/>
              </a:lnSpc>
            </a:pPr>
            <a:r>
              <a:rPr kumimoji="0" lang="en-US" altLang="zh-TW" sz="1400">
                <a:solidFill>
                  <a:schemeClr val="bg1"/>
                </a:solidFill>
              </a:rPr>
              <a:t>Authenticated</a:t>
            </a:r>
          </a:p>
          <a:p>
            <a:pPr algn="l" eaLnBrk="1" hangingPunct="1">
              <a:lnSpc>
                <a:spcPct val="150000"/>
              </a:lnSpc>
            </a:pPr>
            <a:r>
              <a:rPr kumimoji="0" lang="en-US" altLang="zh-TW" sz="1400">
                <a:solidFill>
                  <a:schemeClr val="bg1"/>
                </a:solidFill>
              </a:rPr>
              <a:t>Black-Listed</a:t>
            </a:r>
          </a:p>
          <a:p>
            <a:pPr algn="l" eaLnBrk="1" hangingPunct="1">
              <a:lnSpc>
                <a:spcPct val="150000"/>
              </a:lnSpc>
            </a:pPr>
            <a:r>
              <a:rPr kumimoji="0" lang="en-US" altLang="zh-TW" sz="1400">
                <a:solidFill>
                  <a:srgbClr val="FF3300"/>
                </a:solidFill>
              </a:rPr>
              <a:t>Rogue</a:t>
            </a:r>
          </a:p>
        </p:txBody>
      </p:sp>
      <p:sp>
        <p:nvSpPr>
          <p:cNvPr id="29710" name="Text Box 14"/>
          <p:cNvSpPr txBox="1">
            <a:spLocks noChangeArrowheads="1"/>
          </p:cNvSpPr>
          <p:nvPr/>
        </p:nvSpPr>
        <p:spPr bwMode="auto">
          <a:xfrm>
            <a:off x="5364163" y="3573463"/>
            <a:ext cx="1270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50000"/>
              </a:lnSpc>
            </a:pPr>
            <a:r>
              <a:rPr kumimoji="0" lang="en-US" altLang="zh-TW" sz="1400">
                <a:solidFill>
                  <a:schemeClr val="bg1"/>
                </a:solidFill>
              </a:rPr>
              <a:t>Managed Standalone Unknown</a:t>
            </a:r>
            <a:r>
              <a:rPr kumimoji="0" lang="en-US" altLang="zh-TW" sz="1400">
                <a:solidFill>
                  <a:schemeClr val="tx1"/>
                </a:solidFill>
              </a:rPr>
              <a:t> </a:t>
            </a:r>
            <a:r>
              <a:rPr kumimoji="0" lang="en-US" altLang="zh-TW" sz="1400">
                <a:solidFill>
                  <a:srgbClr val="FF3300"/>
                </a:solidFill>
              </a:rPr>
              <a:t>Rogue</a:t>
            </a:r>
          </a:p>
        </p:txBody>
      </p:sp>
      <p:sp>
        <p:nvSpPr>
          <p:cNvPr id="29711" name="Text Box 15"/>
          <p:cNvSpPr txBox="1">
            <a:spLocks noChangeArrowheads="1"/>
          </p:cNvSpPr>
          <p:nvPr/>
        </p:nvSpPr>
        <p:spPr bwMode="auto">
          <a:xfrm>
            <a:off x="4211638" y="4738688"/>
            <a:ext cx="1063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Wireless AP</a:t>
            </a:r>
          </a:p>
        </p:txBody>
      </p:sp>
      <p:sp>
        <p:nvSpPr>
          <p:cNvPr id="29712" name="Text Box 16"/>
          <p:cNvSpPr txBox="1">
            <a:spLocks noChangeArrowheads="1"/>
          </p:cNvSpPr>
          <p:nvPr/>
        </p:nvSpPr>
        <p:spPr bwMode="auto">
          <a:xfrm rot="10800000" flipV="1">
            <a:off x="4068763" y="6467475"/>
            <a:ext cx="1511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Wireless Client</a:t>
            </a:r>
          </a:p>
        </p:txBody>
      </p:sp>
      <p:sp>
        <p:nvSpPr>
          <p:cNvPr id="260113" name="AutoShape 17"/>
          <p:cNvSpPr>
            <a:spLocks noChangeArrowheads="1"/>
          </p:cNvSpPr>
          <p:nvPr/>
        </p:nvSpPr>
        <p:spPr bwMode="auto">
          <a:xfrm>
            <a:off x="5219700" y="2997200"/>
            <a:ext cx="3744913" cy="431800"/>
          </a:xfrm>
          <a:prstGeom prst="roundRect">
            <a:avLst>
              <a:gd name="adj" fmla="val 16667"/>
            </a:avLst>
          </a:prstGeom>
          <a:gradFill rotWithShape="1">
            <a:gsLst>
              <a:gs pos="0">
                <a:srgbClr val="002F5E"/>
              </a:gs>
              <a:gs pos="100000">
                <a:srgbClr val="0066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pPr>
              <a:spcBef>
                <a:spcPct val="50000"/>
              </a:spcBef>
              <a:spcAft>
                <a:spcPct val="50000"/>
              </a:spcAft>
            </a:pPr>
            <a:r>
              <a:rPr lang="en-US" altLang="zh-TW">
                <a:solidFill>
                  <a:schemeClr val="bg1"/>
                </a:solidFill>
                <a:latin typeface="Verdana" pitchFamily="34" charset="0"/>
              </a:rPr>
              <a:t>Detect &amp; Classify</a:t>
            </a:r>
          </a:p>
        </p:txBody>
      </p:sp>
      <p:sp>
        <p:nvSpPr>
          <p:cNvPr id="260114" name="AutoShape 18"/>
          <p:cNvSpPr>
            <a:spLocks noChangeArrowheads="1"/>
          </p:cNvSpPr>
          <p:nvPr/>
        </p:nvSpPr>
        <p:spPr bwMode="auto">
          <a:xfrm>
            <a:off x="6732588" y="2997200"/>
            <a:ext cx="2232025" cy="431800"/>
          </a:xfrm>
          <a:prstGeom prst="roundRect">
            <a:avLst>
              <a:gd name="adj" fmla="val 16667"/>
            </a:avLst>
          </a:prstGeom>
          <a:gradFill rotWithShape="1">
            <a:gsLst>
              <a:gs pos="0">
                <a:srgbClr val="2F2F47"/>
              </a:gs>
              <a:gs pos="100000">
                <a:srgbClr val="6666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pPr>
              <a:spcBef>
                <a:spcPct val="50000"/>
              </a:spcBef>
              <a:spcAft>
                <a:spcPct val="50000"/>
              </a:spcAft>
            </a:pPr>
            <a:r>
              <a:rPr lang="en-US" altLang="zh-TW">
                <a:solidFill>
                  <a:schemeClr val="bg1"/>
                </a:solidFill>
                <a:latin typeface="Verdana" pitchFamily="34" charset="0"/>
              </a:rPr>
              <a:t>Mitigate Rogue</a:t>
            </a:r>
          </a:p>
        </p:txBody>
      </p:sp>
      <p:pic>
        <p:nvPicPr>
          <p:cNvPr id="29715" name="Picture 19" descr="DWL-3200A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3789363"/>
            <a:ext cx="3381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0"/>
          <p:cNvGrpSpPr>
            <a:grpSpLocks/>
          </p:cNvGrpSpPr>
          <p:nvPr/>
        </p:nvGrpSpPr>
        <p:grpSpPr bwMode="auto">
          <a:xfrm>
            <a:off x="4356100" y="3933825"/>
            <a:ext cx="792163" cy="2519363"/>
            <a:chOff x="2744" y="2478"/>
            <a:chExt cx="499" cy="1587"/>
          </a:xfrm>
        </p:grpSpPr>
        <p:sp>
          <p:nvSpPr>
            <p:cNvPr id="29724" name="AutoShape 21"/>
            <p:cNvSpPr>
              <a:spLocks noChangeArrowheads="1"/>
            </p:cNvSpPr>
            <p:nvPr/>
          </p:nvSpPr>
          <p:spPr bwMode="auto">
            <a:xfrm>
              <a:off x="2744" y="3566"/>
              <a:ext cx="499" cy="4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anchor="ctr"/>
            <a:lstStyle/>
            <a:p>
              <a:endParaRPr lang="en-US"/>
            </a:p>
          </p:txBody>
        </p:sp>
        <p:sp>
          <p:nvSpPr>
            <p:cNvPr id="29725" name="AutoShape 22"/>
            <p:cNvSpPr>
              <a:spLocks noChangeArrowheads="1"/>
            </p:cNvSpPr>
            <p:nvPr/>
          </p:nvSpPr>
          <p:spPr bwMode="auto">
            <a:xfrm>
              <a:off x="2744" y="2478"/>
              <a:ext cx="499" cy="4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anchor="ctr"/>
            <a:lstStyle/>
            <a:p>
              <a:endParaRPr lang="en-US"/>
            </a:p>
          </p:txBody>
        </p:sp>
      </p:grpSp>
      <p:grpSp>
        <p:nvGrpSpPr>
          <p:cNvPr id="3" name="Group 23"/>
          <p:cNvGrpSpPr>
            <a:grpSpLocks/>
          </p:cNvGrpSpPr>
          <p:nvPr/>
        </p:nvGrpSpPr>
        <p:grpSpPr bwMode="auto">
          <a:xfrm>
            <a:off x="6156325" y="3500438"/>
            <a:ext cx="2808288" cy="2927350"/>
            <a:chOff x="3878" y="2205"/>
            <a:chExt cx="1769" cy="1844"/>
          </a:xfrm>
        </p:grpSpPr>
        <p:sp>
          <p:nvSpPr>
            <p:cNvPr id="29718" name="AutoShape 24"/>
            <p:cNvSpPr>
              <a:spLocks noChangeArrowheads="1"/>
            </p:cNvSpPr>
            <p:nvPr/>
          </p:nvSpPr>
          <p:spPr bwMode="auto">
            <a:xfrm>
              <a:off x="3879" y="2659"/>
              <a:ext cx="752" cy="363"/>
            </a:xfrm>
            <a:prstGeom prst="triangle">
              <a:avLst>
                <a:gd name="adj" fmla="val 98208"/>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anchor="ctr"/>
            <a:lstStyle/>
            <a:p>
              <a:endParaRPr lang="zh-TW" altLang="en-US"/>
            </a:p>
          </p:txBody>
        </p:sp>
        <p:sp>
          <p:nvSpPr>
            <p:cNvPr id="29719" name="AutoShape 25"/>
            <p:cNvSpPr>
              <a:spLocks noChangeArrowheads="1"/>
            </p:cNvSpPr>
            <p:nvPr/>
          </p:nvSpPr>
          <p:spPr bwMode="auto">
            <a:xfrm>
              <a:off x="4241" y="2205"/>
              <a:ext cx="1406" cy="998"/>
            </a:xfrm>
            <a:prstGeom prst="roundRect">
              <a:avLst>
                <a:gd name="adj" fmla="val 16667"/>
              </a:avLst>
            </a:prstGeom>
            <a:gradFill rotWithShape="1">
              <a:gsLst>
                <a:gs pos="0">
                  <a:schemeClr val="bg1"/>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pPr algn="l">
                <a:lnSpc>
                  <a:spcPct val="80000"/>
                </a:lnSpc>
                <a:spcBef>
                  <a:spcPct val="50000"/>
                </a:spcBef>
                <a:spcAft>
                  <a:spcPct val="50000"/>
                </a:spcAft>
              </a:pPr>
              <a:endParaRPr lang="en-US" altLang="zh-TW" sz="1000">
                <a:solidFill>
                  <a:schemeClr val="tx1"/>
                </a:solidFill>
                <a:latin typeface="Verdana" pitchFamily="34" charset="0"/>
              </a:endParaRPr>
            </a:p>
            <a:p>
              <a:pPr algn="l">
                <a:spcBef>
                  <a:spcPct val="50000"/>
                </a:spcBef>
                <a:spcAft>
                  <a:spcPct val="50000"/>
                </a:spcAft>
              </a:pPr>
              <a:endParaRPr lang="en-US" altLang="zh-TW" sz="1000">
                <a:solidFill>
                  <a:schemeClr val="tx1"/>
                </a:solidFill>
                <a:latin typeface="Verdana" pitchFamily="34" charset="0"/>
              </a:endParaRPr>
            </a:p>
          </p:txBody>
        </p:sp>
        <p:sp>
          <p:nvSpPr>
            <p:cNvPr id="29720" name="AutoShape 26"/>
            <p:cNvSpPr>
              <a:spLocks noChangeArrowheads="1"/>
            </p:cNvSpPr>
            <p:nvPr/>
          </p:nvSpPr>
          <p:spPr bwMode="auto">
            <a:xfrm>
              <a:off x="3878" y="3657"/>
              <a:ext cx="725" cy="227"/>
            </a:xfrm>
            <a:prstGeom prst="triangle">
              <a:avLst>
                <a:gd name="adj" fmla="val 98208"/>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anchor="ctr"/>
            <a:lstStyle/>
            <a:p>
              <a:endParaRPr lang="zh-TW" altLang="en-US"/>
            </a:p>
          </p:txBody>
        </p:sp>
        <p:sp>
          <p:nvSpPr>
            <p:cNvPr id="29721" name="AutoShape 27"/>
            <p:cNvSpPr>
              <a:spLocks noChangeArrowheads="1"/>
            </p:cNvSpPr>
            <p:nvPr/>
          </p:nvSpPr>
          <p:spPr bwMode="auto">
            <a:xfrm>
              <a:off x="4286" y="3248"/>
              <a:ext cx="1361" cy="772"/>
            </a:xfrm>
            <a:prstGeom prst="roundRect">
              <a:avLst>
                <a:gd name="adj" fmla="val 16667"/>
              </a:avLst>
            </a:prstGeom>
            <a:gradFill rotWithShape="1">
              <a:gsLst>
                <a:gs pos="0">
                  <a:schemeClr val="bg1"/>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endParaRPr lang="zh-TW" altLang="en-US"/>
            </a:p>
          </p:txBody>
        </p:sp>
        <p:sp>
          <p:nvSpPr>
            <p:cNvPr id="29722" name="Text Box 28"/>
            <p:cNvSpPr txBox="1">
              <a:spLocks noChangeArrowheads="1"/>
            </p:cNvSpPr>
            <p:nvPr/>
          </p:nvSpPr>
          <p:spPr bwMode="auto">
            <a:xfrm>
              <a:off x="4377" y="3249"/>
              <a:ext cx="1053"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sz="1100">
                  <a:solidFill>
                    <a:schemeClr val="tx1"/>
                  </a:solidFill>
                </a:rPr>
                <a:t>-Not in client database</a:t>
              </a:r>
            </a:p>
            <a:p>
              <a:pPr algn="l" eaLnBrk="1" hangingPunct="1"/>
              <a:r>
                <a:rPr kumimoji="0" lang="en-US" altLang="zh-TW" sz="1100">
                  <a:solidFill>
                    <a:schemeClr val="tx1"/>
                  </a:solidFill>
                </a:rPr>
                <a:t>-Probe attack</a:t>
              </a:r>
            </a:p>
            <a:p>
              <a:pPr algn="l" eaLnBrk="1" hangingPunct="1"/>
              <a:r>
                <a:rPr kumimoji="0" lang="en-US" altLang="zh-TW" sz="1100">
                  <a:solidFill>
                    <a:schemeClr val="tx1"/>
                  </a:solidFill>
                </a:rPr>
                <a:t>-Flooding network</a:t>
              </a:r>
            </a:p>
            <a:p>
              <a:pPr algn="l" eaLnBrk="1" hangingPunct="1"/>
              <a:r>
                <a:rPr kumimoji="0" lang="en-US" altLang="zh-TW" sz="1100">
                  <a:solidFill>
                    <a:schemeClr val="tx1"/>
                  </a:solidFill>
                </a:rPr>
                <a:t>-Too many failed auth</a:t>
              </a:r>
            </a:p>
            <a:p>
              <a:pPr algn="l" eaLnBrk="1" hangingPunct="1"/>
              <a:r>
                <a:rPr kumimoji="0" lang="en-US" altLang="zh-TW" sz="1100">
                  <a:solidFill>
                    <a:schemeClr val="tx1"/>
                  </a:solidFill>
                </a:rPr>
                <a:t>-Authenticated with</a:t>
              </a:r>
            </a:p>
            <a:p>
              <a:pPr algn="l" eaLnBrk="1" hangingPunct="1"/>
              <a:r>
                <a:rPr kumimoji="0" lang="en-US" altLang="zh-TW" sz="1100">
                  <a:solidFill>
                    <a:schemeClr val="tx1"/>
                  </a:solidFill>
                </a:rPr>
                <a:t>Unknown AP</a:t>
              </a:r>
            </a:p>
            <a:p>
              <a:pPr algn="l" eaLnBrk="1" hangingPunct="1"/>
              <a:r>
                <a:rPr kumimoji="0" lang="en-US" altLang="zh-TW" sz="1100">
                  <a:solidFill>
                    <a:schemeClr val="tx1"/>
                  </a:solidFill>
                </a:rPr>
                <a:t>-Etc…</a:t>
              </a:r>
            </a:p>
          </p:txBody>
        </p:sp>
        <p:sp>
          <p:nvSpPr>
            <p:cNvPr id="29723" name="Text Box 29"/>
            <p:cNvSpPr txBox="1">
              <a:spLocks noChangeArrowheads="1"/>
            </p:cNvSpPr>
            <p:nvPr/>
          </p:nvSpPr>
          <p:spPr bwMode="auto">
            <a:xfrm>
              <a:off x="4332" y="2251"/>
              <a:ext cx="1270"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sz="1100">
                  <a:solidFill>
                    <a:schemeClr val="tx1"/>
                  </a:solidFill>
                </a:rPr>
                <a:t>-Fake managed AP</a:t>
              </a:r>
            </a:p>
            <a:p>
              <a:pPr algn="l" eaLnBrk="1" hangingPunct="1"/>
              <a:r>
                <a:rPr kumimoji="0" lang="en-US" altLang="zh-TW" sz="1100">
                  <a:solidFill>
                    <a:schemeClr val="tx1"/>
                  </a:solidFill>
                </a:rPr>
                <a:t>-Fake managed SSID</a:t>
              </a:r>
            </a:p>
            <a:p>
              <a:pPr algn="l" eaLnBrk="1" hangingPunct="1"/>
              <a:r>
                <a:rPr kumimoji="0" lang="en-US" altLang="zh-TW" sz="1100">
                  <a:solidFill>
                    <a:schemeClr val="tx1"/>
                  </a:solidFill>
                </a:rPr>
                <a:t>-AP using illegal channel</a:t>
              </a:r>
            </a:p>
            <a:p>
              <a:pPr algn="l" eaLnBrk="1" hangingPunct="1"/>
              <a:r>
                <a:rPr kumimoji="0" lang="en-US" altLang="zh-TW" sz="1100">
                  <a:solidFill>
                    <a:schemeClr val="tx1"/>
                  </a:solidFill>
                </a:rPr>
                <a:t>-AP using invalid channel</a:t>
              </a:r>
            </a:p>
            <a:p>
              <a:pPr algn="l" eaLnBrk="1" hangingPunct="1"/>
              <a:r>
                <a:rPr kumimoji="0" lang="en-US" altLang="zh-TW" sz="1100">
                  <a:solidFill>
                    <a:schemeClr val="tx1"/>
                  </a:solidFill>
                </a:rPr>
                <a:t>-Incorrect security config</a:t>
              </a:r>
            </a:p>
            <a:p>
              <a:pPr algn="l" eaLnBrk="1" hangingPunct="1"/>
              <a:r>
                <a:rPr kumimoji="0" lang="en-US" altLang="zh-TW" sz="1100">
                  <a:solidFill>
                    <a:schemeClr val="tx1"/>
                  </a:solidFill>
                </a:rPr>
                <a:t>-Invalid SSID</a:t>
              </a:r>
            </a:p>
            <a:p>
              <a:pPr algn="l" eaLnBrk="1" hangingPunct="1"/>
              <a:r>
                <a:rPr kumimoji="0" lang="en-US" altLang="zh-TW" sz="1100">
                  <a:solidFill>
                    <a:schemeClr val="tx1"/>
                  </a:solidFill>
                </a:rPr>
                <a:t>-Unexpected WDS device</a:t>
              </a:r>
            </a:p>
            <a:p>
              <a:pPr algn="l" eaLnBrk="1" hangingPunct="1"/>
              <a:r>
                <a:rPr kumimoji="0" lang="en-US" altLang="zh-TW" sz="1100">
                  <a:solidFill>
                    <a:schemeClr val="tx1"/>
                  </a:solidFill>
                </a:rPr>
                <a:t>-Etc…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0100"/>
                                        </p:tgtEl>
                                        <p:attrNameLst>
                                          <p:attrName>style.visibility</p:attrName>
                                        </p:attrNameLst>
                                      </p:cBhvr>
                                      <p:to>
                                        <p:strVal val="visible"/>
                                      </p:to>
                                    </p:set>
                                    <p:animEffect transition="in" filter="fade">
                                      <p:cBhvr>
                                        <p:cTn id="12" dur="1000"/>
                                        <p:tgtEl>
                                          <p:spTgt spid="260100"/>
                                        </p:tgtEl>
                                      </p:cBhvr>
                                    </p:animEffect>
                                  </p:childTnLst>
                                </p:cTn>
                              </p:par>
                            </p:childTnLst>
                          </p:cTn>
                        </p:par>
                        <p:par>
                          <p:cTn id="13" fill="hold" nodeType="afterGroup">
                            <p:stCondLst>
                              <p:cond delay="1000"/>
                            </p:stCondLst>
                            <p:childTnLst>
                              <p:par>
                                <p:cTn id="14" presetID="10" presetClass="exit" presetSubtype="0" fill="hold" grpId="0" nodeType="afterEffect">
                                  <p:stCondLst>
                                    <p:cond delay="0"/>
                                  </p:stCondLst>
                                  <p:childTnLst>
                                    <p:animEffect transition="out" filter="fade">
                                      <p:cBhvr>
                                        <p:cTn id="15" dur="1000"/>
                                        <p:tgtEl>
                                          <p:spTgt spid="260113"/>
                                        </p:tgtEl>
                                      </p:cBhvr>
                                    </p:animEffect>
                                    <p:set>
                                      <p:cBhvr>
                                        <p:cTn id="16" dur="1" fill="hold">
                                          <p:stCondLst>
                                            <p:cond delay="999"/>
                                          </p:stCondLst>
                                        </p:cTn>
                                        <p:tgtEl>
                                          <p:spTgt spid="260113"/>
                                        </p:tgtEl>
                                        <p:attrNameLst>
                                          <p:attrName>style.visibility</p:attrName>
                                        </p:attrNameLst>
                                      </p:cBhvr>
                                      <p:to>
                                        <p:strVal val="hidden"/>
                                      </p:to>
                                    </p:set>
                                  </p:childTnLst>
                                </p:cTn>
                              </p:par>
                              <p:par>
                                <p:cTn id="17" presetID="47" presetClass="entr" presetSubtype="0" fill="hold" grpId="0" nodeType="withEffect">
                                  <p:stCondLst>
                                    <p:cond delay="0"/>
                                  </p:stCondLst>
                                  <p:childTnLst>
                                    <p:set>
                                      <p:cBhvr>
                                        <p:cTn id="18" dur="1" fill="hold">
                                          <p:stCondLst>
                                            <p:cond delay="0"/>
                                          </p:stCondLst>
                                        </p:cTn>
                                        <p:tgtEl>
                                          <p:spTgt spid="260114"/>
                                        </p:tgtEl>
                                        <p:attrNameLst>
                                          <p:attrName>style.visibility</p:attrName>
                                        </p:attrNameLst>
                                      </p:cBhvr>
                                      <p:to>
                                        <p:strVal val="visible"/>
                                      </p:to>
                                    </p:set>
                                    <p:animEffect transition="in" filter="fade">
                                      <p:cBhvr>
                                        <p:cTn id="19" dur="1000"/>
                                        <p:tgtEl>
                                          <p:spTgt spid="260114"/>
                                        </p:tgtEl>
                                      </p:cBhvr>
                                    </p:animEffect>
                                    <p:anim calcmode="lin" valueType="num">
                                      <p:cBhvr>
                                        <p:cTn id="20" dur="1000" fill="hold"/>
                                        <p:tgtEl>
                                          <p:spTgt spid="260114"/>
                                        </p:tgtEl>
                                        <p:attrNameLst>
                                          <p:attrName>ppt_x</p:attrName>
                                        </p:attrNameLst>
                                      </p:cBhvr>
                                      <p:tavLst>
                                        <p:tav tm="0">
                                          <p:val>
                                            <p:strVal val="#ppt_x"/>
                                          </p:val>
                                        </p:tav>
                                        <p:tav tm="100000">
                                          <p:val>
                                            <p:strVal val="#ppt_x"/>
                                          </p:val>
                                        </p:tav>
                                      </p:tavLst>
                                    </p:anim>
                                    <p:anim calcmode="lin" valueType="num">
                                      <p:cBhvr>
                                        <p:cTn id="21" dur="1000" fill="hold"/>
                                        <p:tgtEl>
                                          <p:spTgt spid="26011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5"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p:bldP spid="260113" grpId="0" animBg="1"/>
      <p:bldP spid="2601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44538" y="695325"/>
            <a:ext cx="6259512" cy="990600"/>
          </a:xfrm>
        </p:spPr>
        <p:txBody>
          <a:bodyPr/>
          <a:lstStyle/>
          <a:p>
            <a:pPr eaLnBrk="1" hangingPunct="1"/>
            <a:r>
              <a:rPr lang="en-US" altLang="zh-TW" sz="2400" smtClean="0"/>
              <a:t>Enhanced Security Enforcement</a:t>
            </a:r>
          </a:p>
        </p:txBody>
      </p:sp>
      <p:sp>
        <p:nvSpPr>
          <p:cNvPr id="30723" name="Rectangle 3"/>
          <p:cNvSpPr>
            <a:spLocks noChangeArrowheads="1"/>
          </p:cNvSpPr>
          <p:nvPr/>
        </p:nvSpPr>
        <p:spPr bwMode="auto">
          <a:xfrm>
            <a:off x="642938" y="1355725"/>
            <a:ext cx="798036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Clr>
                <a:srgbClr val="99CCFF"/>
              </a:buClr>
              <a:buFontTx/>
              <a:buChar char="•"/>
            </a:pPr>
            <a:r>
              <a:rPr kumimoji="0" lang="en-US" altLang="zh-TW" sz="1800" b="0">
                <a:solidFill>
                  <a:srgbClr val="006192"/>
                </a:solidFill>
                <a:latin typeface="Verdana" pitchFamily="34" charset="0"/>
              </a:rPr>
              <a:t> </a:t>
            </a:r>
            <a:r>
              <a:rPr lang="en-US" altLang="zh-TW" sz="1400">
                <a:solidFill>
                  <a:schemeClr val="tx1"/>
                </a:solidFill>
                <a:latin typeface="Verdana" pitchFamily="34" charset="0"/>
              </a:rPr>
              <a:t>Captive Portal</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Web-based Authentication that provides intuitive, user friendly authentication</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Forces an HTTP client on the wireless network to see a authentication web page before surfing the Internet</a:t>
            </a:r>
          </a:p>
          <a:p>
            <a:pPr lvl="1" algn="l">
              <a:lnSpc>
                <a:spcPct val="120000"/>
              </a:lnSpc>
              <a:buClr>
                <a:srgbClr val="FF9900"/>
              </a:buClr>
              <a:buFont typeface="Wingdings" pitchFamily="2" charset="2"/>
              <a:buChar char="ü"/>
            </a:pPr>
            <a:endParaRPr lang="en-US" altLang="zh-TW" sz="1400" b="0">
              <a:solidFill>
                <a:schemeClr val="tx1"/>
              </a:solidFill>
              <a:latin typeface="Verdana" pitchFamily="34" charset="0"/>
            </a:endParaRPr>
          </a:p>
          <a:p>
            <a:pPr lvl="1" algn="l">
              <a:lnSpc>
                <a:spcPct val="120000"/>
              </a:lnSpc>
              <a:buClr>
                <a:srgbClr val="FF9900"/>
              </a:buClr>
              <a:buFont typeface="Wingdings" pitchFamily="2" charset="2"/>
              <a:buChar char="ü"/>
            </a:pPr>
            <a:endParaRPr lang="en-US" altLang="zh-TW" sz="1400" b="0">
              <a:solidFill>
                <a:schemeClr val="tx1"/>
              </a:solidFill>
              <a:latin typeface="Verdana" pitchFamily="34" charset="0"/>
            </a:endParaRP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001963"/>
            <a:ext cx="8408988"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85838" y="1012825"/>
            <a:ext cx="7543800" cy="444500"/>
          </a:xfrm>
          <a:noFill/>
        </p:spPr>
        <p:txBody>
          <a:bodyPr lIns="0" tIns="0"/>
          <a:lstStyle/>
          <a:p>
            <a:pPr eaLnBrk="1" hangingPunct="1"/>
            <a:r>
              <a:rPr lang="en-GB" altLang="zh-TW" sz="2400" smtClean="0"/>
              <a:t>Comprehensive Statistics/Alerts</a:t>
            </a:r>
            <a:endParaRPr lang="en-US" altLang="zh-TW" sz="2400" smtClean="0"/>
          </a:p>
        </p:txBody>
      </p:sp>
      <p:sp>
        <p:nvSpPr>
          <p:cNvPr id="31747" name="Rectangle 3"/>
          <p:cNvSpPr>
            <a:spLocks noChangeArrowheads="1"/>
          </p:cNvSpPr>
          <p:nvPr/>
        </p:nvSpPr>
        <p:spPr bwMode="auto">
          <a:xfrm>
            <a:off x="715963" y="1395413"/>
            <a:ext cx="76581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Clr>
                <a:srgbClr val="99CCFF"/>
              </a:buClr>
              <a:buFontTx/>
              <a:buChar char="•"/>
            </a:pPr>
            <a:r>
              <a:rPr lang="en-US" altLang="zh-TW" sz="1400">
                <a:solidFill>
                  <a:schemeClr val="tx1"/>
                </a:solidFill>
                <a:latin typeface="Verdana" pitchFamily="34" charset="0"/>
              </a:rPr>
              <a:t> Logging for Dynamic RF Status</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The administrator will be benefited by the rich logging/trap function provided by DWS-3000. Information like AP status, RF scan, and client status makes DWS-3000 a powerful RF monitor.</a:t>
            </a:r>
          </a:p>
        </p:txBody>
      </p:sp>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2465388"/>
            <a:ext cx="6373813"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9" name="Text Box 6"/>
          <p:cNvSpPr txBox="1">
            <a:spLocks noChangeArrowheads="1"/>
          </p:cNvSpPr>
          <p:nvPr/>
        </p:nvSpPr>
        <p:spPr bwMode="auto">
          <a:xfrm>
            <a:off x="3813175" y="6376988"/>
            <a:ext cx="242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sz="1600" b="0">
                <a:solidFill>
                  <a:schemeClr val="tx1"/>
                </a:solidFill>
                <a:latin typeface="Verdana" pitchFamily="34" charset="0"/>
              </a:rPr>
              <a:t>Statistics on Web GUI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zh-TW" sz="2400" smtClean="0"/>
              <a:t>Comprehensive Statistics/Alerts (Cont.)</a:t>
            </a:r>
            <a:endParaRPr lang="en-US" altLang="zh-TW" sz="2400" smtClean="0"/>
          </a:p>
        </p:txBody>
      </p:sp>
      <p:sp>
        <p:nvSpPr>
          <p:cNvPr id="32771" name="Rectangle 3"/>
          <p:cNvSpPr>
            <a:spLocks noGrp="1" noChangeArrowheads="1"/>
          </p:cNvSpPr>
          <p:nvPr>
            <p:ph type="body" idx="1"/>
          </p:nvPr>
        </p:nvSpPr>
        <p:spPr/>
        <p:txBody>
          <a:bodyPr/>
          <a:lstStyle/>
          <a:p>
            <a:pPr eaLnBrk="1" hangingPunct="1"/>
            <a:endParaRPr lang="zh-TW" altLang="zh-TW" smtClean="0"/>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676400"/>
            <a:ext cx="7751763"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773" name="Text Box 6"/>
          <p:cNvSpPr txBox="1">
            <a:spLocks noChangeArrowheads="1"/>
          </p:cNvSpPr>
          <p:nvPr/>
        </p:nvSpPr>
        <p:spPr bwMode="auto">
          <a:xfrm>
            <a:off x="2659063" y="6216650"/>
            <a:ext cx="3959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spcBef>
                <a:spcPct val="20000"/>
              </a:spcBef>
              <a:buClr>
                <a:srgbClr val="3399FF"/>
              </a:buClr>
            </a:pPr>
            <a:r>
              <a:rPr lang="en-US" altLang="zh-TW" sz="1600" b="0">
                <a:solidFill>
                  <a:schemeClr val="tx1"/>
                </a:solidFill>
                <a:latin typeface="Verdana" pitchFamily="34" charset="0"/>
              </a:rPr>
              <a:t>Associated Client Status on Web GUI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146" name="Picture 19" descr="3026+AP-color W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1738" y="4121150"/>
            <a:ext cx="337026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1073150" y="1023938"/>
            <a:ext cx="754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p>
            <a:pPr algn="l"/>
            <a:r>
              <a:rPr lang="en-GB" altLang="zh-TW" sz="2400" b="0">
                <a:solidFill>
                  <a:schemeClr val="bg1"/>
                </a:solidFill>
                <a:latin typeface="Verdana" pitchFamily="34" charset="0"/>
              </a:rPr>
              <a:t>Contents</a:t>
            </a:r>
            <a:endParaRPr lang="en-GB" altLang="zh-TW" sz="1600" b="0">
              <a:solidFill>
                <a:schemeClr val="bg1"/>
              </a:solidFill>
            </a:endParaRPr>
          </a:p>
        </p:txBody>
      </p:sp>
      <p:sp>
        <p:nvSpPr>
          <p:cNvPr id="6148" name="Rectangle 3"/>
          <p:cNvSpPr>
            <a:spLocks noChangeArrowheads="1"/>
          </p:cNvSpPr>
          <p:nvPr/>
        </p:nvSpPr>
        <p:spPr bwMode="auto">
          <a:xfrm>
            <a:off x="1041400" y="1574800"/>
            <a:ext cx="75438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l">
              <a:lnSpc>
                <a:spcPct val="150000"/>
              </a:lnSpc>
              <a:buClr>
                <a:srgbClr val="99CCFF"/>
              </a:buClr>
              <a:buFontTx/>
              <a:buChar char="•"/>
            </a:pPr>
            <a:r>
              <a:rPr lang="en-GB" altLang="zh-TW" sz="1400" b="0">
                <a:solidFill>
                  <a:schemeClr val="tx1"/>
                </a:solidFill>
                <a:latin typeface="Verdana" pitchFamily="34" charset="0"/>
                <a:ea typeface="標楷體" pitchFamily="65" charset="-120"/>
              </a:rPr>
              <a:t> </a:t>
            </a:r>
            <a:r>
              <a:rPr lang="en-US" altLang="zh-TW" sz="1400" b="0">
                <a:solidFill>
                  <a:schemeClr val="tx1"/>
                </a:solidFill>
                <a:latin typeface="Verdana" pitchFamily="34" charset="0"/>
                <a:ea typeface="標楷體" pitchFamily="65" charset="-120"/>
              </a:rPr>
              <a:t>Challenges of Legacy WLAN Management</a:t>
            </a:r>
            <a:endParaRPr lang="en-GB" altLang="zh-TW" sz="1400" b="0">
              <a:solidFill>
                <a:schemeClr val="tx1"/>
              </a:solidFill>
              <a:latin typeface="Verdana" pitchFamily="34" charset="0"/>
              <a:ea typeface="標楷體" pitchFamily="65" charset="-120"/>
            </a:endParaRPr>
          </a:p>
          <a:p>
            <a:pPr algn="l">
              <a:lnSpc>
                <a:spcPct val="150000"/>
              </a:lnSpc>
              <a:buClr>
                <a:srgbClr val="99CCFF"/>
              </a:buClr>
              <a:buFontTx/>
              <a:buChar char="•"/>
            </a:pPr>
            <a:r>
              <a:rPr lang="en-GB" altLang="zh-TW" sz="1400" b="0">
                <a:solidFill>
                  <a:schemeClr val="tx1"/>
                </a:solidFill>
                <a:latin typeface="Verdana" pitchFamily="34" charset="0"/>
                <a:ea typeface="標楷體" pitchFamily="65" charset="-120"/>
              </a:rPr>
              <a:t> Trend of Convergence </a:t>
            </a:r>
          </a:p>
          <a:p>
            <a:pPr algn="l">
              <a:lnSpc>
                <a:spcPct val="150000"/>
              </a:lnSpc>
              <a:buClr>
                <a:srgbClr val="99CCFF"/>
              </a:buClr>
              <a:buFontTx/>
              <a:buChar char="•"/>
            </a:pPr>
            <a:r>
              <a:rPr lang="en-GB" altLang="zh-TW" sz="1400" b="0">
                <a:solidFill>
                  <a:schemeClr val="tx1"/>
                </a:solidFill>
                <a:latin typeface="Verdana" pitchFamily="34" charset="0"/>
                <a:ea typeface="標楷體" pitchFamily="65" charset="-120"/>
              </a:rPr>
              <a:t> D-Link Unified Access System Solution ~2009</a:t>
            </a:r>
          </a:p>
          <a:p>
            <a:pPr algn="l">
              <a:lnSpc>
                <a:spcPct val="150000"/>
              </a:lnSpc>
              <a:buClr>
                <a:srgbClr val="99CCFF"/>
              </a:buClr>
              <a:buFontTx/>
              <a:buChar char="•"/>
            </a:pPr>
            <a:r>
              <a:rPr lang="en-GB" altLang="zh-TW" sz="1400" b="0">
                <a:solidFill>
                  <a:schemeClr val="tx1"/>
                </a:solidFill>
                <a:latin typeface="Verdana" pitchFamily="34" charset="0"/>
                <a:ea typeface="標楷體" pitchFamily="65" charset="-120"/>
              </a:rPr>
              <a:t> </a:t>
            </a:r>
            <a:r>
              <a:rPr lang="en-GB" altLang="zh-TW" sz="1400" b="0">
                <a:solidFill>
                  <a:schemeClr val="tx1"/>
                </a:solidFill>
                <a:latin typeface="Verdana" pitchFamily="34" charset="0"/>
              </a:rPr>
              <a:t>D-Link Unified Access System Solution ~ 2010</a:t>
            </a:r>
          </a:p>
          <a:p>
            <a:pPr lvl="1" algn="l">
              <a:lnSpc>
                <a:spcPct val="150000"/>
              </a:lnSpc>
              <a:buClr>
                <a:srgbClr val="FF9900"/>
              </a:buClr>
              <a:buFont typeface="Wingdings" pitchFamily="2" charset="2"/>
              <a:buChar char="ü"/>
            </a:pPr>
            <a:r>
              <a:rPr lang="en-GB" altLang="zh-TW" sz="1400" b="0">
                <a:solidFill>
                  <a:schemeClr val="tx1"/>
                </a:solidFill>
                <a:latin typeface="Verdana" pitchFamily="34" charset="0"/>
              </a:rPr>
              <a:t> Technology Brief</a:t>
            </a:r>
          </a:p>
          <a:p>
            <a:pPr lvl="1" algn="l">
              <a:lnSpc>
                <a:spcPct val="150000"/>
              </a:lnSpc>
              <a:buClr>
                <a:srgbClr val="FF9900"/>
              </a:buClr>
              <a:buFont typeface="Wingdings" pitchFamily="2" charset="2"/>
              <a:buChar char="ü"/>
            </a:pPr>
            <a:r>
              <a:rPr lang="en-GB" altLang="zh-TW" sz="1400" b="0">
                <a:solidFill>
                  <a:schemeClr val="tx1"/>
                </a:solidFill>
                <a:latin typeface="Verdana" pitchFamily="34" charset="0"/>
              </a:rPr>
              <a:t> Application Guide</a:t>
            </a:r>
          </a:p>
          <a:p>
            <a:pPr algn="l">
              <a:lnSpc>
                <a:spcPct val="150000"/>
              </a:lnSpc>
              <a:buClr>
                <a:srgbClr val="99CCFF"/>
              </a:buClr>
              <a:buFont typeface="Arial" charset="0"/>
              <a:buChar char="●"/>
            </a:pPr>
            <a:r>
              <a:rPr lang="en-GB" altLang="zh-TW" sz="1400" b="0">
                <a:solidFill>
                  <a:schemeClr val="tx1"/>
                </a:solidFill>
                <a:latin typeface="Verdana" pitchFamily="34" charset="0"/>
              </a:rPr>
              <a:t> Backward Compatibility</a:t>
            </a:r>
          </a:p>
          <a:p>
            <a:pPr algn="l">
              <a:lnSpc>
                <a:spcPct val="150000"/>
              </a:lnSpc>
              <a:buClr>
                <a:srgbClr val="99CCFF"/>
              </a:buClr>
              <a:buFont typeface="Arial" charset="0"/>
              <a:buChar char="●"/>
            </a:pPr>
            <a:r>
              <a:rPr lang="en-GB" altLang="zh-TW" sz="1400" b="0">
                <a:solidFill>
                  <a:schemeClr val="tx1"/>
                </a:solidFill>
                <a:latin typeface="Verdana" pitchFamily="34" charset="0"/>
              </a:rPr>
              <a:t> Competitive Comparison &amp; Analysis</a:t>
            </a:r>
          </a:p>
          <a:p>
            <a:pPr lvl="1" algn="l">
              <a:lnSpc>
                <a:spcPct val="150000"/>
              </a:lnSpc>
              <a:buClr>
                <a:srgbClr val="FF9900"/>
              </a:buClr>
              <a:buFont typeface="Wingdings" pitchFamily="2" charset="2"/>
              <a:buChar char="ü"/>
            </a:pPr>
            <a:r>
              <a:rPr lang="en-GB" altLang="zh-TW" sz="1400" b="0">
                <a:solidFill>
                  <a:schemeClr val="tx1"/>
                </a:solidFill>
                <a:latin typeface="Verdana" pitchFamily="34" charset="0"/>
              </a:rPr>
              <a:t> Product Position/Main Competitors</a:t>
            </a:r>
          </a:p>
          <a:p>
            <a:pPr lvl="1" algn="l">
              <a:lnSpc>
                <a:spcPct val="150000"/>
              </a:lnSpc>
              <a:buClr>
                <a:srgbClr val="FF9900"/>
              </a:buClr>
              <a:buFont typeface="Wingdings" pitchFamily="2" charset="2"/>
              <a:buChar char="ü"/>
            </a:pPr>
            <a:r>
              <a:rPr lang="en-GB" altLang="zh-TW" sz="1400" b="0">
                <a:solidFill>
                  <a:schemeClr val="tx1"/>
                </a:solidFill>
                <a:latin typeface="Verdana" pitchFamily="34" charset="0"/>
              </a:rPr>
              <a:t> Key Comparison</a:t>
            </a:r>
          </a:p>
          <a:p>
            <a:pPr lvl="1" algn="l">
              <a:lnSpc>
                <a:spcPct val="150000"/>
              </a:lnSpc>
              <a:buClr>
                <a:srgbClr val="FF9900"/>
              </a:buClr>
              <a:buFont typeface="Wingdings" pitchFamily="2" charset="2"/>
              <a:buChar char="ü"/>
            </a:pPr>
            <a:r>
              <a:rPr lang="en-GB" altLang="zh-TW" sz="1400" b="0">
                <a:solidFill>
                  <a:schemeClr val="tx1"/>
                </a:solidFill>
                <a:latin typeface="Verdana" pitchFamily="34" charset="0"/>
              </a:rPr>
              <a:t> Art of the War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TW" sz="2400" smtClean="0"/>
              <a:t>Easy-to-use Visualized Management Tool</a:t>
            </a:r>
          </a:p>
        </p:txBody>
      </p:sp>
      <p:pic>
        <p:nvPicPr>
          <p:cNvPr id="337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2287588"/>
            <a:ext cx="5472113"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8"/>
          <p:cNvSpPr txBox="1">
            <a:spLocks noChangeArrowheads="1"/>
          </p:cNvSpPr>
          <p:nvPr/>
        </p:nvSpPr>
        <p:spPr bwMode="auto">
          <a:xfrm>
            <a:off x="755650" y="1477963"/>
            <a:ext cx="79930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spcBef>
                <a:spcPct val="50000"/>
              </a:spcBef>
            </a:pPr>
            <a:r>
              <a:rPr lang="en-US" altLang="zh-TW" sz="1600" b="0">
                <a:solidFill>
                  <a:schemeClr val="tx1"/>
                </a:solidFill>
              </a:rPr>
              <a:t>The diagram below shows an example of a floor plan and network with a D-Link Unified Switch that manages two APs. The graph also shows a peer switch and a rogue AP in the network.</a:t>
            </a:r>
          </a:p>
        </p:txBody>
      </p:sp>
      <p:pic>
        <p:nvPicPr>
          <p:cNvPr id="337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2339975"/>
            <a:ext cx="240982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TW" sz="2400" smtClean="0"/>
              <a:t>Complete Switching Features</a:t>
            </a:r>
          </a:p>
        </p:txBody>
      </p:sp>
      <p:sp>
        <p:nvSpPr>
          <p:cNvPr id="34819" name="Rectangle 3"/>
          <p:cNvSpPr>
            <a:spLocks noGrp="1" noChangeArrowheads="1"/>
          </p:cNvSpPr>
          <p:nvPr>
            <p:ph type="body" sz="half" idx="1"/>
          </p:nvPr>
        </p:nvSpPr>
        <p:spPr>
          <a:xfrm>
            <a:off x="673100" y="1797050"/>
            <a:ext cx="3810000" cy="4471988"/>
          </a:xfrm>
        </p:spPr>
        <p:txBody>
          <a:bodyPr/>
          <a:lstStyle/>
          <a:p>
            <a:pPr eaLnBrk="1" hangingPunct="1">
              <a:lnSpc>
                <a:spcPct val="90000"/>
              </a:lnSpc>
              <a:buClr>
                <a:srgbClr val="66CCFF"/>
              </a:buClr>
              <a:buFont typeface="Wingdings" pitchFamily="2" charset="2"/>
              <a:buChar char="l"/>
            </a:pPr>
            <a:r>
              <a:rPr lang="en-US" altLang="zh-TW" sz="1700" smtClean="0"/>
              <a:t>L2</a:t>
            </a:r>
          </a:p>
          <a:p>
            <a:pPr lvl="1" eaLnBrk="1" hangingPunct="1">
              <a:lnSpc>
                <a:spcPct val="90000"/>
              </a:lnSpc>
              <a:buClr>
                <a:srgbClr val="FF9900"/>
              </a:buClr>
              <a:buFont typeface="Wingdings" pitchFamily="2" charset="2"/>
              <a:buChar char="ü"/>
            </a:pPr>
            <a:r>
              <a:rPr lang="en-US" altLang="zh-TW" sz="1500" smtClean="0"/>
              <a:t>IGMP Snooping</a:t>
            </a:r>
          </a:p>
          <a:p>
            <a:pPr lvl="1" eaLnBrk="1" hangingPunct="1">
              <a:lnSpc>
                <a:spcPct val="90000"/>
              </a:lnSpc>
              <a:buClr>
                <a:srgbClr val="FF9900"/>
              </a:buClr>
              <a:buFont typeface="Wingdings" pitchFamily="2" charset="2"/>
              <a:buChar char="ü"/>
            </a:pPr>
            <a:r>
              <a:rPr lang="en-US" altLang="zh-TW" sz="1500" smtClean="0"/>
              <a:t>8021.D/802.1w/802.1s Spanning Tree</a:t>
            </a:r>
          </a:p>
          <a:p>
            <a:pPr lvl="1" eaLnBrk="1" hangingPunct="1">
              <a:lnSpc>
                <a:spcPct val="90000"/>
              </a:lnSpc>
              <a:buClr>
                <a:srgbClr val="FF9900"/>
              </a:buClr>
              <a:buFont typeface="Wingdings" pitchFamily="2" charset="2"/>
              <a:buChar char="ü"/>
            </a:pPr>
            <a:r>
              <a:rPr lang="en-US" altLang="zh-TW" sz="1500" smtClean="0"/>
              <a:t>802.3ad Link Aggregation</a:t>
            </a:r>
          </a:p>
          <a:p>
            <a:pPr lvl="1" eaLnBrk="1" hangingPunct="1">
              <a:lnSpc>
                <a:spcPct val="90000"/>
              </a:lnSpc>
              <a:buClr>
                <a:srgbClr val="FF9900"/>
              </a:buClr>
              <a:buFont typeface="Wingdings" pitchFamily="2" charset="2"/>
              <a:buChar char="ü"/>
            </a:pPr>
            <a:r>
              <a:rPr lang="en-US" altLang="zh-TW" sz="1500" smtClean="0"/>
              <a:t>Port mirroring</a:t>
            </a:r>
          </a:p>
          <a:p>
            <a:pPr lvl="1" eaLnBrk="1" hangingPunct="1">
              <a:lnSpc>
                <a:spcPct val="90000"/>
              </a:lnSpc>
              <a:buClr>
                <a:srgbClr val="FF9900"/>
              </a:buClr>
              <a:buFont typeface="Wingdings" pitchFamily="2" charset="2"/>
              <a:buChar char="ü"/>
            </a:pPr>
            <a:r>
              <a:rPr lang="en-US" altLang="zh-TW" sz="1500" smtClean="0"/>
              <a:t>802.1Q VLAN</a:t>
            </a:r>
          </a:p>
          <a:p>
            <a:pPr lvl="1" eaLnBrk="1" hangingPunct="1">
              <a:lnSpc>
                <a:spcPct val="90000"/>
              </a:lnSpc>
              <a:buClr>
                <a:srgbClr val="FF9900"/>
              </a:buClr>
              <a:buFont typeface="Wingdings" pitchFamily="2" charset="2"/>
              <a:buChar char="ü"/>
            </a:pPr>
            <a:r>
              <a:rPr lang="en-US" altLang="zh-TW" sz="1500" smtClean="0"/>
              <a:t>GVRP</a:t>
            </a:r>
          </a:p>
          <a:p>
            <a:pPr lvl="1" eaLnBrk="1" hangingPunct="1">
              <a:lnSpc>
                <a:spcPct val="90000"/>
              </a:lnSpc>
              <a:buClr>
                <a:srgbClr val="FF9900"/>
              </a:buClr>
              <a:buFont typeface="Wingdings" pitchFamily="2" charset="2"/>
              <a:buChar char="ü"/>
            </a:pPr>
            <a:r>
              <a:rPr lang="en-US" altLang="zh-TW" sz="1500" b="1" smtClean="0">
                <a:solidFill>
                  <a:srgbClr val="0000FF"/>
                </a:solidFill>
              </a:rPr>
              <a:t>Voice VLAN *</a:t>
            </a:r>
          </a:p>
          <a:p>
            <a:pPr lvl="1" eaLnBrk="1" hangingPunct="1">
              <a:lnSpc>
                <a:spcPct val="90000"/>
              </a:lnSpc>
              <a:buClr>
                <a:srgbClr val="FF9900"/>
              </a:buClr>
              <a:buFont typeface="Wingdings" pitchFamily="2" charset="2"/>
              <a:buChar char="ü"/>
            </a:pPr>
            <a:endParaRPr lang="en-US" altLang="zh-TW" sz="1500" smtClean="0"/>
          </a:p>
          <a:p>
            <a:pPr eaLnBrk="1" hangingPunct="1">
              <a:lnSpc>
                <a:spcPct val="90000"/>
              </a:lnSpc>
              <a:buClr>
                <a:srgbClr val="66CCFF"/>
              </a:buClr>
              <a:buFont typeface="Wingdings" pitchFamily="2" charset="2"/>
              <a:buChar char="l"/>
            </a:pPr>
            <a:r>
              <a:rPr lang="en-US" altLang="zh-TW" sz="1700" smtClean="0"/>
              <a:t>L3</a:t>
            </a:r>
          </a:p>
          <a:p>
            <a:pPr lvl="1" eaLnBrk="1" hangingPunct="1">
              <a:lnSpc>
                <a:spcPct val="90000"/>
              </a:lnSpc>
              <a:buClr>
                <a:srgbClr val="FF9900"/>
              </a:buClr>
              <a:buFont typeface="Wingdings" pitchFamily="2" charset="2"/>
              <a:buChar char="ü"/>
            </a:pPr>
            <a:r>
              <a:rPr lang="en-US" altLang="zh-TW" sz="1500" b="1" smtClean="0">
                <a:solidFill>
                  <a:srgbClr val="0000FF"/>
                </a:solidFill>
              </a:rPr>
              <a:t>RIP v1 / v2 *</a:t>
            </a:r>
          </a:p>
          <a:p>
            <a:pPr lvl="1" eaLnBrk="1" hangingPunct="1">
              <a:lnSpc>
                <a:spcPct val="90000"/>
              </a:lnSpc>
              <a:buClr>
                <a:srgbClr val="FF9900"/>
              </a:buClr>
              <a:buFont typeface="Wingdings" pitchFamily="2" charset="2"/>
              <a:buChar char="ü"/>
            </a:pPr>
            <a:r>
              <a:rPr lang="en-US" altLang="zh-TW" sz="1500" smtClean="0"/>
              <a:t>Floating Static Route</a:t>
            </a:r>
          </a:p>
          <a:p>
            <a:pPr lvl="1" eaLnBrk="1" hangingPunct="1">
              <a:lnSpc>
                <a:spcPct val="90000"/>
              </a:lnSpc>
              <a:buClr>
                <a:srgbClr val="FF9900"/>
              </a:buClr>
              <a:buFont typeface="Wingdings" pitchFamily="2" charset="2"/>
              <a:buChar char="ü"/>
            </a:pPr>
            <a:r>
              <a:rPr lang="en-US" altLang="zh-TW" sz="1500" smtClean="0"/>
              <a:t>VLAN Routing</a:t>
            </a:r>
          </a:p>
          <a:p>
            <a:pPr lvl="1" eaLnBrk="1" hangingPunct="1">
              <a:lnSpc>
                <a:spcPct val="90000"/>
              </a:lnSpc>
              <a:buClr>
                <a:srgbClr val="FF9900"/>
              </a:buClr>
              <a:buFont typeface="Wingdings" pitchFamily="2" charset="2"/>
              <a:buChar char="ü"/>
            </a:pPr>
            <a:r>
              <a:rPr lang="en-US" altLang="zh-TW" sz="1500" smtClean="0"/>
              <a:t>VRRP</a:t>
            </a:r>
          </a:p>
          <a:p>
            <a:pPr eaLnBrk="1" hangingPunct="1">
              <a:lnSpc>
                <a:spcPct val="90000"/>
              </a:lnSpc>
              <a:buClr>
                <a:srgbClr val="66CCFF"/>
              </a:buClr>
              <a:buFont typeface="Wingdings" pitchFamily="2" charset="2"/>
              <a:buChar char="l"/>
            </a:pPr>
            <a:endParaRPr lang="en-US" altLang="zh-TW" sz="1500" smtClean="0"/>
          </a:p>
        </p:txBody>
      </p:sp>
      <p:sp>
        <p:nvSpPr>
          <p:cNvPr id="34820" name="Rectangle 4"/>
          <p:cNvSpPr>
            <a:spLocks noGrp="1" noChangeArrowheads="1"/>
          </p:cNvSpPr>
          <p:nvPr>
            <p:ph type="body" sz="half" idx="2"/>
          </p:nvPr>
        </p:nvSpPr>
        <p:spPr>
          <a:xfrm>
            <a:off x="4648200" y="1771650"/>
            <a:ext cx="3810000" cy="4471988"/>
          </a:xfrm>
        </p:spPr>
        <p:txBody>
          <a:bodyPr/>
          <a:lstStyle/>
          <a:p>
            <a:pPr eaLnBrk="1" hangingPunct="1">
              <a:lnSpc>
                <a:spcPct val="90000"/>
              </a:lnSpc>
              <a:buClr>
                <a:srgbClr val="66CCFF"/>
              </a:buClr>
              <a:buFont typeface="Wingdings" pitchFamily="2" charset="2"/>
              <a:buChar char="l"/>
            </a:pPr>
            <a:r>
              <a:rPr lang="en-US" altLang="zh-TW" sz="1700" smtClean="0"/>
              <a:t>QoS</a:t>
            </a:r>
          </a:p>
          <a:p>
            <a:pPr lvl="1" eaLnBrk="1" hangingPunct="1">
              <a:lnSpc>
                <a:spcPct val="90000"/>
              </a:lnSpc>
              <a:buClr>
                <a:srgbClr val="FF9900"/>
              </a:buClr>
              <a:buFont typeface="Wingdings" pitchFamily="2" charset="2"/>
              <a:buChar char="ü"/>
            </a:pPr>
            <a:r>
              <a:rPr lang="en-US" altLang="zh-TW" sz="1500" smtClean="0"/>
              <a:t>802.1p</a:t>
            </a:r>
          </a:p>
          <a:p>
            <a:pPr lvl="1" eaLnBrk="1" hangingPunct="1">
              <a:lnSpc>
                <a:spcPct val="90000"/>
              </a:lnSpc>
              <a:buClr>
                <a:srgbClr val="FF9900"/>
              </a:buClr>
              <a:buFont typeface="Wingdings" pitchFamily="2" charset="2"/>
              <a:buChar char="ü"/>
            </a:pPr>
            <a:r>
              <a:rPr lang="en-US" altLang="zh-TW" sz="1500" smtClean="0"/>
              <a:t>DSCP</a:t>
            </a:r>
          </a:p>
          <a:p>
            <a:pPr lvl="1" eaLnBrk="1" hangingPunct="1">
              <a:lnSpc>
                <a:spcPct val="90000"/>
              </a:lnSpc>
              <a:buClr>
                <a:srgbClr val="FF9900"/>
              </a:buClr>
              <a:buFont typeface="Wingdings" pitchFamily="2" charset="2"/>
              <a:buChar char="ü"/>
            </a:pPr>
            <a:r>
              <a:rPr lang="en-US" altLang="zh-TW" sz="1500" smtClean="0"/>
              <a:t>CoS based on Switch Port/VLAN/TCP UDP port/TOS/MAC/IP</a:t>
            </a:r>
          </a:p>
          <a:p>
            <a:pPr lvl="1" eaLnBrk="1" hangingPunct="1">
              <a:lnSpc>
                <a:spcPct val="90000"/>
              </a:lnSpc>
              <a:buClr>
                <a:srgbClr val="FF9900"/>
              </a:buClr>
              <a:buFont typeface="Wingdings" pitchFamily="2" charset="2"/>
              <a:buChar char="ü"/>
            </a:pPr>
            <a:r>
              <a:rPr lang="en-US" altLang="zh-TW" sz="1500" smtClean="0"/>
              <a:t>Per-queue/Per-flow Bandwidth Control</a:t>
            </a:r>
          </a:p>
          <a:p>
            <a:pPr lvl="1" eaLnBrk="1" hangingPunct="1">
              <a:lnSpc>
                <a:spcPct val="90000"/>
              </a:lnSpc>
            </a:pPr>
            <a:endParaRPr lang="en-US" altLang="zh-TW" sz="1500" smtClean="0"/>
          </a:p>
          <a:p>
            <a:pPr eaLnBrk="1" hangingPunct="1">
              <a:lnSpc>
                <a:spcPct val="90000"/>
              </a:lnSpc>
              <a:buClr>
                <a:srgbClr val="66CCFF"/>
              </a:buClr>
              <a:buFont typeface="Wingdings" pitchFamily="2" charset="2"/>
              <a:buChar char="l"/>
            </a:pPr>
            <a:r>
              <a:rPr lang="en-US" altLang="zh-TW" sz="1700" smtClean="0"/>
              <a:t>Security</a:t>
            </a:r>
          </a:p>
          <a:p>
            <a:pPr lvl="1" eaLnBrk="1" hangingPunct="1">
              <a:lnSpc>
                <a:spcPct val="90000"/>
              </a:lnSpc>
              <a:buClr>
                <a:srgbClr val="FF9900"/>
              </a:buClr>
              <a:buFont typeface="Wingdings" pitchFamily="2" charset="2"/>
              <a:buChar char="ü"/>
            </a:pPr>
            <a:r>
              <a:rPr lang="en-US" altLang="zh-TW" sz="1500" smtClean="0"/>
              <a:t> ACL</a:t>
            </a:r>
          </a:p>
          <a:p>
            <a:pPr lvl="1" eaLnBrk="1" hangingPunct="1">
              <a:lnSpc>
                <a:spcPct val="90000"/>
              </a:lnSpc>
              <a:buClr>
                <a:srgbClr val="FF9900"/>
              </a:buClr>
              <a:buFont typeface="Wingdings" pitchFamily="2" charset="2"/>
              <a:buChar char="ü"/>
            </a:pPr>
            <a:r>
              <a:rPr lang="en-US" altLang="zh-TW" sz="1500" smtClean="0"/>
              <a:t> 802.1X</a:t>
            </a:r>
          </a:p>
          <a:p>
            <a:pPr lvl="1" eaLnBrk="1" hangingPunct="1">
              <a:lnSpc>
                <a:spcPct val="90000"/>
              </a:lnSpc>
              <a:buClr>
                <a:srgbClr val="FF9900"/>
              </a:buClr>
              <a:buFont typeface="Wingdings" pitchFamily="2" charset="2"/>
              <a:buChar char="ü"/>
            </a:pPr>
            <a:r>
              <a:rPr lang="en-US" altLang="zh-TW" sz="1500" smtClean="0"/>
              <a:t> DoS Control</a:t>
            </a:r>
          </a:p>
          <a:p>
            <a:pPr lvl="1" eaLnBrk="1" hangingPunct="1">
              <a:lnSpc>
                <a:spcPct val="90000"/>
              </a:lnSpc>
              <a:buClr>
                <a:srgbClr val="FF9900"/>
              </a:buClr>
              <a:buFont typeface="Wingdings" pitchFamily="2" charset="2"/>
              <a:buChar char="ü"/>
            </a:pPr>
            <a:r>
              <a:rPr lang="en-US" altLang="zh-TW" sz="1500" smtClean="0"/>
              <a:t> Port Security</a:t>
            </a:r>
          </a:p>
          <a:p>
            <a:pPr lvl="1" eaLnBrk="1" hangingPunct="1">
              <a:lnSpc>
                <a:spcPct val="90000"/>
              </a:lnSpc>
              <a:buClr>
                <a:srgbClr val="FF9900"/>
              </a:buClr>
              <a:buFont typeface="Wingdings" pitchFamily="2" charset="2"/>
              <a:buChar char="ü"/>
            </a:pPr>
            <a:endParaRPr lang="en-US" altLang="zh-TW" sz="1500" smtClean="0"/>
          </a:p>
          <a:p>
            <a:pPr eaLnBrk="1" hangingPunct="1">
              <a:lnSpc>
                <a:spcPct val="90000"/>
              </a:lnSpc>
              <a:buClr>
                <a:srgbClr val="66CCFF"/>
              </a:buClr>
              <a:buFont typeface="Wingdings" pitchFamily="2" charset="2"/>
              <a:buChar char="l"/>
            </a:pPr>
            <a:r>
              <a:rPr lang="en-US" altLang="zh-TW" sz="1700" smtClean="0"/>
              <a:t>Management</a:t>
            </a:r>
          </a:p>
          <a:p>
            <a:pPr lvl="1" eaLnBrk="1" hangingPunct="1">
              <a:lnSpc>
                <a:spcPct val="90000"/>
              </a:lnSpc>
              <a:buClr>
                <a:srgbClr val="FF9900"/>
              </a:buClr>
              <a:buFont typeface="Wingdings" pitchFamily="2" charset="2"/>
              <a:buChar char="ü"/>
            </a:pPr>
            <a:r>
              <a:rPr lang="en-US" altLang="zh-TW" sz="1500" smtClean="0"/>
              <a:t>DHCP Server</a:t>
            </a:r>
          </a:p>
          <a:p>
            <a:pPr lvl="1" eaLnBrk="1" hangingPunct="1">
              <a:lnSpc>
                <a:spcPct val="90000"/>
              </a:lnSpc>
              <a:buClr>
                <a:srgbClr val="FF9900"/>
              </a:buClr>
              <a:buFont typeface="Wingdings" pitchFamily="2" charset="2"/>
              <a:buChar char="ü"/>
            </a:pPr>
            <a:r>
              <a:rPr lang="en-US" altLang="zh-TW" sz="1500" smtClean="0"/>
              <a:t>Etc</a:t>
            </a:r>
            <a:r>
              <a:rPr lang="en-US" altLang="zh-TW" sz="1500" smtClean="0">
                <a:latin typeface="Arial" charset="0"/>
              </a:rPr>
              <a:t>…</a:t>
            </a:r>
            <a:endParaRPr lang="en-US" altLang="zh-TW" sz="1500" smtClean="0"/>
          </a:p>
          <a:p>
            <a:pPr lvl="1" eaLnBrk="1" hangingPunct="1">
              <a:lnSpc>
                <a:spcPct val="90000"/>
              </a:lnSpc>
              <a:buClr>
                <a:srgbClr val="FF9900"/>
              </a:buClr>
              <a:buFont typeface="Wingdings" pitchFamily="2" charset="2"/>
              <a:buChar char="ü"/>
            </a:pPr>
            <a:endParaRPr lang="en-US" altLang="zh-TW" sz="1500" smtClean="0"/>
          </a:p>
        </p:txBody>
      </p:sp>
      <p:sp>
        <p:nvSpPr>
          <p:cNvPr id="166917" name="Rectangle 5"/>
          <p:cNvSpPr>
            <a:spLocks noChangeArrowheads="1"/>
          </p:cNvSpPr>
          <p:nvPr/>
        </p:nvSpPr>
        <p:spPr bwMode="auto">
          <a:xfrm>
            <a:off x="6245225" y="6167438"/>
            <a:ext cx="27320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pPr>
            <a:r>
              <a:rPr lang="en-GB" altLang="zh-TW" sz="1000" b="0">
                <a:solidFill>
                  <a:schemeClr val="tx1"/>
                </a:solidFill>
                <a:latin typeface="Verdana" pitchFamily="34" charset="0"/>
              </a:rPr>
              <a:t>*: Supported on DWS-4000 FCS</a:t>
            </a:r>
          </a:p>
          <a:p>
            <a:pPr algn="l">
              <a:lnSpc>
                <a:spcPct val="140000"/>
              </a:lnSpc>
              <a:buClr>
                <a:srgbClr val="99CCFF"/>
              </a:buClr>
            </a:pPr>
            <a:r>
              <a:rPr lang="en-GB" altLang="zh-TW" sz="1000" b="0">
                <a:solidFill>
                  <a:schemeClr val="tx1"/>
                </a:solidFill>
                <a:latin typeface="Verdana" pitchFamily="34" charset="0"/>
              </a:rPr>
              <a:t>    Supported on DWS-3000 R3.0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6917"/>
                                        </p:tgtEl>
                                        <p:attrNameLst>
                                          <p:attrName>style.visibility</p:attrName>
                                        </p:attrNameLst>
                                      </p:cBhvr>
                                      <p:to>
                                        <p:strVal val="visible"/>
                                      </p:to>
                                    </p:set>
                                    <p:animEffect transition="in" filter="fade">
                                      <p:cBhvr>
                                        <p:cTn id="7" dur="1000"/>
                                        <p:tgtEl>
                                          <p:spTgt spid="16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a:lstStyle/>
          <a:p>
            <a:pPr eaLnBrk="1" hangingPunct="1"/>
            <a:r>
              <a:rPr lang="en-GB" altLang="zh-TW" sz="2400" smtClean="0"/>
              <a:t>Unified Access Point</a:t>
            </a:r>
          </a:p>
        </p:txBody>
      </p:sp>
      <p:sp>
        <p:nvSpPr>
          <p:cNvPr id="35843" name="Text Box 3"/>
          <p:cNvSpPr txBox="1">
            <a:spLocks noChangeArrowheads="1"/>
          </p:cNvSpPr>
          <p:nvPr/>
        </p:nvSpPr>
        <p:spPr bwMode="auto">
          <a:xfrm>
            <a:off x="544513" y="1450975"/>
            <a:ext cx="754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a:spcBef>
                <a:spcPct val="50000"/>
              </a:spcBef>
              <a:buClr>
                <a:srgbClr val="3399FF"/>
              </a:buClr>
              <a:buFontTx/>
              <a:buChar char="•"/>
            </a:pPr>
            <a:r>
              <a:rPr kumimoji="0" lang="en-US" altLang="zh-TW" sz="1600" b="0">
                <a:solidFill>
                  <a:schemeClr val="tx1"/>
                </a:solidFill>
                <a:latin typeface="Verdana" pitchFamily="34" charset="0"/>
              </a:rPr>
              <a:t>Start from Standalone mode</a:t>
            </a:r>
          </a:p>
        </p:txBody>
      </p:sp>
      <p:pic>
        <p:nvPicPr>
          <p:cNvPr id="35844" name="Picture 4" descr="DWL-3200A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4150" y="2963863"/>
            <a:ext cx="274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988" y="2405063"/>
            <a:ext cx="10541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DWL-3200A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3338" y="2968625"/>
            <a:ext cx="2746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Line 7"/>
          <p:cNvSpPr>
            <a:spLocks noChangeShapeType="1"/>
          </p:cNvSpPr>
          <p:nvPr/>
        </p:nvSpPr>
        <p:spPr bwMode="auto">
          <a:xfrm>
            <a:off x="3149600" y="34417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8" name="Line 8"/>
          <p:cNvSpPr>
            <a:spLocks noChangeShapeType="1"/>
          </p:cNvSpPr>
          <p:nvPr/>
        </p:nvSpPr>
        <p:spPr bwMode="auto">
          <a:xfrm flipV="1">
            <a:off x="3378200" y="2959100"/>
            <a:ext cx="0" cy="469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9" name="Line 9"/>
          <p:cNvSpPr>
            <a:spLocks noChangeShapeType="1"/>
          </p:cNvSpPr>
          <p:nvPr/>
        </p:nvSpPr>
        <p:spPr bwMode="auto">
          <a:xfrm flipV="1">
            <a:off x="3568700" y="2971800"/>
            <a:ext cx="0" cy="469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0" name="Line 10"/>
          <p:cNvSpPr>
            <a:spLocks noChangeShapeType="1"/>
          </p:cNvSpPr>
          <p:nvPr/>
        </p:nvSpPr>
        <p:spPr bwMode="auto">
          <a:xfrm>
            <a:off x="3568700" y="34417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1" name="Line 11"/>
          <p:cNvSpPr>
            <a:spLocks noChangeShapeType="1"/>
          </p:cNvSpPr>
          <p:nvPr/>
        </p:nvSpPr>
        <p:spPr bwMode="auto">
          <a:xfrm flipH="1" flipV="1">
            <a:off x="4254500" y="2971800"/>
            <a:ext cx="495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2" name="Line 12"/>
          <p:cNvSpPr>
            <a:spLocks noChangeShapeType="1"/>
          </p:cNvSpPr>
          <p:nvPr/>
        </p:nvSpPr>
        <p:spPr bwMode="auto">
          <a:xfrm flipV="1">
            <a:off x="4762500" y="2971800"/>
            <a:ext cx="0" cy="469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3" name="Line 13"/>
          <p:cNvSpPr>
            <a:spLocks noChangeShapeType="1"/>
          </p:cNvSpPr>
          <p:nvPr/>
        </p:nvSpPr>
        <p:spPr bwMode="auto">
          <a:xfrm>
            <a:off x="4762500" y="3441700"/>
            <a:ext cx="88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5854" name="Picture 14" descr="DWL-3200A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3788" y="2949575"/>
            <a:ext cx="2746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5" name="Line 15"/>
          <p:cNvSpPr>
            <a:spLocks noChangeShapeType="1"/>
          </p:cNvSpPr>
          <p:nvPr/>
        </p:nvSpPr>
        <p:spPr bwMode="auto">
          <a:xfrm flipH="1" flipV="1">
            <a:off x="2705100" y="2171700"/>
            <a:ext cx="203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6" name="Line 16"/>
          <p:cNvSpPr>
            <a:spLocks noChangeShapeType="1"/>
          </p:cNvSpPr>
          <p:nvPr/>
        </p:nvSpPr>
        <p:spPr bwMode="auto">
          <a:xfrm flipV="1">
            <a:off x="3632200" y="2171700"/>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7" name="Rectangle 17"/>
          <p:cNvSpPr>
            <a:spLocks noChangeArrowheads="1"/>
          </p:cNvSpPr>
          <p:nvPr/>
        </p:nvSpPr>
        <p:spPr bwMode="auto">
          <a:xfrm>
            <a:off x="3949700" y="2247900"/>
            <a:ext cx="17145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p>
            <a:pPr marL="742950" lvl="1" indent="-285750" algn="l">
              <a:lnSpc>
                <a:spcPct val="120000"/>
              </a:lnSpc>
              <a:spcBef>
                <a:spcPct val="20000"/>
              </a:spcBef>
              <a:buClr>
                <a:srgbClr val="FF0066"/>
              </a:buClr>
              <a:buFont typeface="Webdings" pitchFamily="18" charset="2"/>
              <a:buChar char="4"/>
            </a:pPr>
            <a:r>
              <a:rPr lang="en-US" altLang="zh-TW" b="0">
                <a:solidFill>
                  <a:schemeClr val="tx1"/>
                </a:solidFill>
                <a:latin typeface="Verdana" pitchFamily="34" charset="0"/>
              </a:rPr>
              <a:t>L2 Switch</a:t>
            </a:r>
          </a:p>
        </p:txBody>
      </p:sp>
      <p:sp>
        <p:nvSpPr>
          <p:cNvPr id="35858" name="Rectangle 18"/>
          <p:cNvSpPr>
            <a:spLocks noChangeArrowheads="1"/>
          </p:cNvSpPr>
          <p:nvPr/>
        </p:nvSpPr>
        <p:spPr bwMode="auto">
          <a:xfrm>
            <a:off x="4457700" y="2006600"/>
            <a:ext cx="1714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p>
            <a:pPr marL="742950" lvl="1" indent="-285750" algn="l">
              <a:lnSpc>
                <a:spcPct val="120000"/>
              </a:lnSpc>
              <a:spcBef>
                <a:spcPct val="20000"/>
              </a:spcBef>
              <a:buClr>
                <a:srgbClr val="FF0066"/>
              </a:buClr>
              <a:buFont typeface="Webdings" pitchFamily="18" charset="2"/>
              <a:buNone/>
            </a:pPr>
            <a:r>
              <a:rPr lang="en-US" altLang="zh-TW" sz="1400" b="0">
                <a:solidFill>
                  <a:schemeClr val="tx1"/>
                </a:solidFill>
                <a:latin typeface="Verdana" pitchFamily="34" charset="0"/>
              </a:rPr>
              <a:t>LAN</a:t>
            </a:r>
          </a:p>
        </p:txBody>
      </p:sp>
      <p:sp>
        <p:nvSpPr>
          <p:cNvPr id="35859" name="Rectangle 19"/>
          <p:cNvSpPr>
            <a:spLocks noChangeArrowheads="1"/>
          </p:cNvSpPr>
          <p:nvPr/>
        </p:nvSpPr>
        <p:spPr bwMode="auto">
          <a:xfrm>
            <a:off x="5929313" y="2295525"/>
            <a:ext cx="2827337"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20000"/>
              </a:spcBef>
            </a:pPr>
            <a:r>
              <a:rPr kumimoji="0" lang="en-US" altLang="zh-TW" sz="1400" b="0">
                <a:solidFill>
                  <a:schemeClr val="tx1"/>
                </a:solidFill>
                <a:latin typeface="Verdana" pitchFamily="34" charset="0"/>
              </a:rPr>
              <a:t>Manually set up the following</a:t>
            </a:r>
          </a:p>
          <a:p>
            <a:pPr algn="l">
              <a:spcBef>
                <a:spcPct val="20000"/>
              </a:spcBef>
            </a:pPr>
            <a:r>
              <a:rPr kumimoji="0" lang="en-US" altLang="zh-TW" sz="1400" b="0">
                <a:solidFill>
                  <a:schemeClr val="tx1"/>
                </a:solidFill>
                <a:latin typeface="Verdana" pitchFamily="34" charset="0"/>
              </a:rPr>
              <a:t>- SSIDs</a:t>
            </a:r>
          </a:p>
          <a:p>
            <a:pPr algn="l">
              <a:spcBef>
                <a:spcPct val="20000"/>
              </a:spcBef>
            </a:pPr>
            <a:r>
              <a:rPr kumimoji="0" lang="en-US" altLang="zh-TW" sz="1400" b="0">
                <a:solidFill>
                  <a:schemeClr val="tx1"/>
                </a:solidFill>
                <a:latin typeface="Verdana" pitchFamily="34" charset="0"/>
              </a:rPr>
              <a:t>- User Authentication</a:t>
            </a:r>
          </a:p>
          <a:p>
            <a:pPr algn="l">
              <a:spcBef>
                <a:spcPct val="20000"/>
              </a:spcBef>
            </a:pPr>
            <a:r>
              <a:rPr kumimoji="0" lang="en-US" altLang="zh-TW" sz="1400" b="0">
                <a:solidFill>
                  <a:schemeClr val="tx1"/>
                </a:solidFill>
                <a:latin typeface="Verdana" pitchFamily="34" charset="0"/>
              </a:rPr>
              <a:t>- Power level</a:t>
            </a:r>
          </a:p>
          <a:p>
            <a:pPr algn="l">
              <a:spcBef>
                <a:spcPct val="20000"/>
              </a:spcBef>
            </a:pPr>
            <a:r>
              <a:rPr kumimoji="0" lang="en-US" altLang="zh-TW" sz="1400" b="0">
                <a:solidFill>
                  <a:schemeClr val="tx1"/>
                </a:solidFill>
                <a:latin typeface="Verdana" pitchFamily="34" charset="0"/>
              </a:rPr>
              <a:t>- QoS</a:t>
            </a:r>
          </a:p>
          <a:p>
            <a:pPr algn="l">
              <a:spcBef>
                <a:spcPct val="20000"/>
              </a:spcBef>
            </a:pPr>
            <a:r>
              <a:rPr kumimoji="0" lang="en-US" altLang="zh-TW" sz="1400" b="0">
                <a:solidFill>
                  <a:schemeClr val="tx1"/>
                </a:solidFill>
                <a:latin typeface="Verdana" pitchFamily="34" charset="0"/>
              </a:rPr>
              <a:t>- etc</a:t>
            </a:r>
          </a:p>
        </p:txBody>
      </p:sp>
      <p:sp>
        <p:nvSpPr>
          <p:cNvPr id="35860" name="Rectangle 20"/>
          <p:cNvSpPr>
            <a:spLocks noChangeArrowheads="1"/>
          </p:cNvSpPr>
          <p:nvPr/>
        </p:nvSpPr>
        <p:spPr bwMode="auto">
          <a:xfrm>
            <a:off x="1290638" y="4587875"/>
            <a:ext cx="69326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lvl="1" algn="l">
              <a:spcBef>
                <a:spcPct val="20000"/>
              </a:spcBef>
              <a:buClr>
                <a:srgbClr val="3399FF"/>
              </a:buClr>
            </a:pPr>
            <a:r>
              <a:rPr kumimoji="0" lang="en-US" altLang="zh-TW" sz="1400" b="0" u="sng">
                <a:solidFill>
                  <a:schemeClr val="tx1"/>
                </a:solidFill>
                <a:latin typeface="Verdana" pitchFamily="34" charset="0"/>
              </a:rPr>
              <a:t>Unified AP</a:t>
            </a:r>
            <a:r>
              <a:rPr kumimoji="0" lang="en-US" altLang="zh-TW" sz="1400" b="0">
                <a:solidFill>
                  <a:schemeClr val="tx1"/>
                </a:solidFill>
                <a:latin typeface="Verdana" pitchFamily="34" charset="0"/>
              </a:rPr>
              <a:t> – </a:t>
            </a:r>
          </a:p>
          <a:p>
            <a:pPr lvl="4" algn="l">
              <a:spcBef>
                <a:spcPct val="20000"/>
              </a:spcBef>
              <a:buClr>
                <a:srgbClr val="3399FF"/>
              </a:buClr>
              <a:buFontTx/>
              <a:buChar char="•"/>
            </a:pPr>
            <a:r>
              <a:rPr kumimoji="0" lang="en-US" altLang="zh-TW" sz="1400" b="0">
                <a:solidFill>
                  <a:schemeClr val="tx1"/>
                </a:solidFill>
                <a:latin typeface="Verdana" pitchFamily="34" charset="0"/>
              </a:rPr>
              <a:t>Can work in both </a:t>
            </a:r>
            <a:r>
              <a:rPr kumimoji="0" lang="en-US" altLang="zh-TW" sz="1400" b="0">
                <a:solidFill>
                  <a:schemeClr val="accent2"/>
                </a:solidFill>
                <a:latin typeface="Verdana" pitchFamily="34" charset="0"/>
              </a:rPr>
              <a:t>standalone</a:t>
            </a:r>
            <a:r>
              <a:rPr kumimoji="0" lang="en-US" altLang="zh-TW" sz="1400" b="0">
                <a:solidFill>
                  <a:schemeClr val="tx1"/>
                </a:solidFill>
                <a:latin typeface="Verdana" pitchFamily="34" charset="0"/>
              </a:rPr>
              <a:t> and </a:t>
            </a:r>
            <a:r>
              <a:rPr kumimoji="0" lang="en-US" altLang="zh-TW" sz="1400" b="0">
                <a:solidFill>
                  <a:schemeClr val="accent2"/>
                </a:solidFill>
                <a:latin typeface="Verdana" pitchFamily="34" charset="0"/>
              </a:rPr>
              <a:t>managed </a:t>
            </a:r>
            <a:r>
              <a:rPr kumimoji="0" lang="en-US" altLang="zh-TW" sz="1400" b="0">
                <a:solidFill>
                  <a:schemeClr val="tx1"/>
                </a:solidFill>
                <a:latin typeface="Verdana" pitchFamily="34" charset="0"/>
              </a:rPr>
              <a:t>mode</a:t>
            </a:r>
          </a:p>
          <a:p>
            <a:pPr lvl="4" algn="l">
              <a:spcBef>
                <a:spcPct val="20000"/>
              </a:spcBef>
              <a:buClr>
                <a:srgbClr val="3399FF"/>
              </a:buClr>
              <a:buFontTx/>
              <a:buChar char="•"/>
            </a:pPr>
            <a:r>
              <a:rPr kumimoji="0" lang="en-US" altLang="zh-TW" sz="1400" b="0">
                <a:solidFill>
                  <a:schemeClr val="tx1"/>
                </a:solidFill>
                <a:latin typeface="Verdana" pitchFamily="34" charset="0"/>
              </a:rPr>
              <a:t>Provides upgrade /deployment flexibility</a:t>
            </a:r>
          </a:p>
        </p:txBody>
      </p:sp>
      <p:sp>
        <p:nvSpPr>
          <p:cNvPr id="35861" name="Line 21"/>
          <p:cNvSpPr>
            <a:spLocks noChangeShapeType="1"/>
          </p:cNvSpPr>
          <p:nvPr/>
        </p:nvSpPr>
        <p:spPr bwMode="auto">
          <a:xfrm flipH="1">
            <a:off x="2570163" y="3967163"/>
            <a:ext cx="1098550" cy="468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pPr eaLnBrk="1" hangingPunct="1"/>
            <a:r>
              <a:rPr lang="en-GB" altLang="zh-TW" sz="2400" smtClean="0"/>
              <a:t>Unified Access Point</a:t>
            </a:r>
          </a:p>
        </p:txBody>
      </p:sp>
      <p:sp>
        <p:nvSpPr>
          <p:cNvPr id="36867" name="Text Box 3"/>
          <p:cNvSpPr txBox="1">
            <a:spLocks noChangeArrowheads="1"/>
          </p:cNvSpPr>
          <p:nvPr/>
        </p:nvSpPr>
        <p:spPr bwMode="auto">
          <a:xfrm>
            <a:off x="544513" y="1452563"/>
            <a:ext cx="754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a:spcBef>
                <a:spcPct val="50000"/>
              </a:spcBef>
              <a:buClr>
                <a:srgbClr val="3399FF"/>
              </a:buClr>
              <a:buFontTx/>
              <a:buChar char="•"/>
            </a:pPr>
            <a:r>
              <a:rPr kumimoji="0" lang="en-US" altLang="zh-TW" sz="1600" b="0">
                <a:solidFill>
                  <a:schemeClr val="tx1"/>
                </a:solidFill>
                <a:latin typeface="Verdana" pitchFamily="34" charset="0"/>
              </a:rPr>
              <a:t>Start from Standalone mode</a:t>
            </a:r>
          </a:p>
        </p:txBody>
      </p:sp>
      <p:pic>
        <p:nvPicPr>
          <p:cNvPr id="36868" name="Picture 4" descr="DWL-3200A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3050" y="2963863"/>
            <a:ext cx="274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888" y="2405063"/>
            <a:ext cx="10541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DWL-3200A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2238" y="2968625"/>
            <a:ext cx="2746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Line 7"/>
          <p:cNvSpPr>
            <a:spLocks noChangeShapeType="1"/>
          </p:cNvSpPr>
          <p:nvPr/>
        </p:nvSpPr>
        <p:spPr bwMode="auto">
          <a:xfrm>
            <a:off x="3238500" y="34417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2" name="Line 8"/>
          <p:cNvSpPr>
            <a:spLocks noChangeShapeType="1"/>
          </p:cNvSpPr>
          <p:nvPr/>
        </p:nvSpPr>
        <p:spPr bwMode="auto">
          <a:xfrm flipV="1">
            <a:off x="3467100" y="2959100"/>
            <a:ext cx="0" cy="469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3" name="Line 9"/>
          <p:cNvSpPr>
            <a:spLocks noChangeShapeType="1"/>
          </p:cNvSpPr>
          <p:nvPr/>
        </p:nvSpPr>
        <p:spPr bwMode="auto">
          <a:xfrm flipV="1">
            <a:off x="3657600" y="2971800"/>
            <a:ext cx="0" cy="469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4" name="Line 10"/>
          <p:cNvSpPr>
            <a:spLocks noChangeShapeType="1"/>
          </p:cNvSpPr>
          <p:nvPr/>
        </p:nvSpPr>
        <p:spPr bwMode="auto">
          <a:xfrm>
            <a:off x="3657600" y="34417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5" name="Line 11"/>
          <p:cNvSpPr>
            <a:spLocks noChangeShapeType="1"/>
          </p:cNvSpPr>
          <p:nvPr/>
        </p:nvSpPr>
        <p:spPr bwMode="auto">
          <a:xfrm flipH="1" flipV="1">
            <a:off x="4343400" y="2971800"/>
            <a:ext cx="495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6" name="Line 12"/>
          <p:cNvSpPr>
            <a:spLocks noChangeShapeType="1"/>
          </p:cNvSpPr>
          <p:nvPr/>
        </p:nvSpPr>
        <p:spPr bwMode="auto">
          <a:xfrm flipV="1">
            <a:off x="4851400" y="2971800"/>
            <a:ext cx="0" cy="469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7" name="Line 13"/>
          <p:cNvSpPr>
            <a:spLocks noChangeShapeType="1"/>
          </p:cNvSpPr>
          <p:nvPr/>
        </p:nvSpPr>
        <p:spPr bwMode="auto">
          <a:xfrm>
            <a:off x="4851400" y="3441700"/>
            <a:ext cx="88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6878" name="Picture 14" descr="DWL-3200A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2688" y="2949575"/>
            <a:ext cx="2746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Line 15"/>
          <p:cNvSpPr>
            <a:spLocks noChangeShapeType="1"/>
          </p:cNvSpPr>
          <p:nvPr/>
        </p:nvSpPr>
        <p:spPr bwMode="auto">
          <a:xfrm flipH="1" flipV="1">
            <a:off x="2794000" y="2171700"/>
            <a:ext cx="203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0" name="Line 16"/>
          <p:cNvSpPr>
            <a:spLocks noChangeShapeType="1"/>
          </p:cNvSpPr>
          <p:nvPr/>
        </p:nvSpPr>
        <p:spPr bwMode="auto">
          <a:xfrm flipV="1">
            <a:off x="3721100" y="2171700"/>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17" name="Rectangle 17"/>
          <p:cNvSpPr>
            <a:spLocks noChangeArrowheads="1"/>
          </p:cNvSpPr>
          <p:nvPr/>
        </p:nvSpPr>
        <p:spPr bwMode="auto">
          <a:xfrm>
            <a:off x="3949700" y="2247900"/>
            <a:ext cx="1714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p>
            <a:pPr marL="742950" lvl="1" indent="-285750" algn="l">
              <a:lnSpc>
                <a:spcPct val="120000"/>
              </a:lnSpc>
              <a:spcBef>
                <a:spcPct val="20000"/>
              </a:spcBef>
              <a:buClr>
                <a:srgbClr val="FF0066"/>
              </a:buClr>
              <a:buFont typeface="Webdings" pitchFamily="18" charset="2"/>
              <a:buChar char="4"/>
            </a:pPr>
            <a:r>
              <a:rPr lang="en-US" altLang="zh-TW" b="0">
                <a:solidFill>
                  <a:schemeClr val="tx1"/>
                </a:solidFill>
                <a:latin typeface="Verdana" pitchFamily="34" charset="0"/>
              </a:rPr>
              <a:t>L2 Switch</a:t>
            </a:r>
          </a:p>
        </p:txBody>
      </p:sp>
      <p:sp>
        <p:nvSpPr>
          <p:cNvPr id="36882" name="Rectangle 18"/>
          <p:cNvSpPr>
            <a:spLocks noChangeArrowheads="1"/>
          </p:cNvSpPr>
          <p:nvPr/>
        </p:nvSpPr>
        <p:spPr bwMode="auto">
          <a:xfrm>
            <a:off x="4495800" y="2006600"/>
            <a:ext cx="1714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p>
            <a:pPr marL="742950" lvl="1" indent="-285750" algn="l">
              <a:lnSpc>
                <a:spcPct val="120000"/>
              </a:lnSpc>
              <a:spcBef>
                <a:spcPct val="20000"/>
              </a:spcBef>
              <a:buClr>
                <a:srgbClr val="FF0066"/>
              </a:buClr>
              <a:buFont typeface="Webdings" pitchFamily="18" charset="2"/>
              <a:buNone/>
            </a:pPr>
            <a:r>
              <a:rPr lang="en-US" altLang="zh-TW" b="0">
                <a:solidFill>
                  <a:schemeClr val="tx1"/>
                </a:solidFill>
                <a:latin typeface="Verdana" pitchFamily="34" charset="0"/>
              </a:rPr>
              <a:t>LAN</a:t>
            </a:r>
          </a:p>
        </p:txBody>
      </p:sp>
      <p:sp>
        <p:nvSpPr>
          <p:cNvPr id="204819" name="Text Box 19"/>
          <p:cNvSpPr txBox="1">
            <a:spLocks noChangeArrowheads="1"/>
          </p:cNvSpPr>
          <p:nvPr/>
        </p:nvSpPr>
        <p:spPr bwMode="auto">
          <a:xfrm>
            <a:off x="544513" y="1766888"/>
            <a:ext cx="754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a:spcBef>
                <a:spcPct val="50000"/>
              </a:spcBef>
              <a:buClr>
                <a:srgbClr val="3399FF"/>
              </a:buClr>
              <a:buFontTx/>
              <a:buChar char="•"/>
            </a:pPr>
            <a:r>
              <a:rPr kumimoji="0" lang="en-US" altLang="zh-TW" sz="1600" b="0">
                <a:solidFill>
                  <a:schemeClr val="tx1"/>
                </a:solidFill>
                <a:latin typeface="Verdana" pitchFamily="34" charset="0"/>
              </a:rPr>
              <a:t>Migrate to Managed mode with Unified Switch</a:t>
            </a:r>
          </a:p>
        </p:txBody>
      </p:sp>
      <p:grpSp>
        <p:nvGrpSpPr>
          <p:cNvPr id="2" name="Group 20"/>
          <p:cNvGrpSpPr>
            <a:grpSpLocks/>
          </p:cNvGrpSpPr>
          <p:nvPr/>
        </p:nvGrpSpPr>
        <p:grpSpPr bwMode="auto">
          <a:xfrm>
            <a:off x="3028950" y="3165475"/>
            <a:ext cx="2454275" cy="720725"/>
            <a:chOff x="1908" y="1994"/>
            <a:chExt cx="1546" cy="454"/>
          </a:xfrm>
        </p:grpSpPr>
        <p:pic>
          <p:nvPicPr>
            <p:cNvPr id="36899" name="Picture 21" descr="DWL-3200A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8" y="2003"/>
              <a:ext cx="17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22" descr="DWL-3200A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3" y="2006"/>
              <a:ext cx="17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1" name="Picture 23" descr="DWL-3200A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1" y="1994"/>
              <a:ext cx="17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4"/>
          <p:cNvGrpSpPr>
            <a:grpSpLocks/>
          </p:cNvGrpSpPr>
          <p:nvPr/>
        </p:nvGrpSpPr>
        <p:grpSpPr bwMode="auto">
          <a:xfrm>
            <a:off x="3244850" y="3381375"/>
            <a:ext cx="2454275" cy="720725"/>
            <a:chOff x="2044" y="2130"/>
            <a:chExt cx="1546" cy="454"/>
          </a:xfrm>
        </p:grpSpPr>
        <p:pic>
          <p:nvPicPr>
            <p:cNvPr id="36896" name="Picture 25" descr="DWL-3200A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4" y="2139"/>
              <a:ext cx="17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7" name="Picture 26" descr="DWL-3200A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9" y="2142"/>
              <a:ext cx="17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Picture 27" descr="DWL-3200A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7" y="2130"/>
              <a:ext cx="17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6" name="Rectangle 28"/>
          <p:cNvSpPr>
            <a:spLocks noChangeArrowheads="1"/>
          </p:cNvSpPr>
          <p:nvPr/>
        </p:nvSpPr>
        <p:spPr bwMode="auto">
          <a:xfrm>
            <a:off x="5916613" y="2257425"/>
            <a:ext cx="28765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20000"/>
              </a:spcBef>
            </a:pPr>
            <a:r>
              <a:rPr kumimoji="0" lang="en-US" altLang="zh-TW" sz="1400" b="0">
                <a:solidFill>
                  <a:schemeClr val="tx1"/>
                </a:solidFill>
                <a:latin typeface="Verdana" pitchFamily="34" charset="0"/>
              </a:rPr>
              <a:t>Manually set up the following</a:t>
            </a:r>
          </a:p>
          <a:p>
            <a:pPr algn="l">
              <a:spcBef>
                <a:spcPct val="20000"/>
              </a:spcBef>
            </a:pPr>
            <a:r>
              <a:rPr kumimoji="0" lang="en-US" altLang="zh-TW" sz="1400" b="0">
                <a:solidFill>
                  <a:schemeClr val="tx1"/>
                </a:solidFill>
                <a:latin typeface="Verdana" pitchFamily="34" charset="0"/>
              </a:rPr>
              <a:t>- SSIDs</a:t>
            </a:r>
          </a:p>
          <a:p>
            <a:pPr algn="l">
              <a:spcBef>
                <a:spcPct val="20000"/>
              </a:spcBef>
            </a:pPr>
            <a:r>
              <a:rPr kumimoji="0" lang="en-US" altLang="zh-TW" sz="1400" b="0">
                <a:solidFill>
                  <a:schemeClr val="tx1"/>
                </a:solidFill>
                <a:latin typeface="Verdana" pitchFamily="34" charset="0"/>
              </a:rPr>
              <a:t>- User Authentication</a:t>
            </a:r>
          </a:p>
          <a:p>
            <a:pPr algn="l">
              <a:spcBef>
                <a:spcPct val="20000"/>
              </a:spcBef>
            </a:pPr>
            <a:r>
              <a:rPr kumimoji="0" lang="en-US" altLang="zh-TW" sz="1400" b="0">
                <a:solidFill>
                  <a:schemeClr val="tx1"/>
                </a:solidFill>
                <a:latin typeface="Verdana" pitchFamily="34" charset="0"/>
              </a:rPr>
              <a:t>- Power level</a:t>
            </a:r>
          </a:p>
          <a:p>
            <a:pPr algn="l">
              <a:spcBef>
                <a:spcPct val="20000"/>
              </a:spcBef>
            </a:pPr>
            <a:r>
              <a:rPr kumimoji="0" lang="en-US" altLang="zh-TW" sz="1400" b="0">
                <a:solidFill>
                  <a:schemeClr val="tx1"/>
                </a:solidFill>
                <a:latin typeface="Verdana" pitchFamily="34" charset="0"/>
              </a:rPr>
              <a:t>- QoS</a:t>
            </a:r>
          </a:p>
          <a:p>
            <a:pPr algn="l">
              <a:spcBef>
                <a:spcPct val="20000"/>
              </a:spcBef>
            </a:pPr>
            <a:r>
              <a:rPr kumimoji="0" lang="en-US" altLang="zh-TW" sz="1400" b="0">
                <a:solidFill>
                  <a:schemeClr val="tx1"/>
                </a:solidFill>
                <a:latin typeface="Verdana" pitchFamily="34" charset="0"/>
              </a:rPr>
              <a:t>- etc</a:t>
            </a:r>
          </a:p>
        </p:txBody>
      </p:sp>
      <p:pic>
        <p:nvPicPr>
          <p:cNvPr id="204829" name="Picture 29" descr="NOT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1025" y="2481263"/>
            <a:ext cx="51911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0" name="Picture 30" descr="NOT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8925" y="2887663"/>
            <a:ext cx="51911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1" name="Picture 31" descr="pc"/>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3325" y="2324100"/>
            <a:ext cx="7461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2" name="Picture 32" descr="pc"/>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525" y="2705100"/>
            <a:ext cx="7461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3" name="Line 33"/>
          <p:cNvSpPr>
            <a:spLocks noChangeShapeType="1"/>
          </p:cNvSpPr>
          <p:nvPr/>
        </p:nvSpPr>
        <p:spPr bwMode="auto">
          <a:xfrm flipH="1" flipV="1">
            <a:off x="2527300" y="2628900"/>
            <a:ext cx="622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34" name="Rectangle 34"/>
          <p:cNvSpPr>
            <a:spLocks noChangeArrowheads="1"/>
          </p:cNvSpPr>
          <p:nvPr/>
        </p:nvSpPr>
        <p:spPr bwMode="auto">
          <a:xfrm>
            <a:off x="2628900" y="4475163"/>
            <a:ext cx="52959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kumimoji="0" lang="en-US" altLang="zh-TW" sz="1400" b="0">
                <a:solidFill>
                  <a:schemeClr val="tx1"/>
                </a:solidFill>
                <a:latin typeface="Verdana" pitchFamily="34" charset="0"/>
              </a:rPr>
              <a:t>Centralized AP profile dispatch</a:t>
            </a:r>
          </a:p>
          <a:p>
            <a:pPr algn="l">
              <a:spcBef>
                <a:spcPct val="50000"/>
              </a:spcBef>
            </a:pPr>
            <a:r>
              <a:rPr kumimoji="0" lang="en-US" altLang="zh-TW" sz="1400" b="0">
                <a:solidFill>
                  <a:schemeClr val="tx1"/>
                </a:solidFill>
                <a:latin typeface="Verdana" pitchFamily="34" charset="0"/>
              </a:rPr>
              <a:t>Centralized security policy enforcement</a:t>
            </a:r>
          </a:p>
          <a:p>
            <a:pPr algn="l">
              <a:spcBef>
                <a:spcPct val="50000"/>
              </a:spcBef>
            </a:pPr>
            <a:r>
              <a:rPr kumimoji="0" lang="en-US" altLang="zh-TW" sz="1400" b="0">
                <a:solidFill>
                  <a:schemeClr val="tx1"/>
                </a:solidFill>
                <a:latin typeface="Verdana" pitchFamily="34" charset="0"/>
              </a:rPr>
              <a:t>Centralized wired/wireless VLAN/QoS/ACL control</a:t>
            </a:r>
          </a:p>
          <a:p>
            <a:pPr algn="l">
              <a:spcBef>
                <a:spcPct val="50000"/>
              </a:spcBef>
            </a:pPr>
            <a:r>
              <a:rPr kumimoji="0" lang="en-US" altLang="zh-TW" sz="1400" b="0">
                <a:solidFill>
                  <a:schemeClr val="tx1"/>
                </a:solidFill>
                <a:latin typeface="Verdana" pitchFamily="34" charset="0"/>
              </a:rPr>
              <a:t>Auto Power/Channel adjustment</a:t>
            </a:r>
          </a:p>
          <a:p>
            <a:pPr algn="l">
              <a:spcBef>
                <a:spcPct val="50000"/>
              </a:spcBef>
            </a:pPr>
            <a:r>
              <a:rPr kumimoji="0" lang="en-US" altLang="zh-TW" sz="1400" b="0">
                <a:solidFill>
                  <a:schemeClr val="tx1"/>
                </a:solidFill>
                <a:latin typeface="Verdana" pitchFamily="34" charset="0"/>
              </a:rPr>
              <a:t>AP Self healing &amp; Fail-over</a:t>
            </a:r>
          </a:p>
          <a:p>
            <a:pPr algn="l">
              <a:spcBef>
                <a:spcPct val="50000"/>
              </a:spcBef>
            </a:pPr>
            <a:r>
              <a:rPr kumimoji="0" lang="en-US" altLang="zh-TW" sz="1400" b="0">
                <a:solidFill>
                  <a:schemeClr val="tx1"/>
                </a:solidFill>
                <a:latin typeface="Verdana" pitchFamily="34" charset="0"/>
              </a:rPr>
              <a:t>Fast Roaming</a:t>
            </a:r>
          </a:p>
        </p:txBody>
      </p:sp>
      <p:sp>
        <p:nvSpPr>
          <p:cNvPr id="204835" name="AutoShape 35"/>
          <p:cNvSpPr>
            <a:spLocks noChangeArrowheads="1"/>
          </p:cNvSpPr>
          <p:nvPr/>
        </p:nvSpPr>
        <p:spPr bwMode="auto">
          <a:xfrm>
            <a:off x="6264275" y="2493963"/>
            <a:ext cx="1130300" cy="1143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04836" name="Picture 36" descr="DGS-3426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7075" y="2395538"/>
            <a:ext cx="11303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7" name="Rectangle 37"/>
          <p:cNvSpPr>
            <a:spLocks noChangeArrowheads="1"/>
          </p:cNvSpPr>
          <p:nvPr/>
        </p:nvSpPr>
        <p:spPr bwMode="auto">
          <a:xfrm>
            <a:off x="3959225" y="2424113"/>
            <a:ext cx="2171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p>
            <a:pPr marL="742950" lvl="1" indent="-285750" algn="l">
              <a:lnSpc>
                <a:spcPct val="120000"/>
              </a:lnSpc>
              <a:spcBef>
                <a:spcPct val="20000"/>
              </a:spcBef>
              <a:buClr>
                <a:srgbClr val="FF0066"/>
              </a:buClr>
              <a:buFont typeface="Webdings" pitchFamily="18" charset="2"/>
              <a:buChar char="4"/>
            </a:pPr>
            <a:r>
              <a:rPr lang="en-US" altLang="zh-TW" b="0" u="sng">
                <a:solidFill>
                  <a:schemeClr val="tx1"/>
                </a:solidFill>
                <a:latin typeface="Verdana" pitchFamily="34" charset="0"/>
              </a:rPr>
              <a:t>Unified Switch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04835"/>
                                        </p:tgtEl>
                                        <p:attrNameLst>
                                          <p:attrName>style.visibility</p:attrName>
                                        </p:attrNameLst>
                                      </p:cBhvr>
                                      <p:to>
                                        <p:strVal val="visible"/>
                                      </p:to>
                                    </p:set>
                                    <p:anim calcmode="lin" valueType="num">
                                      <p:cBhvr>
                                        <p:cTn id="20" dur="500" fill="hold"/>
                                        <p:tgtEl>
                                          <p:spTgt spid="204835"/>
                                        </p:tgtEl>
                                        <p:attrNameLst>
                                          <p:attrName>ppt_w</p:attrName>
                                        </p:attrNameLst>
                                      </p:cBhvr>
                                      <p:tavLst>
                                        <p:tav tm="0">
                                          <p:val>
                                            <p:strVal val="4*#ppt_w"/>
                                          </p:val>
                                        </p:tav>
                                        <p:tav tm="100000">
                                          <p:val>
                                            <p:strVal val="#ppt_w"/>
                                          </p:val>
                                        </p:tav>
                                      </p:tavLst>
                                    </p:anim>
                                    <p:anim calcmode="lin" valueType="num">
                                      <p:cBhvr>
                                        <p:cTn id="21" dur="500" fill="hold"/>
                                        <p:tgtEl>
                                          <p:spTgt spid="204835"/>
                                        </p:tgtEl>
                                        <p:attrNameLst>
                                          <p:attrName>ppt_h</p:attrName>
                                        </p:attrNameLst>
                                      </p:cBhvr>
                                      <p:tavLst>
                                        <p:tav tm="0">
                                          <p:val>
                                            <p:strVal val="4*#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04819"/>
                                        </p:tgtEl>
                                        <p:attrNameLst>
                                          <p:attrName>style.visibility</p:attrName>
                                        </p:attrNameLst>
                                      </p:cBhvr>
                                      <p:to>
                                        <p:strVal val="visible"/>
                                      </p:to>
                                    </p:set>
                                    <p:anim calcmode="discrete" valueType="clr">
                                      <p:cBhvr override="childStyle">
                                        <p:cTn id="26" dur="80"/>
                                        <p:tgtEl>
                                          <p:spTgt spid="204819"/>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04819"/>
                                        </p:tgtEl>
                                        <p:attrNameLst>
                                          <p:attrName>fillcolor</p:attrName>
                                        </p:attrNameLst>
                                      </p:cBhvr>
                                      <p:tavLst>
                                        <p:tav tm="0">
                                          <p:val>
                                            <p:clrVal>
                                              <a:schemeClr val="accent2"/>
                                            </p:clrVal>
                                          </p:val>
                                        </p:tav>
                                        <p:tav tm="50000">
                                          <p:val>
                                            <p:clrVal>
                                              <a:schemeClr val="hlink"/>
                                            </p:clrVal>
                                          </p:val>
                                        </p:tav>
                                      </p:tavLst>
                                    </p:anim>
                                    <p:set>
                                      <p:cBhvr>
                                        <p:cTn id="28" dur="80"/>
                                        <p:tgtEl>
                                          <p:spTgt spid="204819"/>
                                        </p:tgtEl>
                                        <p:attrNameLst>
                                          <p:attrName>fill.type</p:attrName>
                                        </p:attrNameLst>
                                      </p:cBhvr>
                                      <p:to>
                                        <p:strVal val="solid"/>
                                      </p:to>
                                    </p:set>
                                  </p:childTnLst>
                                </p:cTn>
                              </p:par>
                            </p:childTnLst>
                          </p:cTn>
                        </p:par>
                        <p:par>
                          <p:cTn id="29" fill="hold" nodeType="afterGroup">
                            <p:stCondLst>
                              <p:cond delay="1520"/>
                            </p:stCondLst>
                            <p:childTnLst>
                              <p:par>
                                <p:cTn id="30" presetID="2" presetClass="entr" presetSubtype="2" fill="hold" nodeType="afterEffect">
                                  <p:stCondLst>
                                    <p:cond delay="0"/>
                                  </p:stCondLst>
                                  <p:childTnLst>
                                    <p:set>
                                      <p:cBhvr>
                                        <p:cTn id="31" dur="1" fill="hold">
                                          <p:stCondLst>
                                            <p:cond delay="0"/>
                                          </p:stCondLst>
                                        </p:cTn>
                                        <p:tgtEl>
                                          <p:spTgt spid="204836"/>
                                        </p:tgtEl>
                                        <p:attrNameLst>
                                          <p:attrName>style.visibility</p:attrName>
                                        </p:attrNameLst>
                                      </p:cBhvr>
                                      <p:to>
                                        <p:strVal val="visible"/>
                                      </p:to>
                                    </p:set>
                                    <p:anim calcmode="lin" valueType="num">
                                      <p:cBhvr additive="base">
                                        <p:cTn id="32" dur="1000" fill="hold"/>
                                        <p:tgtEl>
                                          <p:spTgt spid="204836"/>
                                        </p:tgtEl>
                                        <p:attrNameLst>
                                          <p:attrName>ppt_x</p:attrName>
                                        </p:attrNameLst>
                                      </p:cBhvr>
                                      <p:tavLst>
                                        <p:tav tm="0">
                                          <p:val>
                                            <p:strVal val="1+#ppt_w/2"/>
                                          </p:val>
                                        </p:tav>
                                        <p:tav tm="100000">
                                          <p:val>
                                            <p:strVal val="#ppt_x"/>
                                          </p:val>
                                        </p:tav>
                                      </p:tavLst>
                                    </p:anim>
                                    <p:anim calcmode="lin" valueType="num">
                                      <p:cBhvr additive="base">
                                        <p:cTn id="33" dur="1000" fill="hold"/>
                                        <p:tgtEl>
                                          <p:spTgt spid="204836"/>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520"/>
                            </p:stCondLst>
                            <p:childTnLst>
                              <p:par>
                                <p:cTn id="35" presetID="10" presetClass="exit" presetSubtype="0" fill="hold" grpId="0" nodeType="afterEffect">
                                  <p:stCondLst>
                                    <p:cond delay="0"/>
                                  </p:stCondLst>
                                  <p:childTnLst>
                                    <p:animEffect transition="out" filter="fade">
                                      <p:cBhvr>
                                        <p:cTn id="36" dur="1000"/>
                                        <p:tgtEl>
                                          <p:spTgt spid="204817"/>
                                        </p:tgtEl>
                                      </p:cBhvr>
                                    </p:animEffect>
                                    <p:set>
                                      <p:cBhvr>
                                        <p:cTn id="37" dur="1" fill="hold">
                                          <p:stCondLst>
                                            <p:cond delay="999"/>
                                          </p:stCondLst>
                                        </p:cTn>
                                        <p:tgtEl>
                                          <p:spTgt spid="204817"/>
                                        </p:tgtEl>
                                        <p:attrNameLst>
                                          <p:attrName>style.visibility</p:attrName>
                                        </p:attrNameLst>
                                      </p:cBhvr>
                                      <p:to>
                                        <p:strVal val="hidden"/>
                                      </p:to>
                                    </p:set>
                                  </p:childTnLst>
                                </p:cTn>
                              </p:par>
                            </p:childTnLst>
                          </p:cTn>
                        </p:par>
                        <p:par>
                          <p:cTn id="38" fill="hold" nodeType="afterGroup">
                            <p:stCondLst>
                              <p:cond delay="352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204837"/>
                                        </p:tgtEl>
                                        <p:attrNameLst>
                                          <p:attrName>style.visibility</p:attrName>
                                        </p:attrNameLst>
                                      </p:cBhvr>
                                      <p:to>
                                        <p:strVal val="visible"/>
                                      </p:to>
                                    </p:set>
                                    <p:anim calcmode="discrete" valueType="clr">
                                      <p:cBhvr override="childStyle">
                                        <p:cTn id="41" dur="80"/>
                                        <p:tgtEl>
                                          <p:spTgt spid="20483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04837"/>
                                        </p:tgtEl>
                                        <p:attrNameLst>
                                          <p:attrName>fillcolor</p:attrName>
                                        </p:attrNameLst>
                                      </p:cBhvr>
                                      <p:tavLst>
                                        <p:tav tm="0">
                                          <p:val>
                                            <p:clrVal>
                                              <a:schemeClr val="accent2"/>
                                            </p:clrVal>
                                          </p:val>
                                        </p:tav>
                                        <p:tav tm="50000">
                                          <p:val>
                                            <p:clrVal>
                                              <a:schemeClr val="hlink"/>
                                            </p:clrVal>
                                          </p:val>
                                        </p:tav>
                                      </p:tavLst>
                                    </p:anim>
                                    <p:set>
                                      <p:cBhvr>
                                        <p:cTn id="43" dur="80"/>
                                        <p:tgtEl>
                                          <p:spTgt spid="204837"/>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04833"/>
                                        </p:tgtEl>
                                        <p:attrNameLst>
                                          <p:attrName>style.visibility</p:attrName>
                                        </p:attrNameLst>
                                      </p:cBhvr>
                                      <p:to>
                                        <p:strVal val="visible"/>
                                      </p:to>
                                    </p:set>
                                    <p:animEffect transition="in" filter="wipe(right)">
                                      <p:cBhvr>
                                        <p:cTn id="48" dur="500"/>
                                        <p:tgtEl>
                                          <p:spTgt spid="204833"/>
                                        </p:tgtEl>
                                      </p:cBhvr>
                                    </p:animEffect>
                                  </p:childTnLst>
                                </p:cTn>
                              </p:par>
                            </p:childTnLst>
                          </p:cTn>
                        </p:par>
                        <p:par>
                          <p:cTn id="49" fill="hold" nodeType="afterGroup">
                            <p:stCondLst>
                              <p:cond delay="500"/>
                            </p:stCondLst>
                            <p:childTnLst>
                              <p:par>
                                <p:cTn id="50" presetID="10" presetClass="entr" presetSubtype="0" fill="hold" nodeType="afterEffect">
                                  <p:stCondLst>
                                    <p:cond delay="0"/>
                                  </p:stCondLst>
                                  <p:childTnLst>
                                    <p:set>
                                      <p:cBhvr>
                                        <p:cTn id="51" dur="1" fill="hold">
                                          <p:stCondLst>
                                            <p:cond delay="0"/>
                                          </p:stCondLst>
                                        </p:cTn>
                                        <p:tgtEl>
                                          <p:spTgt spid="204829"/>
                                        </p:tgtEl>
                                        <p:attrNameLst>
                                          <p:attrName>style.visibility</p:attrName>
                                        </p:attrNameLst>
                                      </p:cBhvr>
                                      <p:to>
                                        <p:strVal val="visible"/>
                                      </p:to>
                                    </p:set>
                                    <p:animEffect transition="in" filter="fade">
                                      <p:cBhvr>
                                        <p:cTn id="52" dur="1000"/>
                                        <p:tgtEl>
                                          <p:spTgt spid="204829"/>
                                        </p:tgtEl>
                                      </p:cBhvr>
                                    </p:animEffect>
                                  </p:childTnLst>
                                </p:cTn>
                              </p:par>
                            </p:childTnLst>
                          </p:cTn>
                        </p:par>
                        <p:par>
                          <p:cTn id="53" fill="hold" nodeType="afterGroup">
                            <p:stCondLst>
                              <p:cond delay="1500"/>
                            </p:stCondLst>
                            <p:childTnLst>
                              <p:par>
                                <p:cTn id="54" presetID="10" presetClass="entr" presetSubtype="0" fill="hold" nodeType="afterEffect">
                                  <p:stCondLst>
                                    <p:cond delay="0"/>
                                  </p:stCondLst>
                                  <p:childTnLst>
                                    <p:set>
                                      <p:cBhvr>
                                        <p:cTn id="55" dur="1" fill="hold">
                                          <p:stCondLst>
                                            <p:cond delay="0"/>
                                          </p:stCondLst>
                                        </p:cTn>
                                        <p:tgtEl>
                                          <p:spTgt spid="204832"/>
                                        </p:tgtEl>
                                        <p:attrNameLst>
                                          <p:attrName>style.visibility</p:attrName>
                                        </p:attrNameLst>
                                      </p:cBhvr>
                                      <p:to>
                                        <p:strVal val="visible"/>
                                      </p:to>
                                    </p:set>
                                    <p:animEffect transition="in" filter="fade">
                                      <p:cBhvr>
                                        <p:cTn id="56" dur="1000"/>
                                        <p:tgtEl>
                                          <p:spTgt spid="204832"/>
                                        </p:tgtEl>
                                      </p:cBhvr>
                                    </p:animEffect>
                                  </p:childTnLst>
                                </p:cTn>
                              </p:par>
                            </p:childTnLst>
                          </p:cTn>
                        </p:par>
                        <p:par>
                          <p:cTn id="57" fill="hold" nodeType="afterGroup">
                            <p:stCondLst>
                              <p:cond delay="2500"/>
                            </p:stCondLst>
                            <p:childTnLst>
                              <p:par>
                                <p:cTn id="58" presetID="10" presetClass="entr" presetSubtype="0" fill="hold" nodeType="afterEffect">
                                  <p:stCondLst>
                                    <p:cond delay="0"/>
                                  </p:stCondLst>
                                  <p:childTnLst>
                                    <p:set>
                                      <p:cBhvr>
                                        <p:cTn id="59" dur="1" fill="hold">
                                          <p:stCondLst>
                                            <p:cond delay="0"/>
                                          </p:stCondLst>
                                        </p:cTn>
                                        <p:tgtEl>
                                          <p:spTgt spid="204831"/>
                                        </p:tgtEl>
                                        <p:attrNameLst>
                                          <p:attrName>style.visibility</p:attrName>
                                        </p:attrNameLst>
                                      </p:cBhvr>
                                      <p:to>
                                        <p:strVal val="visible"/>
                                      </p:to>
                                    </p:set>
                                    <p:animEffect transition="in" filter="fade">
                                      <p:cBhvr>
                                        <p:cTn id="60" dur="1000"/>
                                        <p:tgtEl>
                                          <p:spTgt spid="204831"/>
                                        </p:tgtEl>
                                      </p:cBhvr>
                                    </p:animEffect>
                                  </p:childTnLst>
                                </p:cTn>
                              </p:par>
                            </p:childTnLst>
                          </p:cTn>
                        </p:par>
                        <p:par>
                          <p:cTn id="61" fill="hold" nodeType="afterGroup">
                            <p:stCondLst>
                              <p:cond delay="3500"/>
                            </p:stCondLst>
                            <p:childTnLst>
                              <p:par>
                                <p:cTn id="62" presetID="10" presetClass="entr" presetSubtype="0" fill="hold" nodeType="afterEffect">
                                  <p:stCondLst>
                                    <p:cond delay="0"/>
                                  </p:stCondLst>
                                  <p:childTnLst>
                                    <p:set>
                                      <p:cBhvr>
                                        <p:cTn id="63" dur="1" fill="hold">
                                          <p:stCondLst>
                                            <p:cond delay="0"/>
                                          </p:stCondLst>
                                        </p:cTn>
                                        <p:tgtEl>
                                          <p:spTgt spid="204830"/>
                                        </p:tgtEl>
                                        <p:attrNameLst>
                                          <p:attrName>style.visibility</p:attrName>
                                        </p:attrNameLst>
                                      </p:cBhvr>
                                      <p:to>
                                        <p:strVal val="visible"/>
                                      </p:to>
                                    </p:set>
                                    <p:animEffect transition="in" filter="fade">
                                      <p:cBhvr>
                                        <p:cTn id="64" dur="1000"/>
                                        <p:tgtEl>
                                          <p:spTgt spid="204830"/>
                                        </p:tgtEl>
                                      </p:cBhvr>
                                    </p:animEffect>
                                  </p:childTnLst>
                                </p:cTn>
                              </p:par>
                            </p:childTnLst>
                          </p:cTn>
                        </p:par>
                        <p:par>
                          <p:cTn id="65" fill="hold" nodeType="afterGroup">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204834"/>
                                        </p:tgtEl>
                                        <p:attrNameLst>
                                          <p:attrName>style.visibility</p:attrName>
                                        </p:attrNameLst>
                                      </p:cBhvr>
                                      <p:to>
                                        <p:strVal val="visible"/>
                                      </p:to>
                                    </p:set>
                                    <p:animEffect transition="in" filter="fade">
                                      <p:cBhvr>
                                        <p:cTn id="68" dur="1000"/>
                                        <p:tgtEl>
                                          <p:spTgt spid="204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7" grpId="0"/>
      <p:bldP spid="204819" grpId="0"/>
      <p:bldP spid="204833" grpId="0" animBg="1"/>
      <p:bldP spid="204834" grpId="0"/>
      <p:bldP spid="204835" grpId="0" animBg="1"/>
      <p:bldP spid="2048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69938" y="463550"/>
            <a:ext cx="25066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gn="l"/>
            <a:endParaRPr lang="zh-TW" altLang="zh-TW" sz="2400">
              <a:solidFill>
                <a:schemeClr val="tx1"/>
              </a:solidFill>
              <a:latin typeface="Verdana" pitchFamily="34" charset="0"/>
            </a:endParaRPr>
          </a:p>
        </p:txBody>
      </p:sp>
      <p:sp>
        <p:nvSpPr>
          <p:cNvPr id="37891" name="Rectangle 3"/>
          <p:cNvSpPr>
            <a:spLocks noGrp="1" noChangeArrowheads="1"/>
          </p:cNvSpPr>
          <p:nvPr>
            <p:ph type="title"/>
          </p:nvPr>
        </p:nvSpPr>
        <p:spPr>
          <a:xfrm>
            <a:off x="487363" y="608013"/>
            <a:ext cx="7772400" cy="1143000"/>
          </a:xfrm>
        </p:spPr>
        <p:txBody>
          <a:bodyPr/>
          <a:lstStyle/>
          <a:p>
            <a:pPr eaLnBrk="1" hangingPunct="1"/>
            <a:r>
              <a:rPr lang="en-US" altLang="zh-TW" sz="2400" smtClean="0"/>
              <a:t>DWL-8600AP: 802.11n Unified AP</a:t>
            </a:r>
          </a:p>
        </p:txBody>
      </p:sp>
      <p:sp>
        <p:nvSpPr>
          <p:cNvPr id="37892" name="Rectangle 4"/>
          <p:cNvSpPr>
            <a:spLocks noChangeArrowheads="1"/>
          </p:cNvSpPr>
          <p:nvPr/>
        </p:nvSpPr>
        <p:spPr bwMode="auto">
          <a:xfrm>
            <a:off x="323850" y="1397000"/>
            <a:ext cx="8424863"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ea typeface="標楷體" pitchFamily="65" charset="-120"/>
              </a:rPr>
              <a:t> D-Link’s next-generation Unified AP, managed by DWS-4026 and DWS-3000 series*</a:t>
            </a:r>
          </a:p>
          <a:p>
            <a:pPr algn="l">
              <a:lnSpc>
                <a:spcPct val="140000"/>
              </a:lnSpc>
              <a:buClr>
                <a:srgbClr val="99CCFF"/>
              </a:buClr>
            </a:pPr>
            <a:endParaRPr lang="en-GB" altLang="zh-TW" sz="1400" b="0">
              <a:solidFill>
                <a:schemeClr val="tx1"/>
              </a:solidFill>
              <a:latin typeface="Verdana" pitchFamily="34" charset="0"/>
              <a:ea typeface="標楷體" pitchFamily="65" charset="-120"/>
            </a:endParaRPr>
          </a:p>
          <a:p>
            <a:pPr algn="l">
              <a:buClr>
                <a:srgbClr val="99CCFF"/>
              </a:buClr>
            </a:pPr>
            <a:r>
              <a:rPr lang="en-GB" altLang="zh-TW" sz="1400">
                <a:solidFill>
                  <a:schemeClr val="tx1"/>
                </a:solidFill>
                <a:latin typeface="Verdana" pitchFamily="34" charset="0"/>
                <a:ea typeface="標楷體" pitchFamily="65" charset="-120"/>
              </a:rPr>
              <a:t>New Functions:</a:t>
            </a:r>
          </a:p>
          <a:p>
            <a:pPr algn="l">
              <a:lnSpc>
                <a:spcPct val="140000"/>
              </a:lnSpc>
              <a:buClr>
                <a:srgbClr val="99CCFF"/>
              </a:buClr>
              <a:buFontTx/>
              <a:buChar char="•"/>
            </a:pPr>
            <a:r>
              <a:rPr lang="en-GB" altLang="zh-TW" sz="1400" b="0">
                <a:solidFill>
                  <a:schemeClr val="tx1"/>
                </a:solidFill>
                <a:latin typeface="Verdana" pitchFamily="34" charset="0"/>
                <a:ea typeface="標楷體" pitchFamily="65" charset="-120"/>
              </a:rPr>
              <a:t> Supports </a:t>
            </a:r>
            <a:r>
              <a:rPr lang="en-GB" altLang="zh-TW" sz="1400">
                <a:solidFill>
                  <a:schemeClr val="accent2"/>
                </a:solidFill>
                <a:latin typeface="Verdana" pitchFamily="34" charset="0"/>
                <a:ea typeface="標楷體" pitchFamily="65" charset="-120"/>
              </a:rPr>
              <a:t>802.11n Draft 2.0</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Up to 300Mbps wireless throughput, 5x than 802.11g</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ea typeface="標楷體" pitchFamily="65" charset="-120"/>
              </a:rPr>
              <a:t> </a:t>
            </a:r>
            <a:r>
              <a:rPr lang="en-GB" altLang="zh-TW" sz="1400" b="0">
                <a:solidFill>
                  <a:srgbClr val="0000FF"/>
                </a:solidFill>
                <a:latin typeface="Verdana" pitchFamily="34" charset="0"/>
                <a:ea typeface="標楷體" pitchFamily="65" charset="-120"/>
              </a:rPr>
              <a:t>4 Antenna design </a:t>
            </a:r>
            <a:r>
              <a:rPr lang="en-GB" altLang="zh-TW" sz="1400" b="0">
                <a:solidFill>
                  <a:schemeClr val="tx1"/>
                </a:solidFill>
                <a:latin typeface="Verdana" pitchFamily="34" charset="0"/>
                <a:ea typeface="標楷體" pitchFamily="65" charset="-120"/>
              </a:rPr>
              <a:t>using MIMO Technology</a:t>
            </a:r>
          </a:p>
          <a:p>
            <a:pPr algn="l">
              <a:lnSpc>
                <a:spcPct val="140000"/>
              </a:lnSpc>
              <a:buClr>
                <a:srgbClr val="99CCFF"/>
              </a:buClr>
              <a:buFontTx/>
              <a:buChar char="•"/>
            </a:pPr>
            <a:r>
              <a:rPr lang="en-GB" altLang="zh-TW" sz="1400">
                <a:solidFill>
                  <a:srgbClr val="336699"/>
                </a:solidFill>
                <a:latin typeface="Verdana" pitchFamily="34" charset="0"/>
              </a:rPr>
              <a:t> </a:t>
            </a:r>
            <a:r>
              <a:rPr lang="en-GB" altLang="zh-TW" sz="1400" b="0">
                <a:solidFill>
                  <a:schemeClr val="tx1"/>
                </a:solidFill>
                <a:latin typeface="Verdana" pitchFamily="34" charset="0"/>
              </a:rPr>
              <a:t>Virtual AP (VAP)</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rPr>
              <a:t> Up to </a:t>
            </a:r>
            <a:r>
              <a:rPr lang="en-GB" altLang="zh-TW" sz="1400" b="0">
                <a:solidFill>
                  <a:schemeClr val="accent2"/>
                </a:solidFill>
                <a:latin typeface="Verdana" pitchFamily="34" charset="0"/>
              </a:rPr>
              <a:t>16 SSIDs</a:t>
            </a:r>
            <a:r>
              <a:rPr lang="en-GB" altLang="zh-TW" sz="1400" b="0">
                <a:solidFill>
                  <a:schemeClr val="tx1"/>
                </a:solidFill>
                <a:latin typeface="Verdana" pitchFamily="34" charset="0"/>
              </a:rPr>
              <a:t> per Radio, </a:t>
            </a:r>
            <a:r>
              <a:rPr lang="en-GB" altLang="zh-TW" sz="1400" b="0">
                <a:solidFill>
                  <a:schemeClr val="accent2"/>
                </a:solidFill>
                <a:latin typeface="Verdana" pitchFamily="34" charset="0"/>
              </a:rPr>
              <a:t>32 SSIDs</a:t>
            </a:r>
            <a:r>
              <a:rPr lang="en-GB" altLang="zh-TW" sz="1400" b="0">
                <a:solidFill>
                  <a:schemeClr val="tx1"/>
                </a:solidFill>
                <a:latin typeface="Verdana" pitchFamily="34" charset="0"/>
              </a:rPr>
              <a:t> per AP</a:t>
            </a:r>
          </a:p>
        </p:txBody>
      </p:sp>
      <p:sp>
        <p:nvSpPr>
          <p:cNvPr id="37893" name="Rectangle 5"/>
          <p:cNvSpPr>
            <a:spLocks noChangeArrowheads="1"/>
          </p:cNvSpPr>
          <p:nvPr/>
        </p:nvSpPr>
        <p:spPr bwMode="auto">
          <a:xfrm>
            <a:off x="7596188" y="6381750"/>
            <a:ext cx="1296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pPr>
            <a:r>
              <a:rPr lang="en-GB" altLang="zh-TW" sz="1000" b="0">
                <a:solidFill>
                  <a:schemeClr val="tx1"/>
                </a:solidFill>
                <a:latin typeface="Verdana" pitchFamily="34" charset="0"/>
              </a:rPr>
              <a:t>*: Release 3.0</a:t>
            </a:r>
          </a:p>
        </p:txBody>
      </p:sp>
      <p:sp>
        <p:nvSpPr>
          <p:cNvPr id="37894" name="Rectangle 6"/>
          <p:cNvSpPr>
            <a:spLocks noChangeArrowheads="1"/>
          </p:cNvSpPr>
          <p:nvPr/>
        </p:nvSpPr>
        <p:spPr bwMode="auto">
          <a:xfrm>
            <a:off x="323850" y="4911725"/>
            <a:ext cx="84248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ea typeface="標楷體" pitchFamily="65" charset="-120"/>
              </a:rPr>
              <a:t> D-Link </a:t>
            </a:r>
            <a:r>
              <a:rPr lang="en-GB" altLang="zh-TW" sz="1400">
                <a:solidFill>
                  <a:srgbClr val="33CC33"/>
                </a:solidFill>
                <a:latin typeface="Verdana" pitchFamily="34" charset="0"/>
                <a:ea typeface="標楷體" pitchFamily="65" charset="-120"/>
              </a:rPr>
              <a:t>GREEN</a:t>
            </a:r>
            <a:r>
              <a:rPr lang="en-GB" altLang="zh-TW" sz="1400" b="0">
                <a:solidFill>
                  <a:schemeClr val="tx1"/>
                </a:solidFill>
                <a:latin typeface="Verdana" pitchFamily="34" charset="0"/>
                <a:ea typeface="標楷體" pitchFamily="65" charset="-120"/>
              </a:rPr>
              <a:t> Concept:</a:t>
            </a:r>
          </a:p>
          <a:p>
            <a:pPr lvl="1" algn="l">
              <a:lnSpc>
                <a:spcPct val="140000"/>
              </a:lnSpc>
              <a:buClr>
                <a:srgbClr val="FF9900"/>
              </a:buClr>
              <a:buFont typeface="Wingdings" pitchFamily="2" charset="2"/>
              <a:buChar char="ü"/>
            </a:pPr>
            <a:r>
              <a:rPr lang="en-GB" altLang="zh-TW" sz="1400" b="0">
                <a:solidFill>
                  <a:schemeClr val="tx1"/>
                </a:solidFill>
                <a:latin typeface="Verdana" pitchFamily="34" charset="0"/>
                <a:ea typeface="標楷體" pitchFamily="65" charset="-120"/>
              </a:rPr>
              <a:t> Low Power Design using next-generation chip</a:t>
            </a:r>
          </a:p>
          <a:p>
            <a:pPr lvl="1" algn="l">
              <a:lnSpc>
                <a:spcPct val="140000"/>
              </a:lnSpc>
              <a:buClr>
                <a:srgbClr val="FF9900"/>
              </a:buClr>
              <a:buFont typeface="Wingdings" pitchFamily="2" charset="2"/>
              <a:buChar char="ü"/>
            </a:pPr>
            <a:r>
              <a:rPr lang="en-GB" altLang="zh-TW" sz="1400" b="0">
                <a:solidFill>
                  <a:schemeClr val="tx1"/>
                </a:solidFill>
                <a:latin typeface="Verdana" pitchFamily="34" charset="0"/>
                <a:ea typeface="標楷體" pitchFamily="65" charset="-120"/>
              </a:rPr>
              <a:t> </a:t>
            </a:r>
            <a:r>
              <a:rPr lang="en-GB" altLang="zh-TW" sz="1400">
                <a:solidFill>
                  <a:schemeClr val="tx1"/>
                </a:solidFill>
                <a:latin typeface="Verdana" pitchFamily="34" charset="0"/>
                <a:ea typeface="標楷體" pitchFamily="65" charset="-120"/>
              </a:rPr>
              <a:t>Concurrent Dual Radio</a:t>
            </a:r>
            <a:r>
              <a:rPr lang="en-GB" altLang="zh-TW" sz="1400" b="0">
                <a:solidFill>
                  <a:schemeClr val="tx1"/>
                </a:solidFill>
                <a:latin typeface="Verdana" pitchFamily="34" charset="0"/>
                <a:ea typeface="標楷體" pitchFamily="65" charset="-120"/>
              </a:rPr>
              <a:t> architecture using </a:t>
            </a:r>
            <a:r>
              <a:rPr lang="en-GB" altLang="zh-TW" sz="1400">
                <a:solidFill>
                  <a:schemeClr val="accent2"/>
                </a:solidFill>
                <a:latin typeface="Verdana" pitchFamily="34" charset="0"/>
                <a:ea typeface="標楷體" pitchFamily="65" charset="-120"/>
              </a:rPr>
              <a:t>802.3af</a:t>
            </a:r>
          </a:p>
          <a:p>
            <a:pPr lvl="1" algn="l">
              <a:lnSpc>
                <a:spcPct val="140000"/>
              </a:lnSpc>
              <a:buClr>
                <a:srgbClr val="FF9900"/>
              </a:buClr>
              <a:buFont typeface="Wingdings" pitchFamily="2" charset="2"/>
              <a:buChar char="ü"/>
            </a:pPr>
            <a:r>
              <a:rPr lang="en-GB" altLang="zh-TW" sz="1400" b="0">
                <a:solidFill>
                  <a:schemeClr val="tx1"/>
                </a:solidFill>
                <a:latin typeface="Verdana" pitchFamily="34" charset="0"/>
                <a:ea typeface="標楷體" pitchFamily="65" charset="-120"/>
              </a:rPr>
              <a:t> No need for PoE+</a:t>
            </a:r>
          </a:p>
          <a:p>
            <a:pPr lvl="1" algn="l">
              <a:lnSpc>
                <a:spcPct val="140000"/>
              </a:lnSpc>
              <a:buClr>
                <a:srgbClr val="FF9900"/>
              </a:buClr>
              <a:buFont typeface="Wingdings" pitchFamily="2" charset="2"/>
              <a:buChar char="ü"/>
            </a:pPr>
            <a:r>
              <a:rPr lang="en-GB" altLang="zh-TW" sz="1400" b="0">
                <a:solidFill>
                  <a:schemeClr val="tx1"/>
                </a:solidFill>
                <a:latin typeface="Verdana" pitchFamily="34" charset="0"/>
                <a:ea typeface="標楷體" pitchFamily="65" charset="-120"/>
              </a:rPr>
              <a:t> Compatible with 802.3af power injector</a:t>
            </a:r>
          </a:p>
        </p:txBody>
      </p:sp>
      <p:sp>
        <p:nvSpPr>
          <p:cNvPr id="37895" name="Rectangle 7"/>
          <p:cNvSpPr>
            <a:spLocks noChangeArrowheads="1"/>
          </p:cNvSpPr>
          <p:nvPr/>
        </p:nvSpPr>
        <p:spPr bwMode="auto">
          <a:xfrm>
            <a:off x="295275" y="3990975"/>
            <a:ext cx="45847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rPr>
              <a:t> </a:t>
            </a:r>
            <a:r>
              <a:rPr lang="en-GB" altLang="zh-TW" sz="1400">
                <a:solidFill>
                  <a:schemeClr val="accent2"/>
                </a:solidFill>
                <a:latin typeface="Verdana" pitchFamily="34" charset="0"/>
              </a:rPr>
              <a:t>Wireless Distribution System (WDS)</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rPr>
              <a:t> Can act as wireless bridge</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rPr>
              <a:t> Supports 802.1d Spanning Tree Protocol</a:t>
            </a:r>
          </a:p>
        </p:txBody>
      </p:sp>
      <p:sp>
        <p:nvSpPr>
          <p:cNvPr id="37896" name="Rectangle 8"/>
          <p:cNvSpPr>
            <a:spLocks noChangeArrowheads="1"/>
          </p:cNvSpPr>
          <p:nvPr/>
        </p:nvSpPr>
        <p:spPr bwMode="auto">
          <a:xfrm>
            <a:off x="323850" y="3673475"/>
            <a:ext cx="84248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rPr>
              <a:t> </a:t>
            </a:r>
            <a:r>
              <a:rPr lang="en-GB" altLang="zh-TW" sz="1400">
                <a:solidFill>
                  <a:schemeClr val="accent2"/>
                </a:solidFill>
                <a:latin typeface="Verdana" pitchFamily="34" charset="0"/>
              </a:rPr>
              <a:t>AP Clustering</a:t>
            </a:r>
          </a:p>
        </p:txBody>
      </p:sp>
      <p:pic>
        <p:nvPicPr>
          <p:cNvPr id="37897" name="圖片 8" descr="DWL-8600_A1_Image_L(S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6913" y="2965450"/>
            <a:ext cx="2951162"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55650" y="3967163"/>
            <a:ext cx="5184775" cy="2198687"/>
            <a:chOff x="476" y="2499"/>
            <a:chExt cx="3266" cy="1385"/>
          </a:xfrm>
        </p:grpSpPr>
        <p:sp>
          <p:nvSpPr>
            <p:cNvPr id="38945" name="Text Box 3"/>
            <p:cNvSpPr txBox="1">
              <a:spLocks noChangeArrowheads="1"/>
            </p:cNvSpPr>
            <p:nvPr/>
          </p:nvSpPr>
          <p:spPr bwMode="auto">
            <a:xfrm>
              <a:off x="476" y="3203"/>
              <a:ext cx="862" cy="2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40000"/>
                </a:lnSpc>
                <a:spcBef>
                  <a:spcPct val="50000"/>
                </a:spcBef>
                <a:spcAft>
                  <a:spcPct val="50000"/>
                </a:spcAft>
              </a:pPr>
              <a:r>
                <a:rPr lang="en-US" altLang="zh-TW" sz="1400">
                  <a:solidFill>
                    <a:srgbClr val="336699"/>
                  </a:solidFill>
                  <a:latin typeface="Verdana" pitchFamily="34" charset="0"/>
                </a:rPr>
                <a:t>AP </a:t>
              </a:r>
              <a:r>
                <a:rPr lang="en-US" altLang="zh-TW" sz="1400">
                  <a:solidFill>
                    <a:schemeClr val="accent2"/>
                  </a:solidFill>
                  <a:latin typeface="Verdana" pitchFamily="34" charset="0"/>
                </a:rPr>
                <a:t>Cluster</a:t>
              </a:r>
            </a:p>
          </p:txBody>
        </p:sp>
        <p:sp>
          <p:nvSpPr>
            <p:cNvPr id="38946" name="Oval 4"/>
            <p:cNvSpPr>
              <a:spLocks noChangeArrowheads="1"/>
            </p:cNvSpPr>
            <p:nvPr/>
          </p:nvSpPr>
          <p:spPr bwMode="auto">
            <a:xfrm rot="1831616">
              <a:off x="794" y="2499"/>
              <a:ext cx="2948" cy="1385"/>
            </a:xfrm>
            <a:prstGeom prst="ellipse">
              <a:avLst/>
            </a:prstGeom>
            <a:gradFill rotWithShape="1">
              <a:gsLst>
                <a:gs pos="0">
                  <a:srgbClr val="CC99FF"/>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tIns="0" anchor="ctr"/>
            <a:lstStyle/>
            <a:p>
              <a:endParaRPr lang="zh-TW" altLang="en-US"/>
            </a:p>
          </p:txBody>
        </p:sp>
      </p:grpSp>
      <p:sp>
        <p:nvSpPr>
          <p:cNvPr id="38915" name="Rectangle 5"/>
          <p:cNvSpPr>
            <a:spLocks noChangeArrowheads="1"/>
          </p:cNvSpPr>
          <p:nvPr/>
        </p:nvSpPr>
        <p:spPr bwMode="auto">
          <a:xfrm>
            <a:off x="769938" y="463550"/>
            <a:ext cx="25066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gn="l"/>
            <a:endParaRPr lang="zh-TW" altLang="zh-TW" sz="2400">
              <a:solidFill>
                <a:schemeClr val="tx1"/>
              </a:solidFill>
              <a:latin typeface="Verdana" pitchFamily="34" charset="0"/>
            </a:endParaRPr>
          </a:p>
        </p:txBody>
      </p:sp>
      <p:sp>
        <p:nvSpPr>
          <p:cNvPr id="38916" name="Rectangle 6"/>
          <p:cNvSpPr>
            <a:spLocks noGrp="1" noChangeArrowheads="1"/>
          </p:cNvSpPr>
          <p:nvPr>
            <p:ph type="title"/>
          </p:nvPr>
        </p:nvSpPr>
        <p:spPr>
          <a:xfrm>
            <a:off x="684213" y="630238"/>
            <a:ext cx="7772400" cy="1143000"/>
          </a:xfrm>
        </p:spPr>
        <p:txBody>
          <a:bodyPr/>
          <a:lstStyle/>
          <a:p>
            <a:pPr eaLnBrk="1" hangingPunct="1"/>
            <a:r>
              <a:rPr lang="en-US" altLang="zh-TW" sz="2400" smtClean="0"/>
              <a:t>Standalone Feature: AP Clustering</a:t>
            </a:r>
          </a:p>
        </p:txBody>
      </p:sp>
      <p:sp>
        <p:nvSpPr>
          <p:cNvPr id="38917" name="Rectangle 7"/>
          <p:cNvSpPr>
            <a:spLocks noChangeArrowheads="1"/>
          </p:cNvSpPr>
          <p:nvPr/>
        </p:nvSpPr>
        <p:spPr bwMode="auto">
          <a:xfrm>
            <a:off x="309563" y="1411288"/>
            <a:ext cx="842486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rPr>
              <a:t> Previously, admin can configure APs one by one</a:t>
            </a:r>
          </a:p>
        </p:txBody>
      </p:sp>
      <p:sp>
        <p:nvSpPr>
          <p:cNvPr id="266248" name="Rectangle 8"/>
          <p:cNvSpPr>
            <a:spLocks noChangeArrowheads="1"/>
          </p:cNvSpPr>
          <p:nvPr/>
        </p:nvSpPr>
        <p:spPr bwMode="auto">
          <a:xfrm>
            <a:off x="323850" y="1755775"/>
            <a:ext cx="79200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rPr>
              <a:t> Now, admin can treat a group of 8600APs in the </a:t>
            </a:r>
            <a:r>
              <a:rPr lang="en-GB" altLang="zh-TW" sz="1400">
                <a:solidFill>
                  <a:schemeClr val="tx1"/>
                </a:solidFill>
                <a:latin typeface="Verdana" pitchFamily="34" charset="0"/>
              </a:rPr>
              <a:t>same subnet</a:t>
            </a:r>
            <a:r>
              <a:rPr lang="en-GB" altLang="zh-TW" sz="1400" b="0">
                <a:solidFill>
                  <a:schemeClr val="tx1"/>
                </a:solidFill>
                <a:latin typeface="Verdana" pitchFamily="34" charset="0"/>
              </a:rPr>
              <a:t> as one single device</a:t>
            </a:r>
          </a:p>
        </p:txBody>
      </p:sp>
      <p:sp>
        <p:nvSpPr>
          <p:cNvPr id="266249" name="Rectangle 9"/>
          <p:cNvSpPr>
            <a:spLocks noChangeArrowheads="1"/>
          </p:cNvSpPr>
          <p:nvPr/>
        </p:nvSpPr>
        <p:spPr bwMode="auto">
          <a:xfrm>
            <a:off x="323850" y="2159000"/>
            <a:ext cx="84248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a:solidFill>
                  <a:schemeClr val="accent2"/>
                </a:solidFill>
                <a:latin typeface="Verdana" pitchFamily="34" charset="0"/>
              </a:rPr>
              <a:t> AP Clustering</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rPr>
              <a:t> Same concept as Switch Clustering</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rPr>
              <a:t> APs share </a:t>
            </a:r>
            <a:r>
              <a:rPr lang="en-GB" altLang="zh-TW" sz="1400">
                <a:solidFill>
                  <a:schemeClr val="tx1"/>
                </a:solidFill>
                <a:latin typeface="Verdana" pitchFamily="34" charset="0"/>
              </a:rPr>
              <a:t>configuration information</a:t>
            </a:r>
            <a:r>
              <a:rPr lang="en-GB" altLang="zh-TW" sz="1400" b="0">
                <a:solidFill>
                  <a:schemeClr val="tx1"/>
                </a:solidFill>
                <a:latin typeface="Verdana" pitchFamily="34" charset="0"/>
              </a:rPr>
              <a:t> with each other</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rPr>
              <a:t> Provide </a:t>
            </a:r>
            <a:r>
              <a:rPr lang="en-GB" altLang="zh-TW" sz="1400">
                <a:solidFill>
                  <a:schemeClr val="accent2"/>
                </a:solidFill>
                <a:latin typeface="Verdana" pitchFamily="34" charset="0"/>
              </a:rPr>
              <a:t>single point of management</a:t>
            </a:r>
            <a:r>
              <a:rPr lang="en-GB" altLang="zh-TW" sz="1400" b="0">
                <a:solidFill>
                  <a:schemeClr val="tx1"/>
                </a:solidFill>
                <a:latin typeface="Verdana" pitchFamily="34" charset="0"/>
              </a:rPr>
              <a:t> for the AP Cluster</a:t>
            </a:r>
          </a:p>
        </p:txBody>
      </p:sp>
      <p:pic>
        <p:nvPicPr>
          <p:cNvPr id="389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4076700"/>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11"/>
          <p:cNvSpPr txBox="1">
            <a:spLocks noChangeArrowheads="1"/>
          </p:cNvSpPr>
          <p:nvPr/>
        </p:nvSpPr>
        <p:spPr bwMode="auto">
          <a:xfrm>
            <a:off x="7019925" y="4092575"/>
            <a:ext cx="100806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40000"/>
              </a:lnSpc>
              <a:spcBef>
                <a:spcPct val="50000"/>
              </a:spcBef>
              <a:spcAft>
                <a:spcPct val="50000"/>
              </a:spcAft>
            </a:pPr>
            <a:r>
              <a:rPr lang="en-US" altLang="zh-TW" sz="1400">
                <a:solidFill>
                  <a:srgbClr val="336699"/>
                </a:solidFill>
                <a:latin typeface="Verdana" pitchFamily="34" charset="0"/>
              </a:rPr>
              <a:t>Admin</a:t>
            </a:r>
          </a:p>
        </p:txBody>
      </p:sp>
      <p:grpSp>
        <p:nvGrpSpPr>
          <p:cNvPr id="3" name="Group 12"/>
          <p:cNvGrpSpPr>
            <a:grpSpLocks/>
          </p:cNvGrpSpPr>
          <p:nvPr/>
        </p:nvGrpSpPr>
        <p:grpSpPr bwMode="auto">
          <a:xfrm>
            <a:off x="3563938" y="3932238"/>
            <a:ext cx="3024187" cy="1801812"/>
            <a:chOff x="2245" y="2477"/>
            <a:chExt cx="1905" cy="1135"/>
          </a:xfrm>
        </p:grpSpPr>
        <p:sp>
          <p:nvSpPr>
            <p:cNvPr id="38940" name="Line 13"/>
            <p:cNvSpPr>
              <a:spLocks noChangeShapeType="1"/>
            </p:cNvSpPr>
            <p:nvPr/>
          </p:nvSpPr>
          <p:spPr bwMode="auto">
            <a:xfrm flipH="1" flipV="1">
              <a:off x="2245" y="2659"/>
              <a:ext cx="1724" cy="45"/>
            </a:xfrm>
            <a:prstGeom prst="line">
              <a:avLst/>
            </a:prstGeom>
            <a:noFill/>
            <a:ln w="381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tIns="0" anchor="ctr"/>
            <a:lstStyle/>
            <a:p>
              <a:endParaRPr lang="en-US"/>
            </a:p>
          </p:txBody>
        </p:sp>
        <p:sp>
          <p:nvSpPr>
            <p:cNvPr id="38941" name="Text Box 14"/>
            <p:cNvSpPr txBox="1">
              <a:spLocks noChangeArrowheads="1"/>
            </p:cNvSpPr>
            <p:nvPr/>
          </p:nvSpPr>
          <p:spPr bwMode="auto">
            <a:xfrm>
              <a:off x="2472" y="2477"/>
              <a:ext cx="154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lnSpc>
                  <a:spcPct val="140000"/>
                </a:lnSpc>
                <a:spcBef>
                  <a:spcPct val="50000"/>
                </a:spcBef>
                <a:spcAft>
                  <a:spcPct val="50000"/>
                </a:spcAft>
              </a:pPr>
              <a:r>
                <a:rPr lang="en-US" altLang="zh-TW" sz="800">
                  <a:solidFill>
                    <a:srgbClr val="FF3300"/>
                  </a:solidFill>
                  <a:latin typeface="Verdana" pitchFamily="34" charset="0"/>
                </a:rPr>
                <a:t>Configuration</a:t>
              </a:r>
            </a:p>
          </p:txBody>
        </p:sp>
        <p:sp>
          <p:nvSpPr>
            <p:cNvPr id="38942" name="Line 15"/>
            <p:cNvSpPr>
              <a:spLocks noChangeShapeType="1"/>
            </p:cNvSpPr>
            <p:nvPr/>
          </p:nvSpPr>
          <p:spPr bwMode="auto">
            <a:xfrm flipH="1">
              <a:off x="2517" y="2795"/>
              <a:ext cx="1452" cy="136"/>
            </a:xfrm>
            <a:prstGeom prst="line">
              <a:avLst/>
            </a:prstGeom>
            <a:noFill/>
            <a:ln w="381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tIns="0" anchor="ctr"/>
            <a:lstStyle/>
            <a:p>
              <a:endParaRPr lang="en-US"/>
            </a:p>
          </p:txBody>
        </p:sp>
        <p:sp>
          <p:nvSpPr>
            <p:cNvPr id="38943" name="Line 16"/>
            <p:cNvSpPr>
              <a:spLocks noChangeShapeType="1"/>
            </p:cNvSpPr>
            <p:nvPr/>
          </p:nvSpPr>
          <p:spPr bwMode="auto">
            <a:xfrm flipH="1">
              <a:off x="2880" y="2886"/>
              <a:ext cx="1134" cy="408"/>
            </a:xfrm>
            <a:prstGeom prst="line">
              <a:avLst/>
            </a:prstGeom>
            <a:noFill/>
            <a:ln w="381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tIns="0" anchor="ctr"/>
            <a:lstStyle/>
            <a:p>
              <a:endParaRPr lang="en-US"/>
            </a:p>
          </p:txBody>
        </p:sp>
        <p:sp>
          <p:nvSpPr>
            <p:cNvPr id="38944" name="Line 17"/>
            <p:cNvSpPr>
              <a:spLocks noChangeShapeType="1"/>
            </p:cNvSpPr>
            <p:nvPr/>
          </p:nvSpPr>
          <p:spPr bwMode="auto">
            <a:xfrm flipH="1">
              <a:off x="3288" y="2931"/>
              <a:ext cx="862" cy="681"/>
            </a:xfrm>
            <a:prstGeom prst="line">
              <a:avLst/>
            </a:prstGeom>
            <a:noFill/>
            <a:ln w="381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tIns="0" anchor="ctr"/>
            <a:lstStyle/>
            <a:p>
              <a:endParaRPr lang="en-US"/>
            </a:p>
          </p:txBody>
        </p:sp>
      </p:grpSp>
      <p:grpSp>
        <p:nvGrpSpPr>
          <p:cNvPr id="4" name="Group 18"/>
          <p:cNvGrpSpPr>
            <a:grpSpLocks/>
          </p:cNvGrpSpPr>
          <p:nvPr/>
        </p:nvGrpSpPr>
        <p:grpSpPr bwMode="auto">
          <a:xfrm>
            <a:off x="3348038" y="3860800"/>
            <a:ext cx="2951162" cy="360363"/>
            <a:chOff x="3107" y="2114"/>
            <a:chExt cx="1542" cy="227"/>
          </a:xfrm>
        </p:grpSpPr>
        <p:sp>
          <p:nvSpPr>
            <p:cNvPr id="38938" name="Line 19"/>
            <p:cNvSpPr>
              <a:spLocks noChangeShapeType="1"/>
            </p:cNvSpPr>
            <p:nvPr/>
          </p:nvSpPr>
          <p:spPr bwMode="auto">
            <a:xfrm flipH="1" flipV="1">
              <a:off x="3107" y="2341"/>
              <a:ext cx="1497" cy="0"/>
            </a:xfrm>
            <a:prstGeom prst="line">
              <a:avLst/>
            </a:prstGeom>
            <a:noFill/>
            <a:ln w="381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tIns="0" anchor="ctr"/>
            <a:lstStyle/>
            <a:p>
              <a:endParaRPr lang="en-US"/>
            </a:p>
          </p:txBody>
        </p:sp>
        <p:sp>
          <p:nvSpPr>
            <p:cNvPr id="38939" name="Text Box 20"/>
            <p:cNvSpPr txBox="1">
              <a:spLocks noChangeArrowheads="1"/>
            </p:cNvSpPr>
            <p:nvPr/>
          </p:nvSpPr>
          <p:spPr bwMode="auto">
            <a:xfrm>
              <a:off x="3107" y="2114"/>
              <a:ext cx="154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lnSpc>
                  <a:spcPct val="140000"/>
                </a:lnSpc>
                <a:spcBef>
                  <a:spcPct val="50000"/>
                </a:spcBef>
                <a:spcAft>
                  <a:spcPct val="50000"/>
                </a:spcAft>
              </a:pPr>
              <a:r>
                <a:rPr lang="en-US" altLang="zh-TW" sz="800">
                  <a:solidFill>
                    <a:srgbClr val="FF3300"/>
                  </a:solidFill>
                  <a:latin typeface="Verdana" pitchFamily="34" charset="0"/>
                </a:rPr>
                <a:t>Configuration</a:t>
              </a:r>
            </a:p>
          </p:txBody>
        </p:sp>
      </p:grpSp>
      <p:grpSp>
        <p:nvGrpSpPr>
          <p:cNvPr id="5" name="Group 21"/>
          <p:cNvGrpSpPr>
            <a:grpSpLocks/>
          </p:cNvGrpSpPr>
          <p:nvPr/>
        </p:nvGrpSpPr>
        <p:grpSpPr bwMode="auto">
          <a:xfrm>
            <a:off x="1908175" y="4221163"/>
            <a:ext cx="3095625" cy="1728787"/>
            <a:chOff x="1202" y="2659"/>
            <a:chExt cx="1950" cy="1089"/>
          </a:xfrm>
        </p:grpSpPr>
        <p:sp>
          <p:nvSpPr>
            <p:cNvPr id="38933" name="Line 22"/>
            <p:cNvSpPr>
              <a:spLocks noChangeShapeType="1"/>
            </p:cNvSpPr>
            <p:nvPr/>
          </p:nvSpPr>
          <p:spPr bwMode="auto">
            <a:xfrm>
              <a:off x="1973" y="2704"/>
              <a:ext cx="1179" cy="1044"/>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38934" name="Line 23"/>
            <p:cNvSpPr>
              <a:spLocks noChangeShapeType="1"/>
            </p:cNvSpPr>
            <p:nvPr/>
          </p:nvSpPr>
          <p:spPr bwMode="auto">
            <a:xfrm>
              <a:off x="1928" y="2704"/>
              <a:ext cx="498" cy="1044"/>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38935" name="Line 24"/>
            <p:cNvSpPr>
              <a:spLocks noChangeShapeType="1"/>
            </p:cNvSpPr>
            <p:nvPr/>
          </p:nvSpPr>
          <p:spPr bwMode="auto">
            <a:xfrm>
              <a:off x="1927" y="2659"/>
              <a:ext cx="91" cy="816"/>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38936" name="Line 25"/>
            <p:cNvSpPr>
              <a:spLocks noChangeShapeType="1"/>
            </p:cNvSpPr>
            <p:nvPr/>
          </p:nvSpPr>
          <p:spPr bwMode="auto">
            <a:xfrm flipH="1">
              <a:off x="1610" y="2704"/>
              <a:ext cx="317" cy="363"/>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sp>
          <p:nvSpPr>
            <p:cNvPr id="38937" name="Line 26"/>
            <p:cNvSpPr>
              <a:spLocks noChangeShapeType="1"/>
            </p:cNvSpPr>
            <p:nvPr/>
          </p:nvSpPr>
          <p:spPr bwMode="auto">
            <a:xfrm flipH="1">
              <a:off x="1202" y="2704"/>
              <a:ext cx="680" cy="46"/>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tIns="0" anchor="ctr"/>
            <a:lstStyle/>
            <a:p>
              <a:endParaRPr lang="en-US"/>
            </a:p>
          </p:txBody>
        </p:sp>
      </p:grpSp>
      <p:pic>
        <p:nvPicPr>
          <p:cNvPr id="38925" name="Picture 27"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713" y="3933825"/>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28"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413" y="4437063"/>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29"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7363" y="5021263"/>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30"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5063" y="5589588"/>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31"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3860800"/>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32"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4364038"/>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33"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9888" y="4948238"/>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34"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7588" y="5516563"/>
            <a:ext cx="320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nodeType="afterGroup">
                            <p:stCondLst>
                              <p:cond delay="1000"/>
                            </p:stCondLst>
                            <p:childTnLst>
                              <p:par>
                                <p:cTn id="9" presetID="32" presetClass="emph" presetSubtype="0" fill="hold" nodeType="afterEffect">
                                  <p:stCondLst>
                                    <p:cond delay="0"/>
                                  </p:stCondLst>
                                  <p:childTnLst>
                                    <p:animClr clrSpc="rgb" dir="cw">
                                      <p:cBhvr override="childStyle">
                                        <p:cTn id="10" dur="100" fill="hold"/>
                                        <p:tgtEl>
                                          <p:spTgt spid="3"/>
                                        </p:tgtEl>
                                        <p:attrNameLst>
                                          <p:attrName>style.color</p:attrName>
                                        </p:attrNameLst>
                                      </p:cBhvr>
                                      <p:to>
                                        <a:schemeClr val="tx1"/>
                                      </p:to>
                                    </p:animClr>
                                    <p:animClr clrSpc="rgb" dir="cw">
                                      <p:cBhvr>
                                        <p:cTn id="11" dur="100" fill="hold"/>
                                        <p:tgtEl>
                                          <p:spTgt spid="3"/>
                                        </p:tgtEl>
                                        <p:attrNameLst>
                                          <p:attrName>fillcolor</p:attrName>
                                        </p:attrNameLst>
                                      </p:cBhvr>
                                      <p:to>
                                        <a:schemeClr val="tx1"/>
                                      </p:to>
                                    </p:animClr>
                                    <p:set>
                                      <p:cBhvr>
                                        <p:cTn id="12" dur="100" fill="hold"/>
                                        <p:tgtEl>
                                          <p:spTgt spid="3"/>
                                        </p:tgtEl>
                                        <p:attrNameLst>
                                          <p:attrName>fill.type</p:attrName>
                                        </p:attrNameLst>
                                      </p:cBhvr>
                                      <p:to>
                                        <p:strVal val="solid"/>
                                      </p:to>
                                    </p:set>
                                    <p:set>
                                      <p:cBhvr>
                                        <p:cTn id="13" dur="100" fill="hold"/>
                                        <p:tgtEl>
                                          <p:spTgt spid="3"/>
                                        </p:tgtEl>
                                        <p:attrNameLst>
                                          <p:attrName>fill.on</p:attrName>
                                        </p:attrNameLst>
                                      </p:cBhvr>
                                      <p:to>
                                        <p:strVal val="true"/>
                                      </p:to>
                                    </p:se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6248"/>
                                        </p:tgtEl>
                                        <p:attrNameLst>
                                          <p:attrName>style.visibility</p:attrName>
                                        </p:attrNameLst>
                                      </p:cBhvr>
                                      <p:to>
                                        <p:strVal val="visible"/>
                                      </p:to>
                                    </p:set>
                                    <p:animEffect transition="in" filter="fade">
                                      <p:cBhvr>
                                        <p:cTn id="23" dur="2000"/>
                                        <p:tgtEl>
                                          <p:spTgt spid="266248"/>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66249"/>
                                        </p:tgtEl>
                                        <p:attrNameLst>
                                          <p:attrName>style.visibility</p:attrName>
                                        </p:attrNameLst>
                                      </p:cBhvr>
                                      <p:to>
                                        <p:strVal val="visible"/>
                                      </p:to>
                                    </p:set>
                                    <p:animEffect transition="in" filter="fade">
                                      <p:cBhvr>
                                        <p:cTn id="27" dur="2000"/>
                                        <p:tgtEl>
                                          <p:spTgt spid="2662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childTnLst>
                                </p:cTn>
                              </p:par>
                              <p:par>
                                <p:cTn id="33" presetID="10" presetClass="exit" presetSubtype="0" fill="hold" nodeType="withEffect">
                                  <p:stCondLst>
                                    <p:cond delay="0"/>
                                  </p:stCondLst>
                                  <p:childTnLst>
                                    <p:animEffect transition="out" filter="fade">
                                      <p:cBhvr>
                                        <p:cTn id="34" dur="1000"/>
                                        <p:tgtEl>
                                          <p:spTgt spid="3"/>
                                        </p:tgtEl>
                                      </p:cBhvr>
                                    </p:animEffect>
                                    <p:set>
                                      <p:cBhvr>
                                        <p:cTn id="35" dur="1" fill="hold">
                                          <p:stCondLst>
                                            <p:cond delay="999"/>
                                          </p:stCondLst>
                                        </p:cTn>
                                        <p:tgtEl>
                                          <p:spTgt spid="3"/>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childTnLst>
                                </p:cTn>
                              </p:par>
                            </p:childTnLst>
                          </p:cTn>
                        </p:par>
                        <p:par>
                          <p:cTn id="41" fill="hold" nodeType="afterGroup">
                            <p:stCondLst>
                              <p:cond delay="1000"/>
                            </p:stCondLst>
                            <p:childTnLst>
                              <p:par>
                                <p:cTn id="42" presetID="2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8" grpId="0"/>
      <p:bldP spid="26624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4314825" y="4437063"/>
            <a:ext cx="2705100" cy="2274887"/>
          </a:xfrm>
          <a:prstGeom prst="ellipse">
            <a:avLst/>
          </a:prstGeom>
          <a:gradFill rotWithShape="1">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39939" name="Oval 3"/>
          <p:cNvSpPr>
            <a:spLocks noChangeArrowheads="1"/>
          </p:cNvSpPr>
          <p:nvPr/>
        </p:nvSpPr>
        <p:spPr bwMode="auto">
          <a:xfrm>
            <a:off x="1258888" y="4437063"/>
            <a:ext cx="2705100" cy="2274887"/>
          </a:xfrm>
          <a:prstGeom prst="ellipse">
            <a:avLst/>
          </a:prstGeom>
          <a:gradFill rotWithShape="1">
            <a:gsLst>
              <a:gs pos="0">
                <a:schemeClr val="bg1"/>
              </a:gs>
              <a:gs pos="100000">
                <a:srgbClr val="D1718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39940" name="Rectangle 4"/>
          <p:cNvSpPr>
            <a:spLocks noChangeArrowheads="1"/>
          </p:cNvSpPr>
          <p:nvPr/>
        </p:nvSpPr>
        <p:spPr bwMode="auto">
          <a:xfrm>
            <a:off x="769938" y="463550"/>
            <a:ext cx="25066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gn="l"/>
            <a:endParaRPr lang="zh-TW" altLang="zh-TW" sz="2400">
              <a:solidFill>
                <a:schemeClr val="tx1"/>
              </a:solidFill>
              <a:latin typeface="Verdana" pitchFamily="34" charset="0"/>
            </a:endParaRPr>
          </a:p>
        </p:txBody>
      </p:sp>
      <p:sp>
        <p:nvSpPr>
          <p:cNvPr id="39941" name="Rectangle 5"/>
          <p:cNvSpPr>
            <a:spLocks noGrp="1" noChangeArrowheads="1"/>
          </p:cNvSpPr>
          <p:nvPr>
            <p:ph type="title"/>
          </p:nvPr>
        </p:nvSpPr>
        <p:spPr>
          <a:xfrm>
            <a:off x="0" y="644525"/>
            <a:ext cx="8991600" cy="1143000"/>
          </a:xfrm>
        </p:spPr>
        <p:txBody>
          <a:bodyPr/>
          <a:lstStyle/>
          <a:p>
            <a:pPr eaLnBrk="1" hangingPunct="1"/>
            <a:r>
              <a:rPr lang="en-US" altLang="zh-TW" sz="2400" smtClean="0"/>
              <a:t>Standalone Feature: Wireless Distribution System (WDS)</a:t>
            </a:r>
          </a:p>
        </p:txBody>
      </p:sp>
      <p:sp>
        <p:nvSpPr>
          <p:cNvPr id="39942" name="Rectangle 6"/>
          <p:cNvSpPr>
            <a:spLocks noChangeArrowheads="1"/>
          </p:cNvSpPr>
          <p:nvPr/>
        </p:nvSpPr>
        <p:spPr bwMode="auto">
          <a:xfrm>
            <a:off x="0" y="1627188"/>
            <a:ext cx="897731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rPr>
              <a:t> WDS allows standalone 8600AP to act as </a:t>
            </a:r>
            <a:r>
              <a:rPr lang="en-GB" altLang="zh-TW" sz="1400">
                <a:solidFill>
                  <a:schemeClr val="tx1"/>
                </a:solidFill>
                <a:latin typeface="Verdana" pitchFamily="34" charset="0"/>
              </a:rPr>
              <a:t>wireless bridge</a:t>
            </a:r>
            <a:r>
              <a:rPr lang="en-GB" altLang="zh-TW" sz="1400" b="0">
                <a:solidFill>
                  <a:schemeClr val="tx1"/>
                </a:solidFill>
                <a:latin typeface="Verdana" pitchFamily="34" charset="0"/>
              </a:rPr>
              <a:t> and connect two wireless networks</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rPr>
              <a:t> Can also encrypt data sent between two networks</a:t>
            </a:r>
          </a:p>
          <a:p>
            <a:pPr lvl="1" algn="l">
              <a:lnSpc>
                <a:spcPct val="140000"/>
              </a:lnSpc>
              <a:buClr>
                <a:srgbClr val="FF9933"/>
              </a:buClr>
              <a:buFont typeface="Wingdings" pitchFamily="2" charset="2"/>
              <a:buChar char="ü"/>
            </a:pPr>
            <a:r>
              <a:rPr lang="en-GB" altLang="zh-TW" sz="1400" b="0">
                <a:solidFill>
                  <a:schemeClr val="tx1"/>
                </a:solidFill>
                <a:latin typeface="Verdana" pitchFamily="34" charset="0"/>
              </a:rPr>
              <a:t> No need to run cables across two sites</a:t>
            </a:r>
          </a:p>
        </p:txBody>
      </p:sp>
      <p:sp>
        <p:nvSpPr>
          <p:cNvPr id="39943" name="Rectangle 7"/>
          <p:cNvSpPr>
            <a:spLocks noChangeArrowheads="1"/>
          </p:cNvSpPr>
          <p:nvPr/>
        </p:nvSpPr>
        <p:spPr bwMode="auto">
          <a:xfrm>
            <a:off x="323850" y="2713038"/>
            <a:ext cx="84248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rPr>
              <a:t> Can enable multiple WDS links for redundancy</a:t>
            </a:r>
          </a:p>
          <a:p>
            <a:pPr lvl="1" algn="l">
              <a:lnSpc>
                <a:spcPct val="140000"/>
              </a:lnSpc>
              <a:buClr>
                <a:srgbClr val="FF9900"/>
              </a:buClr>
              <a:buFont typeface="Wingdings" pitchFamily="2" charset="2"/>
              <a:buChar char="ü"/>
            </a:pPr>
            <a:r>
              <a:rPr lang="en-GB" altLang="zh-TW" sz="1400" b="0">
                <a:solidFill>
                  <a:schemeClr val="tx1"/>
                </a:solidFill>
                <a:latin typeface="Verdana" pitchFamily="34" charset="0"/>
              </a:rPr>
              <a:t> Supports 802.1d STP to prevent loops</a:t>
            </a:r>
          </a:p>
        </p:txBody>
      </p:sp>
      <p:pic>
        <p:nvPicPr>
          <p:cNvPr id="39944" name="Picture 3" descr="C:\Users\06075\Desktop\Icons for Topology\Building 0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1863" y="4221163"/>
            <a:ext cx="10017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3" descr="C:\Users\06075\Desktop\Icons for Topology\Building 0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4613" y="4232275"/>
            <a:ext cx="10017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0"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0963" y="3500438"/>
            <a:ext cx="222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1" descr="DWL-3200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3713" y="3508375"/>
            <a:ext cx="222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3" descr="C:\Users\06075\Desktop\Icons for Topology\NB 0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5864225"/>
            <a:ext cx="552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3" descr="C:\Users\06075\Desktop\Icons for Topology\NB 0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3788" y="5864225"/>
            <a:ext cx="552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p:cNvGrpSpPr>
            <a:grpSpLocks/>
          </p:cNvGrpSpPr>
          <p:nvPr/>
        </p:nvGrpSpPr>
        <p:grpSpPr bwMode="auto">
          <a:xfrm>
            <a:off x="3275013" y="3644900"/>
            <a:ext cx="576262" cy="503238"/>
            <a:chOff x="2064" y="2297"/>
            <a:chExt cx="363" cy="317"/>
          </a:xfrm>
        </p:grpSpPr>
        <p:sp>
          <p:nvSpPr>
            <p:cNvPr id="39958" name="Arc 15"/>
            <p:cNvSpPr>
              <a:spLocks/>
            </p:cNvSpPr>
            <p:nvPr/>
          </p:nvSpPr>
          <p:spPr bwMode="auto">
            <a:xfrm rot="2473061">
              <a:off x="2109" y="2297"/>
              <a:ext cx="318" cy="317"/>
            </a:xfrm>
            <a:custGeom>
              <a:avLst/>
              <a:gdLst>
                <a:gd name="T0" fmla="*/ 0 w 21577"/>
                <a:gd name="T1" fmla="*/ 0 h 21600"/>
                <a:gd name="T2" fmla="*/ 0 w 21577"/>
                <a:gd name="T3" fmla="*/ 0 h 21600"/>
                <a:gd name="T4" fmla="*/ 0 w 21577"/>
                <a:gd name="T5" fmla="*/ 0 h 21600"/>
                <a:gd name="T6" fmla="*/ 0 60000 65536"/>
                <a:gd name="T7" fmla="*/ 0 60000 65536"/>
                <a:gd name="T8" fmla="*/ 0 60000 65536"/>
                <a:gd name="T9" fmla="*/ 0 w 21577"/>
                <a:gd name="T10" fmla="*/ 0 h 21600"/>
                <a:gd name="T11" fmla="*/ 21577 w 21577"/>
                <a:gd name="T12" fmla="*/ 21600 h 21600"/>
              </a:gdLst>
              <a:ahLst/>
              <a:cxnLst>
                <a:cxn ang="T6">
                  <a:pos x="T0" y="T1"/>
                </a:cxn>
                <a:cxn ang="T7">
                  <a:pos x="T2" y="T3"/>
                </a:cxn>
                <a:cxn ang="T8">
                  <a:pos x="T4" y="T5"/>
                </a:cxn>
              </a:cxnLst>
              <a:rect l="T9" t="T10" r="T11" b="T12"/>
              <a:pathLst>
                <a:path w="21577" h="21600" fill="none" extrusionOk="0">
                  <a:moveTo>
                    <a:pt x="-1" y="0"/>
                  </a:moveTo>
                  <a:cubicBezTo>
                    <a:pt x="11540" y="0"/>
                    <a:pt x="21043" y="9072"/>
                    <a:pt x="21576" y="20601"/>
                  </a:cubicBezTo>
                </a:path>
                <a:path w="21577" h="21600" stroke="0" extrusionOk="0">
                  <a:moveTo>
                    <a:pt x="-1" y="0"/>
                  </a:moveTo>
                  <a:cubicBezTo>
                    <a:pt x="11540" y="0"/>
                    <a:pt x="21043" y="9072"/>
                    <a:pt x="21576" y="20601"/>
                  </a:cubicBezTo>
                  <a:lnTo>
                    <a:pt x="0" y="21600"/>
                  </a:lnTo>
                  <a:close/>
                </a:path>
              </a:pathLst>
            </a:custGeom>
            <a:noFill/>
            <a:ln w="2857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tIns="0" anchor="ctr"/>
            <a:lstStyle/>
            <a:p>
              <a:endParaRPr lang="en-US"/>
            </a:p>
          </p:txBody>
        </p:sp>
        <p:sp>
          <p:nvSpPr>
            <p:cNvPr id="39959" name="Arc 16"/>
            <p:cNvSpPr>
              <a:spLocks/>
            </p:cNvSpPr>
            <p:nvPr/>
          </p:nvSpPr>
          <p:spPr bwMode="auto">
            <a:xfrm rot="2107924">
              <a:off x="2109" y="2341"/>
              <a:ext cx="181" cy="227"/>
            </a:xfrm>
            <a:custGeom>
              <a:avLst/>
              <a:gdLst>
                <a:gd name="T0" fmla="*/ 0 w 21577"/>
                <a:gd name="T1" fmla="*/ 0 h 21600"/>
                <a:gd name="T2" fmla="*/ 0 w 21577"/>
                <a:gd name="T3" fmla="*/ 0 h 21600"/>
                <a:gd name="T4" fmla="*/ 0 w 21577"/>
                <a:gd name="T5" fmla="*/ 0 h 21600"/>
                <a:gd name="T6" fmla="*/ 0 60000 65536"/>
                <a:gd name="T7" fmla="*/ 0 60000 65536"/>
                <a:gd name="T8" fmla="*/ 0 60000 65536"/>
                <a:gd name="T9" fmla="*/ 0 w 21577"/>
                <a:gd name="T10" fmla="*/ 0 h 21600"/>
                <a:gd name="T11" fmla="*/ 21577 w 21577"/>
                <a:gd name="T12" fmla="*/ 21600 h 21600"/>
              </a:gdLst>
              <a:ahLst/>
              <a:cxnLst>
                <a:cxn ang="T6">
                  <a:pos x="T0" y="T1"/>
                </a:cxn>
                <a:cxn ang="T7">
                  <a:pos x="T2" y="T3"/>
                </a:cxn>
                <a:cxn ang="T8">
                  <a:pos x="T4" y="T5"/>
                </a:cxn>
              </a:cxnLst>
              <a:rect l="T9" t="T10" r="T11" b="T12"/>
              <a:pathLst>
                <a:path w="21577" h="21600" fill="none" extrusionOk="0">
                  <a:moveTo>
                    <a:pt x="-1" y="0"/>
                  </a:moveTo>
                  <a:cubicBezTo>
                    <a:pt x="11540" y="0"/>
                    <a:pt x="21043" y="9072"/>
                    <a:pt x="21576" y="20601"/>
                  </a:cubicBezTo>
                </a:path>
                <a:path w="21577" h="21600" stroke="0" extrusionOk="0">
                  <a:moveTo>
                    <a:pt x="-1" y="0"/>
                  </a:moveTo>
                  <a:cubicBezTo>
                    <a:pt x="11540" y="0"/>
                    <a:pt x="21043" y="9072"/>
                    <a:pt x="21576" y="20601"/>
                  </a:cubicBezTo>
                  <a:lnTo>
                    <a:pt x="0" y="21600"/>
                  </a:lnTo>
                  <a:close/>
                </a:path>
              </a:pathLst>
            </a:custGeom>
            <a:noFill/>
            <a:ln w="2857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tIns="0" anchor="ctr"/>
            <a:lstStyle/>
            <a:p>
              <a:endParaRPr lang="en-US"/>
            </a:p>
          </p:txBody>
        </p:sp>
        <p:sp>
          <p:nvSpPr>
            <p:cNvPr id="39960" name="Arc 17"/>
            <p:cNvSpPr>
              <a:spLocks/>
            </p:cNvSpPr>
            <p:nvPr/>
          </p:nvSpPr>
          <p:spPr bwMode="auto">
            <a:xfrm rot="2107924">
              <a:off x="2064" y="2386"/>
              <a:ext cx="90" cy="137"/>
            </a:xfrm>
            <a:custGeom>
              <a:avLst/>
              <a:gdLst>
                <a:gd name="T0" fmla="*/ 0 w 21577"/>
                <a:gd name="T1" fmla="*/ 0 h 21600"/>
                <a:gd name="T2" fmla="*/ 0 w 21577"/>
                <a:gd name="T3" fmla="*/ 0 h 21600"/>
                <a:gd name="T4" fmla="*/ 0 w 21577"/>
                <a:gd name="T5" fmla="*/ 0 h 21600"/>
                <a:gd name="T6" fmla="*/ 0 60000 65536"/>
                <a:gd name="T7" fmla="*/ 0 60000 65536"/>
                <a:gd name="T8" fmla="*/ 0 60000 65536"/>
                <a:gd name="T9" fmla="*/ 0 w 21577"/>
                <a:gd name="T10" fmla="*/ 0 h 21600"/>
                <a:gd name="T11" fmla="*/ 21577 w 21577"/>
                <a:gd name="T12" fmla="*/ 21600 h 21600"/>
              </a:gdLst>
              <a:ahLst/>
              <a:cxnLst>
                <a:cxn ang="T6">
                  <a:pos x="T0" y="T1"/>
                </a:cxn>
                <a:cxn ang="T7">
                  <a:pos x="T2" y="T3"/>
                </a:cxn>
                <a:cxn ang="T8">
                  <a:pos x="T4" y="T5"/>
                </a:cxn>
              </a:cxnLst>
              <a:rect l="T9" t="T10" r="T11" b="T12"/>
              <a:pathLst>
                <a:path w="21577" h="21600" fill="none" extrusionOk="0">
                  <a:moveTo>
                    <a:pt x="-1" y="0"/>
                  </a:moveTo>
                  <a:cubicBezTo>
                    <a:pt x="11540" y="0"/>
                    <a:pt x="21043" y="9072"/>
                    <a:pt x="21576" y="20601"/>
                  </a:cubicBezTo>
                </a:path>
                <a:path w="21577" h="21600" stroke="0" extrusionOk="0">
                  <a:moveTo>
                    <a:pt x="-1" y="0"/>
                  </a:moveTo>
                  <a:cubicBezTo>
                    <a:pt x="11540" y="0"/>
                    <a:pt x="21043" y="9072"/>
                    <a:pt x="21576" y="20601"/>
                  </a:cubicBezTo>
                  <a:lnTo>
                    <a:pt x="0" y="21600"/>
                  </a:lnTo>
                  <a:close/>
                </a:path>
              </a:pathLst>
            </a:custGeom>
            <a:noFill/>
            <a:ln w="2857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tIns="0" anchor="ctr"/>
            <a:lstStyle/>
            <a:p>
              <a:endParaRPr lang="en-US"/>
            </a:p>
          </p:txBody>
        </p:sp>
      </p:grpSp>
      <p:grpSp>
        <p:nvGrpSpPr>
          <p:cNvPr id="3" name="Group 18"/>
          <p:cNvGrpSpPr>
            <a:grpSpLocks/>
          </p:cNvGrpSpPr>
          <p:nvPr/>
        </p:nvGrpSpPr>
        <p:grpSpPr bwMode="auto">
          <a:xfrm rot="10800000">
            <a:off x="4716463" y="3646488"/>
            <a:ext cx="576262" cy="503237"/>
            <a:chOff x="2064" y="2297"/>
            <a:chExt cx="363" cy="317"/>
          </a:xfrm>
        </p:grpSpPr>
        <p:sp>
          <p:nvSpPr>
            <p:cNvPr id="39955" name="Arc 19"/>
            <p:cNvSpPr>
              <a:spLocks/>
            </p:cNvSpPr>
            <p:nvPr/>
          </p:nvSpPr>
          <p:spPr bwMode="auto">
            <a:xfrm rot="2473061">
              <a:off x="2109" y="2297"/>
              <a:ext cx="318" cy="317"/>
            </a:xfrm>
            <a:custGeom>
              <a:avLst/>
              <a:gdLst>
                <a:gd name="T0" fmla="*/ 0 w 21577"/>
                <a:gd name="T1" fmla="*/ 0 h 21600"/>
                <a:gd name="T2" fmla="*/ 0 w 21577"/>
                <a:gd name="T3" fmla="*/ 0 h 21600"/>
                <a:gd name="T4" fmla="*/ 0 w 21577"/>
                <a:gd name="T5" fmla="*/ 0 h 21600"/>
                <a:gd name="T6" fmla="*/ 0 60000 65536"/>
                <a:gd name="T7" fmla="*/ 0 60000 65536"/>
                <a:gd name="T8" fmla="*/ 0 60000 65536"/>
                <a:gd name="T9" fmla="*/ 0 w 21577"/>
                <a:gd name="T10" fmla="*/ 0 h 21600"/>
                <a:gd name="T11" fmla="*/ 21577 w 21577"/>
                <a:gd name="T12" fmla="*/ 21600 h 21600"/>
              </a:gdLst>
              <a:ahLst/>
              <a:cxnLst>
                <a:cxn ang="T6">
                  <a:pos x="T0" y="T1"/>
                </a:cxn>
                <a:cxn ang="T7">
                  <a:pos x="T2" y="T3"/>
                </a:cxn>
                <a:cxn ang="T8">
                  <a:pos x="T4" y="T5"/>
                </a:cxn>
              </a:cxnLst>
              <a:rect l="T9" t="T10" r="T11" b="T12"/>
              <a:pathLst>
                <a:path w="21577" h="21600" fill="none" extrusionOk="0">
                  <a:moveTo>
                    <a:pt x="-1" y="0"/>
                  </a:moveTo>
                  <a:cubicBezTo>
                    <a:pt x="11540" y="0"/>
                    <a:pt x="21043" y="9072"/>
                    <a:pt x="21576" y="20601"/>
                  </a:cubicBezTo>
                </a:path>
                <a:path w="21577" h="21600" stroke="0" extrusionOk="0">
                  <a:moveTo>
                    <a:pt x="-1" y="0"/>
                  </a:moveTo>
                  <a:cubicBezTo>
                    <a:pt x="11540" y="0"/>
                    <a:pt x="21043" y="9072"/>
                    <a:pt x="21576" y="20601"/>
                  </a:cubicBezTo>
                  <a:lnTo>
                    <a:pt x="0" y="21600"/>
                  </a:lnTo>
                  <a:close/>
                </a:path>
              </a:pathLst>
            </a:custGeom>
            <a:noFill/>
            <a:ln w="2857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tIns="0" anchor="ctr"/>
            <a:lstStyle/>
            <a:p>
              <a:endParaRPr lang="en-US"/>
            </a:p>
          </p:txBody>
        </p:sp>
        <p:sp>
          <p:nvSpPr>
            <p:cNvPr id="39956" name="Arc 20"/>
            <p:cNvSpPr>
              <a:spLocks/>
            </p:cNvSpPr>
            <p:nvPr/>
          </p:nvSpPr>
          <p:spPr bwMode="auto">
            <a:xfrm rot="2107924">
              <a:off x="2109" y="2341"/>
              <a:ext cx="181" cy="227"/>
            </a:xfrm>
            <a:custGeom>
              <a:avLst/>
              <a:gdLst>
                <a:gd name="T0" fmla="*/ 0 w 21577"/>
                <a:gd name="T1" fmla="*/ 0 h 21600"/>
                <a:gd name="T2" fmla="*/ 0 w 21577"/>
                <a:gd name="T3" fmla="*/ 0 h 21600"/>
                <a:gd name="T4" fmla="*/ 0 w 21577"/>
                <a:gd name="T5" fmla="*/ 0 h 21600"/>
                <a:gd name="T6" fmla="*/ 0 60000 65536"/>
                <a:gd name="T7" fmla="*/ 0 60000 65536"/>
                <a:gd name="T8" fmla="*/ 0 60000 65536"/>
                <a:gd name="T9" fmla="*/ 0 w 21577"/>
                <a:gd name="T10" fmla="*/ 0 h 21600"/>
                <a:gd name="T11" fmla="*/ 21577 w 21577"/>
                <a:gd name="T12" fmla="*/ 21600 h 21600"/>
              </a:gdLst>
              <a:ahLst/>
              <a:cxnLst>
                <a:cxn ang="T6">
                  <a:pos x="T0" y="T1"/>
                </a:cxn>
                <a:cxn ang="T7">
                  <a:pos x="T2" y="T3"/>
                </a:cxn>
                <a:cxn ang="T8">
                  <a:pos x="T4" y="T5"/>
                </a:cxn>
              </a:cxnLst>
              <a:rect l="T9" t="T10" r="T11" b="T12"/>
              <a:pathLst>
                <a:path w="21577" h="21600" fill="none" extrusionOk="0">
                  <a:moveTo>
                    <a:pt x="-1" y="0"/>
                  </a:moveTo>
                  <a:cubicBezTo>
                    <a:pt x="11540" y="0"/>
                    <a:pt x="21043" y="9072"/>
                    <a:pt x="21576" y="20601"/>
                  </a:cubicBezTo>
                </a:path>
                <a:path w="21577" h="21600" stroke="0" extrusionOk="0">
                  <a:moveTo>
                    <a:pt x="-1" y="0"/>
                  </a:moveTo>
                  <a:cubicBezTo>
                    <a:pt x="11540" y="0"/>
                    <a:pt x="21043" y="9072"/>
                    <a:pt x="21576" y="20601"/>
                  </a:cubicBezTo>
                  <a:lnTo>
                    <a:pt x="0" y="21600"/>
                  </a:lnTo>
                  <a:close/>
                </a:path>
              </a:pathLst>
            </a:custGeom>
            <a:noFill/>
            <a:ln w="2857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tIns="0" anchor="ctr"/>
            <a:lstStyle/>
            <a:p>
              <a:endParaRPr lang="en-US"/>
            </a:p>
          </p:txBody>
        </p:sp>
        <p:sp>
          <p:nvSpPr>
            <p:cNvPr id="39957" name="Arc 21"/>
            <p:cNvSpPr>
              <a:spLocks/>
            </p:cNvSpPr>
            <p:nvPr/>
          </p:nvSpPr>
          <p:spPr bwMode="auto">
            <a:xfrm rot="2107924">
              <a:off x="2064" y="2386"/>
              <a:ext cx="90" cy="137"/>
            </a:xfrm>
            <a:custGeom>
              <a:avLst/>
              <a:gdLst>
                <a:gd name="T0" fmla="*/ 0 w 21577"/>
                <a:gd name="T1" fmla="*/ 0 h 21600"/>
                <a:gd name="T2" fmla="*/ 0 w 21577"/>
                <a:gd name="T3" fmla="*/ 0 h 21600"/>
                <a:gd name="T4" fmla="*/ 0 w 21577"/>
                <a:gd name="T5" fmla="*/ 0 h 21600"/>
                <a:gd name="T6" fmla="*/ 0 60000 65536"/>
                <a:gd name="T7" fmla="*/ 0 60000 65536"/>
                <a:gd name="T8" fmla="*/ 0 60000 65536"/>
                <a:gd name="T9" fmla="*/ 0 w 21577"/>
                <a:gd name="T10" fmla="*/ 0 h 21600"/>
                <a:gd name="T11" fmla="*/ 21577 w 21577"/>
                <a:gd name="T12" fmla="*/ 21600 h 21600"/>
              </a:gdLst>
              <a:ahLst/>
              <a:cxnLst>
                <a:cxn ang="T6">
                  <a:pos x="T0" y="T1"/>
                </a:cxn>
                <a:cxn ang="T7">
                  <a:pos x="T2" y="T3"/>
                </a:cxn>
                <a:cxn ang="T8">
                  <a:pos x="T4" y="T5"/>
                </a:cxn>
              </a:cxnLst>
              <a:rect l="T9" t="T10" r="T11" b="T12"/>
              <a:pathLst>
                <a:path w="21577" h="21600" fill="none" extrusionOk="0">
                  <a:moveTo>
                    <a:pt x="-1" y="0"/>
                  </a:moveTo>
                  <a:cubicBezTo>
                    <a:pt x="11540" y="0"/>
                    <a:pt x="21043" y="9072"/>
                    <a:pt x="21576" y="20601"/>
                  </a:cubicBezTo>
                </a:path>
                <a:path w="21577" h="21600" stroke="0" extrusionOk="0">
                  <a:moveTo>
                    <a:pt x="-1" y="0"/>
                  </a:moveTo>
                  <a:cubicBezTo>
                    <a:pt x="11540" y="0"/>
                    <a:pt x="21043" y="9072"/>
                    <a:pt x="21576" y="20601"/>
                  </a:cubicBezTo>
                  <a:lnTo>
                    <a:pt x="0" y="21600"/>
                  </a:lnTo>
                  <a:close/>
                </a:path>
              </a:pathLst>
            </a:custGeom>
            <a:noFill/>
            <a:ln w="2857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tIns="0" anchor="ctr"/>
            <a:lstStyle/>
            <a:p>
              <a:endParaRPr lang="en-US"/>
            </a:p>
          </p:txBody>
        </p:sp>
      </p:grpSp>
      <p:sp>
        <p:nvSpPr>
          <p:cNvPr id="268310" name="AutoShape 22"/>
          <p:cNvSpPr>
            <a:spLocks noChangeArrowheads="1"/>
          </p:cNvSpPr>
          <p:nvPr/>
        </p:nvSpPr>
        <p:spPr bwMode="auto">
          <a:xfrm>
            <a:off x="5867400" y="5803900"/>
            <a:ext cx="431800" cy="504825"/>
          </a:xfrm>
          <a:prstGeom prst="verticalScroll">
            <a:avLst>
              <a:gd name="adj" fmla="val 12500"/>
            </a:avLst>
          </a:prstGeom>
          <a:gradFill rotWithShape="1">
            <a:gsLst>
              <a:gs pos="0">
                <a:schemeClr val="tx1"/>
              </a:gs>
              <a:gs pos="100000">
                <a:schemeClr val="folHlink"/>
              </a:gs>
            </a:gsLst>
            <a:path path="rect">
              <a:fillToRect l="100000" b="100000"/>
            </a:path>
          </a:gradFill>
          <a:ln w="12700">
            <a:solidFill>
              <a:schemeClr val="tx1"/>
            </a:solidFill>
            <a:round/>
            <a:headEnd/>
            <a:tailEnd/>
          </a:ln>
        </p:spPr>
        <p:txBody>
          <a:bodyPr wrap="none" tIns="0" anchor="ctr"/>
          <a:lstStyle/>
          <a:p>
            <a:endParaRPr lang="zh-TW" altLang="en-US"/>
          </a:p>
        </p:txBody>
      </p:sp>
      <p:sp>
        <p:nvSpPr>
          <p:cNvPr id="39953" name="Text Box 23"/>
          <p:cNvSpPr txBox="1">
            <a:spLocks noChangeArrowheads="1"/>
          </p:cNvSpPr>
          <p:nvPr/>
        </p:nvSpPr>
        <p:spPr bwMode="auto">
          <a:xfrm>
            <a:off x="1258888" y="5013325"/>
            <a:ext cx="1657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10000"/>
              </a:lnSpc>
              <a:spcBef>
                <a:spcPct val="50000"/>
              </a:spcBef>
              <a:spcAft>
                <a:spcPct val="50000"/>
              </a:spcAft>
            </a:pPr>
            <a:r>
              <a:rPr lang="en-US" altLang="zh-TW" sz="1000">
                <a:solidFill>
                  <a:schemeClr val="tx1"/>
                </a:solidFill>
                <a:latin typeface="Verdana" pitchFamily="34" charset="0"/>
              </a:rPr>
              <a:t>Network 1</a:t>
            </a:r>
          </a:p>
        </p:txBody>
      </p:sp>
      <p:sp>
        <p:nvSpPr>
          <p:cNvPr id="39954" name="Text Box 24"/>
          <p:cNvSpPr txBox="1">
            <a:spLocks noChangeArrowheads="1"/>
          </p:cNvSpPr>
          <p:nvPr/>
        </p:nvSpPr>
        <p:spPr bwMode="auto">
          <a:xfrm>
            <a:off x="6084888" y="5014913"/>
            <a:ext cx="16573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lnSpc>
                <a:spcPct val="110000"/>
              </a:lnSpc>
              <a:spcBef>
                <a:spcPct val="50000"/>
              </a:spcBef>
              <a:spcAft>
                <a:spcPct val="50000"/>
              </a:spcAft>
            </a:pPr>
            <a:r>
              <a:rPr lang="en-US" altLang="zh-TW" sz="1000">
                <a:solidFill>
                  <a:schemeClr val="tx1"/>
                </a:solidFill>
                <a:latin typeface="Verdana" pitchFamily="34" charset="0"/>
              </a:rPr>
              <a:t>Network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4" presetClass="path" presetSubtype="0" accel="50000" decel="50000" fill="hold" grpId="0" nodeType="clickEffect">
                                  <p:stCondLst>
                                    <p:cond delay="0"/>
                                  </p:stCondLst>
                                  <p:childTnLst>
                                    <p:animMotion origin="layout" path="M -0.03924 -0.01018 L -0.03924 -0.30949 " pathEditMode="relative" rAng="0" ptsTypes="AA">
                                      <p:cBhvr>
                                        <p:cTn id="14" dur="1000" fill="hold"/>
                                        <p:tgtEl>
                                          <p:spTgt spid="268310"/>
                                        </p:tgtEl>
                                        <p:attrNameLst>
                                          <p:attrName>ppt_x</p:attrName>
                                          <p:attrName>ppt_y</p:attrName>
                                        </p:attrNameLst>
                                      </p:cBhvr>
                                      <p:rCtr x="0" y="-14977"/>
                                    </p:animMotion>
                                  </p:childTnLst>
                                </p:cTn>
                              </p:par>
                            </p:childTnLst>
                          </p:cTn>
                        </p:par>
                        <p:par>
                          <p:cTn id="15" fill="hold" nodeType="afterGroup">
                            <p:stCondLst>
                              <p:cond delay="1000"/>
                            </p:stCondLst>
                            <p:childTnLst>
                              <p:par>
                                <p:cTn id="16" presetID="35" presetClass="path" presetSubtype="0" accel="50000" decel="50000" fill="hold" grpId="1" nodeType="afterEffect">
                                  <p:stCondLst>
                                    <p:cond delay="0"/>
                                  </p:stCondLst>
                                  <p:childTnLst>
                                    <p:animMotion origin="layout" path="M -0.03941 -0.30949 L -0.36215 -0.30949 " pathEditMode="relative" rAng="0" ptsTypes="AA">
                                      <p:cBhvr>
                                        <p:cTn id="17" dur="1000" fill="hold"/>
                                        <p:tgtEl>
                                          <p:spTgt spid="268310"/>
                                        </p:tgtEl>
                                        <p:attrNameLst>
                                          <p:attrName>ppt_x</p:attrName>
                                          <p:attrName>ppt_y</p:attrName>
                                        </p:attrNameLst>
                                      </p:cBhvr>
                                      <p:rCtr x="-16146" y="0"/>
                                    </p:animMotion>
                                  </p:childTnLst>
                                </p:cTn>
                              </p:par>
                            </p:childTnLst>
                          </p:cTn>
                        </p:par>
                        <p:par>
                          <p:cTn id="18" fill="hold" nodeType="afterGroup">
                            <p:stCondLst>
                              <p:cond delay="2000"/>
                            </p:stCondLst>
                            <p:childTnLst>
                              <p:par>
                                <p:cTn id="19" presetID="42" presetClass="path" presetSubtype="0" accel="50000" decel="50000" fill="hold" grpId="2" nodeType="afterEffect">
                                  <p:stCondLst>
                                    <p:cond delay="0"/>
                                  </p:stCondLst>
                                  <p:childTnLst>
                                    <p:animMotion origin="layout" path="M -0.36997 -0.30949 L -0.36997 -0.01551 " pathEditMode="relative" rAng="0" ptsTypes="AA">
                                      <p:cBhvr>
                                        <p:cTn id="20" dur="1000" fill="hold"/>
                                        <p:tgtEl>
                                          <p:spTgt spid="268310"/>
                                        </p:tgtEl>
                                        <p:attrNameLst>
                                          <p:attrName>ppt_x</p:attrName>
                                          <p:attrName>ppt_y</p:attrName>
                                        </p:attrNameLst>
                                      </p:cBhvr>
                                      <p:rCtr x="0" y="1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10" grpId="0" animBg="1"/>
      <p:bldP spid="268310" grpId="1" animBg="1"/>
      <p:bldP spid="268310"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577850" y="1012825"/>
            <a:ext cx="7951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gn="l"/>
            <a:r>
              <a:rPr lang="en-GB" altLang="zh-TW" sz="2400" b="0">
                <a:solidFill>
                  <a:schemeClr val="bg1"/>
                </a:solidFill>
                <a:latin typeface="Verdana" pitchFamily="34" charset="0"/>
              </a:rPr>
              <a:t>Selling Points</a:t>
            </a:r>
            <a:endParaRPr lang="en-US" altLang="zh-TW" sz="2400" b="0">
              <a:solidFill>
                <a:schemeClr val="bg1"/>
              </a:solidFill>
              <a:latin typeface="Verdana" pitchFamily="34" charset="0"/>
            </a:endParaRPr>
          </a:p>
        </p:txBody>
      </p:sp>
      <p:sp>
        <p:nvSpPr>
          <p:cNvPr id="253955" name="Rectangle 3"/>
          <p:cNvSpPr>
            <a:spLocks noChangeArrowheads="1"/>
          </p:cNvSpPr>
          <p:nvPr/>
        </p:nvSpPr>
        <p:spPr bwMode="auto">
          <a:xfrm>
            <a:off x="430213" y="1516063"/>
            <a:ext cx="81534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Clr>
                <a:srgbClr val="99CCFF"/>
              </a:buClr>
              <a:buFontTx/>
              <a:buChar char="•"/>
            </a:pPr>
            <a:r>
              <a:rPr lang="en-US" altLang="zh-TW" sz="1400">
                <a:solidFill>
                  <a:schemeClr val="tx1"/>
                </a:solidFill>
                <a:latin typeface="Verdana" pitchFamily="34" charset="0"/>
              </a:rPr>
              <a:t> Cutting-edge Technology</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Unified Switch = Wireless Controller + Powerful Switching capability</a:t>
            </a:r>
            <a:r>
              <a:rPr lang="en-US" altLang="zh-TW" sz="1600" b="0">
                <a:solidFill>
                  <a:schemeClr val="tx1"/>
                </a:solidFill>
                <a:latin typeface="Verdana" pitchFamily="34" charset="0"/>
              </a:rPr>
              <a:t> </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Unified </a:t>
            </a:r>
            <a:r>
              <a:rPr lang="en-US" altLang="zh-TW" sz="1400" b="0">
                <a:solidFill>
                  <a:srgbClr val="0000FF"/>
                </a:solidFill>
                <a:latin typeface="Verdana" pitchFamily="34" charset="0"/>
              </a:rPr>
              <a:t>Dual band 802.11n AP </a:t>
            </a:r>
          </a:p>
          <a:p>
            <a:pPr lvl="1" algn="l">
              <a:lnSpc>
                <a:spcPct val="120000"/>
              </a:lnSpc>
              <a:buClr>
                <a:srgbClr val="FF9900"/>
              </a:buClr>
              <a:buFont typeface="Wingdings" pitchFamily="2" charset="2"/>
              <a:buChar char="ü"/>
            </a:pPr>
            <a:r>
              <a:rPr lang="en-US" altLang="zh-TW" sz="1400" b="0">
                <a:solidFill>
                  <a:srgbClr val="0000FF"/>
                </a:solidFill>
                <a:latin typeface="Verdana" pitchFamily="34" charset="0"/>
              </a:rPr>
              <a:t> </a:t>
            </a:r>
            <a:r>
              <a:rPr lang="en-US" altLang="zh-TW" sz="1400" b="0">
                <a:solidFill>
                  <a:schemeClr val="tx1"/>
                </a:solidFill>
                <a:latin typeface="Verdana" pitchFamily="34" charset="0"/>
              </a:rPr>
              <a:t>Adaptable Wireless technology</a:t>
            </a:r>
          </a:p>
          <a:p>
            <a:pPr algn="l">
              <a:lnSpc>
                <a:spcPct val="120000"/>
              </a:lnSpc>
              <a:buClr>
                <a:srgbClr val="99CCFF"/>
              </a:buClr>
              <a:buFontTx/>
              <a:buChar char="•"/>
            </a:pPr>
            <a:r>
              <a:rPr lang="en-US" altLang="zh-TW" sz="1600" b="0">
                <a:solidFill>
                  <a:schemeClr val="tx1"/>
                </a:solidFill>
                <a:latin typeface="Verdana" pitchFamily="34" charset="0"/>
              </a:rPr>
              <a:t> </a:t>
            </a:r>
            <a:r>
              <a:rPr lang="en-US" altLang="zh-TW" sz="1400">
                <a:solidFill>
                  <a:schemeClr val="tx1"/>
                </a:solidFill>
                <a:latin typeface="Verdana" pitchFamily="34" charset="0"/>
              </a:rPr>
              <a:t>Ease of Management / Flexible Deployment</a:t>
            </a:r>
          </a:p>
          <a:p>
            <a:pPr lvl="1" algn="l">
              <a:lnSpc>
                <a:spcPct val="120000"/>
              </a:lnSpc>
              <a:buClr>
                <a:srgbClr val="FF9900"/>
              </a:buClr>
              <a:buFont typeface="Wingdings" pitchFamily="2" charset="2"/>
              <a:buChar char="ü"/>
            </a:pPr>
            <a:r>
              <a:rPr lang="en-US" altLang="zh-TW" sz="1400">
                <a:solidFill>
                  <a:srgbClr val="0000FF"/>
                </a:solidFill>
                <a:latin typeface="Verdana" pitchFamily="34" charset="0"/>
              </a:rPr>
              <a:t> </a:t>
            </a:r>
            <a:r>
              <a:rPr lang="en-US" altLang="zh-TW" sz="1400" b="0">
                <a:solidFill>
                  <a:srgbClr val="0000FF"/>
                </a:solidFill>
                <a:latin typeface="Verdana" pitchFamily="34" charset="0"/>
              </a:rPr>
              <a:t>Switch Clustering</a:t>
            </a:r>
          </a:p>
          <a:p>
            <a:pPr lvl="1" algn="l">
              <a:lnSpc>
                <a:spcPct val="120000"/>
              </a:lnSpc>
              <a:buClr>
                <a:srgbClr val="FF9900"/>
              </a:buClr>
              <a:buFont typeface="Wingdings" pitchFamily="2" charset="2"/>
              <a:buChar char="ü"/>
            </a:pPr>
            <a:r>
              <a:rPr lang="en-US" altLang="zh-TW" sz="1400" b="0">
                <a:solidFill>
                  <a:srgbClr val="0000FF"/>
                </a:solidFill>
                <a:latin typeface="Verdana" pitchFamily="34" charset="0"/>
              </a:rPr>
              <a:t> 802.1X Authenticator</a:t>
            </a:r>
            <a:endParaRPr lang="en-US" altLang="zh-TW" sz="1400" b="0">
              <a:solidFill>
                <a:schemeClr val="tx1"/>
              </a:solidFill>
              <a:latin typeface="Verdana" pitchFamily="34" charset="0"/>
            </a:endParaRPr>
          </a:p>
          <a:p>
            <a:pPr algn="l">
              <a:lnSpc>
                <a:spcPct val="120000"/>
              </a:lnSpc>
              <a:buClr>
                <a:srgbClr val="99CCFF"/>
              </a:buClr>
              <a:buFontTx/>
              <a:buChar char="•"/>
            </a:pPr>
            <a:r>
              <a:rPr lang="en-US" altLang="zh-TW" sz="1400" b="0">
                <a:solidFill>
                  <a:schemeClr val="tx1"/>
                </a:solidFill>
                <a:latin typeface="Verdana" pitchFamily="34" charset="0"/>
              </a:rPr>
              <a:t> </a:t>
            </a:r>
            <a:r>
              <a:rPr lang="en-US" altLang="zh-TW" sz="1400">
                <a:solidFill>
                  <a:schemeClr val="tx1"/>
                </a:solidFill>
                <a:latin typeface="Verdana" pitchFamily="34" charset="0"/>
              </a:rPr>
              <a:t>Advanced Security</a:t>
            </a:r>
          </a:p>
          <a:p>
            <a:pPr lvl="1" algn="l">
              <a:lnSpc>
                <a:spcPct val="120000"/>
              </a:lnSpc>
              <a:buClr>
                <a:srgbClr val="99CCFF"/>
              </a:buClr>
              <a:buFontTx/>
              <a:buChar char="•"/>
            </a:pPr>
            <a:r>
              <a:rPr lang="en-US" altLang="zh-TW" sz="1400">
                <a:solidFill>
                  <a:schemeClr val="tx1"/>
                </a:solidFill>
                <a:latin typeface="Verdana" pitchFamily="34" charset="0"/>
              </a:rPr>
              <a:t> </a:t>
            </a:r>
            <a:r>
              <a:rPr lang="en-US" altLang="zh-TW" sz="1400" b="0">
                <a:solidFill>
                  <a:srgbClr val="0000FF"/>
                </a:solidFill>
                <a:latin typeface="Verdana" pitchFamily="34" charset="0"/>
              </a:rPr>
              <a:t>Wireless IDS + Rogue AP Mitigation</a:t>
            </a:r>
          </a:p>
          <a:p>
            <a:pPr algn="l">
              <a:lnSpc>
                <a:spcPct val="120000"/>
              </a:lnSpc>
              <a:buClr>
                <a:srgbClr val="99CCFF"/>
              </a:buClr>
              <a:buFontTx/>
              <a:buChar char="•"/>
            </a:pPr>
            <a:r>
              <a:rPr lang="en-US" altLang="zh-TW" sz="1400">
                <a:solidFill>
                  <a:schemeClr val="tx1"/>
                </a:solidFill>
                <a:latin typeface="Verdana" pitchFamily="34" charset="0"/>
              </a:rPr>
              <a:t> Self-Healing Wireless Network</a:t>
            </a:r>
          </a:p>
          <a:p>
            <a:pPr algn="l">
              <a:lnSpc>
                <a:spcPct val="120000"/>
              </a:lnSpc>
              <a:buClr>
                <a:srgbClr val="99CCFF"/>
              </a:buClr>
              <a:buFontTx/>
              <a:buChar char="•"/>
            </a:pPr>
            <a:r>
              <a:rPr lang="en-US" altLang="zh-TW" sz="1400">
                <a:solidFill>
                  <a:schemeClr val="tx1"/>
                </a:solidFill>
                <a:latin typeface="Verdana" pitchFamily="34" charset="0"/>
              </a:rPr>
              <a:t> Scalable deployment</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Up to </a:t>
            </a:r>
            <a:r>
              <a:rPr lang="en-US" altLang="zh-TW" sz="1400" b="0">
                <a:solidFill>
                  <a:srgbClr val="0000FF"/>
                </a:solidFill>
                <a:latin typeface="Verdana" pitchFamily="34" charset="0"/>
              </a:rPr>
              <a:t>256 APs, 8 switches</a:t>
            </a:r>
            <a:r>
              <a:rPr lang="en-US" altLang="zh-TW" sz="1400" b="0">
                <a:solidFill>
                  <a:schemeClr val="tx1"/>
                </a:solidFill>
                <a:latin typeface="Verdana" pitchFamily="34" charset="0"/>
              </a:rPr>
              <a:t> in a Roaming group</a:t>
            </a:r>
          </a:p>
          <a:p>
            <a:pPr lvl="2" algn="l">
              <a:lnSpc>
                <a:spcPct val="120000"/>
              </a:lnSpc>
              <a:buClr>
                <a:srgbClr val="FF9900"/>
              </a:buClr>
              <a:buFont typeface="Wingdings" pitchFamily="2" charset="2"/>
              <a:buChar char="ü"/>
            </a:pPr>
            <a:r>
              <a:rPr lang="en-US" altLang="zh-TW" sz="1400" b="0">
                <a:solidFill>
                  <a:schemeClr val="tx1"/>
                </a:solidFill>
                <a:latin typeface="Verdana" pitchFamily="34" charset="0"/>
              </a:rPr>
              <a:t> Per switch - 1024 tunneled users, 2048 non-tunneled users</a:t>
            </a:r>
          </a:p>
          <a:p>
            <a:pPr lvl="2" algn="l">
              <a:lnSpc>
                <a:spcPct val="120000"/>
              </a:lnSpc>
              <a:buClr>
                <a:srgbClr val="FF9900"/>
              </a:buClr>
              <a:buFont typeface="Wingdings" pitchFamily="2" charset="2"/>
              <a:buChar char="ü"/>
            </a:pPr>
            <a:r>
              <a:rPr lang="en-US" altLang="zh-TW" sz="1400" b="0">
                <a:solidFill>
                  <a:schemeClr val="tx1"/>
                </a:solidFill>
                <a:latin typeface="Verdana" pitchFamily="34" charset="0"/>
              </a:rPr>
              <a:t> Up to 8,192 users in a Roaming group</a:t>
            </a:r>
          </a:p>
          <a:p>
            <a:pPr lvl="2" algn="l">
              <a:lnSpc>
                <a:spcPct val="120000"/>
              </a:lnSpc>
              <a:buClr>
                <a:srgbClr val="FF9900"/>
              </a:buClr>
              <a:buFont typeface="Wingdings" pitchFamily="2" charset="2"/>
              <a:buChar char="ü"/>
            </a:pPr>
            <a:r>
              <a:rPr lang="en-US" altLang="zh-TW" sz="1400" b="0">
                <a:solidFill>
                  <a:schemeClr val="tx1"/>
                </a:solidFill>
                <a:latin typeface="Verdana" pitchFamily="34" charset="0"/>
              </a:rPr>
              <a:t> </a:t>
            </a:r>
            <a:r>
              <a:rPr lang="en-US" altLang="zh-TW" sz="1400" b="0">
                <a:solidFill>
                  <a:srgbClr val="0000FF"/>
                </a:solidFill>
                <a:latin typeface="Verdana" pitchFamily="34" charset="0"/>
              </a:rPr>
              <a:t>AP-AP Tunnel</a:t>
            </a:r>
          </a:p>
          <a:p>
            <a:pPr algn="l">
              <a:lnSpc>
                <a:spcPct val="120000"/>
              </a:lnSpc>
              <a:buClr>
                <a:srgbClr val="99CCFF"/>
              </a:buClr>
              <a:buFontTx/>
              <a:buChar char="•"/>
            </a:pPr>
            <a:r>
              <a:rPr lang="en-US" altLang="zh-TW" sz="1400" b="0">
                <a:solidFill>
                  <a:schemeClr val="tx1"/>
                </a:solidFill>
                <a:latin typeface="Verdana" pitchFamily="34" charset="0"/>
              </a:rPr>
              <a:t> </a:t>
            </a:r>
            <a:r>
              <a:rPr lang="en-US" altLang="zh-TW" sz="1400">
                <a:solidFill>
                  <a:schemeClr val="tx1"/>
                </a:solidFill>
                <a:latin typeface="Verdana" pitchFamily="34" charset="0"/>
              </a:rPr>
              <a:t>Captive Portal Rate-limiting</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Per-user bandwidth control</a:t>
            </a:r>
          </a:p>
          <a:p>
            <a:pPr algn="l">
              <a:lnSpc>
                <a:spcPct val="120000"/>
              </a:lnSpc>
              <a:buClr>
                <a:srgbClr val="99CCFF"/>
              </a:buClr>
            </a:pPr>
            <a:endParaRPr lang="en-US" altLang="zh-TW" sz="1400" b="0">
              <a:solidFill>
                <a:srgbClr val="0000FF"/>
              </a:solidFill>
              <a:latin typeface="Verdana" pitchFamily="34" charset="0"/>
            </a:endParaRPr>
          </a:p>
          <a:p>
            <a:pPr algn="l">
              <a:lnSpc>
                <a:spcPct val="120000"/>
              </a:lnSpc>
              <a:buClr>
                <a:srgbClr val="99CCFF"/>
              </a:buClr>
              <a:buFontTx/>
              <a:buChar char="•"/>
            </a:pPr>
            <a:r>
              <a:rPr lang="en-US" altLang="zh-TW" sz="1600">
                <a:solidFill>
                  <a:schemeClr val="tx1"/>
                </a:solidFill>
                <a:latin typeface="Verdana" pitchFamily="34" charset="0"/>
              </a:rPr>
              <a:t> D-Link – Years of Number 1 in Wireless industry</a:t>
            </a:r>
            <a:endParaRPr lang="en-US" altLang="zh-TW" sz="140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3955">
                                            <p:txEl>
                                              <p:pRg st="2" end="2"/>
                                            </p:txEl>
                                          </p:spTgt>
                                        </p:tgtEl>
                                        <p:attrNameLst>
                                          <p:attrName>style.visibility</p:attrName>
                                        </p:attrNameLst>
                                      </p:cBhvr>
                                      <p:to>
                                        <p:strVal val="visible"/>
                                      </p:to>
                                    </p:set>
                                    <p:animEffect transition="in" filter="fade">
                                      <p:cBhvr>
                                        <p:cTn id="7" dur="500"/>
                                        <p:tgtEl>
                                          <p:spTgt spid="25395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3955">
                                            <p:txEl>
                                              <p:pRg st="3" end="3"/>
                                            </p:txEl>
                                          </p:spTgt>
                                        </p:tgtEl>
                                        <p:attrNameLst>
                                          <p:attrName>style.visibility</p:attrName>
                                        </p:attrNameLst>
                                      </p:cBhvr>
                                      <p:to>
                                        <p:strVal val="visible"/>
                                      </p:to>
                                    </p:set>
                                    <p:animEffect transition="in" filter="fade">
                                      <p:cBhvr>
                                        <p:cTn id="12" dur="500"/>
                                        <p:tgtEl>
                                          <p:spTgt spid="25395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3955">
                                            <p:txEl>
                                              <p:pRg st="4" end="4"/>
                                            </p:txEl>
                                          </p:spTgt>
                                        </p:tgtEl>
                                        <p:attrNameLst>
                                          <p:attrName>style.visibility</p:attrName>
                                        </p:attrNameLst>
                                      </p:cBhvr>
                                      <p:to>
                                        <p:strVal val="visible"/>
                                      </p:to>
                                    </p:set>
                                    <p:animEffect transition="in" filter="fade">
                                      <p:cBhvr>
                                        <p:cTn id="17" dur="500"/>
                                        <p:tgtEl>
                                          <p:spTgt spid="25395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3955">
                                            <p:txEl>
                                              <p:pRg st="5" end="5"/>
                                            </p:txEl>
                                          </p:spTgt>
                                        </p:tgtEl>
                                        <p:attrNameLst>
                                          <p:attrName>style.visibility</p:attrName>
                                        </p:attrNameLst>
                                      </p:cBhvr>
                                      <p:to>
                                        <p:strVal val="visible"/>
                                      </p:to>
                                    </p:set>
                                    <p:animEffect transition="in" filter="fade">
                                      <p:cBhvr>
                                        <p:cTn id="22" dur="500"/>
                                        <p:tgtEl>
                                          <p:spTgt spid="25395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53955">
                                            <p:txEl>
                                              <p:pRg st="6" end="6"/>
                                            </p:txEl>
                                          </p:spTgt>
                                        </p:tgtEl>
                                        <p:attrNameLst>
                                          <p:attrName>style.visibility</p:attrName>
                                        </p:attrNameLst>
                                      </p:cBhvr>
                                      <p:to>
                                        <p:strVal val="visible"/>
                                      </p:to>
                                    </p:set>
                                    <p:animEffect transition="in" filter="fade">
                                      <p:cBhvr>
                                        <p:cTn id="27" dur="500"/>
                                        <p:tgtEl>
                                          <p:spTgt spid="25395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53955">
                                            <p:txEl>
                                              <p:pRg st="7" end="7"/>
                                            </p:txEl>
                                          </p:spTgt>
                                        </p:tgtEl>
                                        <p:attrNameLst>
                                          <p:attrName>style.visibility</p:attrName>
                                        </p:attrNameLst>
                                      </p:cBhvr>
                                      <p:to>
                                        <p:strVal val="visible"/>
                                      </p:to>
                                    </p:set>
                                    <p:animEffect transition="in" filter="fade">
                                      <p:cBhvr>
                                        <p:cTn id="32" dur="500"/>
                                        <p:tgtEl>
                                          <p:spTgt spid="25395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53955">
                                            <p:txEl>
                                              <p:pRg st="8" end="8"/>
                                            </p:txEl>
                                          </p:spTgt>
                                        </p:tgtEl>
                                        <p:attrNameLst>
                                          <p:attrName>style.visibility</p:attrName>
                                        </p:attrNameLst>
                                      </p:cBhvr>
                                      <p:to>
                                        <p:strVal val="visible"/>
                                      </p:to>
                                    </p:set>
                                    <p:animEffect transition="in" filter="fade">
                                      <p:cBhvr>
                                        <p:cTn id="37" dur="500"/>
                                        <p:tgtEl>
                                          <p:spTgt spid="25395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53955">
                                            <p:txEl>
                                              <p:pRg st="9" end="9"/>
                                            </p:txEl>
                                          </p:spTgt>
                                        </p:tgtEl>
                                        <p:attrNameLst>
                                          <p:attrName>style.visibility</p:attrName>
                                        </p:attrNameLst>
                                      </p:cBhvr>
                                      <p:to>
                                        <p:strVal val="visible"/>
                                      </p:to>
                                    </p:set>
                                    <p:animEffect transition="in" filter="fade">
                                      <p:cBhvr>
                                        <p:cTn id="42" dur="500"/>
                                        <p:tgtEl>
                                          <p:spTgt spid="253955">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53955">
                                            <p:txEl>
                                              <p:pRg st="10" end="10"/>
                                            </p:txEl>
                                          </p:spTgt>
                                        </p:tgtEl>
                                        <p:attrNameLst>
                                          <p:attrName>style.visibility</p:attrName>
                                        </p:attrNameLst>
                                      </p:cBhvr>
                                      <p:to>
                                        <p:strVal val="visible"/>
                                      </p:to>
                                    </p:set>
                                    <p:animEffect transition="in" filter="fade">
                                      <p:cBhvr>
                                        <p:cTn id="47" dur="500"/>
                                        <p:tgtEl>
                                          <p:spTgt spid="253955">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53955">
                                            <p:txEl>
                                              <p:pRg st="11" end="11"/>
                                            </p:txEl>
                                          </p:spTgt>
                                        </p:tgtEl>
                                        <p:attrNameLst>
                                          <p:attrName>style.visibility</p:attrName>
                                        </p:attrNameLst>
                                      </p:cBhvr>
                                      <p:to>
                                        <p:strVal val="visible"/>
                                      </p:to>
                                    </p:set>
                                    <p:animEffect transition="in" filter="fade">
                                      <p:cBhvr>
                                        <p:cTn id="50" dur="500"/>
                                        <p:tgtEl>
                                          <p:spTgt spid="253955">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53955">
                                            <p:txEl>
                                              <p:pRg st="12" end="12"/>
                                            </p:txEl>
                                          </p:spTgt>
                                        </p:tgtEl>
                                        <p:attrNameLst>
                                          <p:attrName>style.visibility</p:attrName>
                                        </p:attrNameLst>
                                      </p:cBhvr>
                                      <p:to>
                                        <p:strVal val="visible"/>
                                      </p:to>
                                    </p:set>
                                    <p:animEffect transition="in" filter="fade">
                                      <p:cBhvr>
                                        <p:cTn id="53" dur="500"/>
                                        <p:tgtEl>
                                          <p:spTgt spid="253955">
                                            <p:txEl>
                                              <p:pRg st="12" end="1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53955">
                                            <p:txEl>
                                              <p:pRg st="13" end="13"/>
                                            </p:txEl>
                                          </p:spTgt>
                                        </p:tgtEl>
                                        <p:attrNameLst>
                                          <p:attrName>style.visibility</p:attrName>
                                        </p:attrNameLst>
                                      </p:cBhvr>
                                      <p:to>
                                        <p:strVal val="visible"/>
                                      </p:to>
                                    </p:set>
                                    <p:animEffect transition="in" filter="fade">
                                      <p:cBhvr>
                                        <p:cTn id="56" dur="500"/>
                                        <p:tgtEl>
                                          <p:spTgt spid="253955">
                                            <p:txEl>
                                              <p:pRg st="13" end="1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53955">
                                            <p:txEl>
                                              <p:pRg st="14" end="14"/>
                                            </p:txEl>
                                          </p:spTgt>
                                        </p:tgtEl>
                                        <p:attrNameLst>
                                          <p:attrName>style.visibility</p:attrName>
                                        </p:attrNameLst>
                                      </p:cBhvr>
                                      <p:to>
                                        <p:strVal val="visible"/>
                                      </p:to>
                                    </p:set>
                                    <p:animEffect transition="in" filter="fade">
                                      <p:cBhvr>
                                        <p:cTn id="59" dur="500"/>
                                        <p:tgtEl>
                                          <p:spTgt spid="253955">
                                            <p:txEl>
                                              <p:pRg st="14" end="14"/>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53955">
                                            <p:txEl>
                                              <p:pRg st="15" end="15"/>
                                            </p:txEl>
                                          </p:spTgt>
                                        </p:tgtEl>
                                        <p:attrNameLst>
                                          <p:attrName>style.visibility</p:attrName>
                                        </p:attrNameLst>
                                      </p:cBhvr>
                                      <p:to>
                                        <p:strVal val="visible"/>
                                      </p:to>
                                    </p:set>
                                    <p:animEffect transition="in" filter="fade">
                                      <p:cBhvr>
                                        <p:cTn id="64" dur="500"/>
                                        <p:tgtEl>
                                          <p:spTgt spid="253955">
                                            <p:txEl>
                                              <p:pRg st="15" end="15"/>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253955">
                                            <p:txEl>
                                              <p:pRg st="16" end="16"/>
                                            </p:txEl>
                                          </p:spTgt>
                                        </p:tgtEl>
                                        <p:attrNameLst>
                                          <p:attrName>style.visibility</p:attrName>
                                        </p:attrNameLst>
                                      </p:cBhvr>
                                      <p:to>
                                        <p:strVal val="visible"/>
                                      </p:to>
                                    </p:set>
                                    <p:animEffect transition="in" filter="fade">
                                      <p:cBhvr>
                                        <p:cTn id="67" dur="500"/>
                                        <p:tgtEl>
                                          <p:spTgt spid="253955">
                                            <p:txEl>
                                              <p:pRg st="16" end="16"/>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53955">
                                            <p:txEl>
                                              <p:pRg st="18" end="18"/>
                                            </p:txEl>
                                          </p:spTgt>
                                        </p:tgtEl>
                                        <p:attrNameLst>
                                          <p:attrName>style.visibility</p:attrName>
                                        </p:attrNameLst>
                                      </p:cBhvr>
                                      <p:to>
                                        <p:strVal val="visible"/>
                                      </p:to>
                                    </p:set>
                                    <p:animEffect transition="in" filter="fade">
                                      <p:cBhvr>
                                        <p:cTn id="72" dur="500"/>
                                        <p:tgtEl>
                                          <p:spTgt spid="25395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77850" y="1012825"/>
            <a:ext cx="7951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gn="l"/>
            <a:r>
              <a:rPr lang="en-GB" altLang="zh-TW" sz="2400" b="0">
                <a:solidFill>
                  <a:schemeClr val="bg1"/>
                </a:solidFill>
                <a:latin typeface="Verdana" pitchFamily="34" charset="0"/>
              </a:rPr>
              <a:t>Backward Compatibility</a:t>
            </a:r>
            <a:endParaRPr lang="en-US" altLang="zh-TW" sz="2400" b="0">
              <a:solidFill>
                <a:schemeClr val="bg1"/>
              </a:solidFill>
              <a:latin typeface="Verdana" pitchFamily="34" charset="0"/>
            </a:endParaRPr>
          </a:p>
        </p:txBody>
      </p:sp>
      <p:sp>
        <p:nvSpPr>
          <p:cNvPr id="276483" name="Rectangle 3"/>
          <p:cNvSpPr>
            <a:spLocks noChangeArrowheads="1"/>
          </p:cNvSpPr>
          <p:nvPr/>
        </p:nvSpPr>
        <p:spPr bwMode="auto">
          <a:xfrm>
            <a:off x="568325" y="1589088"/>
            <a:ext cx="81534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buClr>
                <a:srgbClr val="99CCFF"/>
              </a:buClr>
            </a:pPr>
            <a:r>
              <a:rPr lang="en-US" altLang="zh-TW" sz="1400">
                <a:solidFill>
                  <a:schemeClr val="tx1"/>
                </a:solidFill>
                <a:latin typeface="Verdana" pitchFamily="34" charset="0"/>
              </a:rPr>
              <a:t>Since DWS-3000 will be able to manage DWL-8600AP in R3.0 (Q2, 2010), how does it work in a mixed environment with both DWS-3000 and DWS-4000?</a:t>
            </a:r>
          </a:p>
          <a:p>
            <a:pPr algn="l">
              <a:lnSpc>
                <a:spcPct val="120000"/>
              </a:lnSpc>
              <a:buClr>
                <a:srgbClr val="99CCFF"/>
              </a:buClr>
            </a:pPr>
            <a:endParaRPr lang="en-US" altLang="zh-TW" sz="1400">
              <a:solidFill>
                <a:schemeClr val="tx1"/>
              </a:solidFill>
              <a:latin typeface="Verdana" pitchFamily="34" charset="0"/>
            </a:endParaRPr>
          </a:p>
          <a:p>
            <a:pPr algn="l">
              <a:lnSpc>
                <a:spcPct val="120000"/>
              </a:lnSpc>
              <a:buClr>
                <a:srgbClr val="99CCFF"/>
              </a:buClr>
              <a:buFontTx/>
              <a:buChar char="•"/>
            </a:pPr>
            <a:r>
              <a:rPr lang="en-US" altLang="zh-TW" sz="1400">
                <a:solidFill>
                  <a:schemeClr val="tx1"/>
                </a:solidFill>
                <a:latin typeface="Verdana" pitchFamily="34" charset="0"/>
              </a:rPr>
              <a:t> DWL-8600AP: Single firmware only!</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Can be managed by either DWS-3000 or DWS-4000</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Can distinguish different DWS during discovery</a:t>
            </a:r>
          </a:p>
          <a:p>
            <a:pPr lvl="1" algn="l">
              <a:lnSpc>
                <a:spcPct val="120000"/>
              </a:lnSpc>
              <a:buClr>
                <a:srgbClr val="FF9900"/>
              </a:buClr>
              <a:buFont typeface="Wingdings" pitchFamily="2" charset="2"/>
              <a:buChar char="ü"/>
            </a:pPr>
            <a:r>
              <a:rPr lang="en-US" altLang="zh-TW" sz="1400">
                <a:solidFill>
                  <a:schemeClr val="tx1"/>
                </a:solidFill>
                <a:latin typeface="Verdana" pitchFamily="34" charset="0"/>
              </a:rPr>
              <a:t>  </a:t>
            </a:r>
            <a:r>
              <a:rPr lang="en-US" altLang="zh-TW" sz="1400" b="0">
                <a:solidFill>
                  <a:schemeClr val="tx1"/>
                </a:solidFill>
                <a:latin typeface="Verdana" pitchFamily="34" charset="0"/>
              </a:rPr>
              <a:t>No need to maintain two different firmware for different DWS</a:t>
            </a:r>
          </a:p>
          <a:p>
            <a:pPr lvl="1" algn="l">
              <a:lnSpc>
                <a:spcPct val="120000"/>
              </a:lnSpc>
              <a:buClr>
                <a:srgbClr val="FF9900"/>
              </a:buClr>
              <a:buFont typeface="Wingdings" pitchFamily="2" charset="2"/>
              <a:buNone/>
            </a:pPr>
            <a:endParaRPr lang="en-US" altLang="zh-TW" sz="1400" b="0">
              <a:solidFill>
                <a:schemeClr val="tx1"/>
              </a:solidFill>
              <a:latin typeface="Verdana" pitchFamily="34" charset="0"/>
            </a:endParaRPr>
          </a:p>
          <a:p>
            <a:pPr algn="l">
              <a:lnSpc>
                <a:spcPct val="120000"/>
              </a:lnSpc>
              <a:buClr>
                <a:srgbClr val="99CCFF"/>
              </a:buClr>
              <a:buFontTx/>
              <a:buChar char="•"/>
            </a:pPr>
            <a:r>
              <a:rPr lang="en-US" altLang="zh-TW" sz="1400">
                <a:solidFill>
                  <a:schemeClr val="tx1"/>
                </a:solidFill>
                <a:latin typeface="Verdana" pitchFamily="34" charset="0"/>
              </a:rPr>
              <a:t> How to control in a mixed environment?</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DWL-8600AP receives discovery messages from both DWS-3000 and 4000</a:t>
            </a:r>
          </a:p>
          <a:p>
            <a:pPr lvl="1" algn="l">
              <a:lnSpc>
                <a:spcPct val="120000"/>
              </a:lnSpc>
              <a:buClr>
                <a:srgbClr val="FF9900"/>
              </a:buClr>
              <a:buFont typeface="Wingdings" pitchFamily="2" charset="2"/>
              <a:buChar char="ü"/>
            </a:pPr>
            <a:r>
              <a:rPr lang="en-US" altLang="zh-TW" sz="1400" b="0">
                <a:solidFill>
                  <a:schemeClr val="tx1"/>
                </a:solidFill>
                <a:latin typeface="Verdana" pitchFamily="34" charset="0"/>
              </a:rPr>
              <a:t> Switch checks if the AP’s MAC is in the Valid AP List</a:t>
            </a:r>
          </a:p>
          <a:p>
            <a:pPr lvl="2" algn="l">
              <a:lnSpc>
                <a:spcPct val="120000"/>
              </a:lnSpc>
              <a:buClr>
                <a:srgbClr val="FF9900"/>
              </a:buClr>
              <a:buFont typeface="Wingdings" pitchFamily="2" charset="2"/>
              <a:buChar char="Ø"/>
            </a:pPr>
            <a:r>
              <a:rPr lang="en-US" altLang="zh-TW" sz="1400" b="0">
                <a:solidFill>
                  <a:schemeClr val="tx1"/>
                </a:solidFill>
                <a:latin typeface="Verdana" pitchFamily="34" charset="0"/>
              </a:rPr>
              <a:t> If yes, manage the AP</a:t>
            </a:r>
          </a:p>
          <a:p>
            <a:pPr lvl="2" algn="l">
              <a:lnSpc>
                <a:spcPct val="120000"/>
              </a:lnSpc>
              <a:buClr>
                <a:srgbClr val="FF9900"/>
              </a:buClr>
              <a:buFont typeface="Wingdings" pitchFamily="2" charset="2"/>
              <a:buChar char="Ø"/>
            </a:pPr>
            <a:r>
              <a:rPr lang="en-US" altLang="zh-TW" sz="1400" b="0">
                <a:solidFill>
                  <a:schemeClr val="tx1"/>
                </a:solidFill>
                <a:latin typeface="Verdana" pitchFamily="34" charset="0"/>
              </a:rPr>
              <a:t> If not, cannot manage the AP</a:t>
            </a:r>
          </a:p>
          <a:p>
            <a:pPr algn="l">
              <a:lnSpc>
                <a:spcPct val="120000"/>
              </a:lnSpc>
              <a:buClr>
                <a:srgbClr val="99CCFF"/>
              </a:buClr>
              <a:buFontTx/>
              <a:buChar char="•"/>
            </a:pPr>
            <a:endParaRPr lang="en-US" altLang="zh-TW" sz="1400" b="0">
              <a:solidFill>
                <a:srgbClr val="0000F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483">
                                            <p:txEl>
                                              <p:pRg st="7" end="7"/>
                                            </p:txEl>
                                          </p:spTgt>
                                        </p:tgtEl>
                                        <p:attrNameLst>
                                          <p:attrName>style.visibility</p:attrName>
                                        </p:attrNameLst>
                                      </p:cBhvr>
                                      <p:to>
                                        <p:strVal val="visible"/>
                                      </p:to>
                                    </p:set>
                                    <p:animEffect transition="in" filter="fade">
                                      <p:cBhvr>
                                        <p:cTn id="7" dur="500"/>
                                        <p:tgtEl>
                                          <p:spTgt spid="27648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483">
                                            <p:txEl>
                                              <p:pRg st="8" end="8"/>
                                            </p:txEl>
                                          </p:spTgt>
                                        </p:tgtEl>
                                        <p:attrNameLst>
                                          <p:attrName>style.visibility</p:attrName>
                                        </p:attrNameLst>
                                      </p:cBhvr>
                                      <p:to>
                                        <p:strVal val="visible"/>
                                      </p:to>
                                    </p:set>
                                    <p:animEffect transition="in" filter="fade">
                                      <p:cBhvr>
                                        <p:cTn id="10" dur="500"/>
                                        <p:tgtEl>
                                          <p:spTgt spid="27648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6483">
                                            <p:txEl>
                                              <p:pRg st="9" end="9"/>
                                            </p:txEl>
                                          </p:spTgt>
                                        </p:tgtEl>
                                        <p:attrNameLst>
                                          <p:attrName>style.visibility</p:attrName>
                                        </p:attrNameLst>
                                      </p:cBhvr>
                                      <p:to>
                                        <p:strVal val="visible"/>
                                      </p:to>
                                    </p:set>
                                    <p:animEffect transition="in" filter="fade">
                                      <p:cBhvr>
                                        <p:cTn id="13" dur="500"/>
                                        <p:tgtEl>
                                          <p:spTgt spid="27648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6483">
                                            <p:txEl>
                                              <p:pRg st="10" end="10"/>
                                            </p:txEl>
                                          </p:spTgt>
                                        </p:tgtEl>
                                        <p:attrNameLst>
                                          <p:attrName>style.visibility</p:attrName>
                                        </p:attrNameLst>
                                      </p:cBhvr>
                                      <p:to>
                                        <p:strVal val="visible"/>
                                      </p:to>
                                    </p:set>
                                    <p:animEffect transition="in" filter="fade">
                                      <p:cBhvr>
                                        <p:cTn id="16" dur="500"/>
                                        <p:tgtEl>
                                          <p:spTgt spid="27648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76483">
                                            <p:txEl>
                                              <p:pRg st="11" end="11"/>
                                            </p:txEl>
                                          </p:spTgt>
                                        </p:tgtEl>
                                        <p:attrNameLst>
                                          <p:attrName>style.visibility</p:attrName>
                                        </p:attrNameLst>
                                      </p:cBhvr>
                                      <p:to>
                                        <p:strVal val="visible"/>
                                      </p:to>
                                    </p:set>
                                    <p:animEffect transition="in" filter="fade">
                                      <p:cBhvr>
                                        <p:cTn id="19" dur="500"/>
                                        <p:tgtEl>
                                          <p:spTgt spid="2764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zh-TW" sz="2400" smtClean="0"/>
              <a:t>Target Customers</a:t>
            </a:r>
          </a:p>
        </p:txBody>
      </p:sp>
      <p:sp>
        <p:nvSpPr>
          <p:cNvPr id="43011" name="Rectangle 3"/>
          <p:cNvSpPr>
            <a:spLocks noGrp="1" noChangeArrowheads="1"/>
          </p:cNvSpPr>
          <p:nvPr>
            <p:ph type="body" idx="1"/>
          </p:nvPr>
        </p:nvSpPr>
        <p:spPr/>
        <p:txBody>
          <a:bodyPr/>
          <a:lstStyle/>
          <a:p>
            <a:pPr eaLnBrk="1" hangingPunct="1">
              <a:buClr>
                <a:srgbClr val="66CCFF"/>
              </a:buClr>
              <a:buFont typeface="Wingdings" pitchFamily="2" charset="2"/>
              <a:buChar char="l"/>
            </a:pPr>
            <a:r>
              <a:rPr lang="en-US" altLang="zh-TW" sz="1700" smtClean="0"/>
              <a:t>University</a:t>
            </a:r>
          </a:p>
          <a:p>
            <a:pPr eaLnBrk="1" hangingPunct="1">
              <a:buClr>
                <a:srgbClr val="66CCFF"/>
              </a:buClr>
              <a:buFont typeface="Wingdings" pitchFamily="2" charset="2"/>
              <a:buChar char="l"/>
            </a:pPr>
            <a:r>
              <a:rPr lang="en-US" altLang="zh-TW" sz="1700" smtClean="0"/>
              <a:t>Hospitals &amp; distributed clinics</a:t>
            </a:r>
          </a:p>
          <a:p>
            <a:pPr eaLnBrk="1" hangingPunct="1">
              <a:buClr>
                <a:srgbClr val="66CCFF"/>
              </a:buClr>
              <a:buFont typeface="Wingdings" pitchFamily="2" charset="2"/>
              <a:buChar char="l"/>
            </a:pPr>
            <a:r>
              <a:rPr lang="en-US" altLang="zh-TW" sz="1700" smtClean="0"/>
              <a:t>Retail stores</a:t>
            </a:r>
          </a:p>
          <a:p>
            <a:pPr eaLnBrk="1" hangingPunct="1">
              <a:buClr>
                <a:srgbClr val="66CCFF"/>
              </a:buClr>
              <a:buFont typeface="Wingdings" pitchFamily="2" charset="2"/>
              <a:buChar char="l"/>
            </a:pPr>
            <a:r>
              <a:rPr lang="en-US" altLang="zh-TW" sz="1700" smtClean="0"/>
              <a:t>Manufacturing floors / Warehouse</a:t>
            </a:r>
          </a:p>
          <a:p>
            <a:pPr eaLnBrk="1" hangingPunct="1">
              <a:buClr>
                <a:srgbClr val="66CCFF"/>
              </a:buClr>
              <a:buFont typeface="Wingdings" pitchFamily="2" charset="2"/>
              <a:buChar char="l"/>
            </a:pPr>
            <a:r>
              <a:rPr lang="en-US" altLang="zh-TW" sz="1700" smtClean="0"/>
              <a:t>Airport</a:t>
            </a:r>
          </a:p>
          <a:p>
            <a:pPr eaLnBrk="1" hangingPunct="1">
              <a:buClr>
                <a:srgbClr val="66CCFF"/>
              </a:buClr>
              <a:buFont typeface="Wingdings" pitchFamily="2" charset="2"/>
              <a:buChar char="l"/>
            </a:pPr>
            <a:r>
              <a:rPr lang="en-US" altLang="zh-TW" sz="1700" smtClean="0"/>
              <a:t>Convention Centers</a:t>
            </a:r>
          </a:p>
          <a:p>
            <a:pPr eaLnBrk="1" hangingPunct="1">
              <a:buClr>
                <a:srgbClr val="66CCFF"/>
              </a:buClr>
              <a:buFont typeface="Wingdings" pitchFamily="2" charset="2"/>
              <a:buChar char="l"/>
            </a:pPr>
            <a:r>
              <a:rPr lang="en-US" altLang="zh-TW" sz="1700" smtClean="0"/>
              <a:t>Any enterprises who need centralized WLAN management or VoIP application.</a:t>
            </a:r>
          </a:p>
          <a:p>
            <a:pPr eaLnBrk="1" hangingPunct="1">
              <a:buClr>
                <a:srgbClr val="66CCFF"/>
              </a:buClr>
              <a:buFont typeface="Wingdings" pitchFamily="2" charset="2"/>
              <a:buChar char="l"/>
            </a:pPr>
            <a:endParaRPr lang="en-US" altLang="zh-TW" sz="1700" smtClean="0"/>
          </a:p>
          <a:p>
            <a:pPr eaLnBrk="1" hangingPunct="1"/>
            <a:endParaRPr lang="en-US" altLang="zh-TW"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TW" sz="2400" smtClean="0"/>
              <a:t>Challenges of Legacy WLAN Management</a:t>
            </a:r>
          </a:p>
        </p:txBody>
      </p:sp>
      <p:pic>
        <p:nvPicPr>
          <p:cNvPr id="7171" name="Picture 4" descr="RD&amp;S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2449513"/>
            <a:ext cx="63754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Text Box 6"/>
          <p:cNvSpPr txBox="1">
            <a:spLocks noChangeArrowheads="1"/>
          </p:cNvSpPr>
          <p:nvPr/>
        </p:nvSpPr>
        <p:spPr bwMode="auto">
          <a:xfrm>
            <a:off x="365125" y="1735138"/>
            <a:ext cx="3000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Connectivity</a:t>
            </a:r>
          </a:p>
          <a:p>
            <a:pPr algn="l" eaLnBrk="1" hangingPunct="1"/>
            <a:r>
              <a:rPr lang="en-US" altLang="zh-TW" sz="1400" b="0">
                <a:solidFill>
                  <a:schemeClr val="tx1"/>
                </a:solidFill>
              </a:rPr>
              <a:t>  How do I guarantee the coverage?</a:t>
            </a:r>
          </a:p>
        </p:txBody>
      </p:sp>
      <p:sp>
        <p:nvSpPr>
          <p:cNvPr id="114695" name="Text Box 7"/>
          <p:cNvSpPr txBox="1">
            <a:spLocks noChangeArrowheads="1"/>
          </p:cNvSpPr>
          <p:nvPr/>
        </p:nvSpPr>
        <p:spPr bwMode="auto">
          <a:xfrm>
            <a:off x="334963" y="5359400"/>
            <a:ext cx="31686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Management</a:t>
            </a:r>
          </a:p>
          <a:p>
            <a:pPr algn="l" eaLnBrk="1" hangingPunct="1"/>
            <a:r>
              <a:rPr lang="en-US" altLang="zh-TW" sz="1400" b="0">
                <a:solidFill>
                  <a:schemeClr val="tx1"/>
                </a:solidFill>
              </a:rPr>
              <a:t>  AP configuration/Firmware upgrade?</a:t>
            </a:r>
          </a:p>
          <a:p>
            <a:pPr algn="l" eaLnBrk="1" hangingPunct="1"/>
            <a:r>
              <a:rPr lang="en-US" altLang="zh-TW" sz="1400" b="0">
                <a:solidFill>
                  <a:schemeClr val="tx1"/>
                </a:solidFill>
              </a:rPr>
              <a:t>  Change management?</a:t>
            </a:r>
          </a:p>
        </p:txBody>
      </p:sp>
      <p:sp>
        <p:nvSpPr>
          <p:cNvPr id="114696" name="Text Box 8"/>
          <p:cNvSpPr txBox="1">
            <a:spLocks noChangeArrowheads="1"/>
          </p:cNvSpPr>
          <p:nvPr/>
        </p:nvSpPr>
        <p:spPr bwMode="auto">
          <a:xfrm>
            <a:off x="4916488" y="1719263"/>
            <a:ext cx="406558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Security</a:t>
            </a:r>
          </a:p>
          <a:p>
            <a:pPr algn="l" eaLnBrk="1" hangingPunct="1"/>
            <a:r>
              <a:rPr lang="en-US" altLang="zh-TW" sz="1400" b="0">
                <a:solidFill>
                  <a:schemeClr val="tx1"/>
                </a:solidFill>
              </a:rPr>
              <a:t>  How to authenticate 100~1000+ wireless users?</a:t>
            </a:r>
          </a:p>
          <a:p>
            <a:pPr algn="l" eaLnBrk="1" hangingPunct="1"/>
            <a:r>
              <a:rPr lang="en-US" altLang="zh-TW" sz="1400" b="0">
                <a:solidFill>
                  <a:schemeClr val="tx1"/>
                </a:solidFill>
              </a:rPr>
              <a:t>  Consistence of security policy?</a:t>
            </a:r>
          </a:p>
          <a:p>
            <a:pPr algn="l" eaLnBrk="1" hangingPunct="1"/>
            <a:r>
              <a:rPr lang="en-US" altLang="zh-TW" b="0">
                <a:solidFill>
                  <a:schemeClr val="tx1"/>
                </a:solidFill>
              </a:rPr>
              <a:t>   </a:t>
            </a:r>
            <a:r>
              <a:rPr lang="en-US" altLang="zh-TW" sz="1400" b="0">
                <a:solidFill>
                  <a:schemeClr val="tx1"/>
                </a:solidFill>
                <a:latin typeface="Verdana" pitchFamily="34" charset="0"/>
              </a:rPr>
              <a:t>Rogue AP?</a:t>
            </a:r>
          </a:p>
          <a:p>
            <a:pPr algn="l" eaLnBrk="1" hangingPunct="1"/>
            <a:endParaRPr lang="en-US" altLang="zh-TW" b="0">
              <a:solidFill>
                <a:schemeClr val="tx1"/>
              </a:solidFill>
            </a:endParaRPr>
          </a:p>
        </p:txBody>
      </p:sp>
      <p:sp>
        <p:nvSpPr>
          <p:cNvPr id="114697" name="Text Box 9"/>
          <p:cNvSpPr txBox="1">
            <a:spLocks noChangeArrowheads="1"/>
          </p:cNvSpPr>
          <p:nvPr/>
        </p:nvSpPr>
        <p:spPr bwMode="auto">
          <a:xfrm>
            <a:off x="5449888" y="5113338"/>
            <a:ext cx="32083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VoIP</a:t>
            </a:r>
          </a:p>
          <a:p>
            <a:pPr algn="l" eaLnBrk="1" hangingPunct="1"/>
            <a:r>
              <a:rPr lang="en-US" altLang="zh-TW" sz="1400" b="0">
                <a:solidFill>
                  <a:schemeClr val="tx1"/>
                </a:solidFill>
              </a:rPr>
              <a:t>  Roaming across L2/L3 network?</a:t>
            </a:r>
          </a:p>
          <a:p>
            <a:pPr algn="l" eaLnBrk="1" hangingPunct="1"/>
            <a:r>
              <a:rPr lang="en-US" altLang="zh-TW" sz="1400" b="0">
                <a:solidFill>
                  <a:schemeClr val="tx1"/>
                </a:solidFill>
              </a:rPr>
              <a:t>  Performance?</a:t>
            </a:r>
          </a:p>
        </p:txBody>
      </p:sp>
      <p:sp>
        <p:nvSpPr>
          <p:cNvPr id="7176" name="AutoShape 10"/>
          <p:cNvSpPr>
            <a:spLocks/>
          </p:cNvSpPr>
          <p:nvPr/>
        </p:nvSpPr>
        <p:spPr bwMode="auto">
          <a:xfrm>
            <a:off x="6502400" y="2803525"/>
            <a:ext cx="914400" cy="914400"/>
          </a:xfrm>
          <a:prstGeom prst="callout1">
            <a:avLst>
              <a:gd name="adj1" fmla="val -8333"/>
              <a:gd name="adj2" fmla="val 87500"/>
              <a:gd name="adj3" fmla="val -8333"/>
              <a:gd name="adj4" fmla="val -43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z="1400" b="0">
              <a:solidFill>
                <a:schemeClr val="tx1"/>
              </a:solidFill>
            </a:endParaRPr>
          </a:p>
        </p:txBody>
      </p:sp>
      <p:sp>
        <p:nvSpPr>
          <p:cNvPr id="7177" name="Text Box 11"/>
          <p:cNvSpPr txBox="1">
            <a:spLocks noChangeArrowheads="1"/>
          </p:cNvSpPr>
          <p:nvPr/>
        </p:nvSpPr>
        <p:spPr bwMode="auto">
          <a:xfrm>
            <a:off x="6924675" y="3427413"/>
            <a:ext cx="19494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Settings on each AP</a:t>
            </a:r>
            <a:r>
              <a:rPr lang="en-US" altLang="zh-TW" sz="1400" b="0">
                <a:solidFill>
                  <a:schemeClr val="tx1"/>
                </a:solidFill>
              </a:rPr>
              <a:t/>
            </a:r>
            <a:br>
              <a:rPr lang="en-US" altLang="zh-TW" sz="1400" b="0">
                <a:solidFill>
                  <a:schemeClr val="tx1"/>
                </a:solidFill>
              </a:rPr>
            </a:br>
            <a:r>
              <a:rPr lang="en-US" altLang="zh-TW" sz="1400" b="0">
                <a:solidFill>
                  <a:schemeClr val="tx1"/>
                </a:solidFill>
              </a:rPr>
              <a:t>  SSID</a:t>
            </a:r>
          </a:p>
          <a:p>
            <a:pPr algn="l" eaLnBrk="1" hangingPunct="1"/>
            <a:r>
              <a:rPr lang="en-US" altLang="zh-TW" sz="1400" b="0">
                <a:solidFill>
                  <a:schemeClr val="tx1"/>
                </a:solidFill>
              </a:rPr>
              <a:t>  RF/Channel</a:t>
            </a:r>
          </a:p>
          <a:p>
            <a:pPr algn="l" eaLnBrk="1" hangingPunct="1"/>
            <a:r>
              <a:rPr lang="en-US" altLang="zh-TW" sz="1400" b="0">
                <a:solidFill>
                  <a:schemeClr val="tx1"/>
                </a:solidFill>
              </a:rPr>
              <a:t>  Security</a:t>
            </a:r>
          </a:p>
          <a:p>
            <a:pPr algn="l" eaLnBrk="1" hangingPunct="1"/>
            <a:r>
              <a:rPr lang="en-US" altLang="zh-TW" sz="1400" b="0">
                <a:solidFill>
                  <a:schemeClr val="tx1"/>
                </a:solidFill>
              </a:rPr>
              <a:t>  QoS</a:t>
            </a:r>
          </a:p>
          <a:p>
            <a:pPr algn="l" eaLnBrk="1" hangingPunct="1"/>
            <a:r>
              <a:rPr lang="en-US" altLang="zh-TW" sz="1400" b="0">
                <a:solidFill>
                  <a:schemeClr val="tx1"/>
                </a:solidFill>
              </a:rPr>
              <a:t>  ……</a:t>
            </a:r>
          </a:p>
          <a:p>
            <a:pPr algn="l" eaLnBrk="1" hangingPunct="1"/>
            <a:r>
              <a:rPr lang="en-US" altLang="zh-TW" sz="1400" b="0">
                <a:solidFill>
                  <a:schemeClr val="tx1"/>
                </a:solidFill>
              </a:rPr>
              <a:t>  </a:t>
            </a:r>
          </a:p>
        </p:txBody>
      </p:sp>
      <p:sp>
        <p:nvSpPr>
          <p:cNvPr id="7178" name="Line 12"/>
          <p:cNvSpPr>
            <a:spLocks noChangeShapeType="1"/>
          </p:cNvSpPr>
          <p:nvPr/>
        </p:nvSpPr>
        <p:spPr bwMode="auto">
          <a:xfrm>
            <a:off x="5746750" y="3768725"/>
            <a:ext cx="1150938" cy="1746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Line 13"/>
          <p:cNvSpPr>
            <a:spLocks noChangeShapeType="1"/>
          </p:cNvSpPr>
          <p:nvPr/>
        </p:nvSpPr>
        <p:spPr bwMode="auto">
          <a:xfrm flipV="1">
            <a:off x="5462588" y="4103688"/>
            <a:ext cx="1395412" cy="2222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180" name="Freeform 14"/>
          <p:cNvSpPr>
            <a:spLocks/>
          </p:cNvSpPr>
          <p:nvPr/>
        </p:nvSpPr>
        <p:spPr bwMode="auto">
          <a:xfrm>
            <a:off x="4854575" y="4213225"/>
            <a:ext cx="1966913" cy="331788"/>
          </a:xfrm>
          <a:custGeom>
            <a:avLst/>
            <a:gdLst>
              <a:gd name="T0" fmla="*/ 0 w 1137"/>
              <a:gd name="T1" fmla="*/ 2147483647 h 209"/>
              <a:gd name="T2" fmla="*/ 2147483647 w 1137"/>
              <a:gd name="T3" fmla="*/ 2147483647 h 209"/>
              <a:gd name="T4" fmla="*/ 2147483647 w 1137"/>
              <a:gd name="T5" fmla="*/ 0 h 209"/>
              <a:gd name="T6" fmla="*/ 0 60000 65536"/>
              <a:gd name="T7" fmla="*/ 0 60000 65536"/>
              <a:gd name="T8" fmla="*/ 0 60000 65536"/>
              <a:gd name="T9" fmla="*/ 0 w 1137"/>
              <a:gd name="T10" fmla="*/ 0 h 209"/>
              <a:gd name="T11" fmla="*/ 1137 w 1137"/>
              <a:gd name="T12" fmla="*/ 209 h 209"/>
            </a:gdLst>
            <a:ahLst/>
            <a:cxnLst>
              <a:cxn ang="T6">
                <a:pos x="T0" y="T1"/>
              </a:cxn>
              <a:cxn ang="T7">
                <a:pos x="T2" y="T3"/>
              </a:cxn>
              <a:cxn ang="T8">
                <a:pos x="T4" y="T5"/>
              </a:cxn>
            </a:cxnLst>
            <a:rect l="T9" t="T10" r="T11" b="T12"/>
            <a:pathLst>
              <a:path w="1137" h="209">
                <a:moveTo>
                  <a:pt x="0" y="39"/>
                </a:moveTo>
                <a:cubicBezTo>
                  <a:pt x="174" y="124"/>
                  <a:pt x="348" y="209"/>
                  <a:pt x="537" y="203"/>
                </a:cubicBezTo>
                <a:cubicBezTo>
                  <a:pt x="726" y="197"/>
                  <a:pt x="931" y="98"/>
                  <a:pt x="1137" y="0"/>
                </a:cubicBezTo>
              </a:path>
            </a:pathLst>
          </a:cu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694"/>
                                        </p:tgtEl>
                                        <p:attrNameLst>
                                          <p:attrName>style.visibility</p:attrName>
                                        </p:attrNameLst>
                                      </p:cBhvr>
                                      <p:to>
                                        <p:strVal val="visible"/>
                                      </p:to>
                                    </p:set>
                                    <p:animEffect transition="in" filter="fade">
                                      <p:cBhvr>
                                        <p:cTn id="7" dur="500"/>
                                        <p:tgtEl>
                                          <p:spTgt spid="1146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695"/>
                                        </p:tgtEl>
                                        <p:attrNameLst>
                                          <p:attrName>style.visibility</p:attrName>
                                        </p:attrNameLst>
                                      </p:cBhvr>
                                      <p:to>
                                        <p:strVal val="visible"/>
                                      </p:to>
                                    </p:set>
                                    <p:animEffect transition="in" filter="fade">
                                      <p:cBhvr>
                                        <p:cTn id="12" dur="500"/>
                                        <p:tgtEl>
                                          <p:spTgt spid="1146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4696"/>
                                        </p:tgtEl>
                                        <p:attrNameLst>
                                          <p:attrName>style.visibility</p:attrName>
                                        </p:attrNameLst>
                                      </p:cBhvr>
                                      <p:to>
                                        <p:strVal val="visible"/>
                                      </p:to>
                                    </p:set>
                                    <p:animEffect transition="in" filter="fade">
                                      <p:cBhvr>
                                        <p:cTn id="17" dur="500"/>
                                        <p:tgtEl>
                                          <p:spTgt spid="1146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4697"/>
                                        </p:tgtEl>
                                        <p:attrNameLst>
                                          <p:attrName>style.visibility</p:attrName>
                                        </p:attrNameLst>
                                      </p:cBhvr>
                                      <p:to>
                                        <p:strVal val="visible"/>
                                      </p:to>
                                    </p:set>
                                    <p:animEffect transition="in" filter="fade">
                                      <p:cBhvr>
                                        <p:cTn id="22" dur="500"/>
                                        <p:tgtEl>
                                          <p:spTgt spid="114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p:bldP spid="114695" grpId="0"/>
      <p:bldP spid="114696" grpId="0"/>
      <p:bldP spid="11469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rot="2981965">
            <a:off x="1667669" y="618331"/>
            <a:ext cx="3170238" cy="5394325"/>
          </a:xfrm>
          <a:prstGeom prst="moon">
            <a:avLst>
              <a:gd name="adj" fmla="val 75718"/>
            </a:avLst>
          </a:prstGeom>
          <a:gradFill rotWithShape="1">
            <a:gsLst>
              <a:gs pos="0">
                <a:srgbClr val="99CC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53251" name="Rectangle 3"/>
          <p:cNvSpPr>
            <a:spLocks noGrp="1" noChangeArrowheads="1"/>
          </p:cNvSpPr>
          <p:nvPr>
            <p:ph type="title"/>
          </p:nvPr>
        </p:nvSpPr>
        <p:spPr>
          <a:xfrm>
            <a:off x="685800" y="609600"/>
            <a:ext cx="8197850" cy="1143000"/>
          </a:xfrm>
        </p:spPr>
        <p:txBody>
          <a:bodyPr/>
          <a:lstStyle/>
          <a:p>
            <a:pPr eaLnBrk="1" hangingPunct="1"/>
            <a:r>
              <a:rPr lang="en-US" altLang="zh-TW" sz="2000" smtClean="0"/>
              <a:t>Application </a:t>
            </a:r>
            <a:r>
              <a:rPr lang="en-US" altLang="zh-TW" sz="2000" smtClean="0">
                <a:latin typeface="Arial" charset="0"/>
              </a:rPr>
              <a:t>–</a:t>
            </a:r>
            <a:r>
              <a:rPr lang="en-US" altLang="zh-TW" sz="2000" smtClean="0"/>
              <a:t> A New Company Building</a:t>
            </a:r>
          </a:p>
        </p:txBody>
      </p:sp>
      <p:sp>
        <p:nvSpPr>
          <p:cNvPr id="53252" name="Text Box 4"/>
          <p:cNvSpPr txBox="1">
            <a:spLocks noChangeArrowheads="1"/>
          </p:cNvSpPr>
          <p:nvPr/>
        </p:nvSpPr>
        <p:spPr bwMode="auto">
          <a:xfrm>
            <a:off x="576263" y="4237038"/>
            <a:ext cx="1638300" cy="274637"/>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a:solidFill>
                  <a:schemeClr val="bg1"/>
                </a:solidFill>
              </a:rPr>
              <a:t>D-Link DWS-3024</a:t>
            </a:r>
          </a:p>
        </p:txBody>
      </p:sp>
      <p:pic>
        <p:nvPicPr>
          <p:cNvPr id="53253" name="Picture 5" descr="DES-650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4950" y="2090738"/>
            <a:ext cx="10207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p:cNvPicPr>
            <a:picLocks noChangeAspect="1" noChangeArrowheads="1"/>
          </p:cNvPicPr>
          <p:nvPr/>
        </p:nvPicPr>
        <p:blipFill>
          <a:blip r:embed="rId4">
            <a:clrChange>
              <a:clrFrom>
                <a:srgbClr val="86D9FD"/>
              </a:clrFrom>
              <a:clrTo>
                <a:srgbClr val="86D9FD">
                  <a:alpha val="0"/>
                </a:srgbClr>
              </a:clrTo>
            </a:clrChange>
            <a:extLst>
              <a:ext uri="{28A0092B-C50C-407E-A947-70E740481C1C}">
                <a14:useLocalDpi xmlns:a14="http://schemas.microsoft.com/office/drawing/2010/main" val="0"/>
              </a:ext>
            </a:extLst>
          </a:blip>
          <a:srcRect/>
          <a:stretch>
            <a:fillRect/>
          </a:stretch>
        </p:blipFill>
        <p:spPr bwMode="auto">
          <a:xfrm>
            <a:off x="647700" y="1616075"/>
            <a:ext cx="157321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descr="DWL-3200A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9463" y="2830513"/>
            <a:ext cx="222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descr="DWL-3200A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2650" y="3514725"/>
            <a:ext cx="222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9" descr="DWL-3200A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5588" y="3897313"/>
            <a:ext cx="222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DWL-3200A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3988" y="4603750"/>
            <a:ext cx="222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1" descr="MCj023990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1013" y="3644900"/>
            <a:ext cx="45243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Freeform 13"/>
          <p:cNvSpPr>
            <a:spLocks/>
          </p:cNvSpPr>
          <p:nvPr/>
        </p:nvSpPr>
        <p:spPr bwMode="auto">
          <a:xfrm>
            <a:off x="2249488" y="3048000"/>
            <a:ext cx="1422400" cy="977900"/>
          </a:xfrm>
          <a:custGeom>
            <a:avLst/>
            <a:gdLst>
              <a:gd name="T0" fmla="*/ 2147483647 w 896"/>
              <a:gd name="T1" fmla="*/ 0 h 616"/>
              <a:gd name="T2" fmla="*/ 2147483647 w 896"/>
              <a:gd name="T3" fmla="*/ 2147483647 h 616"/>
              <a:gd name="T4" fmla="*/ 2147483647 w 896"/>
              <a:gd name="T5" fmla="*/ 2147483647 h 616"/>
              <a:gd name="T6" fmla="*/ 0 w 896"/>
              <a:gd name="T7" fmla="*/ 2147483647 h 616"/>
              <a:gd name="T8" fmla="*/ 2147483647 w 896"/>
              <a:gd name="T9" fmla="*/ 2147483647 h 616"/>
              <a:gd name="T10" fmla="*/ 0 60000 65536"/>
              <a:gd name="T11" fmla="*/ 0 60000 65536"/>
              <a:gd name="T12" fmla="*/ 0 60000 65536"/>
              <a:gd name="T13" fmla="*/ 0 60000 65536"/>
              <a:gd name="T14" fmla="*/ 0 60000 65536"/>
              <a:gd name="T15" fmla="*/ 0 w 896"/>
              <a:gd name="T16" fmla="*/ 0 h 616"/>
              <a:gd name="T17" fmla="*/ 896 w 896"/>
              <a:gd name="T18" fmla="*/ 616 h 616"/>
            </a:gdLst>
            <a:ahLst/>
            <a:cxnLst>
              <a:cxn ang="T10">
                <a:pos x="T0" y="T1"/>
              </a:cxn>
              <a:cxn ang="T11">
                <a:pos x="T2" y="T3"/>
              </a:cxn>
              <a:cxn ang="T12">
                <a:pos x="T4" y="T5"/>
              </a:cxn>
              <a:cxn ang="T13">
                <a:pos x="T6" y="T7"/>
              </a:cxn>
              <a:cxn ang="T14">
                <a:pos x="T8" y="T9"/>
              </a:cxn>
            </a:cxnLst>
            <a:rect l="T15" t="T16" r="T17" b="T18"/>
            <a:pathLst>
              <a:path w="896" h="616">
                <a:moveTo>
                  <a:pt x="696" y="0"/>
                </a:moveTo>
                <a:lnTo>
                  <a:pt x="896" y="72"/>
                </a:lnTo>
                <a:lnTo>
                  <a:pt x="112" y="472"/>
                </a:lnTo>
                <a:lnTo>
                  <a:pt x="0" y="528"/>
                </a:lnTo>
                <a:lnTo>
                  <a:pt x="224" y="61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61" name="Text Box 14"/>
          <p:cNvSpPr txBox="1">
            <a:spLocks noChangeArrowheads="1"/>
          </p:cNvSpPr>
          <p:nvPr/>
        </p:nvSpPr>
        <p:spPr bwMode="auto">
          <a:xfrm>
            <a:off x="3949700" y="2012950"/>
            <a:ext cx="1663700" cy="45720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b="0">
                <a:solidFill>
                  <a:schemeClr val="bg1"/>
                </a:solidFill>
              </a:rPr>
              <a:t>D-Link DGS-3450 x 2</a:t>
            </a:r>
          </a:p>
          <a:p>
            <a:pPr eaLnBrk="1" hangingPunct="1"/>
            <a:r>
              <a:rPr lang="en-US" altLang="zh-TW" b="0">
                <a:solidFill>
                  <a:schemeClr val="bg1"/>
                </a:solidFill>
              </a:rPr>
              <a:t>D-Link DGS-3427 x 1</a:t>
            </a:r>
          </a:p>
        </p:txBody>
      </p:sp>
      <p:sp>
        <p:nvSpPr>
          <p:cNvPr id="53262" name="Text Box 15"/>
          <p:cNvSpPr txBox="1">
            <a:spLocks noChangeArrowheads="1"/>
          </p:cNvSpPr>
          <p:nvPr/>
        </p:nvSpPr>
        <p:spPr bwMode="auto">
          <a:xfrm>
            <a:off x="836613" y="5173663"/>
            <a:ext cx="2120900" cy="45720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a:solidFill>
                  <a:schemeClr val="bg1"/>
                </a:solidFill>
              </a:rPr>
              <a:t>D-Link DWL-8500AP x 24</a:t>
            </a:r>
          </a:p>
          <a:p>
            <a:pPr eaLnBrk="1" hangingPunct="1"/>
            <a:r>
              <a:rPr lang="en-US" altLang="zh-TW" b="0">
                <a:solidFill>
                  <a:schemeClr val="bg1"/>
                </a:solidFill>
              </a:rPr>
              <a:t>to cover the whole building</a:t>
            </a:r>
          </a:p>
        </p:txBody>
      </p:sp>
      <p:pic>
        <p:nvPicPr>
          <p:cNvPr id="53263" name="Picture 16" descr="MCj023990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6038" y="4622800"/>
            <a:ext cx="45243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4" name="Text Box 17"/>
          <p:cNvSpPr txBox="1">
            <a:spLocks noChangeArrowheads="1"/>
          </p:cNvSpPr>
          <p:nvPr/>
        </p:nvSpPr>
        <p:spPr bwMode="auto">
          <a:xfrm>
            <a:off x="2487613" y="1681163"/>
            <a:ext cx="1536700" cy="27463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b="0">
                <a:solidFill>
                  <a:schemeClr val="bg1"/>
                </a:solidFill>
              </a:rPr>
              <a:t>Layer 3 Switch</a:t>
            </a:r>
          </a:p>
        </p:txBody>
      </p:sp>
      <p:sp>
        <p:nvSpPr>
          <p:cNvPr id="53265" name="Arc 18"/>
          <p:cNvSpPr>
            <a:spLocks/>
          </p:cNvSpPr>
          <p:nvPr/>
        </p:nvSpPr>
        <p:spPr bwMode="auto">
          <a:xfrm rot="315561" flipV="1">
            <a:off x="4365625" y="3159125"/>
            <a:ext cx="2911475" cy="2220913"/>
          </a:xfrm>
          <a:custGeom>
            <a:avLst/>
            <a:gdLst>
              <a:gd name="T0" fmla="*/ 0 w 26447"/>
              <a:gd name="T1" fmla="*/ 2147483647 h 21600"/>
              <a:gd name="T2" fmla="*/ 2147483647 w 26447"/>
              <a:gd name="T3" fmla="*/ 2147483647 h 21600"/>
              <a:gd name="T4" fmla="*/ 2147483647 w 26447"/>
              <a:gd name="T5" fmla="*/ 2147483647 h 21600"/>
              <a:gd name="T6" fmla="*/ 0 60000 65536"/>
              <a:gd name="T7" fmla="*/ 0 60000 65536"/>
              <a:gd name="T8" fmla="*/ 0 60000 65536"/>
              <a:gd name="T9" fmla="*/ 0 w 26447"/>
              <a:gd name="T10" fmla="*/ 0 h 21600"/>
              <a:gd name="T11" fmla="*/ 26447 w 26447"/>
              <a:gd name="T12" fmla="*/ 21600 h 21600"/>
            </a:gdLst>
            <a:ahLst/>
            <a:cxnLst>
              <a:cxn ang="T6">
                <a:pos x="T0" y="T1"/>
              </a:cxn>
              <a:cxn ang="T7">
                <a:pos x="T2" y="T3"/>
              </a:cxn>
              <a:cxn ang="T8">
                <a:pos x="T4" y="T5"/>
              </a:cxn>
            </a:cxnLst>
            <a:rect l="T9" t="T10" r="T11" b="T12"/>
            <a:pathLst>
              <a:path w="26447" h="21600" fill="none" extrusionOk="0">
                <a:moveTo>
                  <a:pt x="-1" y="571"/>
                </a:moveTo>
                <a:cubicBezTo>
                  <a:pt x="1617" y="191"/>
                  <a:pt x="3274" y="-1"/>
                  <a:pt x="4936" y="0"/>
                </a:cubicBezTo>
                <a:cubicBezTo>
                  <a:pt x="16107" y="0"/>
                  <a:pt x="25435" y="8517"/>
                  <a:pt x="26447" y="19642"/>
                </a:cubicBezTo>
              </a:path>
              <a:path w="26447" h="21600" stroke="0" extrusionOk="0">
                <a:moveTo>
                  <a:pt x="-1" y="571"/>
                </a:moveTo>
                <a:cubicBezTo>
                  <a:pt x="1617" y="191"/>
                  <a:pt x="3274" y="-1"/>
                  <a:pt x="4936" y="0"/>
                </a:cubicBezTo>
                <a:cubicBezTo>
                  <a:pt x="16107" y="0"/>
                  <a:pt x="25435" y="8517"/>
                  <a:pt x="26447" y="19642"/>
                </a:cubicBezTo>
                <a:lnTo>
                  <a:pt x="4936" y="21600"/>
                </a:lnTo>
                <a:close/>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66" name="Text Box 19"/>
          <p:cNvSpPr txBox="1">
            <a:spLocks noChangeArrowheads="1"/>
          </p:cNvSpPr>
          <p:nvPr/>
        </p:nvSpPr>
        <p:spPr bwMode="auto">
          <a:xfrm>
            <a:off x="6619875" y="4959350"/>
            <a:ext cx="2406650" cy="27463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b="0">
                <a:solidFill>
                  <a:schemeClr val="bg1"/>
                </a:solidFill>
              </a:rPr>
              <a:t>Deutshe Telekom WiFi Phone </a:t>
            </a:r>
          </a:p>
        </p:txBody>
      </p:sp>
      <p:grpSp>
        <p:nvGrpSpPr>
          <p:cNvPr id="53267" name="Group 20"/>
          <p:cNvGrpSpPr>
            <a:grpSpLocks/>
          </p:cNvGrpSpPr>
          <p:nvPr/>
        </p:nvGrpSpPr>
        <p:grpSpPr bwMode="auto">
          <a:xfrm>
            <a:off x="4413250" y="4546600"/>
            <a:ext cx="677863" cy="350838"/>
            <a:chOff x="3464" y="2469"/>
            <a:chExt cx="317" cy="230"/>
          </a:xfrm>
        </p:grpSpPr>
        <p:sp>
          <p:nvSpPr>
            <p:cNvPr id="53302" name="Oval 21"/>
            <p:cNvSpPr>
              <a:spLocks noChangeArrowheads="1"/>
            </p:cNvSpPr>
            <p:nvPr/>
          </p:nvSpPr>
          <p:spPr bwMode="auto">
            <a:xfrm>
              <a:off x="3464" y="2672"/>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53303" name="Oval 22"/>
            <p:cNvSpPr>
              <a:spLocks noChangeArrowheads="1"/>
            </p:cNvSpPr>
            <p:nvPr/>
          </p:nvSpPr>
          <p:spPr bwMode="auto">
            <a:xfrm>
              <a:off x="3571" y="2604"/>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53304" name="Oval 23"/>
            <p:cNvSpPr>
              <a:spLocks noChangeArrowheads="1"/>
            </p:cNvSpPr>
            <p:nvPr/>
          </p:nvSpPr>
          <p:spPr bwMode="auto">
            <a:xfrm>
              <a:off x="3665" y="2537"/>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53305" name="Oval 24"/>
            <p:cNvSpPr>
              <a:spLocks noChangeArrowheads="1"/>
            </p:cNvSpPr>
            <p:nvPr/>
          </p:nvSpPr>
          <p:spPr bwMode="auto">
            <a:xfrm>
              <a:off x="3754" y="2469"/>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grpSp>
      <p:sp>
        <p:nvSpPr>
          <p:cNvPr id="53268" name="Text Box 25"/>
          <p:cNvSpPr txBox="1">
            <a:spLocks noChangeArrowheads="1"/>
          </p:cNvSpPr>
          <p:nvPr/>
        </p:nvSpPr>
        <p:spPr bwMode="auto">
          <a:xfrm>
            <a:off x="4857750" y="5434013"/>
            <a:ext cx="4110038" cy="119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a:solidFill>
                  <a:schemeClr val="tx1"/>
                </a:solidFill>
              </a:rPr>
              <a:t>Application:</a:t>
            </a:r>
          </a:p>
          <a:p>
            <a:pPr algn="l" eaLnBrk="1" hangingPunct="1">
              <a:buFontTx/>
              <a:buChar char="•"/>
            </a:pPr>
            <a:r>
              <a:rPr lang="en-US" altLang="zh-TW" b="0">
                <a:solidFill>
                  <a:schemeClr val="tx1"/>
                </a:solidFill>
              </a:rPr>
              <a:t> Use WiFi phone in the whole building</a:t>
            </a:r>
          </a:p>
          <a:p>
            <a:pPr algn="l" eaLnBrk="1" hangingPunct="1"/>
            <a:r>
              <a:rPr lang="en-US" altLang="zh-TW">
                <a:solidFill>
                  <a:schemeClr val="tx1"/>
                </a:solidFill>
              </a:rPr>
              <a:t>Benefits:</a:t>
            </a:r>
          </a:p>
          <a:p>
            <a:pPr algn="l" eaLnBrk="1" hangingPunct="1">
              <a:buFontTx/>
              <a:buChar char="•"/>
            </a:pPr>
            <a:r>
              <a:rPr lang="en-US" altLang="zh-TW" b="0">
                <a:solidFill>
                  <a:schemeClr val="tx1"/>
                </a:solidFill>
              </a:rPr>
              <a:t> Seamless roaming at/between every floor</a:t>
            </a:r>
          </a:p>
          <a:p>
            <a:pPr algn="l" eaLnBrk="1" hangingPunct="1">
              <a:buFontTx/>
              <a:buChar char="•"/>
            </a:pPr>
            <a:r>
              <a:rPr lang="en-US" altLang="zh-TW" b="0">
                <a:solidFill>
                  <a:schemeClr val="tx1"/>
                </a:solidFill>
              </a:rPr>
              <a:t> AP configuration dispatch &amp; centralized management</a:t>
            </a:r>
          </a:p>
          <a:p>
            <a:pPr algn="l" eaLnBrk="1" hangingPunct="1">
              <a:buFontTx/>
              <a:buChar char="•"/>
            </a:pPr>
            <a:r>
              <a:rPr lang="en-US" altLang="zh-TW" b="0">
                <a:solidFill>
                  <a:schemeClr val="tx1"/>
                </a:solidFill>
              </a:rPr>
              <a:t> Automatic Power/Channel adjustment</a:t>
            </a:r>
          </a:p>
        </p:txBody>
      </p:sp>
      <p:grpSp>
        <p:nvGrpSpPr>
          <p:cNvPr id="53269" name="Group 26"/>
          <p:cNvGrpSpPr>
            <a:grpSpLocks/>
          </p:cNvGrpSpPr>
          <p:nvPr/>
        </p:nvGrpSpPr>
        <p:grpSpPr bwMode="auto">
          <a:xfrm>
            <a:off x="4724400" y="2651125"/>
            <a:ext cx="1244600" cy="717550"/>
            <a:chOff x="4444" y="3286"/>
            <a:chExt cx="1032" cy="644"/>
          </a:xfrm>
        </p:grpSpPr>
        <p:pic>
          <p:nvPicPr>
            <p:cNvPr id="53299" name="Picture 27" descr="DGS-3450_th"/>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 y="3510"/>
              <a:ext cx="1032"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0" name="Picture 28" descr="DGS-3450_th"/>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 y="3398"/>
              <a:ext cx="1032"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1" name="Picture 29" descr="DGS-3426_th"/>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 y="3286"/>
              <a:ext cx="1032"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270" name="Picture 30" descr="DGS-342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25" y="3898900"/>
            <a:ext cx="14239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71" name="Group 31"/>
          <p:cNvGrpSpPr>
            <a:grpSpLocks/>
          </p:cNvGrpSpPr>
          <p:nvPr/>
        </p:nvGrpSpPr>
        <p:grpSpPr bwMode="auto">
          <a:xfrm>
            <a:off x="6362700" y="3422650"/>
            <a:ext cx="677863" cy="350838"/>
            <a:chOff x="3464" y="2469"/>
            <a:chExt cx="317" cy="230"/>
          </a:xfrm>
        </p:grpSpPr>
        <p:sp>
          <p:nvSpPr>
            <p:cNvPr id="53295" name="Oval 32"/>
            <p:cNvSpPr>
              <a:spLocks noChangeArrowheads="1"/>
            </p:cNvSpPr>
            <p:nvPr/>
          </p:nvSpPr>
          <p:spPr bwMode="auto">
            <a:xfrm>
              <a:off x="3464" y="2672"/>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53296" name="Oval 33"/>
            <p:cNvSpPr>
              <a:spLocks noChangeArrowheads="1"/>
            </p:cNvSpPr>
            <p:nvPr/>
          </p:nvSpPr>
          <p:spPr bwMode="auto">
            <a:xfrm>
              <a:off x="3571" y="2604"/>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53297" name="Oval 34"/>
            <p:cNvSpPr>
              <a:spLocks noChangeArrowheads="1"/>
            </p:cNvSpPr>
            <p:nvPr/>
          </p:nvSpPr>
          <p:spPr bwMode="auto">
            <a:xfrm>
              <a:off x="3665" y="2537"/>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53298" name="Oval 35"/>
            <p:cNvSpPr>
              <a:spLocks noChangeArrowheads="1"/>
            </p:cNvSpPr>
            <p:nvPr/>
          </p:nvSpPr>
          <p:spPr bwMode="auto">
            <a:xfrm>
              <a:off x="3754" y="2469"/>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grpSp>
      <p:grpSp>
        <p:nvGrpSpPr>
          <p:cNvPr id="53272" name="Group 36"/>
          <p:cNvGrpSpPr>
            <a:grpSpLocks/>
          </p:cNvGrpSpPr>
          <p:nvPr/>
        </p:nvGrpSpPr>
        <p:grpSpPr bwMode="auto">
          <a:xfrm>
            <a:off x="5932488" y="2925763"/>
            <a:ext cx="1216025" cy="296862"/>
            <a:chOff x="3737" y="1843"/>
            <a:chExt cx="766" cy="187"/>
          </a:xfrm>
        </p:grpSpPr>
        <p:sp>
          <p:nvSpPr>
            <p:cNvPr id="53293" name="Freeform 37"/>
            <p:cNvSpPr>
              <a:spLocks/>
            </p:cNvSpPr>
            <p:nvPr/>
          </p:nvSpPr>
          <p:spPr bwMode="auto">
            <a:xfrm>
              <a:off x="3737" y="1846"/>
              <a:ext cx="534" cy="184"/>
            </a:xfrm>
            <a:custGeom>
              <a:avLst/>
              <a:gdLst>
                <a:gd name="T0" fmla="*/ 0 w 960"/>
                <a:gd name="T1" fmla="*/ 2 h 352"/>
                <a:gd name="T2" fmla="*/ 1 w 960"/>
                <a:gd name="T3" fmla="*/ 2 h 352"/>
                <a:gd name="T4" fmla="*/ 7 w 960"/>
                <a:gd name="T5" fmla="*/ 0 h 352"/>
                <a:gd name="T6" fmla="*/ 9 w 960"/>
                <a:gd name="T7" fmla="*/ 1 h 352"/>
                <a:gd name="T8" fmla="*/ 0 60000 65536"/>
                <a:gd name="T9" fmla="*/ 0 60000 65536"/>
                <a:gd name="T10" fmla="*/ 0 60000 65536"/>
                <a:gd name="T11" fmla="*/ 0 60000 65536"/>
                <a:gd name="T12" fmla="*/ 0 w 960"/>
                <a:gd name="T13" fmla="*/ 0 h 352"/>
                <a:gd name="T14" fmla="*/ 960 w 960"/>
                <a:gd name="T15" fmla="*/ 352 h 352"/>
              </a:gdLst>
              <a:ahLst/>
              <a:cxnLst>
                <a:cxn ang="T8">
                  <a:pos x="T0" y="T1"/>
                </a:cxn>
                <a:cxn ang="T9">
                  <a:pos x="T2" y="T3"/>
                </a:cxn>
                <a:cxn ang="T10">
                  <a:pos x="T4" y="T5"/>
                </a:cxn>
                <a:cxn ang="T11">
                  <a:pos x="T6" y="T7"/>
                </a:cxn>
              </a:cxnLst>
              <a:rect l="T12" t="T13" r="T14" b="T15"/>
              <a:pathLst>
                <a:path w="960" h="352">
                  <a:moveTo>
                    <a:pt x="0" y="328"/>
                  </a:moveTo>
                  <a:lnTo>
                    <a:pt x="72" y="352"/>
                  </a:lnTo>
                  <a:lnTo>
                    <a:pt x="784" y="0"/>
                  </a:lnTo>
                  <a:lnTo>
                    <a:pt x="960" y="5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94" name="Line 38"/>
            <p:cNvSpPr>
              <a:spLocks noChangeShapeType="1"/>
            </p:cNvSpPr>
            <p:nvPr/>
          </p:nvSpPr>
          <p:spPr bwMode="auto">
            <a:xfrm>
              <a:off x="4169" y="1843"/>
              <a:ext cx="334" cy="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3273" name="Group 39"/>
          <p:cNvGrpSpPr>
            <a:grpSpLocks/>
          </p:cNvGrpSpPr>
          <p:nvPr/>
        </p:nvGrpSpPr>
        <p:grpSpPr bwMode="auto">
          <a:xfrm>
            <a:off x="5351463" y="3289300"/>
            <a:ext cx="487362" cy="492125"/>
            <a:chOff x="3371" y="2072"/>
            <a:chExt cx="307" cy="310"/>
          </a:xfrm>
        </p:grpSpPr>
        <p:sp>
          <p:nvSpPr>
            <p:cNvPr id="53291" name="Freeform 40"/>
            <p:cNvSpPr>
              <a:spLocks/>
            </p:cNvSpPr>
            <p:nvPr/>
          </p:nvSpPr>
          <p:spPr bwMode="auto">
            <a:xfrm>
              <a:off x="3371" y="2072"/>
              <a:ext cx="270" cy="200"/>
            </a:xfrm>
            <a:custGeom>
              <a:avLst/>
              <a:gdLst>
                <a:gd name="T0" fmla="*/ 0 w 896"/>
                <a:gd name="T1" fmla="*/ 0 h 616"/>
                <a:gd name="T2" fmla="*/ 0 w 896"/>
                <a:gd name="T3" fmla="*/ 0 h 616"/>
                <a:gd name="T4" fmla="*/ 0 w 896"/>
                <a:gd name="T5" fmla="*/ 0 h 616"/>
                <a:gd name="T6" fmla="*/ 0 w 896"/>
                <a:gd name="T7" fmla="*/ 0 h 616"/>
                <a:gd name="T8" fmla="*/ 0 w 896"/>
                <a:gd name="T9" fmla="*/ 0 h 616"/>
                <a:gd name="T10" fmla="*/ 0 60000 65536"/>
                <a:gd name="T11" fmla="*/ 0 60000 65536"/>
                <a:gd name="T12" fmla="*/ 0 60000 65536"/>
                <a:gd name="T13" fmla="*/ 0 60000 65536"/>
                <a:gd name="T14" fmla="*/ 0 60000 65536"/>
                <a:gd name="T15" fmla="*/ 0 w 896"/>
                <a:gd name="T16" fmla="*/ 0 h 616"/>
                <a:gd name="T17" fmla="*/ 896 w 896"/>
                <a:gd name="T18" fmla="*/ 616 h 616"/>
              </a:gdLst>
              <a:ahLst/>
              <a:cxnLst>
                <a:cxn ang="T10">
                  <a:pos x="T0" y="T1"/>
                </a:cxn>
                <a:cxn ang="T11">
                  <a:pos x="T2" y="T3"/>
                </a:cxn>
                <a:cxn ang="T12">
                  <a:pos x="T4" y="T5"/>
                </a:cxn>
                <a:cxn ang="T13">
                  <a:pos x="T6" y="T7"/>
                </a:cxn>
                <a:cxn ang="T14">
                  <a:pos x="T8" y="T9"/>
                </a:cxn>
              </a:cxnLst>
              <a:rect l="T15" t="T16" r="T17" b="T18"/>
              <a:pathLst>
                <a:path w="896" h="616">
                  <a:moveTo>
                    <a:pt x="696" y="0"/>
                  </a:moveTo>
                  <a:lnTo>
                    <a:pt x="896" y="72"/>
                  </a:lnTo>
                  <a:lnTo>
                    <a:pt x="112" y="472"/>
                  </a:lnTo>
                  <a:lnTo>
                    <a:pt x="0" y="528"/>
                  </a:lnTo>
                  <a:lnTo>
                    <a:pt x="224" y="61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92" name="Line 41"/>
            <p:cNvSpPr>
              <a:spLocks noChangeShapeType="1"/>
            </p:cNvSpPr>
            <p:nvPr/>
          </p:nvSpPr>
          <p:spPr bwMode="auto">
            <a:xfrm>
              <a:off x="3372" y="2238"/>
              <a:ext cx="30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3274" name="Picture 48" descr="serve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1375" y="1717675"/>
            <a:ext cx="3794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5" name="Picture 49" descr="pc"/>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9888" y="1982788"/>
            <a:ext cx="6286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6" name="Picture 50" descr="serve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6825" y="1828800"/>
            <a:ext cx="3794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7" name="Line 51"/>
          <p:cNvSpPr>
            <a:spLocks noChangeShapeType="1"/>
          </p:cNvSpPr>
          <p:nvPr/>
        </p:nvSpPr>
        <p:spPr bwMode="auto">
          <a:xfrm flipV="1">
            <a:off x="5734050" y="2305050"/>
            <a:ext cx="733425" cy="371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3278" name="Group 52"/>
          <p:cNvGrpSpPr>
            <a:grpSpLocks/>
          </p:cNvGrpSpPr>
          <p:nvPr/>
        </p:nvGrpSpPr>
        <p:grpSpPr bwMode="auto">
          <a:xfrm>
            <a:off x="5597525" y="2171700"/>
            <a:ext cx="514350" cy="473075"/>
            <a:chOff x="3526" y="1368"/>
            <a:chExt cx="324" cy="298"/>
          </a:xfrm>
        </p:grpSpPr>
        <p:sp>
          <p:nvSpPr>
            <p:cNvPr id="53288" name="Line 53"/>
            <p:cNvSpPr>
              <a:spLocks noChangeShapeType="1"/>
            </p:cNvSpPr>
            <p:nvPr/>
          </p:nvSpPr>
          <p:spPr bwMode="auto">
            <a:xfrm flipV="1">
              <a:off x="3526" y="1504"/>
              <a:ext cx="324"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9" name="Line 54"/>
            <p:cNvSpPr>
              <a:spLocks noChangeShapeType="1"/>
            </p:cNvSpPr>
            <p:nvPr/>
          </p:nvSpPr>
          <p:spPr bwMode="auto">
            <a:xfrm flipH="1" flipV="1">
              <a:off x="3636" y="1422"/>
              <a:ext cx="210" cy="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90" name="Line 55"/>
            <p:cNvSpPr>
              <a:spLocks noChangeShapeType="1"/>
            </p:cNvSpPr>
            <p:nvPr/>
          </p:nvSpPr>
          <p:spPr bwMode="auto">
            <a:xfrm flipV="1">
              <a:off x="3642" y="1368"/>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3279" name="Group 56"/>
          <p:cNvGrpSpPr>
            <a:grpSpLocks/>
          </p:cNvGrpSpPr>
          <p:nvPr/>
        </p:nvGrpSpPr>
        <p:grpSpPr bwMode="auto">
          <a:xfrm>
            <a:off x="5829300" y="2459038"/>
            <a:ext cx="1062038" cy="265112"/>
            <a:chOff x="3672" y="1549"/>
            <a:chExt cx="669" cy="167"/>
          </a:xfrm>
        </p:grpSpPr>
        <p:sp>
          <p:nvSpPr>
            <p:cNvPr id="53285" name="Line 57"/>
            <p:cNvSpPr>
              <a:spLocks noChangeShapeType="1"/>
            </p:cNvSpPr>
            <p:nvPr/>
          </p:nvSpPr>
          <p:spPr bwMode="auto">
            <a:xfrm flipV="1">
              <a:off x="3672" y="1563"/>
              <a:ext cx="342" cy="1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6" name="Line 58"/>
            <p:cNvSpPr>
              <a:spLocks noChangeShapeType="1"/>
            </p:cNvSpPr>
            <p:nvPr/>
          </p:nvSpPr>
          <p:spPr bwMode="auto">
            <a:xfrm flipH="1" flipV="1">
              <a:off x="3992" y="1567"/>
              <a:ext cx="210" cy="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7" name="Line 59"/>
            <p:cNvSpPr>
              <a:spLocks noChangeShapeType="1"/>
            </p:cNvSpPr>
            <p:nvPr/>
          </p:nvSpPr>
          <p:spPr bwMode="auto">
            <a:xfrm flipV="1">
              <a:off x="4190" y="1549"/>
              <a:ext cx="151"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3280" name="Text Box 60"/>
          <p:cNvSpPr txBox="1">
            <a:spLocks noChangeArrowheads="1"/>
          </p:cNvSpPr>
          <p:nvPr/>
        </p:nvSpPr>
        <p:spPr bwMode="auto">
          <a:xfrm>
            <a:off x="6337300" y="1473200"/>
            <a:ext cx="70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chemeClr val="tx1"/>
                </a:solidFill>
              </a:rPr>
              <a:t>Servers</a:t>
            </a:r>
          </a:p>
        </p:txBody>
      </p:sp>
      <p:sp>
        <p:nvSpPr>
          <p:cNvPr id="53281" name="Text Box 61"/>
          <p:cNvSpPr txBox="1">
            <a:spLocks noChangeArrowheads="1"/>
          </p:cNvSpPr>
          <p:nvPr/>
        </p:nvSpPr>
        <p:spPr bwMode="auto">
          <a:xfrm>
            <a:off x="7264400" y="1746250"/>
            <a:ext cx="395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b="0">
                <a:solidFill>
                  <a:schemeClr val="tx1"/>
                </a:solidFill>
              </a:rPr>
              <a:t>PC</a:t>
            </a:r>
          </a:p>
        </p:txBody>
      </p:sp>
      <p:sp>
        <p:nvSpPr>
          <p:cNvPr id="53282" name="Freeform 62"/>
          <p:cNvSpPr>
            <a:spLocks/>
          </p:cNvSpPr>
          <p:nvPr/>
        </p:nvSpPr>
        <p:spPr bwMode="auto">
          <a:xfrm>
            <a:off x="3694113" y="2668588"/>
            <a:ext cx="1162050" cy="358775"/>
          </a:xfrm>
          <a:custGeom>
            <a:avLst/>
            <a:gdLst>
              <a:gd name="T0" fmla="*/ 0 w 732"/>
              <a:gd name="T1" fmla="*/ 2147483647 h 226"/>
              <a:gd name="T2" fmla="*/ 2147483647 w 732"/>
              <a:gd name="T3" fmla="*/ 2147483647 h 226"/>
              <a:gd name="T4" fmla="*/ 2147483647 w 732"/>
              <a:gd name="T5" fmla="*/ 0 h 226"/>
              <a:gd name="T6" fmla="*/ 2147483647 w 732"/>
              <a:gd name="T7" fmla="*/ 2147483647 h 226"/>
              <a:gd name="T8" fmla="*/ 0 60000 65536"/>
              <a:gd name="T9" fmla="*/ 0 60000 65536"/>
              <a:gd name="T10" fmla="*/ 0 60000 65536"/>
              <a:gd name="T11" fmla="*/ 0 60000 65536"/>
              <a:gd name="T12" fmla="*/ 0 w 732"/>
              <a:gd name="T13" fmla="*/ 0 h 226"/>
              <a:gd name="T14" fmla="*/ 732 w 732"/>
              <a:gd name="T15" fmla="*/ 226 h 226"/>
            </a:gdLst>
            <a:ahLst/>
            <a:cxnLst>
              <a:cxn ang="T8">
                <a:pos x="T0" y="T1"/>
              </a:cxn>
              <a:cxn ang="T9">
                <a:pos x="T2" y="T3"/>
              </a:cxn>
              <a:cxn ang="T10">
                <a:pos x="T4" y="T5"/>
              </a:cxn>
              <a:cxn ang="T11">
                <a:pos x="T6" y="T7"/>
              </a:cxn>
            </a:cxnLst>
            <a:rect l="T12" t="T13" r="T14" b="T15"/>
            <a:pathLst>
              <a:path w="732" h="226">
                <a:moveTo>
                  <a:pt x="0" y="163"/>
                </a:moveTo>
                <a:lnTo>
                  <a:pt x="140" y="226"/>
                </a:lnTo>
                <a:lnTo>
                  <a:pt x="631" y="0"/>
                </a:lnTo>
                <a:lnTo>
                  <a:pt x="732" y="39"/>
                </a:ln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3283" name="Freeform 65"/>
          <p:cNvSpPr>
            <a:spLocks/>
          </p:cNvSpPr>
          <p:nvPr/>
        </p:nvSpPr>
        <p:spPr bwMode="auto">
          <a:xfrm>
            <a:off x="3101975" y="4349750"/>
            <a:ext cx="839788" cy="581025"/>
          </a:xfrm>
          <a:custGeom>
            <a:avLst/>
            <a:gdLst>
              <a:gd name="T0" fmla="*/ 2147483647 w 529"/>
              <a:gd name="T1" fmla="*/ 2147483647 h 366"/>
              <a:gd name="T2" fmla="*/ 0 w 529"/>
              <a:gd name="T3" fmla="*/ 2147483647 h 366"/>
              <a:gd name="T4" fmla="*/ 2147483647 w 529"/>
              <a:gd name="T5" fmla="*/ 2147483647 h 366"/>
              <a:gd name="T6" fmla="*/ 2147483647 w 529"/>
              <a:gd name="T7" fmla="*/ 0 h 366"/>
              <a:gd name="T8" fmla="*/ 0 60000 65536"/>
              <a:gd name="T9" fmla="*/ 0 60000 65536"/>
              <a:gd name="T10" fmla="*/ 0 60000 65536"/>
              <a:gd name="T11" fmla="*/ 0 60000 65536"/>
              <a:gd name="T12" fmla="*/ 0 w 529"/>
              <a:gd name="T13" fmla="*/ 0 h 366"/>
              <a:gd name="T14" fmla="*/ 529 w 529"/>
              <a:gd name="T15" fmla="*/ 366 h 366"/>
            </a:gdLst>
            <a:ahLst/>
            <a:cxnLst>
              <a:cxn ang="T8">
                <a:pos x="T0" y="T1"/>
              </a:cxn>
              <a:cxn ang="T9">
                <a:pos x="T2" y="T3"/>
              </a:cxn>
              <a:cxn ang="T10">
                <a:pos x="T4" y="T5"/>
              </a:cxn>
              <a:cxn ang="T11">
                <a:pos x="T6" y="T7"/>
              </a:cxn>
            </a:cxnLst>
            <a:rect l="T12" t="T13" r="T14" b="T15"/>
            <a:pathLst>
              <a:path w="529" h="366">
                <a:moveTo>
                  <a:pt x="529" y="366"/>
                </a:moveTo>
                <a:lnTo>
                  <a:pt x="0" y="124"/>
                </a:lnTo>
                <a:lnTo>
                  <a:pt x="194" y="47"/>
                </a:lnTo>
                <a:lnTo>
                  <a:pt x="78" y="0"/>
                </a:ln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3284" name="Freeform 66"/>
          <p:cNvSpPr>
            <a:spLocks/>
          </p:cNvSpPr>
          <p:nvPr/>
        </p:nvSpPr>
        <p:spPr bwMode="auto">
          <a:xfrm>
            <a:off x="3448050" y="3830638"/>
            <a:ext cx="1754188" cy="482600"/>
          </a:xfrm>
          <a:custGeom>
            <a:avLst/>
            <a:gdLst>
              <a:gd name="T0" fmla="*/ 0 w 1105"/>
              <a:gd name="T1" fmla="*/ 2147483647 h 304"/>
              <a:gd name="T2" fmla="*/ 2147483647 w 1105"/>
              <a:gd name="T3" fmla="*/ 2147483647 h 304"/>
              <a:gd name="T4" fmla="*/ 2147483647 w 1105"/>
              <a:gd name="T5" fmla="*/ 0 h 304"/>
              <a:gd name="T6" fmla="*/ 2147483647 w 1105"/>
              <a:gd name="T7" fmla="*/ 2147483647 h 304"/>
              <a:gd name="T8" fmla="*/ 0 60000 65536"/>
              <a:gd name="T9" fmla="*/ 0 60000 65536"/>
              <a:gd name="T10" fmla="*/ 0 60000 65536"/>
              <a:gd name="T11" fmla="*/ 0 60000 65536"/>
              <a:gd name="T12" fmla="*/ 0 w 1105"/>
              <a:gd name="T13" fmla="*/ 0 h 304"/>
              <a:gd name="T14" fmla="*/ 1105 w 1105"/>
              <a:gd name="T15" fmla="*/ 304 h 304"/>
            </a:gdLst>
            <a:ahLst/>
            <a:cxnLst>
              <a:cxn ang="T8">
                <a:pos x="T0" y="T1"/>
              </a:cxn>
              <a:cxn ang="T9">
                <a:pos x="T2" y="T3"/>
              </a:cxn>
              <a:cxn ang="T10">
                <a:pos x="T4" y="T5"/>
              </a:cxn>
              <a:cxn ang="T11">
                <a:pos x="T6" y="T7"/>
              </a:cxn>
            </a:cxnLst>
            <a:rect l="T12" t="T13" r="T14" b="T15"/>
            <a:pathLst>
              <a:path w="1105" h="304">
                <a:moveTo>
                  <a:pt x="0" y="280"/>
                </a:moveTo>
                <a:lnTo>
                  <a:pt x="93" y="304"/>
                </a:lnTo>
                <a:lnTo>
                  <a:pt x="646" y="0"/>
                </a:lnTo>
                <a:lnTo>
                  <a:pt x="1105" y="226"/>
                </a:ln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idx="1"/>
          </p:nvPr>
        </p:nvGraphicFramePr>
        <p:xfrm>
          <a:off x="3543300" y="1941513"/>
          <a:ext cx="1198563" cy="1093787"/>
        </p:xfrm>
        <a:graphic>
          <a:graphicData uri="http://schemas.openxmlformats.org/presentationml/2006/ole">
            <mc:AlternateContent xmlns:mc="http://schemas.openxmlformats.org/markup-compatibility/2006">
              <mc:Choice xmlns:v="urn:schemas-microsoft-com:vml" Requires="v">
                <p:oleObj spid="_x0000_s1105" name="Paint Shop Pro Image" r:id="rId4" imgW="1326829" imgH="1736585" progId="PaintShopPro">
                  <p:embed/>
                </p:oleObj>
              </mc:Choice>
              <mc:Fallback>
                <p:oleObj name="Paint Shop Pro Image" r:id="rId4" imgW="1326829" imgH="1736585" progId="PaintShopPro">
                  <p:embed/>
                  <p:pic>
                    <p:nvPicPr>
                      <p:cNvPr id="0" name="Object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3300" y="1941513"/>
                        <a:ext cx="1198563"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title"/>
          </p:nvPr>
        </p:nvSpPr>
        <p:spPr/>
        <p:txBody>
          <a:bodyPr/>
          <a:lstStyle/>
          <a:p>
            <a:pPr eaLnBrk="1" hangingPunct="1"/>
            <a:r>
              <a:rPr lang="en-US" altLang="zh-TW" sz="2000" smtClean="0"/>
              <a:t>Application </a:t>
            </a:r>
            <a:r>
              <a:rPr lang="en-US" altLang="zh-TW" sz="2000" smtClean="0">
                <a:latin typeface="Arial" charset="0"/>
              </a:rPr>
              <a:t>–</a:t>
            </a:r>
            <a:r>
              <a:rPr lang="en-US" altLang="zh-TW" sz="2000" smtClean="0"/>
              <a:t> A Chemistry Factory</a:t>
            </a:r>
          </a:p>
        </p:txBody>
      </p:sp>
      <p:sp>
        <p:nvSpPr>
          <p:cNvPr id="1028" name="AutoShape 4"/>
          <p:cNvSpPr>
            <a:spLocks noChangeArrowheads="1"/>
          </p:cNvSpPr>
          <p:nvPr/>
        </p:nvSpPr>
        <p:spPr bwMode="auto">
          <a:xfrm>
            <a:off x="787400" y="2660650"/>
            <a:ext cx="4268788" cy="1436688"/>
          </a:xfrm>
          <a:prstGeom prst="flowChartDecision">
            <a:avLst/>
          </a:prstGeom>
          <a:gradFill rotWithShape="1">
            <a:gsLst>
              <a:gs pos="0">
                <a:schemeClr val="bg1"/>
              </a:gs>
              <a:gs pos="100000">
                <a:srgbClr val="99CC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1029" name="AutoShape 5"/>
          <p:cNvSpPr>
            <a:spLocks noChangeArrowheads="1"/>
          </p:cNvSpPr>
          <p:nvPr/>
        </p:nvSpPr>
        <p:spPr bwMode="auto">
          <a:xfrm>
            <a:off x="4646613" y="3800475"/>
            <a:ext cx="4421187" cy="1550988"/>
          </a:xfrm>
          <a:prstGeom prst="flowChartDecision">
            <a:avLst/>
          </a:prstGeom>
          <a:gradFill rotWithShape="1">
            <a:gsLst>
              <a:gs pos="0">
                <a:srgbClr val="99CCFF"/>
              </a:gs>
              <a:gs pos="100000">
                <a:schemeClr val="bg1"/>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1030" name="AutoShape 6"/>
          <p:cNvSpPr>
            <a:spLocks noChangeArrowheads="1"/>
          </p:cNvSpPr>
          <p:nvPr/>
        </p:nvSpPr>
        <p:spPr bwMode="auto">
          <a:xfrm>
            <a:off x="2209800" y="4835525"/>
            <a:ext cx="4421188" cy="1550988"/>
          </a:xfrm>
          <a:prstGeom prst="flowChartDecision">
            <a:avLst/>
          </a:prstGeom>
          <a:gradFill rotWithShape="1">
            <a:gsLst>
              <a:gs pos="0">
                <a:srgbClr val="99CCFF"/>
              </a:gs>
              <a:gs pos="100000">
                <a:schemeClr val="bg1"/>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1031" name="Text Box 7"/>
          <p:cNvSpPr txBox="1">
            <a:spLocks noChangeArrowheads="1"/>
          </p:cNvSpPr>
          <p:nvPr/>
        </p:nvSpPr>
        <p:spPr bwMode="auto">
          <a:xfrm>
            <a:off x="5434013" y="3771900"/>
            <a:ext cx="1519237" cy="457200"/>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a:solidFill>
                  <a:schemeClr val="bg1"/>
                </a:solidFill>
              </a:rPr>
              <a:t>D-Link DWS-3024 </a:t>
            </a:r>
          </a:p>
          <a:p>
            <a:pPr eaLnBrk="1" hangingPunct="1"/>
            <a:r>
              <a:rPr lang="en-US" altLang="zh-TW" b="0">
                <a:solidFill>
                  <a:schemeClr val="bg1"/>
                </a:solidFill>
              </a:rPr>
              <a:t>POE Enabled</a:t>
            </a:r>
          </a:p>
        </p:txBody>
      </p:sp>
      <p:pic>
        <p:nvPicPr>
          <p:cNvPr id="1032" name="Picture 8" descr="DWL-3200AP"/>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7013" y="4316413"/>
            <a:ext cx="18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DWL-3200AP"/>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1613" y="4792663"/>
            <a:ext cx="18256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DWL-3200AP"/>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2413" y="5319713"/>
            <a:ext cx="1793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DWL-3200AP"/>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1788" y="5654675"/>
            <a:ext cx="17938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Freeform 12"/>
          <p:cNvSpPr>
            <a:spLocks/>
          </p:cNvSpPr>
          <p:nvPr/>
        </p:nvSpPr>
        <p:spPr bwMode="auto">
          <a:xfrm>
            <a:off x="5003800" y="4338638"/>
            <a:ext cx="768350" cy="122237"/>
          </a:xfrm>
          <a:custGeom>
            <a:avLst/>
            <a:gdLst>
              <a:gd name="T0" fmla="*/ 0 w 744"/>
              <a:gd name="T1" fmla="*/ 2147483647 h 144"/>
              <a:gd name="T2" fmla="*/ 2147483647 w 744"/>
              <a:gd name="T3" fmla="*/ 2147483647 h 144"/>
              <a:gd name="T4" fmla="*/ 2147483647 w 744"/>
              <a:gd name="T5" fmla="*/ 0 h 144"/>
              <a:gd name="T6" fmla="*/ 2147483647 w 744"/>
              <a:gd name="T7" fmla="*/ 2147483647 h 144"/>
              <a:gd name="T8" fmla="*/ 0 60000 65536"/>
              <a:gd name="T9" fmla="*/ 0 60000 65536"/>
              <a:gd name="T10" fmla="*/ 0 60000 65536"/>
              <a:gd name="T11" fmla="*/ 0 60000 65536"/>
              <a:gd name="T12" fmla="*/ 0 w 744"/>
              <a:gd name="T13" fmla="*/ 0 h 144"/>
              <a:gd name="T14" fmla="*/ 744 w 744"/>
              <a:gd name="T15" fmla="*/ 144 h 144"/>
            </a:gdLst>
            <a:ahLst/>
            <a:cxnLst>
              <a:cxn ang="T8">
                <a:pos x="T0" y="T1"/>
              </a:cxn>
              <a:cxn ang="T9">
                <a:pos x="T2" y="T3"/>
              </a:cxn>
              <a:cxn ang="T10">
                <a:pos x="T4" y="T5"/>
              </a:cxn>
              <a:cxn ang="T11">
                <a:pos x="T6" y="T7"/>
              </a:cxn>
            </a:cxnLst>
            <a:rect l="T12" t="T13" r="T14" b="T15"/>
            <a:pathLst>
              <a:path w="744" h="144">
                <a:moveTo>
                  <a:pt x="0" y="80"/>
                </a:moveTo>
                <a:lnTo>
                  <a:pt x="192" y="144"/>
                </a:lnTo>
                <a:lnTo>
                  <a:pt x="576" y="0"/>
                </a:lnTo>
                <a:lnTo>
                  <a:pt x="744" y="4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 name="Text Box 13"/>
          <p:cNvSpPr txBox="1">
            <a:spLocks noChangeArrowheads="1"/>
          </p:cNvSpPr>
          <p:nvPr/>
        </p:nvSpPr>
        <p:spPr bwMode="auto">
          <a:xfrm>
            <a:off x="1625600" y="3821113"/>
            <a:ext cx="1579563" cy="45720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b="0">
                <a:solidFill>
                  <a:schemeClr val="bg1"/>
                </a:solidFill>
              </a:rPr>
              <a:t>D-Link DES-1228P</a:t>
            </a:r>
          </a:p>
          <a:p>
            <a:pPr eaLnBrk="1" hangingPunct="1"/>
            <a:r>
              <a:rPr lang="en-US" altLang="zh-TW" b="0">
                <a:solidFill>
                  <a:schemeClr val="bg1"/>
                </a:solidFill>
              </a:rPr>
              <a:t>POE Enabled</a:t>
            </a:r>
          </a:p>
        </p:txBody>
      </p:sp>
      <p:sp>
        <p:nvSpPr>
          <p:cNvPr id="1038" name="Arc 14"/>
          <p:cNvSpPr>
            <a:spLocks/>
          </p:cNvSpPr>
          <p:nvPr/>
        </p:nvSpPr>
        <p:spPr bwMode="auto">
          <a:xfrm rot="1561101" flipV="1">
            <a:off x="5003800" y="4191000"/>
            <a:ext cx="2457450" cy="2593975"/>
          </a:xfrm>
          <a:custGeom>
            <a:avLst/>
            <a:gdLst>
              <a:gd name="T0" fmla="*/ 2147483647 w 21600"/>
              <a:gd name="T1" fmla="*/ 0 h 24242"/>
              <a:gd name="T2" fmla="*/ 2147483647 w 21600"/>
              <a:gd name="T3" fmla="*/ 2147483647 h 24242"/>
              <a:gd name="T4" fmla="*/ 0 w 21600"/>
              <a:gd name="T5" fmla="*/ 2147483647 h 24242"/>
              <a:gd name="T6" fmla="*/ 0 60000 65536"/>
              <a:gd name="T7" fmla="*/ 0 60000 65536"/>
              <a:gd name="T8" fmla="*/ 0 60000 65536"/>
              <a:gd name="T9" fmla="*/ 0 w 21600"/>
              <a:gd name="T10" fmla="*/ 0 h 24242"/>
              <a:gd name="T11" fmla="*/ 21600 w 21600"/>
              <a:gd name="T12" fmla="*/ 24242 h 24242"/>
            </a:gdLst>
            <a:ahLst/>
            <a:cxnLst>
              <a:cxn ang="T6">
                <a:pos x="T0" y="T1"/>
              </a:cxn>
              <a:cxn ang="T7">
                <a:pos x="T2" y="T3"/>
              </a:cxn>
              <a:cxn ang="T8">
                <a:pos x="T4" y="T5"/>
              </a:cxn>
            </a:cxnLst>
            <a:rect l="T9" t="T10" r="T11" b="T12"/>
            <a:pathLst>
              <a:path w="21600" h="24242" fill="none" extrusionOk="0">
                <a:moveTo>
                  <a:pt x="3080" y="-1"/>
                </a:moveTo>
                <a:cubicBezTo>
                  <a:pt x="13709" y="1531"/>
                  <a:pt x="21600" y="10639"/>
                  <a:pt x="21600" y="21379"/>
                </a:cubicBezTo>
                <a:cubicBezTo>
                  <a:pt x="21600" y="22336"/>
                  <a:pt x="21536" y="23292"/>
                  <a:pt x="21409" y="24242"/>
                </a:cubicBezTo>
              </a:path>
              <a:path w="21600" h="24242" stroke="0" extrusionOk="0">
                <a:moveTo>
                  <a:pt x="3080" y="-1"/>
                </a:moveTo>
                <a:cubicBezTo>
                  <a:pt x="13709" y="1531"/>
                  <a:pt x="21600" y="10639"/>
                  <a:pt x="21600" y="21379"/>
                </a:cubicBezTo>
                <a:cubicBezTo>
                  <a:pt x="21600" y="22336"/>
                  <a:pt x="21536" y="23292"/>
                  <a:pt x="21409" y="24242"/>
                </a:cubicBezTo>
                <a:lnTo>
                  <a:pt x="0" y="21379"/>
                </a:lnTo>
                <a:close/>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39" name="Group 15"/>
          <p:cNvGrpSpPr>
            <a:grpSpLocks/>
          </p:cNvGrpSpPr>
          <p:nvPr/>
        </p:nvGrpSpPr>
        <p:grpSpPr bwMode="auto">
          <a:xfrm>
            <a:off x="3887788" y="3713163"/>
            <a:ext cx="1393825" cy="835025"/>
            <a:chOff x="1481" y="1177"/>
            <a:chExt cx="1077" cy="659"/>
          </a:xfrm>
        </p:grpSpPr>
        <p:sp>
          <p:nvSpPr>
            <p:cNvPr id="1089" name="AutoShape 16"/>
            <p:cNvSpPr>
              <a:spLocks noChangeAspect="1" noChangeArrowheads="1" noTextEdit="1"/>
            </p:cNvSpPr>
            <p:nvPr/>
          </p:nvSpPr>
          <p:spPr bwMode="auto">
            <a:xfrm>
              <a:off x="1481" y="1177"/>
              <a:ext cx="1077"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0" name="Freeform 17"/>
            <p:cNvSpPr>
              <a:spLocks/>
            </p:cNvSpPr>
            <p:nvPr/>
          </p:nvSpPr>
          <p:spPr bwMode="auto">
            <a:xfrm>
              <a:off x="1527" y="1217"/>
              <a:ext cx="1006" cy="597"/>
            </a:xfrm>
            <a:custGeom>
              <a:avLst/>
              <a:gdLst>
                <a:gd name="T0" fmla="*/ 99 w 927"/>
                <a:gd name="T1" fmla="*/ 158 h 621"/>
                <a:gd name="T2" fmla="*/ 14 w 927"/>
                <a:gd name="T3" fmla="*/ 190 h 621"/>
                <a:gd name="T4" fmla="*/ 0 w 927"/>
                <a:gd name="T5" fmla="*/ 214 h 621"/>
                <a:gd name="T6" fmla="*/ 24 w 927"/>
                <a:gd name="T7" fmla="*/ 244 h 621"/>
                <a:gd name="T8" fmla="*/ 87 w 927"/>
                <a:gd name="T9" fmla="*/ 265 h 621"/>
                <a:gd name="T10" fmla="*/ 50 w 927"/>
                <a:gd name="T11" fmla="*/ 287 h 621"/>
                <a:gd name="T12" fmla="*/ 37 w 927"/>
                <a:gd name="T13" fmla="*/ 309 h 621"/>
                <a:gd name="T14" fmla="*/ 50 w 927"/>
                <a:gd name="T15" fmla="*/ 334 h 621"/>
                <a:gd name="T16" fmla="*/ 149 w 927"/>
                <a:gd name="T17" fmla="*/ 366 h 621"/>
                <a:gd name="T18" fmla="*/ 216 w 927"/>
                <a:gd name="T19" fmla="*/ 371 h 621"/>
                <a:gd name="T20" fmla="*/ 243 w 927"/>
                <a:gd name="T21" fmla="*/ 371 h 621"/>
                <a:gd name="T22" fmla="*/ 290 w 927"/>
                <a:gd name="T23" fmla="*/ 394 h 621"/>
                <a:gd name="T24" fmla="*/ 434 w 927"/>
                <a:gd name="T25" fmla="*/ 420 h 621"/>
                <a:gd name="T26" fmla="*/ 600 w 927"/>
                <a:gd name="T27" fmla="*/ 423 h 621"/>
                <a:gd name="T28" fmla="*/ 683 w 927"/>
                <a:gd name="T29" fmla="*/ 410 h 621"/>
                <a:gd name="T30" fmla="*/ 782 w 927"/>
                <a:gd name="T31" fmla="*/ 442 h 621"/>
                <a:gd name="T32" fmla="*/ 909 w 927"/>
                <a:gd name="T33" fmla="*/ 453 h 621"/>
                <a:gd name="T34" fmla="*/ 995 w 927"/>
                <a:gd name="T35" fmla="*/ 448 h 621"/>
                <a:gd name="T36" fmla="*/ 1137 w 927"/>
                <a:gd name="T37" fmla="*/ 414 h 621"/>
                <a:gd name="T38" fmla="*/ 1176 w 927"/>
                <a:gd name="T39" fmla="*/ 386 h 621"/>
                <a:gd name="T40" fmla="*/ 1240 w 927"/>
                <a:gd name="T41" fmla="*/ 394 h 621"/>
                <a:gd name="T42" fmla="*/ 1355 w 927"/>
                <a:gd name="T43" fmla="*/ 394 h 621"/>
                <a:gd name="T44" fmla="*/ 1437 w 927"/>
                <a:gd name="T45" fmla="*/ 383 h 621"/>
                <a:gd name="T46" fmla="*/ 1506 w 927"/>
                <a:gd name="T47" fmla="*/ 362 h 621"/>
                <a:gd name="T48" fmla="*/ 1536 w 927"/>
                <a:gd name="T49" fmla="*/ 331 h 621"/>
                <a:gd name="T50" fmla="*/ 1542 w 927"/>
                <a:gd name="T51" fmla="*/ 314 h 621"/>
                <a:gd name="T52" fmla="*/ 1634 w 927"/>
                <a:gd name="T53" fmla="*/ 303 h 621"/>
                <a:gd name="T54" fmla="*/ 1714 w 927"/>
                <a:gd name="T55" fmla="*/ 282 h 621"/>
                <a:gd name="T56" fmla="*/ 1766 w 927"/>
                <a:gd name="T57" fmla="*/ 254 h 621"/>
                <a:gd name="T58" fmla="*/ 1784 w 927"/>
                <a:gd name="T59" fmla="*/ 221 h 621"/>
                <a:gd name="T60" fmla="*/ 1770 w 927"/>
                <a:gd name="T61" fmla="*/ 187 h 621"/>
                <a:gd name="T62" fmla="*/ 1728 w 927"/>
                <a:gd name="T63" fmla="*/ 160 h 621"/>
                <a:gd name="T64" fmla="*/ 1736 w 927"/>
                <a:gd name="T65" fmla="*/ 146 h 621"/>
                <a:gd name="T66" fmla="*/ 1728 w 927"/>
                <a:gd name="T67" fmla="*/ 106 h 621"/>
                <a:gd name="T68" fmla="*/ 1647 w 927"/>
                <a:gd name="T69" fmla="*/ 68 h 621"/>
                <a:gd name="T70" fmla="*/ 1578 w 927"/>
                <a:gd name="T71" fmla="*/ 56 h 621"/>
                <a:gd name="T72" fmla="*/ 1556 w 927"/>
                <a:gd name="T73" fmla="*/ 33 h 621"/>
                <a:gd name="T74" fmla="*/ 1455 w 927"/>
                <a:gd name="T75" fmla="*/ 6 h 621"/>
                <a:gd name="T76" fmla="*/ 1338 w 927"/>
                <a:gd name="T77" fmla="*/ 3 h 621"/>
                <a:gd name="T78" fmla="*/ 1265 w 927"/>
                <a:gd name="T79" fmla="*/ 12 h 621"/>
                <a:gd name="T80" fmla="*/ 1233 w 927"/>
                <a:gd name="T81" fmla="*/ 24 h 621"/>
                <a:gd name="T82" fmla="*/ 1171 w 927"/>
                <a:gd name="T83" fmla="*/ 10 h 621"/>
                <a:gd name="T84" fmla="*/ 1091 w 927"/>
                <a:gd name="T85" fmla="*/ 0 h 621"/>
                <a:gd name="T86" fmla="*/ 995 w 927"/>
                <a:gd name="T87" fmla="*/ 12 h 621"/>
                <a:gd name="T88" fmla="*/ 929 w 927"/>
                <a:gd name="T89" fmla="*/ 35 h 621"/>
                <a:gd name="T90" fmla="*/ 895 w 927"/>
                <a:gd name="T91" fmla="*/ 27 h 621"/>
                <a:gd name="T92" fmla="*/ 816 w 927"/>
                <a:gd name="T93" fmla="*/ 14 h 621"/>
                <a:gd name="T94" fmla="*/ 718 w 927"/>
                <a:gd name="T95" fmla="*/ 14 h 621"/>
                <a:gd name="T96" fmla="*/ 613 w 927"/>
                <a:gd name="T97" fmla="*/ 36 h 621"/>
                <a:gd name="T98" fmla="*/ 575 w 927"/>
                <a:gd name="T99" fmla="*/ 54 h 621"/>
                <a:gd name="T100" fmla="*/ 441 w 927"/>
                <a:gd name="T101" fmla="*/ 42 h 621"/>
                <a:gd name="T102" fmla="*/ 330 w 927"/>
                <a:gd name="T103" fmla="*/ 50 h 621"/>
                <a:gd name="T104" fmla="*/ 243 w 927"/>
                <a:gd name="T105" fmla="*/ 70 h 621"/>
                <a:gd name="T106" fmla="*/ 179 w 927"/>
                <a:gd name="T107" fmla="*/ 101 h 621"/>
                <a:gd name="T108" fmla="*/ 153 w 927"/>
                <a:gd name="T109" fmla="*/ 138 h 621"/>
                <a:gd name="T110" fmla="*/ 162 w 927"/>
                <a:gd name="T111" fmla="*/ 150 h 6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7"/>
                <a:gd name="T169" fmla="*/ 0 h 621"/>
                <a:gd name="T170" fmla="*/ 927 w 927"/>
                <a:gd name="T171" fmla="*/ 621 h 6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7" h="621">
                  <a:moveTo>
                    <a:pt x="84" y="206"/>
                  </a:moveTo>
                  <a:lnTo>
                    <a:pt x="51" y="216"/>
                  </a:lnTo>
                  <a:lnTo>
                    <a:pt x="22" y="235"/>
                  </a:lnTo>
                  <a:lnTo>
                    <a:pt x="6" y="261"/>
                  </a:lnTo>
                  <a:lnTo>
                    <a:pt x="3" y="277"/>
                  </a:lnTo>
                  <a:lnTo>
                    <a:pt x="0" y="293"/>
                  </a:lnTo>
                  <a:lnTo>
                    <a:pt x="3" y="315"/>
                  </a:lnTo>
                  <a:lnTo>
                    <a:pt x="13" y="335"/>
                  </a:lnTo>
                  <a:lnTo>
                    <a:pt x="26" y="351"/>
                  </a:lnTo>
                  <a:lnTo>
                    <a:pt x="45" y="364"/>
                  </a:lnTo>
                  <a:lnTo>
                    <a:pt x="26" y="393"/>
                  </a:lnTo>
                  <a:lnTo>
                    <a:pt x="22" y="406"/>
                  </a:lnTo>
                  <a:lnTo>
                    <a:pt x="19" y="422"/>
                  </a:lnTo>
                  <a:lnTo>
                    <a:pt x="22" y="438"/>
                  </a:lnTo>
                  <a:lnTo>
                    <a:pt x="26" y="457"/>
                  </a:lnTo>
                  <a:lnTo>
                    <a:pt x="48" y="483"/>
                  </a:lnTo>
                  <a:lnTo>
                    <a:pt x="77" y="502"/>
                  </a:lnTo>
                  <a:lnTo>
                    <a:pt x="93" y="506"/>
                  </a:lnTo>
                  <a:lnTo>
                    <a:pt x="113" y="509"/>
                  </a:lnTo>
                  <a:lnTo>
                    <a:pt x="119" y="509"/>
                  </a:lnTo>
                  <a:lnTo>
                    <a:pt x="125" y="509"/>
                  </a:lnTo>
                  <a:lnTo>
                    <a:pt x="151" y="541"/>
                  </a:lnTo>
                  <a:lnTo>
                    <a:pt x="187" y="563"/>
                  </a:lnTo>
                  <a:lnTo>
                    <a:pt x="225" y="576"/>
                  </a:lnTo>
                  <a:lnTo>
                    <a:pt x="267" y="583"/>
                  </a:lnTo>
                  <a:lnTo>
                    <a:pt x="312" y="580"/>
                  </a:lnTo>
                  <a:lnTo>
                    <a:pt x="354" y="563"/>
                  </a:lnTo>
                  <a:lnTo>
                    <a:pt x="377" y="586"/>
                  </a:lnTo>
                  <a:lnTo>
                    <a:pt x="406" y="605"/>
                  </a:lnTo>
                  <a:lnTo>
                    <a:pt x="438" y="618"/>
                  </a:lnTo>
                  <a:lnTo>
                    <a:pt x="473" y="621"/>
                  </a:lnTo>
                  <a:lnTo>
                    <a:pt x="496" y="618"/>
                  </a:lnTo>
                  <a:lnTo>
                    <a:pt x="518" y="615"/>
                  </a:lnTo>
                  <a:lnTo>
                    <a:pt x="560" y="596"/>
                  </a:lnTo>
                  <a:lnTo>
                    <a:pt x="592" y="567"/>
                  </a:lnTo>
                  <a:lnTo>
                    <a:pt x="602" y="547"/>
                  </a:lnTo>
                  <a:lnTo>
                    <a:pt x="612" y="528"/>
                  </a:lnTo>
                  <a:lnTo>
                    <a:pt x="644" y="541"/>
                  </a:lnTo>
                  <a:lnTo>
                    <a:pt x="679" y="544"/>
                  </a:lnTo>
                  <a:lnTo>
                    <a:pt x="705" y="541"/>
                  </a:lnTo>
                  <a:lnTo>
                    <a:pt x="728" y="534"/>
                  </a:lnTo>
                  <a:lnTo>
                    <a:pt x="747" y="525"/>
                  </a:lnTo>
                  <a:lnTo>
                    <a:pt x="766" y="512"/>
                  </a:lnTo>
                  <a:lnTo>
                    <a:pt x="783" y="496"/>
                  </a:lnTo>
                  <a:lnTo>
                    <a:pt x="792" y="477"/>
                  </a:lnTo>
                  <a:lnTo>
                    <a:pt x="799" y="454"/>
                  </a:lnTo>
                  <a:lnTo>
                    <a:pt x="802" y="431"/>
                  </a:lnTo>
                  <a:lnTo>
                    <a:pt x="828" y="425"/>
                  </a:lnTo>
                  <a:lnTo>
                    <a:pt x="850" y="415"/>
                  </a:lnTo>
                  <a:lnTo>
                    <a:pt x="873" y="402"/>
                  </a:lnTo>
                  <a:lnTo>
                    <a:pt x="892" y="386"/>
                  </a:lnTo>
                  <a:lnTo>
                    <a:pt x="905" y="370"/>
                  </a:lnTo>
                  <a:lnTo>
                    <a:pt x="918" y="348"/>
                  </a:lnTo>
                  <a:lnTo>
                    <a:pt x="924" y="325"/>
                  </a:lnTo>
                  <a:lnTo>
                    <a:pt x="927" y="303"/>
                  </a:lnTo>
                  <a:lnTo>
                    <a:pt x="924" y="280"/>
                  </a:lnTo>
                  <a:lnTo>
                    <a:pt x="921" y="258"/>
                  </a:lnTo>
                  <a:lnTo>
                    <a:pt x="911" y="238"/>
                  </a:lnTo>
                  <a:lnTo>
                    <a:pt x="898" y="219"/>
                  </a:lnTo>
                  <a:lnTo>
                    <a:pt x="902" y="200"/>
                  </a:lnTo>
                  <a:lnTo>
                    <a:pt x="905" y="180"/>
                  </a:lnTo>
                  <a:lnTo>
                    <a:pt x="898" y="145"/>
                  </a:lnTo>
                  <a:lnTo>
                    <a:pt x="882" y="116"/>
                  </a:lnTo>
                  <a:lnTo>
                    <a:pt x="857" y="93"/>
                  </a:lnTo>
                  <a:lnTo>
                    <a:pt x="821" y="77"/>
                  </a:lnTo>
                  <a:lnTo>
                    <a:pt x="818" y="61"/>
                  </a:lnTo>
                  <a:lnTo>
                    <a:pt x="808" y="45"/>
                  </a:lnTo>
                  <a:lnTo>
                    <a:pt x="786" y="22"/>
                  </a:lnTo>
                  <a:lnTo>
                    <a:pt x="757" y="6"/>
                  </a:lnTo>
                  <a:lnTo>
                    <a:pt x="718" y="0"/>
                  </a:lnTo>
                  <a:lnTo>
                    <a:pt x="696" y="3"/>
                  </a:lnTo>
                  <a:lnTo>
                    <a:pt x="676" y="10"/>
                  </a:lnTo>
                  <a:lnTo>
                    <a:pt x="657" y="19"/>
                  </a:lnTo>
                  <a:lnTo>
                    <a:pt x="641" y="32"/>
                  </a:lnTo>
                  <a:lnTo>
                    <a:pt x="625" y="19"/>
                  </a:lnTo>
                  <a:lnTo>
                    <a:pt x="609" y="10"/>
                  </a:lnTo>
                  <a:lnTo>
                    <a:pt x="589" y="3"/>
                  </a:lnTo>
                  <a:lnTo>
                    <a:pt x="567" y="0"/>
                  </a:lnTo>
                  <a:lnTo>
                    <a:pt x="541" y="3"/>
                  </a:lnTo>
                  <a:lnTo>
                    <a:pt x="518" y="13"/>
                  </a:lnTo>
                  <a:lnTo>
                    <a:pt x="499" y="29"/>
                  </a:lnTo>
                  <a:lnTo>
                    <a:pt x="483" y="48"/>
                  </a:lnTo>
                  <a:lnTo>
                    <a:pt x="464" y="35"/>
                  </a:lnTo>
                  <a:lnTo>
                    <a:pt x="444" y="26"/>
                  </a:lnTo>
                  <a:lnTo>
                    <a:pt x="425" y="22"/>
                  </a:lnTo>
                  <a:lnTo>
                    <a:pt x="402" y="19"/>
                  </a:lnTo>
                  <a:lnTo>
                    <a:pt x="373" y="22"/>
                  </a:lnTo>
                  <a:lnTo>
                    <a:pt x="344" y="32"/>
                  </a:lnTo>
                  <a:lnTo>
                    <a:pt x="319" y="51"/>
                  </a:lnTo>
                  <a:lnTo>
                    <a:pt x="299" y="74"/>
                  </a:lnTo>
                  <a:lnTo>
                    <a:pt x="264" y="61"/>
                  </a:lnTo>
                  <a:lnTo>
                    <a:pt x="229" y="58"/>
                  </a:lnTo>
                  <a:lnTo>
                    <a:pt x="200" y="61"/>
                  </a:lnTo>
                  <a:lnTo>
                    <a:pt x="171" y="68"/>
                  </a:lnTo>
                  <a:lnTo>
                    <a:pt x="145" y="80"/>
                  </a:lnTo>
                  <a:lnTo>
                    <a:pt x="125" y="96"/>
                  </a:lnTo>
                  <a:lnTo>
                    <a:pt x="106" y="116"/>
                  </a:lnTo>
                  <a:lnTo>
                    <a:pt x="93" y="138"/>
                  </a:lnTo>
                  <a:lnTo>
                    <a:pt x="84" y="164"/>
                  </a:lnTo>
                  <a:lnTo>
                    <a:pt x="80" y="190"/>
                  </a:lnTo>
                  <a:lnTo>
                    <a:pt x="84" y="200"/>
                  </a:lnTo>
                  <a:lnTo>
                    <a:pt x="84" y="20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 name="Freeform 18"/>
            <p:cNvSpPr>
              <a:spLocks/>
            </p:cNvSpPr>
            <p:nvPr/>
          </p:nvSpPr>
          <p:spPr bwMode="auto">
            <a:xfrm>
              <a:off x="1498" y="1192"/>
              <a:ext cx="1008" cy="598"/>
            </a:xfrm>
            <a:custGeom>
              <a:avLst/>
              <a:gdLst>
                <a:gd name="T0" fmla="*/ 100 w 928"/>
                <a:gd name="T1" fmla="*/ 158 h 622"/>
                <a:gd name="T2" fmla="*/ 15 w 928"/>
                <a:gd name="T3" fmla="*/ 190 h 622"/>
                <a:gd name="T4" fmla="*/ 0 w 928"/>
                <a:gd name="T5" fmla="*/ 214 h 622"/>
                <a:gd name="T6" fmla="*/ 24 w 928"/>
                <a:gd name="T7" fmla="*/ 245 h 622"/>
                <a:gd name="T8" fmla="*/ 87 w 928"/>
                <a:gd name="T9" fmla="*/ 265 h 622"/>
                <a:gd name="T10" fmla="*/ 50 w 928"/>
                <a:gd name="T11" fmla="*/ 287 h 622"/>
                <a:gd name="T12" fmla="*/ 38 w 928"/>
                <a:gd name="T13" fmla="*/ 309 h 622"/>
                <a:gd name="T14" fmla="*/ 50 w 928"/>
                <a:gd name="T15" fmla="*/ 334 h 622"/>
                <a:gd name="T16" fmla="*/ 150 w 928"/>
                <a:gd name="T17" fmla="*/ 367 h 622"/>
                <a:gd name="T18" fmla="*/ 222 w 928"/>
                <a:gd name="T19" fmla="*/ 371 h 622"/>
                <a:gd name="T20" fmla="*/ 244 w 928"/>
                <a:gd name="T21" fmla="*/ 371 h 622"/>
                <a:gd name="T22" fmla="*/ 292 w 928"/>
                <a:gd name="T23" fmla="*/ 395 h 622"/>
                <a:gd name="T24" fmla="*/ 437 w 928"/>
                <a:gd name="T25" fmla="*/ 421 h 622"/>
                <a:gd name="T26" fmla="*/ 607 w 928"/>
                <a:gd name="T27" fmla="*/ 423 h 622"/>
                <a:gd name="T28" fmla="*/ 685 w 928"/>
                <a:gd name="T29" fmla="*/ 411 h 622"/>
                <a:gd name="T30" fmla="*/ 788 w 928"/>
                <a:gd name="T31" fmla="*/ 443 h 622"/>
                <a:gd name="T32" fmla="*/ 918 w 928"/>
                <a:gd name="T33" fmla="*/ 454 h 622"/>
                <a:gd name="T34" fmla="*/ 1007 w 928"/>
                <a:gd name="T35" fmla="*/ 449 h 622"/>
                <a:gd name="T36" fmla="*/ 1149 w 928"/>
                <a:gd name="T37" fmla="*/ 414 h 622"/>
                <a:gd name="T38" fmla="*/ 1186 w 928"/>
                <a:gd name="T39" fmla="*/ 386 h 622"/>
                <a:gd name="T40" fmla="*/ 1248 w 928"/>
                <a:gd name="T41" fmla="*/ 395 h 622"/>
                <a:gd name="T42" fmla="*/ 1368 w 928"/>
                <a:gd name="T43" fmla="*/ 395 h 622"/>
                <a:gd name="T44" fmla="*/ 1447 w 928"/>
                <a:gd name="T45" fmla="*/ 384 h 622"/>
                <a:gd name="T46" fmla="*/ 1519 w 928"/>
                <a:gd name="T47" fmla="*/ 362 h 622"/>
                <a:gd name="T48" fmla="*/ 1548 w 928"/>
                <a:gd name="T49" fmla="*/ 331 h 622"/>
                <a:gd name="T50" fmla="*/ 1555 w 928"/>
                <a:gd name="T51" fmla="*/ 315 h 622"/>
                <a:gd name="T52" fmla="*/ 1647 w 928"/>
                <a:gd name="T53" fmla="*/ 304 h 622"/>
                <a:gd name="T54" fmla="*/ 1729 w 928"/>
                <a:gd name="T55" fmla="*/ 283 h 622"/>
                <a:gd name="T56" fmla="*/ 1778 w 928"/>
                <a:gd name="T57" fmla="*/ 255 h 622"/>
                <a:gd name="T58" fmla="*/ 1798 w 928"/>
                <a:gd name="T59" fmla="*/ 221 h 622"/>
                <a:gd name="T60" fmla="*/ 1785 w 928"/>
                <a:gd name="T61" fmla="*/ 188 h 622"/>
                <a:gd name="T62" fmla="*/ 1741 w 928"/>
                <a:gd name="T63" fmla="*/ 160 h 622"/>
                <a:gd name="T64" fmla="*/ 1749 w 928"/>
                <a:gd name="T65" fmla="*/ 146 h 622"/>
                <a:gd name="T66" fmla="*/ 1741 w 928"/>
                <a:gd name="T67" fmla="*/ 106 h 622"/>
                <a:gd name="T68" fmla="*/ 1661 w 928"/>
                <a:gd name="T69" fmla="*/ 69 h 622"/>
                <a:gd name="T70" fmla="*/ 1592 w 928"/>
                <a:gd name="T71" fmla="*/ 56 h 622"/>
                <a:gd name="T72" fmla="*/ 1566 w 928"/>
                <a:gd name="T73" fmla="*/ 33 h 622"/>
                <a:gd name="T74" fmla="*/ 1467 w 928"/>
                <a:gd name="T75" fmla="*/ 7 h 622"/>
                <a:gd name="T76" fmla="*/ 1350 w 928"/>
                <a:gd name="T77" fmla="*/ 3 h 622"/>
                <a:gd name="T78" fmla="*/ 1275 w 928"/>
                <a:gd name="T79" fmla="*/ 12 h 622"/>
                <a:gd name="T80" fmla="*/ 1243 w 928"/>
                <a:gd name="T81" fmla="*/ 24 h 622"/>
                <a:gd name="T82" fmla="*/ 1180 w 928"/>
                <a:gd name="T83" fmla="*/ 10 h 622"/>
                <a:gd name="T84" fmla="*/ 1099 w 928"/>
                <a:gd name="T85" fmla="*/ 0 h 622"/>
                <a:gd name="T86" fmla="*/ 1007 w 928"/>
                <a:gd name="T87" fmla="*/ 12 h 622"/>
                <a:gd name="T88" fmla="*/ 935 w 928"/>
                <a:gd name="T89" fmla="*/ 35 h 622"/>
                <a:gd name="T90" fmla="*/ 898 w 928"/>
                <a:gd name="T91" fmla="*/ 28 h 622"/>
                <a:gd name="T92" fmla="*/ 823 w 928"/>
                <a:gd name="T93" fmla="*/ 15 h 622"/>
                <a:gd name="T94" fmla="*/ 725 w 928"/>
                <a:gd name="T95" fmla="*/ 15 h 622"/>
                <a:gd name="T96" fmla="*/ 619 w 928"/>
                <a:gd name="T97" fmla="*/ 37 h 622"/>
                <a:gd name="T98" fmla="*/ 581 w 928"/>
                <a:gd name="T99" fmla="*/ 54 h 622"/>
                <a:gd name="T100" fmla="*/ 442 w 928"/>
                <a:gd name="T101" fmla="*/ 42 h 622"/>
                <a:gd name="T102" fmla="*/ 331 w 928"/>
                <a:gd name="T103" fmla="*/ 50 h 622"/>
                <a:gd name="T104" fmla="*/ 244 w 928"/>
                <a:gd name="T105" fmla="*/ 71 h 622"/>
                <a:gd name="T106" fmla="*/ 181 w 928"/>
                <a:gd name="T107" fmla="*/ 102 h 622"/>
                <a:gd name="T108" fmla="*/ 159 w 928"/>
                <a:gd name="T109" fmla="*/ 138 h 622"/>
                <a:gd name="T110" fmla="*/ 163 w 928"/>
                <a:gd name="T111" fmla="*/ 150 h 6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622"/>
                <a:gd name="T170" fmla="*/ 928 w 928"/>
                <a:gd name="T171" fmla="*/ 622 h 6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622">
                  <a:moveTo>
                    <a:pt x="84" y="206"/>
                  </a:moveTo>
                  <a:lnTo>
                    <a:pt x="52" y="216"/>
                  </a:lnTo>
                  <a:lnTo>
                    <a:pt x="23" y="235"/>
                  </a:lnTo>
                  <a:lnTo>
                    <a:pt x="7" y="261"/>
                  </a:lnTo>
                  <a:lnTo>
                    <a:pt x="3" y="277"/>
                  </a:lnTo>
                  <a:lnTo>
                    <a:pt x="0" y="293"/>
                  </a:lnTo>
                  <a:lnTo>
                    <a:pt x="3" y="316"/>
                  </a:lnTo>
                  <a:lnTo>
                    <a:pt x="13" y="335"/>
                  </a:lnTo>
                  <a:lnTo>
                    <a:pt x="26" y="351"/>
                  </a:lnTo>
                  <a:lnTo>
                    <a:pt x="45" y="364"/>
                  </a:lnTo>
                  <a:lnTo>
                    <a:pt x="26" y="393"/>
                  </a:lnTo>
                  <a:lnTo>
                    <a:pt x="23" y="406"/>
                  </a:lnTo>
                  <a:lnTo>
                    <a:pt x="19" y="422"/>
                  </a:lnTo>
                  <a:lnTo>
                    <a:pt x="23" y="438"/>
                  </a:lnTo>
                  <a:lnTo>
                    <a:pt x="26" y="457"/>
                  </a:lnTo>
                  <a:lnTo>
                    <a:pt x="48" y="483"/>
                  </a:lnTo>
                  <a:lnTo>
                    <a:pt x="77" y="503"/>
                  </a:lnTo>
                  <a:lnTo>
                    <a:pt x="94" y="506"/>
                  </a:lnTo>
                  <a:lnTo>
                    <a:pt x="113" y="509"/>
                  </a:lnTo>
                  <a:lnTo>
                    <a:pt x="119" y="509"/>
                  </a:lnTo>
                  <a:lnTo>
                    <a:pt x="126" y="509"/>
                  </a:lnTo>
                  <a:lnTo>
                    <a:pt x="151" y="541"/>
                  </a:lnTo>
                  <a:lnTo>
                    <a:pt x="187" y="564"/>
                  </a:lnTo>
                  <a:lnTo>
                    <a:pt x="226" y="577"/>
                  </a:lnTo>
                  <a:lnTo>
                    <a:pt x="267" y="583"/>
                  </a:lnTo>
                  <a:lnTo>
                    <a:pt x="313" y="580"/>
                  </a:lnTo>
                  <a:lnTo>
                    <a:pt x="354" y="564"/>
                  </a:lnTo>
                  <a:lnTo>
                    <a:pt x="377" y="586"/>
                  </a:lnTo>
                  <a:lnTo>
                    <a:pt x="406" y="606"/>
                  </a:lnTo>
                  <a:lnTo>
                    <a:pt x="438" y="618"/>
                  </a:lnTo>
                  <a:lnTo>
                    <a:pt x="474" y="622"/>
                  </a:lnTo>
                  <a:lnTo>
                    <a:pt x="496" y="618"/>
                  </a:lnTo>
                  <a:lnTo>
                    <a:pt x="519" y="615"/>
                  </a:lnTo>
                  <a:lnTo>
                    <a:pt x="561" y="596"/>
                  </a:lnTo>
                  <a:lnTo>
                    <a:pt x="593" y="567"/>
                  </a:lnTo>
                  <a:lnTo>
                    <a:pt x="602" y="548"/>
                  </a:lnTo>
                  <a:lnTo>
                    <a:pt x="612" y="528"/>
                  </a:lnTo>
                  <a:lnTo>
                    <a:pt x="644" y="541"/>
                  </a:lnTo>
                  <a:lnTo>
                    <a:pt x="680" y="544"/>
                  </a:lnTo>
                  <a:lnTo>
                    <a:pt x="705" y="541"/>
                  </a:lnTo>
                  <a:lnTo>
                    <a:pt x="728" y="535"/>
                  </a:lnTo>
                  <a:lnTo>
                    <a:pt x="747" y="525"/>
                  </a:lnTo>
                  <a:lnTo>
                    <a:pt x="767" y="512"/>
                  </a:lnTo>
                  <a:lnTo>
                    <a:pt x="783" y="496"/>
                  </a:lnTo>
                  <a:lnTo>
                    <a:pt x="792" y="477"/>
                  </a:lnTo>
                  <a:lnTo>
                    <a:pt x="799" y="454"/>
                  </a:lnTo>
                  <a:lnTo>
                    <a:pt x="802" y="432"/>
                  </a:lnTo>
                  <a:lnTo>
                    <a:pt x="828" y="425"/>
                  </a:lnTo>
                  <a:lnTo>
                    <a:pt x="850" y="416"/>
                  </a:lnTo>
                  <a:lnTo>
                    <a:pt x="873" y="403"/>
                  </a:lnTo>
                  <a:lnTo>
                    <a:pt x="892" y="387"/>
                  </a:lnTo>
                  <a:lnTo>
                    <a:pt x="905" y="370"/>
                  </a:lnTo>
                  <a:lnTo>
                    <a:pt x="918" y="348"/>
                  </a:lnTo>
                  <a:lnTo>
                    <a:pt x="924" y="325"/>
                  </a:lnTo>
                  <a:lnTo>
                    <a:pt x="928" y="303"/>
                  </a:lnTo>
                  <a:lnTo>
                    <a:pt x="924" y="280"/>
                  </a:lnTo>
                  <a:lnTo>
                    <a:pt x="921" y="258"/>
                  </a:lnTo>
                  <a:lnTo>
                    <a:pt x="912" y="238"/>
                  </a:lnTo>
                  <a:lnTo>
                    <a:pt x="899" y="219"/>
                  </a:lnTo>
                  <a:lnTo>
                    <a:pt x="902" y="200"/>
                  </a:lnTo>
                  <a:lnTo>
                    <a:pt x="905" y="180"/>
                  </a:lnTo>
                  <a:lnTo>
                    <a:pt x="899" y="145"/>
                  </a:lnTo>
                  <a:lnTo>
                    <a:pt x="883" y="116"/>
                  </a:lnTo>
                  <a:lnTo>
                    <a:pt x="857" y="94"/>
                  </a:lnTo>
                  <a:lnTo>
                    <a:pt x="821" y="77"/>
                  </a:lnTo>
                  <a:lnTo>
                    <a:pt x="818" y="61"/>
                  </a:lnTo>
                  <a:lnTo>
                    <a:pt x="809" y="45"/>
                  </a:lnTo>
                  <a:lnTo>
                    <a:pt x="786" y="23"/>
                  </a:lnTo>
                  <a:lnTo>
                    <a:pt x="757" y="7"/>
                  </a:lnTo>
                  <a:lnTo>
                    <a:pt x="718" y="0"/>
                  </a:lnTo>
                  <a:lnTo>
                    <a:pt x="696" y="3"/>
                  </a:lnTo>
                  <a:lnTo>
                    <a:pt x="676" y="10"/>
                  </a:lnTo>
                  <a:lnTo>
                    <a:pt x="657" y="19"/>
                  </a:lnTo>
                  <a:lnTo>
                    <a:pt x="641" y="32"/>
                  </a:lnTo>
                  <a:lnTo>
                    <a:pt x="625" y="19"/>
                  </a:lnTo>
                  <a:lnTo>
                    <a:pt x="609" y="10"/>
                  </a:lnTo>
                  <a:lnTo>
                    <a:pt x="590" y="3"/>
                  </a:lnTo>
                  <a:lnTo>
                    <a:pt x="567" y="0"/>
                  </a:lnTo>
                  <a:lnTo>
                    <a:pt x="541" y="3"/>
                  </a:lnTo>
                  <a:lnTo>
                    <a:pt x="519" y="13"/>
                  </a:lnTo>
                  <a:lnTo>
                    <a:pt x="499" y="29"/>
                  </a:lnTo>
                  <a:lnTo>
                    <a:pt x="483" y="48"/>
                  </a:lnTo>
                  <a:lnTo>
                    <a:pt x="464" y="36"/>
                  </a:lnTo>
                  <a:lnTo>
                    <a:pt x="445" y="26"/>
                  </a:lnTo>
                  <a:lnTo>
                    <a:pt x="425" y="23"/>
                  </a:lnTo>
                  <a:lnTo>
                    <a:pt x="403" y="19"/>
                  </a:lnTo>
                  <a:lnTo>
                    <a:pt x="374" y="23"/>
                  </a:lnTo>
                  <a:lnTo>
                    <a:pt x="345" y="32"/>
                  </a:lnTo>
                  <a:lnTo>
                    <a:pt x="319" y="52"/>
                  </a:lnTo>
                  <a:lnTo>
                    <a:pt x="300" y="74"/>
                  </a:lnTo>
                  <a:lnTo>
                    <a:pt x="264" y="61"/>
                  </a:lnTo>
                  <a:lnTo>
                    <a:pt x="229" y="58"/>
                  </a:lnTo>
                  <a:lnTo>
                    <a:pt x="200" y="61"/>
                  </a:lnTo>
                  <a:lnTo>
                    <a:pt x="171" y="68"/>
                  </a:lnTo>
                  <a:lnTo>
                    <a:pt x="145" y="81"/>
                  </a:lnTo>
                  <a:lnTo>
                    <a:pt x="126" y="97"/>
                  </a:lnTo>
                  <a:lnTo>
                    <a:pt x="106" y="116"/>
                  </a:lnTo>
                  <a:lnTo>
                    <a:pt x="94" y="139"/>
                  </a:lnTo>
                  <a:lnTo>
                    <a:pt x="84" y="164"/>
                  </a:lnTo>
                  <a:lnTo>
                    <a:pt x="81" y="190"/>
                  </a:lnTo>
                  <a:lnTo>
                    <a:pt x="84" y="200"/>
                  </a:lnTo>
                  <a:lnTo>
                    <a:pt x="84" y="206"/>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2" name="Freeform 19"/>
            <p:cNvSpPr>
              <a:spLocks/>
            </p:cNvSpPr>
            <p:nvPr/>
          </p:nvSpPr>
          <p:spPr bwMode="auto">
            <a:xfrm>
              <a:off x="1498" y="1192"/>
              <a:ext cx="1008" cy="598"/>
            </a:xfrm>
            <a:custGeom>
              <a:avLst/>
              <a:gdLst>
                <a:gd name="T0" fmla="*/ 100 w 928"/>
                <a:gd name="T1" fmla="*/ 158 h 622"/>
                <a:gd name="T2" fmla="*/ 15 w 928"/>
                <a:gd name="T3" fmla="*/ 190 h 622"/>
                <a:gd name="T4" fmla="*/ 0 w 928"/>
                <a:gd name="T5" fmla="*/ 214 h 622"/>
                <a:gd name="T6" fmla="*/ 24 w 928"/>
                <a:gd name="T7" fmla="*/ 245 h 622"/>
                <a:gd name="T8" fmla="*/ 87 w 928"/>
                <a:gd name="T9" fmla="*/ 265 h 622"/>
                <a:gd name="T10" fmla="*/ 50 w 928"/>
                <a:gd name="T11" fmla="*/ 287 h 622"/>
                <a:gd name="T12" fmla="*/ 38 w 928"/>
                <a:gd name="T13" fmla="*/ 309 h 622"/>
                <a:gd name="T14" fmla="*/ 50 w 928"/>
                <a:gd name="T15" fmla="*/ 334 h 622"/>
                <a:gd name="T16" fmla="*/ 150 w 928"/>
                <a:gd name="T17" fmla="*/ 367 h 622"/>
                <a:gd name="T18" fmla="*/ 222 w 928"/>
                <a:gd name="T19" fmla="*/ 371 h 622"/>
                <a:gd name="T20" fmla="*/ 244 w 928"/>
                <a:gd name="T21" fmla="*/ 371 h 622"/>
                <a:gd name="T22" fmla="*/ 292 w 928"/>
                <a:gd name="T23" fmla="*/ 395 h 622"/>
                <a:gd name="T24" fmla="*/ 437 w 928"/>
                <a:gd name="T25" fmla="*/ 421 h 622"/>
                <a:gd name="T26" fmla="*/ 607 w 928"/>
                <a:gd name="T27" fmla="*/ 423 h 622"/>
                <a:gd name="T28" fmla="*/ 685 w 928"/>
                <a:gd name="T29" fmla="*/ 411 h 622"/>
                <a:gd name="T30" fmla="*/ 788 w 928"/>
                <a:gd name="T31" fmla="*/ 443 h 622"/>
                <a:gd name="T32" fmla="*/ 918 w 928"/>
                <a:gd name="T33" fmla="*/ 454 h 622"/>
                <a:gd name="T34" fmla="*/ 1007 w 928"/>
                <a:gd name="T35" fmla="*/ 449 h 622"/>
                <a:gd name="T36" fmla="*/ 1149 w 928"/>
                <a:gd name="T37" fmla="*/ 414 h 622"/>
                <a:gd name="T38" fmla="*/ 1186 w 928"/>
                <a:gd name="T39" fmla="*/ 386 h 622"/>
                <a:gd name="T40" fmla="*/ 1248 w 928"/>
                <a:gd name="T41" fmla="*/ 395 h 622"/>
                <a:gd name="T42" fmla="*/ 1368 w 928"/>
                <a:gd name="T43" fmla="*/ 395 h 622"/>
                <a:gd name="T44" fmla="*/ 1447 w 928"/>
                <a:gd name="T45" fmla="*/ 384 h 622"/>
                <a:gd name="T46" fmla="*/ 1519 w 928"/>
                <a:gd name="T47" fmla="*/ 362 h 622"/>
                <a:gd name="T48" fmla="*/ 1548 w 928"/>
                <a:gd name="T49" fmla="*/ 331 h 622"/>
                <a:gd name="T50" fmla="*/ 1555 w 928"/>
                <a:gd name="T51" fmla="*/ 315 h 622"/>
                <a:gd name="T52" fmla="*/ 1647 w 928"/>
                <a:gd name="T53" fmla="*/ 304 h 622"/>
                <a:gd name="T54" fmla="*/ 1729 w 928"/>
                <a:gd name="T55" fmla="*/ 283 h 622"/>
                <a:gd name="T56" fmla="*/ 1778 w 928"/>
                <a:gd name="T57" fmla="*/ 255 h 622"/>
                <a:gd name="T58" fmla="*/ 1798 w 928"/>
                <a:gd name="T59" fmla="*/ 221 h 622"/>
                <a:gd name="T60" fmla="*/ 1785 w 928"/>
                <a:gd name="T61" fmla="*/ 188 h 622"/>
                <a:gd name="T62" fmla="*/ 1741 w 928"/>
                <a:gd name="T63" fmla="*/ 160 h 622"/>
                <a:gd name="T64" fmla="*/ 1749 w 928"/>
                <a:gd name="T65" fmla="*/ 146 h 622"/>
                <a:gd name="T66" fmla="*/ 1741 w 928"/>
                <a:gd name="T67" fmla="*/ 106 h 622"/>
                <a:gd name="T68" fmla="*/ 1661 w 928"/>
                <a:gd name="T69" fmla="*/ 69 h 622"/>
                <a:gd name="T70" fmla="*/ 1592 w 928"/>
                <a:gd name="T71" fmla="*/ 56 h 622"/>
                <a:gd name="T72" fmla="*/ 1566 w 928"/>
                <a:gd name="T73" fmla="*/ 33 h 622"/>
                <a:gd name="T74" fmla="*/ 1467 w 928"/>
                <a:gd name="T75" fmla="*/ 7 h 622"/>
                <a:gd name="T76" fmla="*/ 1350 w 928"/>
                <a:gd name="T77" fmla="*/ 3 h 622"/>
                <a:gd name="T78" fmla="*/ 1275 w 928"/>
                <a:gd name="T79" fmla="*/ 12 h 622"/>
                <a:gd name="T80" fmla="*/ 1243 w 928"/>
                <a:gd name="T81" fmla="*/ 24 h 622"/>
                <a:gd name="T82" fmla="*/ 1180 w 928"/>
                <a:gd name="T83" fmla="*/ 10 h 622"/>
                <a:gd name="T84" fmla="*/ 1099 w 928"/>
                <a:gd name="T85" fmla="*/ 0 h 622"/>
                <a:gd name="T86" fmla="*/ 1007 w 928"/>
                <a:gd name="T87" fmla="*/ 12 h 622"/>
                <a:gd name="T88" fmla="*/ 935 w 928"/>
                <a:gd name="T89" fmla="*/ 35 h 622"/>
                <a:gd name="T90" fmla="*/ 898 w 928"/>
                <a:gd name="T91" fmla="*/ 28 h 622"/>
                <a:gd name="T92" fmla="*/ 823 w 928"/>
                <a:gd name="T93" fmla="*/ 15 h 622"/>
                <a:gd name="T94" fmla="*/ 725 w 928"/>
                <a:gd name="T95" fmla="*/ 15 h 622"/>
                <a:gd name="T96" fmla="*/ 619 w 928"/>
                <a:gd name="T97" fmla="*/ 37 h 622"/>
                <a:gd name="T98" fmla="*/ 581 w 928"/>
                <a:gd name="T99" fmla="*/ 54 h 622"/>
                <a:gd name="T100" fmla="*/ 442 w 928"/>
                <a:gd name="T101" fmla="*/ 42 h 622"/>
                <a:gd name="T102" fmla="*/ 331 w 928"/>
                <a:gd name="T103" fmla="*/ 50 h 622"/>
                <a:gd name="T104" fmla="*/ 244 w 928"/>
                <a:gd name="T105" fmla="*/ 71 h 622"/>
                <a:gd name="T106" fmla="*/ 181 w 928"/>
                <a:gd name="T107" fmla="*/ 102 h 622"/>
                <a:gd name="T108" fmla="*/ 159 w 928"/>
                <a:gd name="T109" fmla="*/ 138 h 622"/>
                <a:gd name="T110" fmla="*/ 163 w 928"/>
                <a:gd name="T111" fmla="*/ 150 h 6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622"/>
                <a:gd name="T170" fmla="*/ 928 w 928"/>
                <a:gd name="T171" fmla="*/ 622 h 6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622">
                  <a:moveTo>
                    <a:pt x="84" y="206"/>
                  </a:moveTo>
                  <a:lnTo>
                    <a:pt x="52" y="216"/>
                  </a:lnTo>
                  <a:lnTo>
                    <a:pt x="23" y="235"/>
                  </a:lnTo>
                  <a:lnTo>
                    <a:pt x="7" y="261"/>
                  </a:lnTo>
                  <a:lnTo>
                    <a:pt x="3" y="277"/>
                  </a:lnTo>
                  <a:lnTo>
                    <a:pt x="0" y="293"/>
                  </a:lnTo>
                  <a:lnTo>
                    <a:pt x="3" y="316"/>
                  </a:lnTo>
                  <a:lnTo>
                    <a:pt x="13" y="335"/>
                  </a:lnTo>
                  <a:lnTo>
                    <a:pt x="26" y="351"/>
                  </a:lnTo>
                  <a:lnTo>
                    <a:pt x="45" y="364"/>
                  </a:lnTo>
                  <a:lnTo>
                    <a:pt x="26" y="393"/>
                  </a:lnTo>
                  <a:lnTo>
                    <a:pt x="23" y="406"/>
                  </a:lnTo>
                  <a:lnTo>
                    <a:pt x="19" y="422"/>
                  </a:lnTo>
                  <a:lnTo>
                    <a:pt x="23" y="438"/>
                  </a:lnTo>
                  <a:lnTo>
                    <a:pt x="26" y="457"/>
                  </a:lnTo>
                  <a:lnTo>
                    <a:pt x="48" y="483"/>
                  </a:lnTo>
                  <a:lnTo>
                    <a:pt x="77" y="503"/>
                  </a:lnTo>
                  <a:lnTo>
                    <a:pt x="94" y="506"/>
                  </a:lnTo>
                  <a:lnTo>
                    <a:pt x="113" y="509"/>
                  </a:lnTo>
                  <a:lnTo>
                    <a:pt x="119" y="509"/>
                  </a:lnTo>
                  <a:lnTo>
                    <a:pt x="126" y="509"/>
                  </a:lnTo>
                  <a:lnTo>
                    <a:pt x="151" y="541"/>
                  </a:lnTo>
                  <a:lnTo>
                    <a:pt x="187" y="564"/>
                  </a:lnTo>
                  <a:lnTo>
                    <a:pt x="226" y="577"/>
                  </a:lnTo>
                  <a:lnTo>
                    <a:pt x="267" y="583"/>
                  </a:lnTo>
                  <a:lnTo>
                    <a:pt x="313" y="580"/>
                  </a:lnTo>
                  <a:lnTo>
                    <a:pt x="354" y="564"/>
                  </a:lnTo>
                  <a:lnTo>
                    <a:pt x="377" y="586"/>
                  </a:lnTo>
                  <a:lnTo>
                    <a:pt x="406" y="606"/>
                  </a:lnTo>
                  <a:lnTo>
                    <a:pt x="438" y="618"/>
                  </a:lnTo>
                  <a:lnTo>
                    <a:pt x="474" y="622"/>
                  </a:lnTo>
                  <a:lnTo>
                    <a:pt x="496" y="618"/>
                  </a:lnTo>
                  <a:lnTo>
                    <a:pt x="519" y="615"/>
                  </a:lnTo>
                  <a:lnTo>
                    <a:pt x="561" y="596"/>
                  </a:lnTo>
                  <a:lnTo>
                    <a:pt x="593" y="567"/>
                  </a:lnTo>
                  <a:lnTo>
                    <a:pt x="602" y="548"/>
                  </a:lnTo>
                  <a:lnTo>
                    <a:pt x="612" y="528"/>
                  </a:lnTo>
                  <a:lnTo>
                    <a:pt x="644" y="541"/>
                  </a:lnTo>
                  <a:lnTo>
                    <a:pt x="680" y="544"/>
                  </a:lnTo>
                  <a:lnTo>
                    <a:pt x="705" y="541"/>
                  </a:lnTo>
                  <a:lnTo>
                    <a:pt x="728" y="535"/>
                  </a:lnTo>
                  <a:lnTo>
                    <a:pt x="747" y="525"/>
                  </a:lnTo>
                  <a:lnTo>
                    <a:pt x="767" y="512"/>
                  </a:lnTo>
                  <a:lnTo>
                    <a:pt x="783" y="496"/>
                  </a:lnTo>
                  <a:lnTo>
                    <a:pt x="792" y="477"/>
                  </a:lnTo>
                  <a:lnTo>
                    <a:pt x="799" y="454"/>
                  </a:lnTo>
                  <a:lnTo>
                    <a:pt x="802" y="432"/>
                  </a:lnTo>
                  <a:lnTo>
                    <a:pt x="828" y="425"/>
                  </a:lnTo>
                  <a:lnTo>
                    <a:pt x="850" y="416"/>
                  </a:lnTo>
                  <a:lnTo>
                    <a:pt x="873" y="403"/>
                  </a:lnTo>
                  <a:lnTo>
                    <a:pt x="892" y="387"/>
                  </a:lnTo>
                  <a:lnTo>
                    <a:pt x="905" y="370"/>
                  </a:lnTo>
                  <a:lnTo>
                    <a:pt x="918" y="348"/>
                  </a:lnTo>
                  <a:lnTo>
                    <a:pt x="924" y="325"/>
                  </a:lnTo>
                  <a:lnTo>
                    <a:pt x="928" y="303"/>
                  </a:lnTo>
                  <a:lnTo>
                    <a:pt x="924" y="280"/>
                  </a:lnTo>
                  <a:lnTo>
                    <a:pt x="921" y="258"/>
                  </a:lnTo>
                  <a:lnTo>
                    <a:pt x="912" y="238"/>
                  </a:lnTo>
                  <a:lnTo>
                    <a:pt x="899" y="219"/>
                  </a:lnTo>
                  <a:lnTo>
                    <a:pt x="902" y="200"/>
                  </a:lnTo>
                  <a:lnTo>
                    <a:pt x="905" y="180"/>
                  </a:lnTo>
                  <a:lnTo>
                    <a:pt x="899" y="145"/>
                  </a:lnTo>
                  <a:lnTo>
                    <a:pt x="883" y="116"/>
                  </a:lnTo>
                  <a:lnTo>
                    <a:pt x="857" y="94"/>
                  </a:lnTo>
                  <a:lnTo>
                    <a:pt x="821" y="77"/>
                  </a:lnTo>
                  <a:lnTo>
                    <a:pt x="818" y="61"/>
                  </a:lnTo>
                  <a:lnTo>
                    <a:pt x="809" y="45"/>
                  </a:lnTo>
                  <a:lnTo>
                    <a:pt x="786" y="23"/>
                  </a:lnTo>
                  <a:lnTo>
                    <a:pt x="757" y="7"/>
                  </a:lnTo>
                  <a:lnTo>
                    <a:pt x="718" y="0"/>
                  </a:lnTo>
                  <a:lnTo>
                    <a:pt x="696" y="3"/>
                  </a:lnTo>
                  <a:lnTo>
                    <a:pt x="676" y="10"/>
                  </a:lnTo>
                  <a:lnTo>
                    <a:pt x="657" y="19"/>
                  </a:lnTo>
                  <a:lnTo>
                    <a:pt x="641" y="32"/>
                  </a:lnTo>
                  <a:lnTo>
                    <a:pt x="625" y="19"/>
                  </a:lnTo>
                  <a:lnTo>
                    <a:pt x="609" y="10"/>
                  </a:lnTo>
                  <a:lnTo>
                    <a:pt x="590" y="3"/>
                  </a:lnTo>
                  <a:lnTo>
                    <a:pt x="567" y="0"/>
                  </a:lnTo>
                  <a:lnTo>
                    <a:pt x="541" y="3"/>
                  </a:lnTo>
                  <a:lnTo>
                    <a:pt x="519" y="13"/>
                  </a:lnTo>
                  <a:lnTo>
                    <a:pt x="499" y="29"/>
                  </a:lnTo>
                  <a:lnTo>
                    <a:pt x="483" y="48"/>
                  </a:lnTo>
                  <a:lnTo>
                    <a:pt x="464" y="36"/>
                  </a:lnTo>
                  <a:lnTo>
                    <a:pt x="445" y="26"/>
                  </a:lnTo>
                  <a:lnTo>
                    <a:pt x="425" y="23"/>
                  </a:lnTo>
                  <a:lnTo>
                    <a:pt x="403" y="19"/>
                  </a:lnTo>
                  <a:lnTo>
                    <a:pt x="374" y="23"/>
                  </a:lnTo>
                  <a:lnTo>
                    <a:pt x="345" y="32"/>
                  </a:lnTo>
                  <a:lnTo>
                    <a:pt x="319" y="52"/>
                  </a:lnTo>
                  <a:lnTo>
                    <a:pt x="300" y="74"/>
                  </a:lnTo>
                  <a:lnTo>
                    <a:pt x="264" y="61"/>
                  </a:lnTo>
                  <a:lnTo>
                    <a:pt x="229" y="58"/>
                  </a:lnTo>
                  <a:lnTo>
                    <a:pt x="200" y="61"/>
                  </a:lnTo>
                  <a:lnTo>
                    <a:pt x="171" y="68"/>
                  </a:lnTo>
                  <a:lnTo>
                    <a:pt x="145" y="81"/>
                  </a:lnTo>
                  <a:lnTo>
                    <a:pt x="126" y="97"/>
                  </a:lnTo>
                  <a:lnTo>
                    <a:pt x="106" y="116"/>
                  </a:lnTo>
                  <a:lnTo>
                    <a:pt x="94" y="139"/>
                  </a:lnTo>
                  <a:lnTo>
                    <a:pt x="84" y="164"/>
                  </a:lnTo>
                  <a:lnTo>
                    <a:pt x="81" y="190"/>
                  </a:lnTo>
                  <a:lnTo>
                    <a:pt x="84" y="200"/>
                  </a:lnTo>
                  <a:lnTo>
                    <a:pt x="84" y="206"/>
                  </a:lnTo>
                  <a:close/>
                </a:path>
              </a:pathLst>
            </a:custGeom>
            <a:solidFill>
              <a:srgbClr val="FFFF99"/>
            </a:solidFill>
            <a:ln w="4826">
              <a:solidFill>
                <a:srgbClr val="000000"/>
              </a:solidFill>
              <a:prstDash val="solid"/>
              <a:round/>
              <a:headEnd/>
              <a:tailEnd/>
            </a:ln>
          </p:spPr>
          <p:txBody>
            <a:bodyPr/>
            <a:lstStyle/>
            <a:p>
              <a:endParaRPr lang="en-US"/>
            </a:p>
          </p:txBody>
        </p:sp>
        <p:sp>
          <p:nvSpPr>
            <p:cNvPr id="1093" name="Freeform 20"/>
            <p:cNvSpPr>
              <a:spLocks/>
            </p:cNvSpPr>
            <p:nvPr/>
          </p:nvSpPr>
          <p:spPr bwMode="auto">
            <a:xfrm>
              <a:off x="1547" y="1542"/>
              <a:ext cx="60" cy="13"/>
            </a:xfrm>
            <a:custGeom>
              <a:avLst/>
              <a:gdLst>
                <a:gd name="T0" fmla="*/ 0 w 55"/>
                <a:gd name="T1" fmla="*/ 0 h 13"/>
                <a:gd name="T2" fmla="*/ 52 w 55"/>
                <a:gd name="T3" fmla="*/ 10 h 13"/>
                <a:gd name="T4" fmla="*/ 97 w 55"/>
                <a:gd name="T5" fmla="*/ 13 h 13"/>
                <a:gd name="T6" fmla="*/ 105 w 55"/>
                <a:gd name="T7" fmla="*/ 13 h 13"/>
                <a:gd name="T8" fmla="*/ 109 w 55"/>
                <a:gd name="T9" fmla="*/ 13 h 13"/>
                <a:gd name="T10" fmla="*/ 0 60000 65536"/>
                <a:gd name="T11" fmla="*/ 0 60000 65536"/>
                <a:gd name="T12" fmla="*/ 0 60000 65536"/>
                <a:gd name="T13" fmla="*/ 0 60000 65536"/>
                <a:gd name="T14" fmla="*/ 0 60000 65536"/>
                <a:gd name="T15" fmla="*/ 0 w 55"/>
                <a:gd name="T16" fmla="*/ 0 h 13"/>
                <a:gd name="T17" fmla="*/ 55 w 55"/>
                <a:gd name="T18" fmla="*/ 13 h 13"/>
              </a:gdLst>
              <a:ahLst/>
              <a:cxnLst>
                <a:cxn ang="T10">
                  <a:pos x="T0" y="T1"/>
                </a:cxn>
                <a:cxn ang="T11">
                  <a:pos x="T2" y="T3"/>
                </a:cxn>
                <a:cxn ang="T12">
                  <a:pos x="T4" y="T5"/>
                </a:cxn>
                <a:cxn ang="T13">
                  <a:pos x="T6" y="T7"/>
                </a:cxn>
                <a:cxn ang="T14">
                  <a:pos x="T8" y="T9"/>
                </a:cxn>
              </a:cxnLst>
              <a:rect l="T15" t="T16" r="T17" b="T18"/>
              <a:pathLst>
                <a:path w="55" h="13">
                  <a:moveTo>
                    <a:pt x="0" y="0"/>
                  </a:moveTo>
                  <a:lnTo>
                    <a:pt x="26" y="10"/>
                  </a:lnTo>
                  <a:lnTo>
                    <a:pt x="49" y="13"/>
                  </a:lnTo>
                  <a:lnTo>
                    <a:pt x="52" y="13"/>
                  </a:lnTo>
                  <a:lnTo>
                    <a:pt x="55"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4" name="Freeform 21"/>
            <p:cNvSpPr>
              <a:spLocks/>
            </p:cNvSpPr>
            <p:nvPr/>
          </p:nvSpPr>
          <p:spPr bwMode="auto">
            <a:xfrm>
              <a:off x="1635" y="1676"/>
              <a:ext cx="24" cy="5"/>
            </a:xfrm>
            <a:custGeom>
              <a:avLst/>
              <a:gdLst>
                <a:gd name="T0" fmla="*/ 0 w 22"/>
                <a:gd name="T1" fmla="*/ 3 h 6"/>
                <a:gd name="T2" fmla="*/ 25 w 22"/>
                <a:gd name="T3" fmla="*/ 3 h 6"/>
                <a:gd name="T4" fmla="*/ 44 w 22"/>
                <a:gd name="T5" fmla="*/ 0 h 6"/>
                <a:gd name="T6" fmla="*/ 0 60000 65536"/>
                <a:gd name="T7" fmla="*/ 0 60000 65536"/>
                <a:gd name="T8" fmla="*/ 0 60000 65536"/>
                <a:gd name="T9" fmla="*/ 0 w 22"/>
                <a:gd name="T10" fmla="*/ 0 h 6"/>
                <a:gd name="T11" fmla="*/ 22 w 22"/>
                <a:gd name="T12" fmla="*/ 6 h 6"/>
              </a:gdLst>
              <a:ahLst/>
              <a:cxnLst>
                <a:cxn ang="T6">
                  <a:pos x="T0" y="T1"/>
                </a:cxn>
                <a:cxn ang="T7">
                  <a:pos x="T2" y="T3"/>
                </a:cxn>
                <a:cxn ang="T8">
                  <a:pos x="T4" y="T5"/>
                </a:cxn>
              </a:cxnLst>
              <a:rect l="T9" t="T10" r="T11" b="T12"/>
              <a:pathLst>
                <a:path w="22" h="6">
                  <a:moveTo>
                    <a:pt x="0" y="6"/>
                  </a:moveTo>
                  <a:lnTo>
                    <a:pt x="13" y="3"/>
                  </a:lnTo>
                  <a:lnTo>
                    <a:pt x="2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5" name="Freeform 22"/>
            <p:cNvSpPr>
              <a:spLocks/>
            </p:cNvSpPr>
            <p:nvPr/>
          </p:nvSpPr>
          <p:spPr bwMode="auto">
            <a:xfrm>
              <a:off x="1865" y="1709"/>
              <a:ext cx="18" cy="25"/>
            </a:xfrm>
            <a:custGeom>
              <a:avLst/>
              <a:gdLst>
                <a:gd name="T0" fmla="*/ 0 w 16"/>
                <a:gd name="T1" fmla="*/ 0 h 26"/>
                <a:gd name="T2" fmla="*/ 17 w 16"/>
                <a:gd name="T3" fmla="*/ 13 h 26"/>
                <a:gd name="T4" fmla="*/ 39 w 16"/>
                <a:gd name="T5" fmla="*/ 18 h 26"/>
                <a:gd name="T6" fmla="*/ 0 60000 65536"/>
                <a:gd name="T7" fmla="*/ 0 60000 65536"/>
                <a:gd name="T8" fmla="*/ 0 60000 65536"/>
                <a:gd name="T9" fmla="*/ 0 w 16"/>
                <a:gd name="T10" fmla="*/ 0 h 26"/>
                <a:gd name="T11" fmla="*/ 16 w 16"/>
                <a:gd name="T12" fmla="*/ 26 h 26"/>
              </a:gdLst>
              <a:ahLst/>
              <a:cxnLst>
                <a:cxn ang="T6">
                  <a:pos x="T0" y="T1"/>
                </a:cxn>
                <a:cxn ang="T7">
                  <a:pos x="T2" y="T3"/>
                </a:cxn>
                <a:cxn ang="T8">
                  <a:pos x="T4" y="T5"/>
                </a:cxn>
              </a:cxnLst>
              <a:rect l="T9" t="T10" r="T11" b="T12"/>
              <a:pathLst>
                <a:path w="16" h="26">
                  <a:moveTo>
                    <a:pt x="0" y="0"/>
                  </a:moveTo>
                  <a:lnTo>
                    <a:pt x="7" y="13"/>
                  </a:lnTo>
                  <a:lnTo>
                    <a:pt x="16"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6" name="Freeform 23"/>
            <p:cNvSpPr>
              <a:spLocks/>
            </p:cNvSpPr>
            <p:nvPr/>
          </p:nvSpPr>
          <p:spPr bwMode="auto">
            <a:xfrm>
              <a:off x="2163" y="1672"/>
              <a:ext cx="6" cy="28"/>
            </a:xfrm>
            <a:custGeom>
              <a:avLst/>
              <a:gdLst>
                <a:gd name="T0" fmla="*/ 0 w 6"/>
                <a:gd name="T1" fmla="*/ 21 h 29"/>
                <a:gd name="T2" fmla="*/ 3 w 6"/>
                <a:gd name="T3" fmla="*/ 14 h 29"/>
                <a:gd name="T4" fmla="*/ 6 w 6"/>
                <a:gd name="T5" fmla="*/ 0 h 29"/>
                <a:gd name="T6" fmla="*/ 0 60000 65536"/>
                <a:gd name="T7" fmla="*/ 0 60000 65536"/>
                <a:gd name="T8" fmla="*/ 0 60000 65536"/>
                <a:gd name="T9" fmla="*/ 0 w 6"/>
                <a:gd name="T10" fmla="*/ 0 h 29"/>
                <a:gd name="T11" fmla="*/ 6 w 6"/>
                <a:gd name="T12" fmla="*/ 29 h 29"/>
              </a:gdLst>
              <a:ahLst/>
              <a:cxnLst>
                <a:cxn ang="T6">
                  <a:pos x="T0" y="T1"/>
                </a:cxn>
                <a:cxn ang="T7">
                  <a:pos x="T2" y="T3"/>
                </a:cxn>
                <a:cxn ang="T8">
                  <a:pos x="T4" y="T5"/>
                </a:cxn>
              </a:cxnLst>
              <a:rect l="T9" t="T10" r="T11" b="T12"/>
              <a:pathLst>
                <a:path w="6" h="29">
                  <a:moveTo>
                    <a:pt x="0" y="29"/>
                  </a:moveTo>
                  <a:lnTo>
                    <a:pt x="3" y="16"/>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7" name="Freeform 24"/>
            <p:cNvSpPr>
              <a:spLocks/>
            </p:cNvSpPr>
            <p:nvPr/>
          </p:nvSpPr>
          <p:spPr bwMode="auto">
            <a:xfrm>
              <a:off x="2295" y="1511"/>
              <a:ext cx="74" cy="96"/>
            </a:xfrm>
            <a:custGeom>
              <a:avLst/>
              <a:gdLst>
                <a:gd name="T0" fmla="*/ 134 w 68"/>
                <a:gd name="T1" fmla="*/ 72 h 100"/>
                <a:gd name="T2" fmla="*/ 134 w 68"/>
                <a:gd name="T3" fmla="*/ 72 h 100"/>
                <a:gd name="T4" fmla="*/ 128 w 68"/>
                <a:gd name="T5" fmla="*/ 49 h 100"/>
                <a:gd name="T6" fmla="*/ 97 w 68"/>
                <a:gd name="T7" fmla="*/ 31 h 100"/>
                <a:gd name="T8" fmla="*/ 58 w 68"/>
                <a:gd name="T9" fmla="*/ 12 h 100"/>
                <a:gd name="T10" fmla="*/ 0 w 68"/>
                <a:gd name="T11" fmla="*/ 0 h 100"/>
                <a:gd name="T12" fmla="*/ 0 60000 65536"/>
                <a:gd name="T13" fmla="*/ 0 60000 65536"/>
                <a:gd name="T14" fmla="*/ 0 60000 65536"/>
                <a:gd name="T15" fmla="*/ 0 60000 65536"/>
                <a:gd name="T16" fmla="*/ 0 60000 65536"/>
                <a:gd name="T17" fmla="*/ 0 60000 65536"/>
                <a:gd name="T18" fmla="*/ 0 w 68"/>
                <a:gd name="T19" fmla="*/ 0 h 100"/>
                <a:gd name="T20" fmla="*/ 68 w 68"/>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68" h="100">
                  <a:moveTo>
                    <a:pt x="68" y="100"/>
                  </a:moveTo>
                  <a:lnTo>
                    <a:pt x="68" y="100"/>
                  </a:lnTo>
                  <a:lnTo>
                    <a:pt x="65" y="67"/>
                  </a:lnTo>
                  <a:lnTo>
                    <a:pt x="49" y="42"/>
                  </a:lnTo>
                  <a:lnTo>
                    <a:pt x="29"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8" name="Freeform 25"/>
            <p:cNvSpPr>
              <a:spLocks/>
            </p:cNvSpPr>
            <p:nvPr/>
          </p:nvSpPr>
          <p:spPr bwMode="auto">
            <a:xfrm>
              <a:off x="2439" y="1403"/>
              <a:ext cx="35" cy="37"/>
            </a:xfrm>
            <a:custGeom>
              <a:avLst/>
              <a:gdLst>
                <a:gd name="T0" fmla="*/ 0 w 33"/>
                <a:gd name="T1" fmla="*/ 26 h 39"/>
                <a:gd name="T2" fmla="*/ 25 w 33"/>
                <a:gd name="T3" fmla="*/ 15 h 39"/>
                <a:gd name="T4" fmla="*/ 52 w 33"/>
                <a:gd name="T5" fmla="*/ 0 h 39"/>
                <a:gd name="T6" fmla="*/ 0 60000 65536"/>
                <a:gd name="T7" fmla="*/ 0 60000 65536"/>
                <a:gd name="T8" fmla="*/ 0 60000 65536"/>
                <a:gd name="T9" fmla="*/ 0 w 33"/>
                <a:gd name="T10" fmla="*/ 0 h 39"/>
                <a:gd name="T11" fmla="*/ 33 w 33"/>
                <a:gd name="T12" fmla="*/ 39 h 39"/>
              </a:gdLst>
              <a:ahLst/>
              <a:cxnLst>
                <a:cxn ang="T6">
                  <a:pos x="T0" y="T1"/>
                </a:cxn>
                <a:cxn ang="T7">
                  <a:pos x="T2" y="T3"/>
                </a:cxn>
                <a:cxn ang="T8">
                  <a:pos x="T4" y="T5"/>
                </a:cxn>
              </a:cxnLst>
              <a:rect l="T9" t="T10" r="T11" b="T12"/>
              <a:pathLst>
                <a:path w="33" h="39">
                  <a:moveTo>
                    <a:pt x="0" y="39"/>
                  </a:moveTo>
                  <a:lnTo>
                    <a:pt x="17" y="23"/>
                  </a:lnTo>
                  <a:lnTo>
                    <a:pt x="3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9" name="Freeform 26"/>
            <p:cNvSpPr>
              <a:spLocks/>
            </p:cNvSpPr>
            <p:nvPr/>
          </p:nvSpPr>
          <p:spPr bwMode="auto">
            <a:xfrm>
              <a:off x="2390" y="1266"/>
              <a:ext cx="4" cy="20"/>
            </a:xfrm>
            <a:custGeom>
              <a:avLst/>
              <a:gdLst>
                <a:gd name="T0" fmla="*/ 4 w 4"/>
                <a:gd name="T1" fmla="*/ 20 h 20"/>
                <a:gd name="T2" fmla="*/ 4 w 4"/>
                <a:gd name="T3" fmla="*/ 20 h 20"/>
                <a:gd name="T4" fmla="*/ 4 w 4"/>
                <a:gd name="T5" fmla="*/ 17 h 20"/>
                <a:gd name="T6" fmla="*/ 4 w 4"/>
                <a:gd name="T7" fmla="*/ 10 h 20"/>
                <a:gd name="T8" fmla="*/ 0 w 4"/>
                <a:gd name="T9" fmla="*/ 0 h 20"/>
                <a:gd name="T10" fmla="*/ 0 60000 65536"/>
                <a:gd name="T11" fmla="*/ 0 60000 65536"/>
                <a:gd name="T12" fmla="*/ 0 60000 65536"/>
                <a:gd name="T13" fmla="*/ 0 60000 65536"/>
                <a:gd name="T14" fmla="*/ 0 60000 65536"/>
                <a:gd name="T15" fmla="*/ 0 w 4"/>
                <a:gd name="T16" fmla="*/ 0 h 20"/>
                <a:gd name="T17" fmla="*/ 4 w 4"/>
                <a:gd name="T18" fmla="*/ 20 h 20"/>
              </a:gdLst>
              <a:ahLst/>
              <a:cxnLst>
                <a:cxn ang="T10">
                  <a:pos x="T0" y="T1"/>
                </a:cxn>
                <a:cxn ang="T11">
                  <a:pos x="T2" y="T3"/>
                </a:cxn>
                <a:cxn ang="T12">
                  <a:pos x="T4" y="T5"/>
                </a:cxn>
                <a:cxn ang="T13">
                  <a:pos x="T6" y="T7"/>
                </a:cxn>
                <a:cxn ang="T14">
                  <a:pos x="T8" y="T9"/>
                </a:cxn>
              </a:cxnLst>
              <a:rect l="T15" t="T16" r="T17" b="T18"/>
              <a:pathLst>
                <a:path w="4" h="20">
                  <a:moveTo>
                    <a:pt x="4" y="20"/>
                  </a:moveTo>
                  <a:lnTo>
                    <a:pt x="4" y="20"/>
                  </a:lnTo>
                  <a:lnTo>
                    <a:pt x="4" y="17"/>
                  </a:lnTo>
                  <a:lnTo>
                    <a:pt x="4" y="1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0" name="Freeform 27"/>
            <p:cNvSpPr>
              <a:spLocks/>
            </p:cNvSpPr>
            <p:nvPr/>
          </p:nvSpPr>
          <p:spPr bwMode="auto">
            <a:xfrm>
              <a:off x="2177" y="1223"/>
              <a:ext cx="17" cy="25"/>
            </a:xfrm>
            <a:custGeom>
              <a:avLst/>
              <a:gdLst>
                <a:gd name="T0" fmla="*/ 24 w 16"/>
                <a:gd name="T1" fmla="*/ 0 h 26"/>
                <a:gd name="T2" fmla="*/ 6 w 16"/>
                <a:gd name="T3" fmla="*/ 13 h 26"/>
                <a:gd name="T4" fmla="*/ 0 w 16"/>
                <a:gd name="T5" fmla="*/ 18 h 26"/>
                <a:gd name="T6" fmla="*/ 0 60000 65536"/>
                <a:gd name="T7" fmla="*/ 0 60000 65536"/>
                <a:gd name="T8" fmla="*/ 0 60000 65536"/>
                <a:gd name="T9" fmla="*/ 0 w 16"/>
                <a:gd name="T10" fmla="*/ 0 h 26"/>
                <a:gd name="T11" fmla="*/ 16 w 16"/>
                <a:gd name="T12" fmla="*/ 26 h 26"/>
              </a:gdLst>
              <a:ahLst/>
              <a:cxnLst>
                <a:cxn ang="T6">
                  <a:pos x="T0" y="T1"/>
                </a:cxn>
                <a:cxn ang="T7">
                  <a:pos x="T2" y="T3"/>
                </a:cxn>
                <a:cxn ang="T8">
                  <a:pos x="T4" y="T5"/>
                </a:cxn>
              </a:cxnLst>
              <a:rect l="T9" t="T10" r="T11" b="T12"/>
              <a:pathLst>
                <a:path w="16" h="26">
                  <a:moveTo>
                    <a:pt x="16" y="0"/>
                  </a:moveTo>
                  <a:lnTo>
                    <a:pt x="6" y="13"/>
                  </a:lnTo>
                  <a:lnTo>
                    <a:pt x="0"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1" name="Line 28"/>
            <p:cNvSpPr>
              <a:spLocks noChangeShapeType="1"/>
            </p:cNvSpPr>
            <p:nvPr/>
          </p:nvSpPr>
          <p:spPr bwMode="auto">
            <a:xfrm flipH="1">
              <a:off x="2013" y="1238"/>
              <a:ext cx="10" cy="2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 name="Line 29"/>
            <p:cNvSpPr>
              <a:spLocks noChangeShapeType="1"/>
            </p:cNvSpPr>
            <p:nvPr/>
          </p:nvSpPr>
          <p:spPr bwMode="auto">
            <a:xfrm flipH="1" flipV="1">
              <a:off x="1824" y="1263"/>
              <a:ext cx="32" cy="2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 name="Freeform 30"/>
            <p:cNvSpPr>
              <a:spLocks/>
            </p:cNvSpPr>
            <p:nvPr/>
          </p:nvSpPr>
          <p:spPr bwMode="auto">
            <a:xfrm>
              <a:off x="1590" y="1390"/>
              <a:ext cx="3" cy="22"/>
            </a:xfrm>
            <a:custGeom>
              <a:avLst/>
              <a:gdLst>
                <a:gd name="T0" fmla="*/ 0 w 3"/>
                <a:gd name="T1" fmla="*/ 0 h 23"/>
                <a:gd name="T2" fmla="*/ 3 w 3"/>
                <a:gd name="T3" fmla="*/ 10 h 23"/>
                <a:gd name="T4" fmla="*/ 3 w 3"/>
                <a:gd name="T5" fmla="*/ 15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0"/>
                  </a:moveTo>
                  <a:lnTo>
                    <a:pt x="3" y="10"/>
                  </a:lnTo>
                  <a:lnTo>
                    <a:pt x="3" y="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4" name="Text Box 31"/>
            <p:cNvSpPr txBox="1">
              <a:spLocks noChangeArrowheads="1"/>
            </p:cNvSpPr>
            <p:nvPr/>
          </p:nvSpPr>
          <p:spPr bwMode="auto">
            <a:xfrm>
              <a:off x="1786" y="1346"/>
              <a:ext cx="426"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sz="1400" b="0">
                  <a:solidFill>
                    <a:schemeClr val="tx1"/>
                  </a:solidFill>
                </a:rPr>
                <a:t>VPN</a:t>
              </a:r>
            </a:p>
            <a:p>
              <a:pPr eaLnBrk="1" hangingPunct="1"/>
              <a:endParaRPr lang="en-US" altLang="zh-TW" sz="1400" b="0">
                <a:solidFill>
                  <a:schemeClr val="tx1"/>
                </a:solidFill>
              </a:endParaRPr>
            </a:p>
          </p:txBody>
        </p:sp>
      </p:grpSp>
      <p:sp>
        <p:nvSpPr>
          <p:cNvPr id="1040" name="Line 32"/>
          <p:cNvSpPr>
            <a:spLocks noChangeShapeType="1"/>
          </p:cNvSpPr>
          <p:nvPr/>
        </p:nvSpPr>
        <p:spPr bwMode="auto">
          <a:xfrm flipH="1">
            <a:off x="4487863" y="4643438"/>
            <a:ext cx="1406525" cy="466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1" name="Group 33"/>
          <p:cNvGrpSpPr>
            <a:grpSpLocks/>
          </p:cNvGrpSpPr>
          <p:nvPr/>
        </p:nvGrpSpPr>
        <p:grpSpPr bwMode="auto">
          <a:xfrm rot="775123">
            <a:off x="7064375" y="4711700"/>
            <a:ext cx="409575" cy="290513"/>
            <a:chOff x="3464" y="2469"/>
            <a:chExt cx="317" cy="230"/>
          </a:xfrm>
        </p:grpSpPr>
        <p:sp>
          <p:nvSpPr>
            <p:cNvPr id="1085" name="Oval 34"/>
            <p:cNvSpPr>
              <a:spLocks noChangeArrowheads="1"/>
            </p:cNvSpPr>
            <p:nvPr/>
          </p:nvSpPr>
          <p:spPr bwMode="auto">
            <a:xfrm>
              <a:off x="3464" y="2672"/>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1086" name="Oval 35"/>
            <p:cNvSpPr>
              <a:spLocks noChangeArrowheads="1"/>
            </p:cNvSpPr>
            <p:nvPr/>
          </p:nvSpPr>
          <p:spPr bwMode="auto">
            <a:xfrm>
              <a:off x="3571" y="2604"/>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1087" name="Oval 36"/>
            <p:cNvSpPr>
              <a:spLocks noChangeArrowheads="1"/>
            </p:cNvSpPr>
            <p:nvPr/>
          </p:nvSpPr>
          <p:spPr bwMode="auto">
            <a:xfrm>
              <a:off x="3665" y="2537"/>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1088" name="Oval 37"/>
            <p:cNvSpPr>
              <a:spLocks noChangeArrowheads="1"/>
            </p:cNvSpPr>
            <p:nvPr/>
          </p:nvSpPr>
          <p:spPr bwMode="auto">
            <a:xfrm>
              <a:off x="3754" y="2469"/>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grpSp>
      <p:grpSp>
        <p:nvGrpSpPr>
          <p:cNvPr id="1042" name="Group 38"/>
          <p:cNvGrpSpPr>
            <a:grpSpLocks/>
          </p:cNvGrpSpPr>
          <p:nvPr/>
        </p:nvGrpSpPr>
        <p:grpSpPr bwMode="auto">
          <a:xfrm rot="1165071">
            <a:off x="4662488" y="5654675"/>
            <a:ext cx="409575" cy="292100"/>
            <a:chOff x="3464" y="2469"/>
            <a:chExt cx="317" cy="230"/>
          </a:xfrm>
        </p:grpSpPr>
        <p:sp>
          <p:nvSpPr>
            <p:cNvPr id="1081" name="Oval 39"/>
            <p:cNvSpPr>
              <a:spLocks noChangeArrowheads="1"/>
            </p:cNvSpPr>
            <p:nvPr/>
          </p:nvSpPr>
          <p:spPr bwMode="auto">
            <a:xfrm>
              <a:off x="3464" y="2672"/>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1082" name="Oval 40"/>
            <p:cNvSpPr>
              <a:spLocks noChangeArrowheads="1"/>
            </p:cNvSpPr>
            <p:nvPr/>
          </p:nvSpPr>
          <p:spPr bwMode="auto">
            <a:xfrm>
              <a:off x="3571" y="2604"/>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1083" name="Oval 41"/>
            <p:cNvSpPr>
              <a:spLocks noChangeArrowheads="1"/>
            </p:cNvSpPr>
            <p:nvPr/>
          </p:nvSpPr>
          <p:spPr bwMode="auto">
            <a:xfrm>
              <a:off x="3665" y="2537"/>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1084" name="Oval 42"/>
            <p:cNvSpPr>
              <a:spLocks noChangeArrowheads="1"/>
            </p:cNvSpPr>
            <p:nvPr/>
          </p:nvSpPr>
          <p:spPr bwMode="auto">
            <a:xfrm>
              <a:off x="3754" y="2469"/>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grpSp>
      <p:sp>
        <p:nvSpPr>
          <p:cNvPr id="1043" name="Text Box 43"/>
          <p:cNvSpPr txBox="1">
            <a:spLocks noChangeArrowheads="1"/>
          </p:cNvSpPr>
          <p:nvPr/>
        </p:nvSpPr>
        <p:spPr bwMode="auto">
          <a:xfrm>
            <a:off x="2960688" y="6157913"/>
            <a:ext cx="1611312" cy="274637"/>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a:solidFill>
                  <a:schemeClr val="bg1"/>
                </a:solidFill>
              </a:rPr>
              <a:t>DWL-3500 AP x 10</a:t>
            </a:r>
          </a:p>
        </p:txBody>
      </p:sp>
      <p:pic>
        <p:nvPicPr>
          <p:cNvPr id="1044" name="Picture 44" descr="NOTEBOOK"/>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1388" y="6007100"/>
            <a:ext cx="474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Freeform 45"/>
          <p:cNvSpPr>
            <a:spLocks/>
          </p:cNvSpPr>
          <p:nvPr/>
        </p:nvSpPr>
        <p:spPr bwMode="auto">
          <a:xfrm>
            <a:off x="4343400" y="5292725"/>
            <a:ext cx="1065213" cy="150813"/>
          </a:xfrm>
          <a:custGeom>
            <a:avLst/>
            <a:gdLst>
              <a:gd name="T0" fmla="*/ 0 w 824"/>
              <a:gd name="T1" fmla="*/ 2147483647 h 120"/>
              <a:gd name="T2" fmla="*/ 2147483647 w 824"/>
              <a:gd name="T3" fmla="*/ 2147483647 h 120"/>
              <a:gd name="T4" fmla="*/ 2147483647 w 824"/>
              <a:gd name="T5" fmla="*/ 0 h 120"/>
              <a:gd name="T6" fmla="*/ 2147483647 w 824"/>
              <a:gd name="T7" fmla="*/ 2147483647 h 120"/>
              <a:gd name="T8" fmla="*/ 0 60000 65536"/>
              <a:gd name="T9" fmla="*/ 0 60000 65536"/>
              <a:gd name="T10" fmla="*/ 0 60000 65536"/>
              <a:gd name="T11" fmla="*/ 0 60000 65536"/>
              <a:gd name="T12" fmla="*/ 0 w 824"/>
              <a:gd name="T13" fmla="*/ 0 h 120"/>
              <a:gd name="T14" fmla="*/ 824 w 824"/>
              <a:gd name="T15" fmla="*/ 120 h 120"/>
            </a:gdLst>
            <a:ahLst/>
            <a:cxnLst>
              <a:cxn ang="T8">
                <a:pos x="T0" y="T1"/>
              </a:cxn>
              <a:cxn ang="T9">
                <a:pos x="T2" y="T3"/>
              </a:cxn>
              <a:cxn ang="T10">
                <a:pos x="T4" y="T5"/>
              </a:cxn>
              <a:cxn ang="T11">
                <a:pos x="T6" y="T7"/>
              </a:cxn>
            </a:cxnLst>
            <a:rect l="T12" t="T13" r="T14" b="T15"/>
            <a:pathLst>
              <a:path w="824" h="120">
                <a:moveTo>
                  <a:pt x="0" y="32"/>
                </a:moveTo>
                <a:lnTo>
                  <a:pt x="224" y="120"/>
                </a:lnTo>
                <a:lnTo>
                  <a:pt x="624" y="0"/>
                </a:lnTo>
                <a:lnTo>
                  <a:pt x="824" y="6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6" name="Freeform 46"/>
          <p:cNvSpPr>
            <a:spLocks/>
          </p:cNvSpPr>
          <p:nvPr/>
        </p:nvSpPr>
        <p:spPr bwMode="auto">
          <a:xfrm>
            <a:off x="3535363" y="5443538"/>
            <a:ext cx="735012" cy="395287"/>
          </a:xfrm>
          <a:custGeom>
            <a:avLst/>
            <a:gdLst>
              <a:gd name="T0" fmla="*/ 2147483647 w 568"/>
              <a:gd name="T1" fmla="*/ 0 h 312"/>
              <a:gd name="T2" fmla="*/ 2147483647 w 568"/>
              <a:gd name="T3" fmla="*/ 2147483647 h 312"/>
              <a:gd name="T4" fmla="*/ 0 w 568"/>
              <a:gd name="T5" fmla="*/ 2147483647 h 312"/>
              <a:gd name="T6" fmla="*/ 2147483647 w 568"/>
              <a:gd name="T7" fmla="*/ 2147483647 h 312"/>
              <a:gd name="T8" fmla="*/ 0 60000 65536"/>
              <a:gd name="T9" fmla="*/ 0 60000 65536"/>
              <a:gd name="T10" fmla="*/ 0 60000 65536"/>
              <a:gd name="T11" fmla="*/ 0 60000 65536"/>
              <a:gd name="T12" fmla="*/ 0 w 568"/>
              <a:gd name="T13" fmla="*/ 0 h 312"/>
              <a:gd name="T14" fmla="*/ 568 w 568"/>
              <a:gd name="T15" fmla="*/ 312 h 312"/>
            </a:gdLst>
            <a:ahLst/>
            <a:cxnLst>
              <a:cxn ang="T8">
                <a:pos x="T0" y="T1"/>
              </a:cxn>
              <a:cxn ang="T9">
                <a:pos x="T2" y="T3"/>
              </a:cxn>
              <a:cxn ang="T10">
                <a:pos x="T4" y="T5"/>
              </a:cxn>
              <a:cxn ang="T11">
                <a:pos x="T6" y="T7"/>
              </a:cxn>
            </a:cxnLst>
            <a:rect l="T12" t="T13" r="T14" b="T15"/>
            <a:pathLst>
              <a:path w="568" h="312">
                <a:moveTo>
                  <a:pt x="376" y="0"/>
                </a:moveTo>
                <a:lnTo>
                  <a:pt x="568" y="80"/>
                </a:lnTo>
                <a:lnTo>
                  <a:pt x="0" y="248"/>
                </a:lnTo>
                <a:lnTo>
                  <a:pt x="200" y="31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7" name="Line 47"/>
          <p:cNvSpPr>
            <a:spLocks noChangeShapeType="1"/>
          </p:cNvSpPr>
          <p:nvPr/>
        </p:nvSpPr>
        <p:spPr bwMode="auto">
          <a:xfrm flipH="1">
            <a:off x="3121025" y="5341938"/>
            <a:ext cx="517525" cy="173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48" name="Picture 48" descr="pc"/>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3325" y="5292725"/>
            <a:ext cx="6143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 name="Line 49"/>
          <p:cNvSpPr>
            <a:spLocks noChangeShapeType="1"/>
          </p:cNvSpPr>
          <p:nvPr/>
        </p:nvSpPr>
        <p:spPr bwMode="auto">
          <a:xfrm flipH="1">
            <a:off x="6526213" y="4197350"/>
            <a:ext cx="611187" cy="182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50" name="Picture 50" descr="pc"/>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2163" y="3922713"/>
            <a:ext cx="6143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Freeform 51"/>
          <p:cNvSpPr>
            <a:spLocks/>
          </p:cNvSpPr>
          <p:nvPr/>
        </p:nvSpPr>
        <p:spPr bwMode="auto">
          <a:xfrm>
            <a:off x="6040438" y="4652963"/>
            <a:ext cx="466725" cy="334962"/>
          </a:xfrm>
          <a:custGeom>
            <a:avLst/>
            <a:gdLst>
              <a:gd name="T0" fmla="*/ 2147483647 w 360"/>
              <a:gd name="T1" fmla="*/ 0 h 264"/>
              <a:gd name="T2" fmla="*/ 2147483647 w 360"/>
              <a:gd name="T3" fmla="*/ 2147483647 h 264"/>
              <a:gd name="T4" fmla="*/ 0 w 360"/>
              <a:gd name="T5" fmla="*/ 2147483647 h 264"/>
              <a:gd name="T6" fmla="*/ 2147483647 w 360"/>
              <a:gd name="T7" fmla="*/ 2147483647 h 264"/>
              <a:gd name="T8" fmla="*/ 0 60000 65536"/>
              <a:gd name="T9" fmla="*/ 0 60000 65536"/>
              <a:gd name="T10" fmla="*/ 0 60000 65536"/>
              <a:gd name="T11" fmla="*/ 0 60000 65536"/>
              <a:gd name="T12" fmla="*/ 0 w 360"/>
              <a:gd name="T13" fmla="*/ 0 h 264"/>
              <a:gd name="T14" fmla="*/ 360 w 360"/>
              <a:gd name="T15" fmla="*/ 264 h 264"/>
            </a:gdLst>
            <a:ahLst/>
            <a:cxnLst>
              <a:cxn ang="T8">
                <a:pos x="T0" y="T1"/>
              </a:cxn>
              <a:cxn ang="T9">
                <a:pos x="T2" y="T3"/>
              </a:cxn>
              <a:cxn ang="T10">
                <a:pos x="T4" y="T5"/>
              </a:cxn>
              <a:cxn ang="T11">
                <a:pos x="T6" y="T7"/>
              </a:cxn>
            </a:cxnLst>
            <a:rect l="T12" t="T13" r="T14" b="T15"/>
            <a:pathLst>
              <a:path w="360" h="264">
                <a:moveTo>
                  <a:pt x="112" y="0"/>
                </a:moveTo>
                <a:lnTo>
                  <a:pt x="360" y="72"/>
                </a:lnTo>
                <a:lnTo>
                  <a:pt x="0" y="192"/>
                </a:lnTo>
                <a:lnTo>
                  <a:pt x="240" y="26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2" name="Freeform 52"/>
          <p:cNvSpPr>
            <a:spLocks/>
          </p:cNvSpPr>
          <p:nvPr/>
        </p:nvSpPr>
        <p:spPr bwMode="auto">
          <a:xfrm>
            <a:off x="6599238" y="4379913"/>
            <a:ext cx="858837" cy="242887"/>
          </a:xfrm>
          <a:custGeom>
            <a:avLst/>
            <a:gdLst>
              <a:gd name="T0" fmla="*/ 0 w 664"/>
              <a:gd name="T1" fmla="*/ 2147483647 h 192"/>
              <a:gd name="T2" fmla="*/ 2147483647 w 664"/>
              <a:gd name="T3" fmla="*/ 2147483647 h 192"/>
              <a:gd name="T4" fmla="*/ 2147483647 w 664"/>
              <a:gd name="T5" fmla="*/ 0 h 192"/>
              <a:gd name="T6" fmla="*/ 0 60000 65536"/>
              <a:gd name="T7" fmla="*/ 0 60000 65536"/>
              <a:gd name="T8" fmla="*/ 0 60000 65536"/>
              <a:gd name="T9" fmla="*/ 0 w 664"/>
              <a:gd name="T10" fmla="*/ 0 h 192"/>
              <a:gd name="T11" fmla="*/ 664 w 664"/>
              <a:gd name="T12" fmla="*/ 192 h 192"/>
            </a:gdLst>
            <a:ahLst/>
            <a:cxnLst>
              <a:cxn ang="T6">
                <a:pos x="T0" y="T1"/>
              </a:cxn>
              <a:cxn ang="T7">
                <a:pos x="T2" y="T3"/>
              </a:cxn>
              <a:cxn ang="T8">
                <a:pos x="T4" y="T5"/>
              </a:cxn>
            </a:cxnLst>
            <a:rect l="T9" t="T10" r="T11" b="T12"/>
            <a:pathLst>
              <a:path w="664" h="192">
                <a:moveTo>
                  <a:pt x="0" y="144"/>
                </a:moveTo>
                <a:lnTo>
                  <a:pt x="160" y="192"/>
                </a:lnTo>
                <a:lnTo>
                  <a:pt x="664"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3" name="Line 53"/>
          <p:cNvSpPr>
            <a:spLocks noChangeShapeType="1"/>
          </p:cNvSpPr>
          <p:nvPr/>
        </p:nvSpPr>
        <p:spPr bwMode="auto">
          <a:xfrm>
            <a:off x="7448550" y="4368800"/>
            <a:ext cx="249238" cy="90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54" name="Picture 54" descr="MCj0391300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86650" y="5118100"/>
            <a:ext cx="4492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55" descr="DGS-342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5313" y="4308475"/>
            <a:ext cx="10366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09975" y="5056188"/>
            <a:ext cx="9477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57" descr="pc"/>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0700" y="5697538"/>
            <a:ext cx="6143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8" name="Text Box 58"/>
          <p:cNvSpPr txBox="1">
            <a:spLocks noChangeArrowheads="1"/>
          </p:cNvSpPr>
          <p:nvPr/>
        </p:nvSpPr>
        <p:spPr bwMode="auto">
          <a:xfrm>
            <a:off x="5737225" y="5275263"/>
            <a:ext cx="1649413" cy="274637"/>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a:solidFill>
                  <a:schemeClr val="bg1"/>
                </a:solidFill>
              </a:rPr>
              <a:t>DWL-3500 AP x 20</a:t>
            </a:r>
          </a:p>
        </p:txBody>
      </p:sp>
      <p:pic>
        <p:nvPicPr>
          <p:cNvPr id="1059" name="Picture 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2763" y="3481388"/>
            <a:ext cx="9477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60" descr="DWL-3200AP"/>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7875" y="3197225"/>
            <a:ext cx="18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61" descr="DWL-3200AP"/>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6263" y="2784475"/>
            <a:ext cx="1793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2" name="Line 62"/>
          <p:cNvSpPr>
            <a:spLocks noChangeShapeType="1"/>
          </p:cNvSpPr>
          <p:nvPr/>
        </p:nvSpPr>
        <p:spPr bwMode="auto">
          <a:xfrm>
            <a:off x="3663950" y="3776663"/>
            <a:ext cx="352425"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 name="Text Box 63"/>
          <p:cNvSpPr txBox="1">
            <a:spLocks noChangeArrowheads="1"/>
          </p:cNvSpPr>
          <p:nvPr/>
        </p:nvSpPr>
        <p:spPr bwMode="auto">
          <a:xfrm>
            <a:off x="3552825" y="1655763"/>
            <a:ext cx="1192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sz="1400">
                <a:solidFill>
                  <a:schemeClr val="tx1"/>
                </a:solidFill>
              </a:rPr>
              <a:t>Lab</a:t>
            </a:r>
          </a:p>
        </p:txBody>
      </p:sp>
      <p:pic>
        <p:nvPicPr>
          <p:cNvPr id="1064" name="Picture 64"/>
          <p:cNvPicPr>
            <a:picLocks noChangeAspect="1" noChangeArrowheads="1"/>
          </p:cNvPicPr>
          <p:nvPr/>
        </p:nvPicPr>
        <p:blipFill>
          <a:blip r:embed="rId14">
            <a:clrChange>
              <a:clrFrom>
                <a:srgbClr val="86D9FD"/>
              </a:clrFrom>
              <a:clrTo>
                <a:srgbClr val="86D9FD">
                  <a:alpha val="0"/>
                </a:srgbClr>
              </a:clrTo>
            </a:clrChange>
            <a:extLst>
              <a:ext uri="{28A0092B-C50C-407E-A947-70E740481C1C}">
                <a14:useLocalDpi xmlns:a14="http://schemas.microsoft.com/office/drawing/2010/main" val="0"/>
              </a:ext>
            </a:extLst>
          </a:blip>
          <a:srcRect/>
          <a:stretch>
            <a:fillRect/>
          </a:stretch>
        </p:blipFill>
        <p:spPr bwMode="auto">
          <a:xfrm>
            <a:off x="717550" y="5045075"/>
            <a:ext cx="170656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 name="Text Box 65"/>
          <p:cNvSpPr txBox="1">
            <a:spLocks noChangeArrowheads="1"/>
          </p:cNvSpPr>
          <p:nvPr/>
        </p:nvSpPr>
        <p:spPr bwMode="auto">
          <a:xfrm>
            <a:off x="2590800" y="4583113"/>
            <a:ext cx="1579563" cy="45720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b="0">
                <a:solidFill>
                  <a:schemeClr val="bg1"/>
                </a:solidFill>
              </a:rPr>
              <a:t>D-Link DES-1228P</a:t>
            </a:r>
          </a:p>
          <a:p>
            <a:pPr eaLnBrk="1" hangingPunct="1"/>
            <a:r>
              <a:rPr lang="en-US" altLang="zh-TW" b="0">
                <a:solidFill>
                  <a:schemeClr val="bg1"/>
                </a:solidFill>
              </a:rPr>
              <a:t>POE Enabled</a:t>
            </a:r>
          </a:p>
        </p:txBody>
      </p:sp>
      <p:sp>
        <p:nvSpPr>
          <p:cNvPr id="1066" name="Freeform 66"/>
          <p:cNvSpPr>
            <a:spLocks/>
          </p:cNvSpPr>
          <p:nvPr/>
        </p:nvSpPr>
        <p:spPr bwMode="auto">
          <a:xfrm>
            <a:off x="3149600" y="3149600"/>
            <a:ext cx="482600" cy="330200"/>
          </a:xfrm>
          <a:custGeom>
            <a:avLst/>
            <a:gdLst>
              <a:gd name="T0" fmla="*/ 2147483647 w 304"/>
              <a:gd name="T1" fmla="*/ 2147483647 h 208"/>
              <a:gd name="T2" fmla="*/ 0 w 304"/>
              <a:gd name="T3" fmla="*/ 2147483647 h 208"/>
              <a:gd name="T4" fmla="*/ 2147483647 w 304"/>
              <a:gd name="T5" fmla="*/ 2147483647 h 208"/>
              <a:gd name="T6" fmla="*/ 2147483647 w 304"/>
              <a:gd name="T7" fmla="*/ 0 h 208"/>
              <a:gd name="T8" fmla="*/ 0 60000 65536"/>
              <a:gd name="T9" fmla="*/ 0 60000 65536"/>
              <a:gd name="T10" fmla="*/ 0 60000 65536"/>
              <a:gd name="T11" fmla="*/ 0 60000 65536"/>
              <a:gd name="T12" fmla="*/ 0 w 304"/>
              <a:gd name="T13" fmla="*/ 0 h 208"/>
              <a:gd name="T14" fmla="*/ 304 w 304"/>
              <a:gd name="T15" fmla="*/ 208 h 208"/>
            </a:gdLst>
            <a:ahLst/>
            <a:cxnLst>
              <a:cxn ang="T8">
                <a:pos x="T0" y="T1"/>
              </a:cxn>
              <a:cxn ang="T9">
                <a:pos x="T2" y="T3"/>
              </a:cxn>
              <a:cxn ang="T10">
                <a:pos x="T4" y="T5"/>
              </a:cxn>
              <a:cxn ang="T11">
                <a:pos x="T6" y="T7"/>
              </a:cxn>
            </a:cxnLst>
            <a:rect l="T12" t="T13" r="T14" b="T15"/>
            <a:pathLst>
              <a:path w="304" h="208">
                <a:moveTo>
                  <a:pt x="184" y="208"/>
                </a:moveTo>
                <a:lnTo>
                  <a:pt x="0" y="152"/>
                </a:lnTo>
                <a:lnTo>
                  <a:pt x="304" y="56"/>
                </a:lnTo>
                <a:lnTo>
                  <a:pt x="12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67" name="Group 67"/>
          <p:cNvGrpSpPr>
            <a:grpSpLocks/>
          </p:cNvGrpSpPr>
          <p:nvPr/>
        </p:nvGrpSpPr>
        <p:grpSpPr bwMode="auto">
          <a:xfrm rot="775123">
            <a:off x="2505075" y="3187700"/>
            <a:ext cx="409575" cy="290513"/>
            <a:chOff x="3464" y="2469"/>
            <a:chExt cx="317" cy="230"/>
          </a:xfrm>
        </p:grpSpPr>
        <p:sp>
          <p:nvSpPr>
            <p:cNvPr id="1077" name="Oval 68"/>
            <p:cNvSpPr>
              <a:spLocks noChangeArrowheads="1"/>
            </p:cNvSpPr>
            <p:nvPr/>
          </p:nvSpPr>
          <p:spPr bwMode="auto">
            <a:xfrm>
              <a:off x="3464" y="2672"/>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1078" name="Oval 69"/>
            <p:cNvSpPr>
              <a:spLocks noChangeArrowheads="1"/>
            </p:cNvSpPr>
            <p:nvPr/>
          </p:nvSpPr>
          <p:spPr bwMode="auto">
            <a:xfrm>
              <a:off x="3571" y="2604"/>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1079" name="Oval 70"/>
            <p:cNvSpPr>
              <a:spLocks noChangeArrowheads="1"/>
            </p:cNvSpPr>
            <p:nvPr/>
          </p:nvSpPr>
          <p:spPr bwMode="auto">
            <a:xfrm>
              <a:off x="3665" y="2537"/>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sp>
          <p:nvSpPr>
            <p:cNvPr id="1080" name="Oval 71"/>
            <p:cNvSpPr>
              <a:spLocks noChangeArrowheads="1"/>
            </p:cNvSpPr>
            <p:nvPr/>
          </p:nvSpPr>
          <p:spPr bwMode="auto">
            <a:xfrm>
              <a:off x="3754" y="2469"/>
              <a:ext cx="27" cy="27"/>
            </a:xfrm>
            <a:prstGeom prst="ellipse">
              <a:avLst/>
            </a:prstGeom>
            <a:solidFill>
              <a:srgbClr val="000000"/>
            </a:solidFill>
            <a:ln w="9525">
              <a:solidFill>
                <a:schemeClr val="tx1"/>
              </a:solidFill>
              <a:round/>
              <a:headEnd/>
              <a:tailEnd/>
            </a:ln>
          </p:spPr>
          <p:txBody>
            <a:bodyPr wrap="none" anchor="ctr"/>
            <a:lstStyle/>
            <a:p>
              <a:endParaRPr lang="zh-TW" altLang="en-US"/>
            </a:p>
          </p:txBody>
        </p:sp>
      </p:grpSp>
      <p:sp>
        <p:nvSpPr>
          <p:cNvPr id="1068" name="Text Box 72"/>
          <p:cNvSpPr txBox="1">
            <a:spLocks noChangeArrowheads="1"/>
          </p:cNvSpPr>
          <p:nvPr/>
        </p:nvSpPr>
        <p:spPr bwMode="auto">
          <a:xfrm>
            <a:off x="6986588" y="6153150"/>
            <a:ext cx="1689100" cy="27463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b="0">
                <a:solidFill>
                  <a:schemeClr val="bg1"/>
                </a:solidFill>
              </a:rPr>
              <a:t>Wireless Equipments </a:t>
            </a:r>
          </a:p>
        </p:txBody>
      </p:sp>
      <p:pic>
        <p:nvPicPr>
          <p:cNvPr id="1069" name="Picture 73" descr="NOTEBOOK"/>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5088" y="2895600"/>
            <a:ext cx="474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74" descr="pc"/>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2500" y="2649538"/>
            <a:ext cx="6143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1" name="Text Box 75"/>
          <p:cNvSpPr txBox="1">
            <a:spLocks noChangeArrowheads="1"/>
          </p:cNvSpPr>
          <p:nvPr/>
        </p:nvSpPr>
        <p:spPr bwMode="auto">
          <a:xfrm>
            <a:off x="369888" y="2508250"/>
            <a:ext cx="1689100" cy="27463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b="0">
                <a:solidFill>
                  <a:schemeClr val="bg1"/>
                </a:solidFill>
              </a:rPr>
              <a:t>Wireless Equipments </a:t>
            </a:r>
          </a:p>
        </p:txBody>
      </p:sp>
      <p:sp>
        <p:nvSpPr>
          <p:cNvPr id="1072" name="Text Box 76"/>
          <p:cNvSpPr txBox="1">
            <a:spLocks noChangeArrowheads="1"/>
          </p:cNvSpPr>
          <p:nvPr/>
        </p:nvSpPr>
        <p:spPr bwMode="auto">
          <a:xfrm>
            <a:off x="225425" y="3484563"/>
            <a:ext cx="1560513" cy="274637"/>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a:solidFill>
                  <a:schemeClr val="bg1"/>
                </a:solidFill>
              </a:rPr>
              <a:t>DWL-3500 AP x 10</a:t>
            </a:r>
          </a:p>
        </p:txBody>
      </p:sp>
      <p:sp>
        <p:nvSpPr>
          <p:cNvPr id="1073" name="Text Box 77"/>
          <p:cNvSpPr txBox="1">
            <a:spLocks noChangeArrowheads="1"/>
          </p:cNvSpPr>
          <p:nvPr/>
        </p:nvSpPr>
        <p:spPr bwMode="auto">
          <a:xfrm>
            <a:off x="149225" y="5148263"/>
            <a:ext cx="1446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sz="1400">
                <a:solidFill>
                  <a:schemeClr val="tx1"/>
                </a:solidFill>
              </a:rPr>
              <a:t>Headquarters</a:t>
            </a:r>
          </a:p>
        </p:txBody>
      </p:sp>
      <p:sp>
        <p:nvSpPr>
          <p:cNvPr id="1074" name="Text Box 78"/>
          <p:cNvSpPr txBox="1">
            <a:spLocks noChangeArrowheads="1"/>
          </p:cNvSpPr>
          <p:nvPr/>
        </p:nvSpPr>
        <p:spPr bwMode="auto">
          <a:xfrm>
            <a:off x="5581650" y="1530350"/>
            <a:ext cx="3302000" cy="180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Application:</a:t>
            </a:r>
          </a:p>
          <a:p>
            <a:pPr algn="l" eaLnBrk="1" hangingPunct="1">
              <a:buFontTx/>
              <a:buChar char="•"/>
            </a:pPr>
            <a:r>
              <a:rPr lang="en-US" altLang="zh-TW" sz="1400" b="0">
                <a:solidFill>
                  <a:schemeClr val="tx1"/>
                </a:solidFill>
              </a:rPr>
              <a:t> Extend the network coverage</a:t>
            </a:r>
          </a:p>
          <a:p>
            <a:pPr algn="l" eaLnBrk="1" hangingPunct="1">
              <a:buFontTx/>
              <a:buChar char="•"/>
            </a:pPr>
            <a:r>
              <a:rPr lang="en-US" altLang="zh-TW" sz="1400" b="0">
                <a:solidFill>
                  <a:schemeClr val="tx1"/>
                </a:solidFill>
              </a:rPr>
              <a:t> Retrieve/transmit data from/to Lab immediately via WLAN &amp; VPN</a:t>
            </a:r>
          </a:p>
          <a:p>
            <a:pPr algn="l" eaLnBrk="1" hangingPunct="1">
              <a:buFontTx/>
              <a:buChar char="•"/>
            </a:pPr>
            <a:r>
              <a:rPr lang="en-US" altLang="zh-TW" sz="1400" b="0">
                <a:solidFill>
                  <a:schemeClr val="tx1"/>
                </a:solidFill>
              </a:rPr>
              <a:t> Centralized AP management</a:t>
            </a:r>
          </a:p>
          <a:p>
            <a:pPr algn="l" eaLnBrk="1" hangingPunct="1"/>
            <a:r>
              <a:rPr lang="en-US" altLang="zh-TW" sz="1400">
                <a:solidFill>
                  <a:schemeClr val="tx1"/>
                </a:solidFill>
              </a:rPr>
              <a:t>Benefits:</a:t>
            </a:r>
          </a:p>
          <a:p>
            <a:pPr algn="l" eaLnBrk="1" hangingPunct="1">
              <a:buFontTx/>
              <a:buChar char="•"/>
            </a:pPr>
            <a:r>
              <a:rPr lang="en-US" altLang="zh-TW" sz="1400" b="0">
                <a:solidFill>
                  <a:schemeClr val="tx1"/>
                </a:solidFill>
              </a:rPr>
              <a:t> Leverage existing infrastructure</a:t>
            </a:r>
          </a:p>
          <a:p>
            <a:pPr algn="l" eaLnBrk="1" hangingPunct="1">
              <a:buFontTx/>
              <a:buChar char="•"/>
            </a:pPr>
            <a:r>
              <a:rPr lang="en-US" altLang="zh-TW" sz="1400" b="0">
                <a:solidFill>
                  <a:schemeClr val="tx1"/>
                </a:solidFill>
              </a:rPr>
              <a:t> Cost effective Unified architecture</a:t>
            </a:r>
          </a:p>
        </p:txBody>
      </p:sp>
      <p:sp>
        <p:nvSpPr>
          <p:cNvPr id="1075" name="Text Box 79"/>
          <p:cNvSpPr txBox="1">
            <a:spLocks noChangeArrowheads="1"/>
          </p:cNvSpPr>
          <p:nvPr/>
        </p:nvSpPr>
        <p:spPr bwMode="auto">
          <a:xfrm>
            <a:off x="7418388" y="3625850"/>
            <a:ext cx="1371600" cy="27463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eaLnBrk="1" hangingPunct="1"/>
            <a:r>
              <a:rPr lang="en-US" altLang="zh-TW" b="0">
                <a:solidFill>
                  <a:schemeClr val="bg1"/>
                </a:solidFill>
              </a:rPr>
              <a:t>Desktop/Server </a:t>
            </a:r>
          </a:p>
        </p:txBody>
      </p:sp>
      <p:sp>
        <p:nvSpPr>
          <p:cNvPr id="1076" name="Freeform 80"/>
          <p:cNvSpPr>
            <a:spLocks/>
          </p:cNvSpPr>
          <p:nvPr/>
        </p:nvSpPr>
        <p:spPr bwMode="auto">
          <a:xfrm>
            <a:off x="2171700" y="3492500"/>
            <a:ext cx="952500" cy="190500"/>
          </a:xfrm>
          <a:custGeom>
            <a:avLst/>
            <a:gdLst>
              <a:gd name="T0" fmla="*/ 2147483647 w 600"/>
              <a:gd name="T1" fmla="*/ 2147483647 h 120"/>
              <a:gd name="T2" fmla="*/ 2147483647 w 600"/>
              <a:gd name="T3" fmla="*/ 0 h 120"/>
              <a:gd name="T4" fmla="*/ 2147483647 w 600"/>
              <a:gd name="T5" fmla="*/ 2147483647 h 120"/>
              <a:gd name="T6" fmla="*/ 0 w 600"/>
              <a:gd name="T7" fmla="*/ 2147483647 h 120"/>
              <a:gd name="T8" fmla="*/ 0 60000 65536"/>
              <a:gd name="T9" fmla="*/ 0 60000 65536"/>
              <a:gd name="T10" fmla="*/ 0 60000 65536"/>
              <a:gd name="T11" fmla="*/ 0 60000 65536"/>
              <a:gd name="T12" fmla="*/ 0 w 600"/>
              <a:gd name="T13" fmla="*/ 0 h 120"/>
              <a:gd name="T14" fmla="*/ 600 w 600"/>
              <a:gd name="T15" fmla="*/ 120 h 120"/>
            </a:gdLst>
            <a:ahLst/>
            <a:cxnLst>
              <a:cxn ang="T8">
                <a:pos x="T0" y="T1"/>
              </a:cxn>
              <a:cxn ang="T9">
                <a:pos x="T2" y="T3"/>
              </a:cxn>
              <a:cxn ang="T10">
                <a:pos x="T4" y="T5"/>
              </a:cxn>
              <a:cxn ang="T11">
                <a:pos x="T6" y="T7"/>
              </a:cxn>
            </a:cxnLst>
            <a:rect l="T12" t="T13" r="T14" b="T15"/>
            <a:pathLst>
              <a:path w="600" h="120">
                <a:moveTo>
                  <a:pt x="600" y="40"/>
                </a:moveTo>
                <a:lnTo>
                  <a:pt x="472" y="0"/>
                </a:lnTo>
                <a:lnTo>
                  <a:pt x="104" y="120"/>
                </a:lnTo>
                <a:lnTo>
                  <a:pt x="0" y="9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5763" y="563563"/>
            <a:ext cx="7829550" cy="1143000"/>
          </a:xfrm>
        </p:spPr>
        <p:txBody>
          <a:bodyPr/>
          <a:lstStyle/>
          <a:p>
            <a:pPr eaLnBrk="1" hangingPunct="1"/>
            <a:r>
              <a:rPr lang="en-US" altLang="zh-TW" sz="2400" b="1" smtClean="0"/>
              <a:t>Success Stories - India</a:t>
            </a:r>
          </a:p>
        </p:txBody>
      </p:sp>
      <p:sp>
        <p:nvSpPr>
          <p:cNvPr id="54275" name="Rectangle 3"/>
          <p:cNvSpPr>
            <a:spLocks noChangeArrowheads="1"/>
          </p:cNvSpPr>
          <p:nvPr/>
        </p:nvSpPr>
        <p:spPr bwMode="auto">
          <a:xfrm>
            <a:off x="390525" y="1371600"/>
            <a:ext cx="59102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81A4C7"/>
              </a:buClr>
              <a:buFont typeface="Wingdings" pitchFamily="2" charset="2"/>
              <a:buChar char="q"/>
            </a:pPr>
            <a:r>
              <a:rPr lang="en-US" altLang="zh-TW" sz="1800" b="0">
                <a:solidFill>
                  <a:schemeClr val="tx1"/>
                </a:solidFill>
                <a:latin typeface="Verdana" pitchFamily="34" charset="0"/>
              </a:rPr>
              <a:t>Goa College of Engineering</a:t>
            </a:r>
          </a:p>
          <a:p>
            <a:pPr marL="742950" lvl="1" indent="-285750" algn="l">
              <a:spcBef>
                <a:spcPct val="20000"/>
              </a:spcBef>
              <a:buClr>
                <a:srgbClr val="FF9900"/>
              </a:buClr>
              <a:buFont typeface="Wingdings" pitchFamily="2" charset="2"/>
              <a:buChar char="ü"/>
            </a:pPr>
            <a:r>
              <a:rPr lang="en-US" altLang="zh-TW" sz="1600">
                <a:solidFill>
                  <a:schemeClr val="accent2"/>
                </a:solidFill>
                <a:latin typeface="Verdana" pitchFamily="34" charset="0"/>
              </a:rPr>
              <a:t>DWS-3024 x4, DWL-3500AP x120</a:t>
            </a:r>
          </a:p>
        </p:txBody>
      </p:sp>
      <p:pic>
        <p:nvPicPr>
          <p:cNvPr id="54276" name="Picture 4" descr="g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952625"/>
            <a:ext cx="79883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zh-TW" sz="2400" b="1" smtClean="0"/>
              <a:t>Success Stories - India</a:t>
            </a:r>
          </a:p>
        </p:txBody>
      </p:sp>
      <p:sp>
        <p:nvSpPr>
          <p:cNvPr id="55299" name="Rectangle 3"/>
          <p:cNvSpPr>
            <a:spLocks noGrp="1" noChangeArrowheads="1"/>
          </p:cNvSpPr>
          <p:nvPr>
            <p:ph type="body" idx="1"/>
          </p:nvPr>
        </p:nvSpPr>
        <p:spPr/>
        <p:txBody>
          <a:bodyPr/>
          <a:lstStyle/>
          <a:p>
            <a:pPr eaLnBrk="1" hangingPunct="1"/>
            <a:r>
              <a:rPr lang="en-US" altLang="zh-TW" sz="1800" smtClean="0"/>
              <a:t>Caf</a:t>
            </a:r>
            <a:r>
              <a:rPr lang="en-US" altLang="zh-TW" sz="1800" smtClean="0">
                <a:latin typeface="Arial" charset="0"/>
              </a:rPr>
              <a:t>é</a:t>
            </a:r>
            <a:r>
              <a:rPr lang="en-US" altLang="zh-TW" sz="1800" smtClean="0"/>
              <a:t> Coffee Day </a:t>
            </a:r>
            <a:r>
              <a:rPr lang="en-US" altLang="zh-TW" sz="1800" smtClean="0">
                <a:latin typeface="Arial" charset="0"/>
              </a:rPr>
              <a:t>–</a:t>
            </a:r>
            <a:r>
              <a:rPr lang="en-US" altLang="zh-TW" sz="1800" smtClean="0"/>
              <a:t> </a:t>
            </a:r>
          </a:p>
          <a:p>
            <a:pPr lvl="1" eaLnBrk="1" hangingPunct="1"/>
            <a:r>
              <a:rPr lang="en-US" altLang="zh-TW" sz="1800" smtClean="0"/>
              <a:t>DWS-3024 x 1 </a:t>
            </a:r>
          </a:p>
          <a:p>
            <a:pPr lvl="1" eaLnBrk="1" hangingPunct="1"/>
            <a:r>
              <a:rPr lang="en-US" altLang="zh-TW" sz="1800" smtClean="0"/>
              <a:t>DWL-3500AP x 45 </a:t>
            </a:r>
          </a:p>
          <a:p>
            <a:pPr eaLnBrk="1" hangingPunct="1"/>
            <a:r>
              <a:rPr lang="en-US" altLang="zh-TW" sz="1800" smtClean="0"/>
              <a:t>American School </a:t>
            </a:r>
            <a:r>
              <a:rPr lang="en-US" altLang="zh-TW" sz="1800" smtClean="0">
                <a:latin typeface="Arial" charset="0"/>
              </a:rPr>
              <a:t>–</a:t>
            </a:r>
            <a:r>
              <a:rPr lang="en-US" altLang="zh-TW" sz="1800" smtClean="0"/>
              <a:t> </a:t>
            </a:r>
          </a:p>
          <a:p>
            <a:pPr lvl="1" eaLnBrk="1" hangingPunct="1"/>
            <a:r>
              <a:rPr lang="en-US" altLang="zh-TW" sz="1800" smtClean="0"/>
              <a:t>DWS-3024 x 3 </a:t>
            </a:r>
          </a:p>
          <a:p>
            <a:pPr lvl="1" eaLnBrk="1" hangingPunct="1"/>
            <a:r>
              <a:rPr lang="en-US" altLang="zh-TW" sz="1800" smtClean="0"/>
              <a:t>DWL-3500AP x 60</a:t>
            </a:r>
          </a:p>
          <a:p>
            <a:pPr eaLnBrk="1" hangingPunct="1"/>
            <a:r>
              <a:rPr lang="en-US" altLang="zh-TW" sz="1800" smtClean="0"/>
              <a:t>ICICI Bank </a:t>
            </a:r>
            <a:r>
              <a:rPr lang="en-US" altLang="zh-TW" sz="1800" smtClean="0">
                <a:latin typeface="Arial" charset="0"/>
              </a:rPr>
              <a:t>–</a:t>
            </a:r>
            <a:r>
              <a:rPr lang="en-US" altLang="zh-TW" sz="1800" smtClean="0"/>
              <a:t> </a:t>
            </a:r>
          </a:p>
          <a:p>
            <a:pPr lvl="1" eaLnBrk="1" hangingPunct="1"/>
            <a:r>
              <a:rPr lang="en-US" altLang="zh-TW" sz="1800" smtClean="0"/>
              <a:t>DWS-3024 x 2</a:t>
            </a:r>
          </a:p>
          <a:p>
            <a:pPr lvl="1" eaLnBrk="1" hangingPunct="1"/>
            <a:r>
              <a:rPr lang="en-US" altLang="zh-TW" sz="1800" smtClean="0"/>
              <a:t>DWL 3500AP x 40</a:t>
            </a:r>
          </a:p>
          <a:p>
            <a:pPr lvl="1" eaLnBrk="1" hangingPunct="1"/>
            <a:r>
              <a:rPr lang="en-US" altLang="zh-TW" sz="1800" smtClean="0"/>
              <a:t>Pilot Project </a:t>
            </a:r>
            <a:r>
              <a:rPr lang="en-US" altLang="zh-TW" sz="1800" smtClean="0">
                <a:latin typeface="Arial" charset="0"/>
              </a:rPr>
              <a:t>–</a:t>
            </a:r>
            <a:r>
              <a:rPr lang="en-US" altLang="zh-TW" sz="1800" smtClean="0"/>
              <a:t> Replication in all branches</a:t>
            </a:r>
          </a:p>
          <a:p>
            <a:pPr eaLnBrk="1" hangingPunct="1"/>
            <a:endParaRPr lang="en-US" altLang="zh-TW" sz="1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596900"/>
            <a:ext cx="7772400" cy="1143000"/>
          </a:xfrm>
        </p:spPr>
        <p:txBody>
          <a:bodyPr/>
          <a:lstStyle/>
          <a:p>
            <a:pPr eaLnBrk="1" hangingPunct="1"/>
            <a:r>
              <a:rPr lang="en-US" altLang="zh-TW" sz="2400" b="1" smtClean="0"/>
              <a:t>Success Stories - Japan</a:t>
            </a:r>
          </a:p>
        </p:txBody>
      </p:sp>
      <p:sp>
        <p:nvSpPr>
          <p:cNvPr id="56323" name="Rectangle 3"/>
          <p:cNvSpPr>
            <a:spLocks noChangeArrowheads="1"/>
          </p:cNvSpPr>
          <p:nvPr/>
        </p:nvSpPr>
        <p:spPr bwMode="auto">
          <a:xfrm>
            <a:off x="390525" y="1400175"/>
            <a:ext cx="59102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81A4C7"/>
              </a:buClr>
              <a:buFont typeface="Wingdings" pitchFamily="2" charset="2"/>
              <a:buChar char="q"/>
            </a:pPr>
            <a:r>
              <a:rPr lang="en-US" altLang="zh-TW" sz="1800" b="0">
                <a:solidFill>
                  <a:schemeClr val="tx1"/>
                </a:solidFill>
                <a:latin typeface="Verdana" pitchFamily="34" charset="0"/>
              </a:rPr>
              <a:t>Sapporo Medical School</a:t>
            </a:r>
          </a:p>
          <a:p>
            <a:pPr marL="742950" lvl="1" indent="-285750" algn="l">
              <a:spcBef>
                <a:spcPct val="20000"/>
              </a:spcBef>
              <a:buClr>
                <a:srgbClr val="FF9900"/>
              </a:buClr>
              <a:buFont typeface="Wingdings" pitchFamily="2" charset="2"/>
              <a:buChar char="ü"/>
            </a:pPr>
            <a:r>
              <a:rPr lang="en-US" altLang="zh-TW" sz="1800" b="0">
                <a:solidFill>
                  <a:schemeClr val="accent2"/>
                </a:solidFill>
                <a:latin typeface="Verdana" pitchFamily="34" charset="0"/>
              </a:rPr>
              <a:t>DWS-3026 x 1, DWL-3500AP x 20</a:t>
            </a:r>
          </a:p>
        </p:txBody>
      </p:sp>
      <p:pic>
        <p:nvPicPr>
          <p:cNvPr id="56324" name="Picture 4" descr="ja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205038"/>
            <a:ext cx="7921625"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22300" y="609600"/>
            <a:ext cx="7772400" cy="1143000"/>
          </a:xfrm>
        </p:spPr>
        <p:txBody>
          <a:bodyPr/>
          <a:lstStyle/>
          <a:p>
            <a:pPr eaLnBrk="1" hangingPunct="1"/>
            <a:r>
              <a:rPr lang="en-US" altLang="zh-TW" sz="2000" b="1" smtClean="0"/>
              <a:t>Success Stories - Germany</a:t>
            </a:r>
          </a:p>
        </p:txBody>
      </p:sp>
      <p:sp>
        <p:nvSpPr>
          <p:cNvPr id="57347" name="Rectangle 3"/>
          <p:cNvSpPr>
            <a:spLocks noGrp="1" noChangeArrowheads="1"/>
          </p:cNvSpPr>
          <p:nvPr>
            <p:ph type="body" idx="1"/>
          </p:nvPr>
        </p:nvSpPr>
        <p:spPr>
          <a:xfrm>
            <a:off x="390525" y="1708150"/>
            <a:ext cx="7772400" cy="4471988"/>
          </a:xfrm>
        </p:spPr>
        <p:txBody>
          <a:bodyPr/>
          <a:lstStyle/>
          <a:p>
            <a:pPr eaLnBrk="1" hangingPunct="1"/>
            <a:r>
              <a:rPr lang="en-US" altLang="zh-TW" sz="1600" smtClean="0"/>
              <a:t>Customer: Lankwitzer Premium Coatings group</a:t>
            </a:r>
          </a:p>
          <a:p>
            <a:pPr eaLnBrk="1" hangingPunct="1"/>
            <a:r>
              <a:rPr lang="en-US" altLang="zh-TW" sz="1600" smtClean="0">
                <a:solidFill>
                  <a:srgbClr val="0000FF"/>
                </a:solidFill>
              </a:rPr>
              <a:t>DWS-3024</a:t>
            </a:r>
          </a:p>
          <a:p>
            <a:pPr eaLnBrk="1" hangingPunct="1"/>
            <a:r>
              <a:rPr lang="en-US" altLang="zh-TW" sz="1600" smtClean="0">
                <a:solidFill>
                  <a:srgbClr val="0000FF"/>
                </a:solidFill>
              </a:rPr>
              <a:t>DWL-8500AP x 24</a:t>
            </a:r>
          </a:p>
          <a:p>
            <a:pPr eaLnBrk="1" hangingPunct="1"/>
            <a:r>
              <a:rPr lang="en-US" altLang="zh-TW" sz="1600" smtClean="0"/>
              <a:t>WLAN construction for a new </a:t>
            </a:r>
            <a:br>
              <a:rPr lang="en-US" altLang="zh-TW" sz="1600" smtClean="0"/>
            </a:br>
            <a:r>
              <a:rPr lang="en-US" altLang="zh-TW" sz="1600" smtClean="0"/>
              <a:t>building</a:t>
            </a:r>
          </a:p>
          <a:p>
            <a:pPr eaLnBrk="1" hangingPunct="1"/>
            <a:r>
              <a:rPr lang="en-US" altLang="zh-TW" sz="1600" smtClean="0"/>
              <a:t>WiFi Phone Fast Roaming</a:t>
            </a:r>
          </a:p>
          <a:p>
            <a:pPr eaLnBrk="1" hangingPunct="1"/>
            <a:r>
              <a:rPr lang="en-US" altLang="zh-TW" sz="1600" smtClean="0"/>
              <a:t>Auto RF Channel &amp; Power </a:t>
            </a:r>
            <a:br>
              <a:rPr lang="en-US" altLang="zh-TW" sz="1600" smtClean="0"/>
            </a:br>
            <a:r>
              <a:rPr lang="en-US" altLang="zh-TW" sz="1600" smtClean="0"/>
              <a:t>Adjustment</a:t>
            </a:r>
          </a:p>
          <a:p>
            <a:pPr eaLnBrk="1" hangingPunct="1"/>
            <a:endParaRPr lang="en-US" altLang="zh-TW" sz="1600" smtClean="0"/>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4702175"/>
            <a:ext cx="2589212"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7349" name="Group 10"/>
          <p:cNvGrpSpPr>
            <a:grpSpLocks/>
          </p:cNvGrpSpPr>
          <p:nvPr/>
        </p:nvGrpSpPr>
        <p:grpSpPr bwMode="auto">
          <a:xfrm>
            <a:off x="4594225" y="2222500"/>
            <a:ext cx="4332288" cy="4335463"/>
            <a:chOff x="3197" y="1478"/>
            <a:chExt cx="2426" cy="2412"/>
          </a:xfrm>
        </p:grpSpPr>
        <p:pic>
          <p:nvPicPr>
            <p:cNvPr id="573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 y="1478"/>
              <a:ext cx="2411"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735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 y="2680"/>
              <a:ext cx="2426"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5735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4149725"/>
            <a:ext cx="17891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idx="4294967295"/>
          </p:nvPr>
        </p:nvSpPr>
        <p:spPr>
          <a:xfrm>
            <a:off x="611188" y="731838"/>
            <a:ext cx="8058150" cy="673100"/>
          </a:xfrm>
        </p:spPr>
        <p:txBody>
          <a:bodyPr anchor="b"/>
          <a:lstStyle/>
          <a:p>
            <a:pPr eaLnBrk="1" hangingPunct="1"/>
            <a:r>
              <a:rPr lang="en-US" altLang="zh-TW" sz="2000" b="1" smtClean="0"/>
              <a:t>Success Stories - Dubai</a:t>
            </a:r>
            <a:endParaRPr lang="en-IN" altLang="zh-TW" sz="2000" b="1" smtClean="0"/>
          </a:p>
        </p:txBody>
      </p:sp>
      <p:graphicFrame>
        <p:nvGraphicFramePr>
          <p:cNvPr id="210988" name="Group 44"/>
          <p:cNvGraphicFramePr>
            <a:graphicFrameLocks noGrp="1"/>
          </p:cNvGraphicFramePr>
          <p:nvPr>
            <p:ph idx="4294967295"/>
          </p:nvPr>
        </p:nvGraphicFramePr>
        <p:xfrm>
          <a:off x="177800" y="2900363"/>
          <a:ext cx="8662988" cy="3654235"/>
        </p:xfrm>
        <a:graphic>
          <a:graphicData uri="http://schemas.openxmlformats.org/drawingml/2006/table">
            <a:tbl>
              <a:tblPr/>
              <a:tblGrid>
                <a:gridCol w="2325688"/>
                <a:gridCol w="6337300"/>
              </a:tblGrid>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Verdana" pitchFamily="34" charset="0"/>
                          <a:ea typeface="新細明體" pitchFamily="18" charset="-120"/>
                          <a:cs typeface="Arial" charset="0"/>
                        </a:rPr>
                        <a:t>Customer</a:t>
                      </a:r>
                      <a:r>
                        <a:rPr kumimoji="1" lang="es-ES" altLang="zh-TW" sz="1600" b="1" i="0" u="none" strike="noStrike" cap="none" normalizeH="0" baseline="0" smtClean="0">
                          <a:ln>
                            <a:noFill/>
                          </a:ln>
                          <a:solidFill>
                            <a:schemeClr val="tx1"/>
                          </a:solidFill>
                          <a:effectLst/>
                          <a:latin typeface="Verdana" pitchFamily="34" charset="0"/>
                          <a:ea typeface="新細明體" pitchFamily="18" charset="-12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Verdana" pitchFamily="34" charset="0"/>
                          <a:ea typeface="新細明體" pitchFamily="18" charset="-120"/>
                          <a:cs typeface="Arial" charset="0"/>
                        </a:rPr>
                        <a:t>Requirement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Arial" charset="0"/>
                        </a:rPr>
                        <a:t>To provide seamless wireless coverage to over 600 wireless users in school. </a:t>
                      </a:r>
                      <a:endParaRPr kumimoji="1" lang="ru-RU" altLang="zh-TW" sz="1600" b="0" i="0" u="none" strike="noStrike" cap="none" normalizeH="0" baseline="0" smtClean="0">
                        <a:ln>
                          <a:noFill/>
                        </a:ln>
                        <a:solidFill>
                          <a:schemeClr val="tx1"/>
                        </a:solidFill>
                        <a:effectLst/>
                        <a:latin typeface="Verdana" pitchFamily="34" charset="0"/>
                        <a:ea typeface="新細明體" pitchFamily="18" charset="-12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Verdana" pitchFamily="34" charset="0"/>
                          <a:ea typeface="新細明體" pitchFamily="18" charset="-120"/>
                          <a:cs typeface="Arial" charset="0"/>
                        </a:rPr>
                        <a:t>The Solution</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Arial" charset="0"/>
                        </a:rPr>
                        <a:t>Clustering 3  x DWS-3026 wireless Switches for easy management and centralized security features</a:t>
                      </a:r>
                      <a:endParaRPr kumimoji="1" lang="ru-RU" altLang="zh-TW" sz="1600" b="0" i="0" u="none" strike="noStrike" cap="none" normalizeH="0" baseline="0" smtClean="0">
                        <a:ln>
                          <a:noFill/>
                        </a:ln>
                        <a:solidFill>
                          <a:schemeClr val="tx1"/>
                        </a:solidFill>
                        <a:effectLst/>
                        <a:latin typeface="Verdana" pitchFamily="34" charset="0"/>
                        <a:ea typeface="新細明體" pitchFamily="18" charset="-12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Verdana" pitchFamily="34" charset="0"/>
                          <a:ea typeface="新細明體" pitchFamily="18" charset="-120"/>
                          <a:cs typeface="Arial" charset="0"/>
                        </a:rPr>
                        <a:t>Competitors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Arial" charset="0"/>
                        </a:rPr>
                        <a:t>Aruba &amp; traditional wireless solution</a:t>
                      </a:r>
                      <a:endParaRPr kumimoji="1" lang="ru-RU" altLang="zh-TW" sz="1600" b="0" i="0" u="none" strike="noStrike" cap="none" normalizeH="0" baseline="0" smtClean="0">
                        <a:ln>
                          <a:noFill/>
                        </a:ln>
                        <a:solidFill>
                          <a:schemeClr val="tx1"/>
                        </a:solidFill>
                        <a:effectLst/>
                        <a:latin typeface="Verdana" pitchFamily="34" charset="0"/>
                        <a:ea typeface="新細明體" pitchFamily="18" charset="-12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Verdana" pitchFamily="34" charset="0"/>
                          <a:ea typeface="新細明體" pitchFamily="18" charset="-120"/>
                          <a:cs typeface="Arial" charset="0"/>
                        </a:rPr>
                        <a:t>Implementation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Arial" charset="0"/>
                        </a:rPr>
                        <a:t>Site survey covering 5 blocks of the campus to determine the AP requirement based on wireless signal strength requirement and load per class rooms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5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Verdana" pitchFamily="34" charset="0"/>
                          <a:ea typeface="新細明體" pitchFamily="18" charset="-120"/>
                          <a:cs typeface="Arial" charset="0"/>
                        </a:rPr>
                        <a:t>Equipment used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Arial" charset="0"/>
                        </a:rPr>
                        <a:t> </a:t>
                      </a:r>
                      <a:r>
                        <a:rPr kumimoji="1" lang="en-US" altLang="zh-TW" sz="1600" b="0" i="0" u="none" strike="noStrike" cap="none" normalizeH="0" baseline="0" smtClean="0">
                          <a:ln>
                            <a:noFill/>
                          </a:ln>
                          <a:solidFill>
                            <a:srgbClr val="0000FF"/>
                          </a:solidFill>
                          <a:effectLst/>
                          <a:latin typeface="Verdana" pitchFamily="34" charset="0"/>
                          <a:ea typeface="新細明體" pitchFamily="18" charset="-120"/>
                          <a:cs typeface="Arial" charset="0"/>
                        </a:rPr>
                        <a:t>DWS-3026 x 3 Units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1600" b="0" i="0" u="none" strike="noStrike" cap="none" normalizeH="0" baseline="0" smtClean="0">
                          <a:ln>
                            <a:noFill/>
                          </a:ln>
                          <a:solidFill>
                            <a:srgbClr val="0000FF"/>
                          </a:solidFill>
                          <a:effectLst/>
                          <a:latin typeface="Verdana" pitchFamily="34" charset="0"/>
                          <a:ea typeface="新細明體" pitchFamily="18" charset="-120"/>
                          <a:cs typeface="Arial" charset="0"/>
                        </a:rPr>
                        <a:t> DWL-3500 x 58 Units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1600" b="0" i="0" u="none" strike="noStrike" cap="none" normalizeH="0" baseline="0" smtClean="0">
                          <a:ln>
                            <a:noFill/>
                          </a:ln>
                          <a:solidFill>
                            <a:srgbClr val="0000FF"/>
                          </a:solidFill>
                          <a:effectLst/>
                          <a:latin typeface="Verdana" pitchFamily="34" charset="0"/>
                          <a:ea typeface="新細明體" pitchFamily="18" charset="-120"/>
                          <a:cs typeface="Arial" charset="0"/>
                        </a:rPr>
                        <a:t> DWL-8500 x 2 units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Arial" charset="0"/>
                        </a:rPr>
                        <a:t> DES-3828P x 1 unit</a:t>
                      </a:r>
                      <a:endParaRPr kumimoji="1" lang="ru-RU" altLang="zh-TW" sz="1600" b="0" i="0" u="none" strike="noStrike" cap="none" normalizeH="0" baseline="0" smtClean="0">
                        <a:ln>
                          <a:noFill/>
                        </a:ln>
                        <a:solidFill>
                          <a:schemeClr val="tx1"/>
                        </a:solidFill>
                        <a:effectLst/>
                        <a:latin typeface="Verdana" pitchFamily="34" charset="0"/>
                        <a:ea typeface="新細明體" pitchFamily="18" charset="-12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0991" name="Group 47"/>
          <p:cNvGraphicFramePr>
            <a:graphicFrameLocks noGrp="1"/>
          </p:cNvGraphicFramePr>
          <p:nvPr/>
        </p:nvGraphicFramePr>
        <p:xfrm>
          <a:off x="241300" y="1512888"/>
          <a:ext cx="5405438" cy="1219200"/>
        </p:xfrm>
        <a:graphic>
          <a:graphicData uri="http://schemas.openxmlformats.org/drawingml/2006/table">
            <a:tbl>
              <a:tblPr/>
              <a:tblGrid>
                <a:gridCol w="2071688"/>
                <a:gridCol w="3333750"/>
              </a:tblGrid>
              <a:tr h="2746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Verdana" pitchFamily="34" charset="0"/>
                          <a:ea typeface="新細明體" pitchFamily="18" charset="-120"/>
                          <a:cs typeface="Arial" charset="0"/>
                        </a:rPr>
                        <a:t>Project’s Name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Verdana" pitchFamily="34" charset="0"/>
                          <a:ea typeface="新細明體" pitchFamily="18" charset="-120"/>
                          <a:cs typeface="Arial" charset="0"/>
                        </a:rPr>
                        <a:t>Managed wireless Network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Verdana" pitchFamily="34" charset="0"/>
                          <a:ea typeface="新細明體" pitchFamily="18" charset="-120"/>
                          <a:cs typeface="Arial" charset="0"/>
                        </a:rPr>
                        <a:t>Customer’s Name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FF"/>
                          </a:solidFill>
                          <a:effectLst/>
                          <a:latin typeface="Verdana" pitchFamily="34" charset="0"/>
                          <a:ea typeface="新細明體" pitchFamily="18" charset="-120"/>
                          <a:cs typeface="Arial" charset="0"/>
                        </a:rPr>
                        <a:t>American School in Dubai (ASD)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Verdana" pitchFamily="34" charset="0"/>
                          <a:ea typeface="新細明體" pitchFamily="18" charset="-120"/>
                          <a:cs typeface="Arial" charset="0"/>
                        </a:rPr>
                        <a:t>Country/Region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Verdana" pitchFamily="34" charset="0"/>
                          <a:ea typeface="新細明體" pitchFamily="18" charset="-120"/>
                          <a:cs typeface="Arial" charset="0"/>
                        </a:rPr>
                        <a:t>Dubai, United Arab Emirates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Verdana" pitchFamily="34" charset="0"/>
                          <a:ea typeface="新細明體" pitchFamily="18" charset="-120"/>
                          <a:cs typeface="Arial" charset="0"/>
                        </a:rPr>
                        <a:t>Vertical Market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s-ES" altLang="zh-TW" sz="1400" b="1" i="0" u="none" strike="noStrike" cap="none" normalizeH="0" baseline="0" smtClean="0">
                          <a:ln>
                            <a:noFill/>
                          </a:ln>
                          <a:solidFill>
                            <a:schemeClr val="tx1"/>
                          </a:solidFill>
                          <a:effectLst/>
                          <a:latin typeface="Verdana" pitchFamily="34" charset="0"/>
                          <a:ea typeface="新細明體" pitchFamily="18" charset="-120"/>
                          <a:cs typeface="Arial" charset="0"/>
                        </a:rPr>
                        <a:t>Educatión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8408"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600" y="1452563"/>
            <a:ext cx="2586038"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28650" y="871538"/>
            <a:ext cx="8229600" cy="677862"/>
          </a:xfrm>
          <a:noFill/>
        </p:spPr>
        <p:txBody>
          <a:bodyPr/>
          <a:lstStyle/>
          <a:p>
            <a:pPr eaLnBrk="1" hangingPunct="1"/>
            <a:r>
              <a:rPr lang="en-US" altLang="zh-TW" sz="2000" b="1" smtClean="0"/>
              <a:t>Success Stories - Malaysia</a:t>
            </a:r>
          </a:p>
        </p:txBody>
      </p:sp>
      <p:sp>
        <p:nvSpPr>
          <p:cNvPr id="59395" name="Rectangle 3"/>
          <p:cNvSpPr>
            <a:spLocks noGrp="1" noChangeArrowheads="1"/>
          </p:cNvSpPr>
          <p:nvPr>
            <p:ph type="body" sz="half" idx="1"/>
          </p:nvPr>
        </p:nvSpPr>
        <p:spPr>
          <a:xfrm>
            <a:off x="228600" y="1528763"/>
            <a:ext cx="8763000" cy="3421062"/>
          </a:xfrm>
          <a:noFill/>
        </p:spPr>
        <p:txBody>
          <a:bodyPr/>
          <a:lstStyle/>
          <a:p>
            <a:pPr eaLnBrk="1" hangingPunct="1">
              <a:lnSpc>
                <a:spcPct val="80000"/>
              </a:lnSpc>
            </a:pPr>
            <a:r>
              <a:rPr lang="en-US" altLang="zh-TW" sz="1600" smtClean="0"/>
              <a:t>Customer: </a:t>
            </a:r>
            <a:r>
              <a:rPr lang="en-US" altLang="zh-TW" sz="1600" b="1" smtClean="0">
                <a:solidFill>
                  <a:srgbClr val="0000FF"/>
                </a:solidFill>
              </a:rPr>
              <a:t>CONCORDE Hotel</a:t>
            </a:r>
            <a:r>
              <a:rPr lang="en-US" altLang="zh-TW" sz="1600" smtClean="0"/>
              <a:t> : 22 hotels in 8 countries</a:t>
            </a:r>
          </a:p>
          <a:p>
            <a:pPr eaLnBrk="1" hangingPunct="1">
              <a:lnSpc>
                <a:spcPct val="80000"/>
              </a:lnSpc>
            </a:pPr>
            <a:r>
              <a:rPr lang="en-US" altLang="zh-TW" sz="1600" smtClean="0"/>
              <a:t>D-Link Malaysia won the project </a:t>
            </a:r>
            <a:r>
              <a:rPr lang="en-US" altLang="zh-TW" sz="1600" b="1" smtClean="0">
                <a:solidFill>
                  <a:srgbClr val="0000FF"/>
                </a:solidFill>
              </a:rPr>
              <a:t>against 3Com</a:t>
            </a:r>
            <a:r>
              <a:rPr lang="en-US" altLang="zh-TW" sz="1600" smtClean="0">
                <a:solidFill>
                  <a:srgbClr val="0000FF"/>
                </a:solidFill>
              </a:rPr>
              <a:t> </a:t>
            </a:r>
          </a:p>
          <a:p>
            <a:pPr eaLnBrk="1" hangingPunct="1">
              <a:lnSpc>
                <a:spcPct val="80000"/>
              </a:lnSpc>
              <a:buFont typeface="Wingdings" pitchFamily="2" charset="2"/>
              <a:buNone/>
            </a:pPr>
            <a:endParaRPr lang="en-US" altLang="zh-TW" sz="1000" smtClean="0"/>
          </a:p>
          <a:p>
            <a:pPr eaLnBrk="1" hangingPunct="1">
              <a:lnSpc>
                <a:spcPct val="80000"/>
              </a:lnSpc>
              <a:spcBef>
                <a:spcPct val="25000"/>
              </a:spcBef>
            </a:pPr>
            <a:r>
              <a:rPr lang="en-US" altLang="zh-TW" sz="1600" b="1" smtClean="0"/>
              <a:t>D-Link Malaysia won the project because of the following reasons</a:t>
            </a:r>
            <a:r>
              <a:rPr lang="en-US" altLang="zh-TW" sz="1600" smtClean="0"/>
              <a:t>: </a:t>
            </a:r>
          </a:p>
          <a:p>
            <a:pPr lvl="1" eaLnBrk="1" hangingPunct="1">
              <a:lnSpc>
                <a:spcPct val="80000"/>
              </a:lnSpc>
              <a:spcBef>
                <a:spcPct val="25000"/>
              </a:spcBef>
            </a:pPr>
            <a:r>
              <a:rPr lang="en-US" altLang="zh-TW" sz="1600" smtClean="0"/>
              <a:t>Arrange equipment loan to Concorde Hotel to verify key features which allow the hotel management to gain confidence in the product </a:t>
            </a:r>
          </a:p>
          <a:p>
            <a:pPr lvl="1" eaLnBrk="1" hangingPunct="1">
              <a:lnSpc>
                <a:spcPct val="80000"/>
              </a:lnSpc>
              <a:spcBef>
                <a:spcPct val="25000"/>
              </a:spcBef>
            </a:pPr>
            <a:r>
              <a:rPr lang="en-US" altLang="zh-TW" sz="1600" smtClean="0"/>
              <a:t>Willingness to work with client to understand their requirement and recommend the needed solution to the client </a:t>
            </a:r>
          </a:p>
          <a:p>
            <a:pPr lvl="1" eaLnBrk="1" hangingPunct="1">
              <a:lnSpc>
                <a:spcPct val="80000"/>
              </a:lnSpc>
              <a:spcBef>
                <a:spcPct val="25000"/>
              </a:spcBef>
            </a:pPr>
            <a:r>
              <a:rPr lang="en-US" altLang="zh-TW" sz="1600" smtClean="0"/>
              <a:t>Solution recommended was better and less costly then competitor </a:t>
            </a:r>
          </a:p>
          <a:p>
            <a:pPr lvl="1" eaLnBrk="1" hangingPunct="1">
              <a:lnSpc>
                <a:spcPct val="80000"/>
              </a:lnSpc>
              <a:spcBef>
                <a:spcPct val="25000"/>
              </a:spcBef>
            </a:pPr>
            <a:r>
              <a:rPr lang="en-US" altLang="zh-TW" sz="1600" smtClean="0"/>
              <a:t>Able to deliver and setup the solution in the time frame required by the client </a:t>
            </a:r>
          </a:p>
          <a:p>
            <a:pPr lvl="1" eaLnBrk="1" hangingPunct="1">
              <a:lnSpc>
                <a:spcPct val="80000"/>
              </a:lnSpc>
              <a:spcBef>
                <a:spcPct val="25000"/>
              </a:spcBef>
            </a:pPr>
            <a:r>
              <a:rPr lang="en-US" altLang="zh-TW" sz="1600" smtClean="0"/>
              <a:t>D-Link local office provides a local presence and assurance to the client</a:t>
            </a:r>
          </a:p>
          <a:p>
            <a:pPr lvl="1" eaLnBrk="1" hangingPunct="1">
              <a:lnSpc>
                <a:spcPct val="80000"/>
              </a:lnSpc>
              <a:spcBef>
                <a:spcPct val="25000"/>
              </a:spcBef>
            </a:pPr>
            <a:r>
              <a:rPr lang="en-US" altLang="zh-TW" sz="1600" smtClean="0"/>
              <a:t>Support for the customer with onsite site survey, AP planning and technical training for the costumer </a:t>
            </a:r>
          </a:p>
          <a:p>
            <a:pPr eaLnBrk="1" hangingPunct="1">
              <a:lnSpc>
                <a:spcPct val="80000"/>
              </a:lnSpc>
              <a:buFont typeface="Wingdings" pitchFamily="2" charset="2"/>
              <a:buNone/>
            </a:pPr>
            <a:endParaRPr lang="en-US" altLang="zh-TW" sz="1000" smtClean="0"/>
          </a:p>
          <a:p>
            <a:pPr eaLnBrk="1" hangingPunct="1">
              <a:lnSpc>
                <a:spcPct val="80000"/>
              </a:lnSpc>
            </a:pPr>
            <a:r>
              <a:rPr lang="en-US" altLang="zh-TW" sz="1600" b="1" smtClean="0"/>
              <a:t>Solution Details</a:t>
            </a:r>
            <a:r>
              <a:rPr lang="en-US" altLang="zh-TW" sz="700" smtClean="0"/>
              <a:t> </a:t>
            </a:r>
          </a:p>
        </p:txBody>
      </p:sp>
      <p:graphicFrame>
        <p:nvGraphicFramePr>
          <p:cNvPr id="211993" name="Group 25"/>
          <p:cNvGraphicFramePr>
            <a:graphicFrameLocks noGrp="1"/>
          </p:cNvGraphicFramePr>
          <p:nvPr>
            <p:ph sz="half" idx="2"/>
          </p:nvPr>
        </p:nvGraphicFramePr>
        <p:xfrm>
          <a:off x="533400" y="5275263"/>
          <a:ext cx="8077200" cy="1295400"/>
        </p:xfrm>
        <a:graphic>
          <a:graphicData uri="http://schemas.openxmlformats.org/drawingml/2006/table">
            <a:tbl>
              <a:tblPr/>
              <a:tblGrid>
                <a:gridCol w="1828800"/>
                <a:gridCol w="990600"/>
                <a:gridCol w="5257800"/>
              </a:tblGrid>
              <a:tr h="381000">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600" b="1" i="0" u="none" strike="noStrike" cap="none" normalizeH="0" baseline="0" smtClean="0">
                          <a:ln>
                            <a:noFill/>
                          </a:ln>
                          <a:solidFill>
                            <a:schemeClr val="tx1"/>
                          </a:solidFill>
                          <a:effectLst/>
                          <a:latin typeface="Verdana" pitchFamily="34" charset="0"/>
                          <a:ea typeface="新細明體" pitchFamily="18" charset="-120"/>
                        </a:rPr>
                        <a:t>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EA0"/>
                    </a:solidFill>
                  </a:tcPr>
                </a:tc>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600" b="1" i="0" u="none" strike="noStrike" cap="none" normalizeH="0" baseline="0" smtClean="0">
                          <a:ln>
                            <a:noFill/>
                          </a:ln>
                          <a:solidFill>
                            <a:schemeClr val="tx1"/>
                          </a:solidFill>
                          <a:effectLst/>
                          <a:latin typeface="Verdana" pitchFamily="34" charset="0"/>
                          <a:ea typeface="新細明體" pitchFamily="18" charset="-120"/>
                        </a:rPr>
                        <a:t>Qty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EA0"/>
                    </a:solidFill>
                  </a:tcPr>
                </a:tc>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600" b="1" i="0" u="none" strike="noStrike" cap="none" normalizeH="0" baseline="0" smtClean="0">
                          <a:ln>
                            <a:noFill/>
                          </a:ln>
                          <a:solidFill>
                            <a:schemeClr val="tx1"/>
                          </a:solidFill>
                          <a:effectLst/>
                          <a:latin typeface="Verdana" pitchFamily="34" charset="0"/>
                          <a:ea typeface="新細明體" pitchFamily="18" charset="-120"/>
                        </a:rPr>
                        <a:t>Main Features/Functions that users look for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EA0"/>
                    </a:solidFill>
                  </a:tcPr>
                </a:tc>
              </a:tr>
              <a:tr h="304800">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600" b="0" i="0" u="none" strike="noStrike" cap="none" normalizeH="0" baseline="0" smtClean="0">
                          <a:ln>
                            <a:noFill/>
                          </a:ln>
                          <a:solidFill>
                            <a:srgbClr val="0000FF"/>
                          </a:solidFill>
                          <a:effectLst/>
                          <a:latin typeface="Verdana" pitchFamily="34" charset="0"/>
                          <a:ea typeface="新細明體" pitchFamily="18" charset="-120"/>
                        </a:rPr>
                        <a:t>DWL-3500AP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600" b="0" i="0" u="none" strike="noStrike" cap="none" normalizeH="0" baseline="0" smtClean="0">
                          <a:ln>
                            <a:noFill/>
                          </a:ln>
                          <a:solidFill>
                            <a:srgbClr val="0000FF"/>
                          </a:solidFill>
                          <a:effectLst/>
                          <a:latin typeface="Verdana" pitchFamily="34" charset="0"/>
                          <a:ea typeface="新細明體" pitchFamily="18" charset="-12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rPr>
                        <a:t>Deploy 5 Wireless AP/Floor in common area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600" b="0" i="0" u="none" strike="noStrike" cap="none" normalizeH="0" baseline="0" smtClean="0">
                          <a:ln>
                            <a:noFill/>
                          </a:ln>
                          <a:solidFill>
                            <a:srgbClr val="0000FF"/>
                          </a:solidFill>
                          <a:effectLst/>
                          <a:latin typeface="Verdana" pitchFamily="34" charset="0"/>
                          <a:ea typeface="新細明體" pitchFamily="18" charset="-120"/>
                        </a:rPr>
                        <a:t>DWS-3024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600" b="0" i="0" u="none" strike="noStrike" cap="none" normalizeH="0" baseline="0" smtClean="0">
                          <a:ln>
                            <a:noFill/>
                          </a:ln>
                          <a:solidFill>
                            <a:srgbClr val="0000FF"/>
                          </a:solidFill>
                          <a:effectLst/>
                          <a:latin typeface="Verdana" pitchFamily="34" charset="0"/>
                          <a:ea typeface="新細明體" pitchFamily="18" charset="-12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rPr>
                        <a:t>Wireless AP management and security with auto channel and RF management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9414" name="Picture 26" descr="Concord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1417638"/>
            <a:ext cx="16383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47700" y="609600"/>
            <a:ext cx="7772400" cy="1143000"/>
          </a:xfrm>
        </p:spPr>
        <p:txBody>
          <a:bodyPr/>
          <a:lstStyle/>
          <a:p>
            <a:pPr eaLnBrk="1" hangingPunct="1"/>
            <a:r>
              <a:rPr lang="en-US" altLang="zh-TW" sz="2000" b="1" smtClean="0"/>
              <a:t>Success Stories - Taiwan</a:t>
            </a:r>
          </a:p>
        </p:txBody>
      </p:sp>
      <p:pic>
        <p:nvPicPr>
          <p:cNvPr id="6041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41350" y="1870075"/>
            <a:ext cx="7577138" cy="4867275"/>
          </a:xfrm>
          <a:noFill/>
        </p:spPr>
      </p:pic>
      <p:sp>
        <p:nvSpPr>
          <p:cNvPr id="60420" name="Text Box 4"/>
          <p:cNvSpPr txBox="1">
            <a:spLocks noChangeArrowheads="1"/>
          </p:cNvSpPr>
          <p:nvPr/>
        </p:nvSpPr>
        <p:spPr bwMode="auto">
          <a:xfrm>
            <a:off x="4237038" y="2217738"/>
            <a:ext cx="8937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sz="1400">
                <a:solidFill>
                  <a:schemeClr val="tx1"/>
                </a:solidFill>
              </a:rPr>
              <a:t>Internet</a:t>
            </a:r>
          </a:p>
        </p:txBody>
      </p:sp>
      <p:sp>
        <p:nvSpPr>
          <p:cNvPr id="60421" name="Text Box 5"/>
          <p:cNvSpPr txBox="1">
            <a:spLocks noChangeArrowheads="1"/>
          </p:cNvSpPr>
          <p:nvPr/>
        </p:nvSpPr>
        <p:spPr bwMode="auto">
          <a:xfrm>
            <a:off x="1238250" y="3419475"/>
            <a:ext cx="1293813"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sz="1000">
                <a:solidFill>
                  <a:schemeClr val="tx1"/>
                </a:solidFill>
              </a:rPr>
              <a:t>Inventory </a:t>
            </a:r>
          </a:p>
          <a:p>
            <a:pPr algn="l" eaLnBrk="1" hangingPunct="1"/>
            <a:r>
              <a:rPr kumimoji="0" lang="en-US" altLang="zh-TW" sz="1000">
                <a:solidFill>
                  <a:schemeClr val="tx1"/>
                </a:solidFill>
              </a:rPr>
              <a:t>back-end System</a:t>
            </a:r>
          </a:p>
        </p:txBody>
      </p:sp>
      <p:sp>
        <p:nvSpPr>
          <p:cNvPr id="60422" name="Text Box 6"/>
          <p:cNvSpPr txBox="1">
            <a:spLocks noChangeArrowheads="1"/>
          </p:cNvSpPr>
          <p:nvPr/>
        </p:nvSpPr>
        <p:spPr bwMode="auto">
          <a:xfrm>
            <a:off x="6283325" y="3706813"/>
            <a:ext cx="1951038"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PCHome Online Shop</a:t>
            </a:r>
          </a:p>
        </p:txBody>
      </p:sp>
      <p:sp>
        <p:nvSpPr>
          <p:cNvPr id="60423" name="Text Box 7"/>
          <p:cNvSpPr txBox="1">
            <a:spLocks noChangeArrowheads="1"/>
          </p:cNvSpPr>
          <p:nvPr/>
        </p:nvSpPr>
        <p:spPr bwMode="auto">
          <a:xfrm>
            <a:off x="2813050" y="3422650"/>
            <a:ext cx="850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chemeClr val="tx1"/>
                </a:solidFill>
              </a:rPr>
              <a:t>Firewall</a:t>
            </a:r>
          </a:p>
        </p:txBody>
      </p:sp>
      <p:sp>
        <p:nvSpPr>
          <p:cNvPr id="60424" name="Text Box 8"/>
          <p:cNvSpPr txBox="1">
            <a:spLocks noChangeArrowheads="1"/>
          </p:cNvSpPr>
          <p:nvPr/>
        </p:nvSpPr>
        <p:spPr bwMode="auto">
          <a:xfrm>
            <a:off x="441325" y="5765800"/>
            <a:ext cx="1651000" cy="639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rgbClr val="FF0000"/>
                </a:solidFill>
              </a:rPr>
              <a:t>Wireless PDA scans</a:t>
            </a:r>
          </a:p>
          <a:p>
            <a:pPr algn="l" eaLnBrk="1" hangingPunct="1"/>
            <a:r>
              <a:rPr kumimoji="0" lang="en-US" altLang="zh-TW">
                <a:solidFill>
                  <a:srgbClr val="FF0000"/>
                </a:solidFill>
              </a:rPr>
              <a:t>Incoming stocks into inventory</a:t>
            </a:r>
          </a:p>
        </p:txBody>
      </p:sp>
      <p:sp>
        <p:nvSpPr>
          <p:cNvPr id="60425" name="Text Box 9"/>
          <p:cNvSpPr txBox="1">
            <a:spLocks noChangeArrowheads="1"/>
          </p:cNvSpPr>
          <p:nvPr/>
        </p:nvSpPr>
        <p:spPr bwMode="auto">
          <a:xfrm>
            <a:off x="3571875" y="5681663"/>
            <a:ext cx="166528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kumimoji="0" lang="en-US" altLang="zh-TW">
                <a:solidFill>
                  <a:srgbClr val="FF0000"/>
                </a:solidFill>
              </a:rPr>
              <a:t>Wireless PDA scans</a:t>
            </a:r>
          </a:p>
          <a:p>
            <a:pPr algn="l" eaLnBrk="1" hangingPunct="1"/>
            <a:r>
              <a:rPr kumimoji="0" lang="en-US" altLang="zh-TW">
                <a:solidFill>
                  <a:srgbClr val="FF0000"/>
                </a:solidFill>
              </a:rPr>
              <a:t>shipping stocks</a:t>
            </a:r>
          </a:p>
        </p:txBody>
      </p:sp>
      <p:sp>
        <p:nvSpPr>
          <p:cNvPr id="60426" name="Rectangle 10"/>
          <p:cNvSpPr>
            <a:spLocks noChangeArrowheads="1"/>
          </p:cNvSpPr>
          <p:nvPr/>
        </p:nvSpPr>
        <p:spPr bwMode="auto">
          <a:xfrm>
            <a:off x="304800" y="1458913"/>
            <a:ext cx="7772400"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81A4C7"/>
              </a:buClr>
              <a:buFont typeface="Wingdings" pitchFamily="2" charset="2"/>
              <a:buChar char="q"/>
            </a:pPr>
            <a:r>
              <a:rPr lang="en-US" altLang="zh-TW" sz="1600" b="0">
                <a:solidFill>
                  <a:schemeClr val="tx1"/>
                </a:solidFill>
                <a:latin typeface="Verdana" pitchFamily="34" charset="0"/>
              </a:rPr>
              <a:t>Customer: </a:t>
            </a:r>
            <a:r>
              <a:rPr lang="en-US" altLang="zh-TW" sz="1600">
                <a:solidFill>
                  <a:srgbClr val="0000FF"/>
                </a:solidFill>
                <a:latin typeface="Verdana" pitchFamily="34" charset="0"/>
              </a:rPr>
              <a:t>PCHome On-line Store</a:t>
            </a:r>
          </a:p>
          <a:p>
            <a:pPr marL="742950" lvl="1" indent="-285750" algn="l">
              <a:spcBef>
                <a:spcPct val="20000"/>
              </a:spcBef>
              <a:buClr>
                <a:srgbClr val="BFD0E3"/>
              </a:buClr>
              <a:buFont typeface="Wingdings" pitchFamily="2" charset="2"/>
              <a:buChar char="§"/>
            </a:pPr>
            <a:r>
              <a:rPr lang="en-US" altLang="zh-TW" sz="1400" b="0">
                <a:solidFill>
                  <a:schemeClr val="tx1"/>
                </a:solidFill>
                <a:latin typeface="Verdana" pitchFamily="34" charset="0"/>
              </a:rPr>
              <a:t>DWS-3024x1, DWL-3500x22</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50825" y="601663"/>
            <a:ext cx="7772400" cy="1143000"/>
          </a:xfrm>
        </p:spPr>
        <p:txBody>
          <a:bodyPr/>
          <a:lstStyle/>
          <a:p>
            <a:pPr eaLnBrk="1" hangingPunct="1"/>
            <a:r>
              <a:rPr lang="en-US" altLang="zh-TW" sz="2400" b="1" smtClean="0"/>
              <a:t>Success Stories - Australia</a:t>
            </a:r>
          </a:p>
        </p:txBody>
      </p:sp>
      <p:sp>
        <p:nvSpPr>
          <p:cNvPr id="61443" name="Rectangle 3"/>
          <p:cNvSpPr>
            <a:spLocks noChangeArrowheads="1"/>
          </p:cNvSpPr>
          <p:nvPr/>
        </p:nvSpPr>
        <p:spPr bwMode="auto">
          <a:xfrm>
            <a:off x="390525" y="1400175"/>
            <a:ext cx="59102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81A4C7"/>
              </a:buClr>
              <a:buFont typeface="Wingdings" pitchFamily="2" charset="2"/>
              <a:buChar char="q"/>
            </a:pPr>
            <a:r>
              <a:rPr lang="en-US" altLang="zh-TW" sz="1800" b="0">
                <a:solidFill>
                  <a:schemeClr val="tx1"/>
                </a:solidFill>
                <a:latin typeface="Verdana" pitchFamily="34" charset="0"/>
              </a:rPr>
              <a:t>Somerville House boarding school</a:t>
            </a:r>
          </a:p>
          <a:p>
            <a:pPr marL="742950" lvl="1" indent="-285750" algn="l">
              <a:spcBef>
                <a:spcPct val="20000"/>
              </a:spcBef>
              <a:buClr>
                <a:srgbClr val="FF9900"/>
              </a:buClr>
              <a:buFont typeface="Wingdings" pitchFamily="2" charset="2"/>
              <a:buChar char="ü"/>
            </a:pPr>
            <a:r>
              <a:rPr lang="en-US" altLang="zh-TW" sz="1600">
                <a:solidFill>
                  <a:schemeClr val="accent2"/>
                </a:solidFill>
                <a:latin typeface="Verdana" pitchFamily="34" charset="0"/>
              </a:rPr>
              <a:t>DWS-3024 x4, DWL-8500AP x75</a:t>
            </a:r>
          </a:p>
          <a:p>
            <a:pPr marL="742950" lvl="1" indent="-285750" algn="l">
              <a:spcBef>
                <a:spcPct val="20000"/>
              </a:spcBef>
              <a:buClr>
                <a:srgbClr val="FF9900"/>
              </a:buClr>
              <a:buFont typeface="Wingdings" pitchFamily="2" charset="2"/>
              <a:buChar char="ü"/>
            </a:pPr>
            <a:r>
              <a:rPr lang="en-US" altLang="zh-TW" sz="1600">
                <a:solidFill>
                  <a:schemeClr val="accent2"/>
                </a:solidFill>
                <a:latin typeface="Verdana" pitchFamily="34" charset="0"/>
              </a:rPr>
              <a:t>1200 students, 800 laptops</a:t>
            </a:r>
          </a:p>
        </p:txBody>
      </p:sp>
      <p:pic>
        <p:nvPicPr>
          <p:cNvPr id="61444" name="Picture 4" descr="aus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63" y="2406650"/>
            <a:ext cx="6745287"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f1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822450"/>
            <a:ext cx="6353175"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p:txBody>
          <a:bodyPr/>
          <a:lstStyle/>
          <a:p>
            <a:pPr eaLnBrk="1" hangingPunct="1"/>
            <a:r>
              <a:rPr lang="en-US" altLang="zh-TW" sz="2400" smtClean="0"/>
              <a:t>Invisible WLAN</a:t>
            </a:r>
          </a:p>
        </p:txBody>
      </p:sp>
      <p:sp>
        <p:nvSpPr>
          <p:cNvPr id="8196" name="Oval 5"/>
          <p:cNvSpPr>
            <a:spLocks noChangeArrowheads="1"/>
          </p:cNvSpPr>
          <p:nvPr/>
        </p:nvSpPr>
        <p:spPr bwMode="auto">
          <a:xfrm>
            <a:off x="554038" y="1865313"/>
            <a:ext cx="4373562" cy="3011487"/>
          </a:xfrm>
          <a:prstGeom prst="ellipse">
            <a:avLst/>
          </a:prstGeom>
          <a:gradFill rotWithShape="1">
            <a:gsLst>
              <a:gs pos="0">
                <a:srgbClr val="FFFF00"/>
              </a:gs>
              <a:gs pos="100000">
                <a:srgbClr val="FFFFCC">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8197" name="Oval 8"/>
          <p:cNvSpPr>
            <a:spLocks noChangeArrowheads="1"/>
          </p:cNvSpPr>
          <p:nvPr/>
        </p:nvSpPr>
        <p:spPr bwMode="auto">
          <a:xfrm>
            <a:off x="1757363" y="1668463"/>
            <a:ext cx="5018087" cy="3576637"/>
          </a:xfrm>
          <a:prstGeom prst="ellipse">
            <a:avLst/>
          </a:prstGeom>
          <a:gradFill rotWithShape="1">
            <a:gsLst>
              <a:gs pos="0">
                <a:srgbClr val="FFFF00"/>
              </a:gs>
              <a:gs pos="100000">
                <a:srgbClr val="FFFFCC">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8198" name="Oval 9"/>
          <p:cNvSpPr>
            <a:spLocks noChangeArrowheads="1"/>
          </p:cNvSpPr>
          <p:nvPr/>
        </p:nvSpPr>
        <p:spPr bwMode="auto">
          <a:xfrm>
            <a:off x="2066925" y="4160838"/>
            <a:ext cx="2525713" cy="2001837"/>
          </a:xfrm>
          <a:prstGeom prst="ellipse">
            <a:avLst/>
          </a:prstGeom>
          <a:gradFill rotWithShape="1">
            <a:gsLst>
              <a:gs pos="0">
                <a:srgbClr val="FF33CC"/>
              </a:gs>
              <a:gs pos="100000">
                <a:srgbClr val="FFFFCC">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pic>
        <p:nvPicPr>
          <p:cNvPr id="8199" name="Picture 10"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5075" y="2970213"/>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1"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325" y="4827588"/>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5"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1350" y="3141663"/>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6"/>
          <p:cNvSpPr txBox="1">
            <a:spLocks noChangeArrowheads="1"/>
          </p:cNvSpPr>
          <p:nvPr/>
        </p:nvSpPr>
        <p:spPr bwMode="auto">
          <a:xfrm>
            <a:off x="2143125" y="3460750"/>
            <a:ext cx="1030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Channel 1</a:t>
            </a:r>
            <a:endParaRPr lang="en-US" altLang="zh-TW" sz="1400" b="0">
              <a:solidFill>
                <a:schemeClr val="tx1"/>
              </a:solidFill>
            </a:endParaRPr>
          </a:p>
        </p:txBody>
      </p:sp>
      <p:sp>
        <p:nvSpPr>
          <p:cNvPr id="8203" name="Oval 13"/>
          <p:cNvSpPr>
            <a:spLocks noChangeArrowheads="1"/>
          </p:cNvSpPr>
          <p:nvPr/>
        </p:nvSpPr>
        <p:spPr bwMode="auto">
          <a:xfrm>
            <a:off x="4510088" y="2544763"/>
            <a:ext cx="4276725" cy="3508375"/>
          </a:xfrm>
          <a:prstGeom prst="ellipse">
            <a:avLst/>
          </a:prstGeom>
          <a:gradFill rotWithShape="1">
            <a:gsLst>
              <a:gs pos="0">
                <a:srgbClr val="FF33CC"/>
              </a:gs>
              <a:gs pos="100000">
                <a:srgbClr val="FFFFCC">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8204" name="Text Box 17"/>
          <p:cNvSpPr txBox="1">
            <a:spLocks noChangeArrowheads="1"/>
          </p:cNvSpPr>
          <p:nvPr/>
        </p:nvSpPr>
        <p:spPr bwMode="auto">
          <a:xfrm>
            <a:off x="4073525" y="3659188"/>
            <a:ext cx="1030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Channel 1</a:t>
            </a:r>
            <a:endParaRPr lang="en-US" altLang="zh-TW" sz="1400" b="0">
              <a:solidFill>
                <a:schemeClr val="tx1"/>
              </a:solidFill>
            </a:endParaRPr>
          </a:p>
        </p:txBody>
      </p:sp>
      <p:pic>
        <p:nvPicPr>
          <p:cNvPr id="8205" name="Picture 12"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1450" y="4148138"/>
            <a:ext cx="2397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ext Box 19"/>
          <p:cNvSpPr txBox="1">
            <a:spLocks noChangeArrowheads="1"/>
          </p:cNvSpPr>
          <p:nvPr/>
        </p:nvSpPr>
        <p:spPr bwMode="auto">
          <a:xfrm>
            <a:off x="2855913" y="5332413"/>
            <a:ext cx="1030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Channel 6</a:t>
            </a:r>
            <a:endParaRPr lang="en-US" altLang="zh-TW" sz="1400" b="0">
              <a:solidFill>
                <a:schemeClr val="tx1"/>
              </a:solidFill>
            </a:endParaRPr>
          </a:p>
        </p:txBody>
      </p:sp>
      <p:sp>
        <p:nvSpPr>
          <p:cNvPr id="8207" name="Text Box 20"/>
          <p:cNvSpPr txBox="1">
            <a:spLocks noChangeArrowheads="1"/>
          </p:cNvSpPr>
          <p:nvPr/>
        </p:nvSpPr>
        <p:spPr bwMode="auto">
          <a:xfrm>
            <a:off x="6094413" y="4689475"/>
            <a:ext cx="1030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Channel 6</a:t>
            </a:r>
            <a:endParaRPr lang="en-US" altLang="zh-TW" sz="1400" b="0">
              <a:solidFill>
                <a:schemeClr val="tx1"/>
              </a:solidFill>
            </a:endParaRPr>
          </a:p>
        </p:txBody>
      </p:sp>
      <p:grpSp>
        <p:nvGrpSpPr>
          <p:cNvPr id="2" name="Group 32"/>
          <p:cNvGrpSpPr>
            <a:grpSpLocks/>
          </p:cNvGrpSpPr>
          <p:nvPr/>
        </p:nvGrpSpPr>
        <p:grpSpPr bwMode="auto">
          <a:xfrm>
            <a:off x="3360738" y="1428750"/>
            <a:ext cx="2112962" cy="1930400"/>
            <a:chOff x="2117" y="948"/>
            <a:chExt cx="1331" cy="1216"/>
          </a:xfrm>
        </p:grpSpPr>
        <p:sp>
          <p:nvSpPr>
            <p:cNvPr id="8224" name="Text Box 21"/>
            <p:cNvSpPr txBox="1">
              <a:spLocks noChangeArrowheads="1"/>
            </p:cNvSpPr>
            <p:nvPr/>
          </p:nvSpPr>
          <p:spPr bwMode="auto">
            <a:xfrm>
              <a:off x="2134" y="948"/>
              <a:ext cx="131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b="0">
                  <a:solidFill>
                    <a:schemeClr val="tx1"/>
                  </a:solidFill>
                </a:rPr>
                <a:t>Channel overlap causes</a:t>
              </a:r>
            </a:p>
            <a:p>
              <a:pPr algn="l" eaLnBrk="1" hangingPunct="1"/>
              <a:r>
                <a:rPr lang="en-US" altLang="zh-TW" sz="1400" b="0">
                  <a:solidFill>
                    <a:schemeClr val="tx1"/>
                  </a:solidFill>
                </a:rPr>
                <a:t>performance down 50%</a:t>
              </a:r>
            </a:p>
          </p:txBody>
        </p:sp>
        <p:sp>
          <p:nvSpPr>
            <p:cNvPr id="8225" name="Line 22"/>
            <p:cNvSpPr>
              <a:spLocks noChangeShapeType="1"/>
            </p:cNvSpPr>
            <p:nvPr/>
          </p:nvSpPr>
          <p:spPr bwMode="auto">
            <a:xfrm flipH="1">
              <a:off x="2117" y="1253"/>
              <a:ext cx="405" cy="9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34"/>
          <p:cNvGrpSpPr>
            <a:grpSpLocks/>
          </p:cNvGrpSpPr>
          <p:nvPr/>
        </p:nvGrpSpPr>
        <p:grpSpPr bwMode="auto">
          <a:xfrm>
            <a:off x="2751138" y="5792788"/>
            <a:ext cx="2087562" cy="728662"/>
            <a:chOff x="1951" y="3635"/>
            <a:chExt cx="1315" cy="459"/>
          </a:xfrm>
        </p:grpSpPr>
        <p:sp>
          <p:nvSpPr>
            <p:cNvPr id="8222" name="Text Box 23"/>
            <p:cNvSpPr txBox="1">
              <a:spLocks noChangeArrowheads="1"/>
            </p:cNvSpPr>
            <p:nvPr/>
          </p:nvSpPr>
          <p:spPr bwMode="auto">
            <a:xfrm>
              <a:off x="1951" y="3902"/>
              <a:ext cx="1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b="0">
                  <a:solidFill>
                    <a:schemeClr val="tx1"/>
                  </a:solidFill>
                </a:rPr>
                <a:t>Power level is too weak </a:t>
              </a:r>
            </a:p>
          </p:txBody>
        </p:sp>
        <p:sp>
          <p:nvSpPr>
            <p:cNvPr id="8223" name="Line 24"/>
            <p:cNvSpPr>
              <a:spLocks noChangeShapeType="1"/>
            </p:cNvSpPr>
            <p:nvPr/>
          </p:nvSpPr>
          <p:spPr bwMode="auto">
            <a:xfrm>
              <a:off x="2203" y="3635"/>
              <a:ext cx="272" cy="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38"/>
          <p:cNvGrpSpPr>
            <a:grpSpLocks/>
          </p:cNvGrpSpPr>
          <p:nvPr/>
        </p:nvGrpSpPr>
        <p:grpSpPr bwMode="auto">
          <a:xfrm>
            <a:off x="523875" y="5045075"/>
            <a:ext cx="1476375" cy="1320800"/>
            <a:chOff x="330" y="3178"/>
            <a:chExt cx="930" cy="832"/>
          </a:xfrm>
        </p:grpSpPr>
        <p:sp>
          <p:nvSpPr>
            <p:cNvPr id="8220" name="Text Box 25"/>
            <p:cNvSpPr txBox="1">
              <a:spLocks noChangeArrowheads="1"/>
            </p:cNvSpPr>
            <p:nvPr/>
          </p:nvSpPr>
          <p:spPr bwMode="auto">
            <a:xfrm>
              <a:off x="330" y="3818"/>
              <a:ext cx="84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b="0">
                  <a:solidFill>
                    <a:schemeClr val="tx1"/>
                  </a:solidFill>
                </a:rPr>
                <a:t>Coverage hole</a:t>
              </a:r>
            </a:p>
          </p:txBody>
        </p:sp>
        <p:sp>
          <p:nvSpPr>
            <p:cNvPr id="8221" name="Line 26"/>
            <p:cNvSpPr>
              <a:spLocks noChangeShapeType="1"/>
            </p:cNvSpPr>
            <p:nvPr/>
          </p:nvSpPr>
          <p:spPr bwMode="auto">
            <a:xfrm flipH="1">
              <a:off x="699" y="3178"/>
              <a:ext cx="561" cy="6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42"/>
          <p:cNvGrpSpPr>
            <a:grpSpLocks/>
          </p:cNvGrpSpPr>
          <p:nvPr/>
        </p:nvGrpSpPr>
        <p:grpSpPr bwMode="auto">
          <a:xfrm>
            <a:off x="3436938" y="3857625"/>
            <a:ext cx="3578225" cy="2847975"/>
            <a:chOff x="2165" y="2430"/>
            <a:chExt cx="2254" cy="1794"/>
          </a:xfrm>
        </p:grpSpPr>
        <p:grpSp>
          <p:nvGrpSpPr>
            <p:cNvPr id="8212" name="Group 40"/>
            <p:cNvGrpSpPr>
              <a:grpSpLocks/>
            </p:cNvGrpSpPr>
            <p:nvPr/>
          </p:nvGrpSpPr>
          <p:grpSpPr bwMode="auto">
            <a:xfrm>
              <a:off x="2165" y="2430"/>
              <a:ext cx="2254" cy="1794"/>
              <a:chOff x="2165" y="2430"/>
              <a:chExt cx="2254" cy="1794"/>
            </a:xfrm>
          </p:grpSpPr>
          <p:sp>
            <p:nvSpPr>
              <p:cNvPr id="8214" name="Oval 28"/>
              <p:cNvSpPr>
                <a:spLocks noChangeArrowheads="1"/>
              </p:cNvSpPr>
              <p:nvPr/>
            </p:nvSpPr>
            <p:spPr bwMode="auto">
              <a:xfrm>
                <a:off x="2165" y="2430"/>
                <a:ext cx="1809" cy="1604"/>
              </a:xfrm>
              <a:prstGeom prst="ellipse">
                <a:avLst/>
              </a:prstGeom>
              <a:gradFill rotWithShape="1">
                <a:gsLst>
                  <a:gs pos="0">
                    <a:srgbClr val="FF33CC"/>
                  </a:gs>
                  <a:gs pos="100000">
                    <a:srgbClr val="FFFFCC">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pic>
            <p:nvPicPr>
              <p:cNvPr id="8215" name="Picture 27"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0" y="2990"/>
                <a:ext cx="15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6" name="Group 39"/>
              <p:cNvGrpSpPr>
                <a:grpSpLocks/>
              </p:cNvGrpSpPr>
              <p:nvPr/>
            </p:nvGrpSpPr>
            <p:grpSpPr bwMode="auto">
              <a:xfrm>
                <a:off x="3180" y="3507"/>
                <a:ext cx="1239" cy="717"/>
                <a:chOff x="3180" y="3507"/>
                <a:chExt cx="1239" cy="717"/>
              </a:xfrm>
            </p:grpSpPr>
            <p:sp>
              <p:nvSpPr>
                <p:cNvPr id="8218" name="Line 30"/>
                <p:cNvSpPr>
                  <a:spLocks noChangeShapeType="1"/>
                </p:cNvSpPr>
                <p:nvPr/>
              </p:nvSpPr>
              <p:spPr bwMode="auto">
                <a:xfrm flipH="1" flipV="1">
                  <a:off x="3180" y="3507"/>
                  <a:ext cx="404" cy="2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9" name="Text Box 31"/>
                <p:cNvSpPr txBox="1">
                  <a:spLocks noChangeArrowheads="1"/>
                </p:cNvSpPr>
                <p:nvPr/>
              </p:nvSpPr>
              <p:spPr bwMode="auto">
                <a:xfrm>
                  <a:off x="3325" y="3764"/>
                  <a:ext cx="109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b="0">
                      <a:solidFill>
                        <a:schemeClr val="tx1"/>
                      </a:solidFill>
                    </a:rPr>
                    <a:t>Rogue AP –</a:t>
                  </a:r>
                </a:p>
                <a:p>
                  <a:pPr algn="l" eaLnBrk="1" hangingPunct="1"/>
                  <a:r>
                    <a:rPr lang="en-US" altLang="zh-TW" sz="1400" b="0">
                      <a:solidFill>
                        <a:schemeClr val="tx1"/>
                      </a:solidFill>
                    </a:rPr>
                    <a:t>  RF interference </a:t>
                  </a:r>
                </a:p>
                <a:p>
                  <a:pPr algn="l" eaLnBrk="1" hangingPunct="1"/>
                  <a:r>
                    <a:rPr lang="en-US" altLang="zh-TW" sz="1400" b="0">
                      <a:solidFill>
                        <a:schemeClr val="tx1"/>
                      </a:solidFill>
                    </a:rPr>
                    <a:t>  Security breach</a:t>
                  </a:r>
                </a:p>
              </p:txBody>
            </p:sp>
          </p:grpSp>
          <p:sp>
            <p:nvSpPr>
              <p:cNvPr id="8217" name="Text Box 29"/>
              <p:cNvSpPr txBox="1">
                <a:spLocks noChangeArrowheads="1"/>
              </p:cNvSpPr>
              <p:nvPr/>
            </p:nvSpPr>
            <p:spPr bwMode="auto">
              <a:xfrm>
                <a:off x="2729" y="3324"/>
                <a:ext cx="6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FFFFFF"/>
                    </a:solidFill>
                    <a:latin typeface="Arial" charset="0"/>
                    <a:ea typeface="新細明體" pitchFamily="18" charset="-120"/>
                  </a:defRPr>
                </a:lvl1pPr>
                <a:lvl2pPr marL="742950" indent="-285750" eaLnBrk="0" hangingPunct="0">
                  <a:defRPr kumimoji="1" sz="1200" b="1">
                    <a:solidFill>
                      <a:srgbClr val="FFFFFF"/>
                    </a:solidFill>
                    <a:latin typeface="Arial" charset="0"/>
                    <a:ea typeface="新細明體" pitchFamily="18" charset="-120"/>
                  </a:defRPr>
                </a:lvl2pPr>
                <a:lvl3pPr marL="1143000" indent="-228600" eaLnBrk="0" hangingPunct="0">
                  <a:defRPr kumimoji="1" sz="1200" b="1">
                    <a:solidFill>
                      <a:srgbClr val="FFFFFF"/>
                    </a:solidFill>
                    <a:latin typeface="Arial" charset="0"/>
                    <a:ea typeface="新細明體" pitchFamily="18" charset="-120"/>
                  </a:defRPr>
                </a:lvl3pPr>
                <a:lvl4pPr marL="1600200" indent="-228600" eaLnBrk="0" hangingPunct="0">
                  <a:defRPr kumimoji="1" sz="1200" b="1">
                    <a:solidFill>
                      <a:srgbClr val="FFFFFF"/>
                    </a:solidFill>
                    <a:latin typeface="Arial" charset="0"/>
                    <a:ea typeface="新細明體" pitchFamily="18" charset="-120"/>
                  </a:defRPr>
                </a:lvl4pPr>
                <a:lvl5pPr marL="2057400" indent="-228600" eaLnBrk="0" hangingPunct="0">
                  <a:defRPr kumimoji="1" sz="1200" b="1">
                    <a:solidFill>
                      <a:srgbClr val="FFFFFF"/>
                    </a:solidFill>
                    <a:latin typeface="Arial" charset="0"/>
                    <a:ea typeface="新細明體" pitchFamily="18" charset="-120"/>
                  </a:defRPr>
                </a:lvl5pPr>
                <a:lvl6pPr marL="2514600" indent="-228600" algn="ctr" eaLnBrk="0" fontAlgn="base" hangingPunct="0">
                  <a:spcBef>
                    <a:spcPct val="0"/>
                  </a:spcBef>
                  <a:spcAft>
                    <a:spcPct val="0"/>
                  </a:spcAft>
                  <a:defRPr kumimoji="1" sz="1200" b="1">
                    <a:solidFill>
                      <a:srgbClr val="FFFFFF"/>
                    </a:solidFill>
                    <a:latin typeface="Arial" charset="0"/>
                    <a:ea typeface="新細明體" pitchFamily="18" charset="-120"/>
                  </a:defRPr>
                </a:lvl6pPr>
                <a:lvl7pPr marL="2971800" indent="-228600" algn="ctr" eaLnBrk="0" fontAlgn="base" hangingPunct="0">
                  <a:spcBef>
                    <a:spcPct val="0"/>
                  </a:spcBef>
                  <a:spcAft>
                    <a:spcPct val="0"/>
                  </a:spcAft>
                  <a:defRPr kumimoji="1" sz="1200" b="1">
                    <a:solidFill>
                      <a:srgbClr val="FFFFFF"/>
                    </a:solidFill>
                    <a:latin typeface="Arial" charset="0"/>
                    <a:ea typeface="新細明體" pitchFamily="18" charset="-120"/>
                  </a:defRPr>
                </a:lvl7pPr>
                <a:lvl8pPr marL="3429000" indent="-228600" algn="ctr" eaLnBrk="0" fontAlgn="base" hangingPunct="0">
                  <a:spcBef>
                    <a:spcPct val="0"/>
                  </a:spcBef>
                  <a:spcAft>
                    <a:spcPct val="0"/>
                  </a:spcAft>
                  <a:defRPr kumimoji="1" sz="1200" b="1">
                    <a:solidFill>
                      <a:srgbClr val="FFFFFF"/>
                    </a:solidFill>
                    <a:latin typeface="Arial" charset="0"/>
                    <a:ea typeface="新細明體" pitchFamily="18" charset="-120"/>
                  </a:defRPr>
                </a:lvl8pPr>
                <a:lvl9pPr marL="3886200" indent="-228600" algn="ctr" eaLnBrk="0" fontAlgn="base" hangingPunct="0">
                  <a:spcBef>
                    <a:spcPct val="0"/>
                  </a:spcBef>
                  <a:spcAft>
                    <a:spcPct val="0"/>
                  </a:spcAft>
                  <a:defRPr kumimoji="1" sz="1200" b="1">
                    <a:solidFill>
                      <a:srgbClr val="FFFFFF"/>
                    </a:solidFill>
                    <a:latin typeface="Arial" charset="0"/>
                    <a:ea typeface="新細明體" pitchFamily="18" charset="-120"/>
                  </a:defRPr>
                </a:lvl9pPr>
              </a:lstStyle>
              <a:p>
                <a:pPr algn="l" eaLnBrk="1" hangingPunct="1"/>
                <a:r>
                  <a:rPr lang="en-US" altLang="zh-TW" sz="1400">
                    <a:solidFill>
                      <a:schemeClr val="tx1"/>
                    </a:solidFill>
                  </a:rPr>
                  <a:t>Channel 6</a:t>
                </a:r>
                <a:endParaRPr lang="en-US" altLang="zh-TW" sz="1400" b="0">
                  <a:solidFill>
                    <a:schemeClr val="tx1"/>
                  </a:solidFill>
                </a:endParaRPr>
              </a:p>
            </p:txBody>
          </p:sp>
        </p:grpSp>
        <p:sp>
          <p:nvSpPr>
            <p:cNvPr id="8213" name="Rectangle 41"/>
            <p:cNvSpPr>
              <a:spLocks noChangeArrowheads="1"/>
            </p:cNvSpPr>
            <p:nvPr/>
          </p:nvSpPr>
          <p:spPr bwMode="auto">
            <a:xfrm>
              <a:off x="2776" y="3096"/>
              <a:ext cx="4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kumimoji="0" lang="en-US" altLang="zh-TW" sz="2400">
                  <a:solidFill>
                    <a:schemeClr val="tx1"/>
                  </a:solidFill>
                  <a:sym typeface="Wingdings" pitchFamily="2" charset="2"/>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60400" y="609600"/>
            <a:ext cx="7772400" cy="1143000"/>
          </a:xfrm>
        </p:spPr>
        <p:txBody>
          <a:bodyPr/>
          <a:lstStyle/>
          <a:p>
            <a:pPr eaLnBrk="1" hangingPunct="1"/>
            <a:r>
              <a:rPr lang="en-US" altLang="zh-TW" sz="2000" smtClean="0"/>
              <a:t>Success Stories - Taiwan</a:t>
            </a:r>
          </a:p>
        </p:txBody>
      </p:sp>
      <p:sp>
        <p:nvSpPr>
          <p:cNvPr id="62467" name="Rectangle 3"/>
          <p:cNvSpPr>
            <a:spLocks noGrp="1" noChangeArrowheads="1"/>
          </p:cNvSpPr>
          <p:nvPr>
            <p:ph type="body" idx="1"/>
          </p:nvPr>
        </p:nvSpPr>
        <p:spPr>
          <a:xfrm>
            <a:off x="646113" y="1663700"/>
            <a:ext cx="7380287" cy="4525963"/>
          </a:xfrm>
        </p:spPr>
        <p:txBody>
          <a:bodyPr/>
          <a:lstStyle/>
          <a:p>
            <a:pPr eaLnBrk="1" hangingPunct="1"/>
            <a:r>
              <a:rPr lang="en-US" altLang="zh-TW" sz="1600" smtClean="0"/>
              <a:t>Customer: </a:t>
            </a:r>
            <a:r>
              <a:rPr lang="en-US" altLang="zh-TW" sz="1600" b="1" smtClean="0">
                <a:solidFill>
                  <a:srgbClr val="0000FF"/>
                </a:solidFill>
              </a:rPr>
              <a:t>Nan-Jeon Institute of Technology</a:t>
            </a:r>
          </a:p>
          <a:p>
            <a:pPr lvl="1" eaLnBrk="1" hangingPunct="1"/>
            <a:r>
              <a:rPr lang="en-US" altLang="zh-TW" sz="1400" smtClean="0"/>
              <a:t>DWS-3024 x 4, DWL-3500AP x 153</a:t>
            </a:r>
          </a:p>
          <a:p>
            <a:pPr lvl="1" eaLnBrk="1" hangingPunct="1"/>
            <a:r>
              <a:rPr lang="en-US" altLang="zh-TW" sz="1400" smtClean="0"/>
              <a:t>Inter-switch Roaming, Captive Portal</a:t>
            </a:r>
          </a:p>
          <a:p>
            <a:pPr eaLnBrk="1" hangingPunct="1"/>
            <a:endParaRPr lang="en-US" altLang="zh-TW" sz="1400" smtClean="0"/>
          </a:p>
        </p:txBody>
      </p:sp>
      <p:pic>
        <p:nvPicPr>
          <p:cNvPr id="62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025" y="2568575"/>
            <a:ext cx="568642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zh-TW" sz="2400" smtClean="0"/>
              <a:t>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D&amp;S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3313113"/>
            <a:ext cx="63754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p:txBody>
          <a:bodyPr/>
          <a:lstStyle/>
          <a:p>
            <a:pPr eaLnBrk="1" hangingPunct="1"/>
            <a:r>
              <a:rPr lang="en-US" altLang="zh-TW" sz="2400" smtClean="0">
                <a:ea typeface="標楷體" pitchFamily="65" charset="-120"/>
              </a:rPr>
              <a:t>Trend of Convergence</a:t>
            </a:r>
          </a:p>
        </p:txBody>
      </p:sp>
      <p:sp>
        <p:nvSpPr>
          <p:cNvPr id="9220" name="Rectangle 4"/>
          <p:cNvSpPr>
            <a:spLocks noGrp="1" noChangeArrowheads="1"/>
          </p:cNvSpPr>
          <p:nvPr>
            <p:ph type="body" idx="1"/>
          </p:nvPr>
        </p:nvSpPr>
        <p:spPr>
          <a:xfrm>
            <a:off x="288925" y="1536700"/>
            <a:ext cx="5654675" cy="2987675"/>
          </a:xfrm>
        </p:spPr>
        <p:txBody>
          <a:bodyPr/>
          <a:lstStyle/>
          <a:p>
            <a:pPr eaLnBrk="1" hangingPunct="1">
              <a:buClr>
                <a:srgbClr val="99CCFF"/>
              </a:buClr>
              <a:buFontTx/>
              <a:buChar char="•"/>
            </a:pPr>
            <a:r>
              <a:rPr lang="en-US" altLang="zh-TW" sz="1400" smtClean="0"/>
              <a:t>Customers are looking for:</a:t>
            </a:r>
          </a:p>
          <a:p>
            <a:pPr lvl="1" eaLnBrk="1" hangingPunct="1">
              <a:lnSpc>
                <a:spcPct val="120000"/>
              </a:lnSpc>
              <a:buClr>
                <a:srgbClr val="FF9900"/>
              </a:buClr>
              <a:buFont typeface="Wingdings" pitchFamily="2" charset="2"/>
              <a:buChar char="ü"/>
            </a:pPr>
            <a:r>
              <a:rPr lang="en-US" altLang="zh-TW" sz="1400" b="1" smtClean="0"/>
              <a:t>Cutting-edge Technology</a:t>
            </a:r>
          </a:p>
          <a:p>
            <a:pPr lvl="2" eaLnBrk="1" hangingPunct="1">
              <a:lnSpc>
                <a:spcPct val="120000"/>
              </a:lnSpc>
              <a:buClr>
                <a:srgbClr val="FF9900"/>
              </a:buClr>
              <a:buFont typeface="Wingdings" pitchFamily="2" charset="2"/>
              <a:buChar char="ü"/>
            </a:pPr>
            <a:r>
              <a:rPr lang="en-US" altLang="zh-TW" sz="1300" smtClean="0"/>
              <a:t>Unified Wired &amp; Wireless Access System</a:t>
            </a:r>
          </a:p>
          <a:p>
            <a:pPr lvl="1" eaLnBrk="1" hangingPunct="1">
              <a:lnSpc>
                <a:spcPct val="120000"/>
              </a:lnSpc>
              <a:buClr>
                <a:srgbClr val="FF9900"/>
              </a:buClr>
              <a:buFont typeface="Wingdings" pitchFamily="2" charset="2"/>
              <a:buChar char="ü"/>
            </a:pPr>
            <a:r>
              <a:rPr lang="en-US" altLang="zh-TW" sz="1400" smtClean="0"/>
              <a:t>United </a:t>
            </a:r>
            <a:r>
              <a:rPr lang="en-US" altLang="zh-TW" sz="1400" b="1" smtClean="0"/>
              <a:t>Management &amp; </a:t>
            </a:r>
            <a:r>
              <a:rPr lang="en-US" altLang="zh-TW" sz="1400" smtClean="0"/>
              <a:t> </a:t>
            </a:r>
            <a:r>
              <a:rPr lang="en-US" altLang="zh-TW" sz="1400" b="1" smtClean="0"/>
              <a:t>Security</a:t>
            </a:r>
            <a:endParaRPr lang="en-US" altLang="zh-TW" sz="1400" smtClean="0"/>
          </a:p>
          <a:p>
            <a:pPr lvl="2" eaLnBrk="1" hangingPunct="1">
              <a:lnSpc>
                <a:spcPct val="120000"/>
              </a:lnSpc>
              <a:buClr>
                <a:srgbClr val="FF9900"/>
              </a:buClr>
              <a:buFont typeface="Wingdings" pitchFamily="2" charset="2"/>
              <a:buChar char="ü"/>
            </a:pPr>
            <a:r>
              <a:rPr lang="en-US" altLang="zh-TW" sz="1300" smtClean="0"/>
              <a:t>Centralized AP  &amp; Client Management</a:t>
            </a:r>
          </a:p>
          <a:p>
            <a:pPr lvl="2" eaLnBrk="1" hangingPunct="1">
              <a:lnSpc>
                <a:spcPct val="120000"/>
              </a:lnSpc>
              <a:buClr>
                <a:srgbClr val="FF9900"/>
              </a:buClr>
              <a:buFont typeface="Wingdings" pitchFamily="2" charset="2"/>
              <a:buChar char="ü"/>
            </a:pPr>
            <a:r>
              <a:rPr lang="en-US" altLang="zh-TW" sz="1300" smtClean="0"/>
              <a:t>Rouge AP Detection/ Mitigation</a:t>
            </a:r>
          </a:p>
          <a:p>
            <a:pPr lvl="1" eaLnBrk="1" hangingPunct="1">
              <a:lnSpc>
                <a:spcPct val="120000"/>
              </a:lnSpc>
              <a:buClr>
                <a:srgbClr val="FF9900"/>
              </a:buClr>
              <a:buFont typeface="Wingdings" pitchFamily="2" charset="2"/>
              <a:buChar char="ü"/>
            </a:pPr>
            <a:r>
              <a:rPr lang="en-US" altLang="zh-TW" sz="1400" smtClean="0"/>
              <a:t>Better </a:t>
            </a:r>
            <a:r>
              <a:rPr lang="en-US" altLang="zh-TW" sz="1400" b="1" smtClean="0"/>
              <a:t>Connectivity</a:t>
            </a:r>
          </a:p>
          <a:p>
            <a:pPr lvl="2" eaLnBrk="1" hangingPunct="1">
              <a:lnSpc>
                <a:spcPct val="120000"/>
              </a:lnSpc>
              <a:buClr>
                <a:srgbClr val="FF9900"/>
              </a:buClr>
              <a:buFont typeface="Wingdings" pitchFamily="2" charset="2"/>
              <a:buChar char="ü"/>
            </a:pPr>
            <a:r>
              <a:rPr lang="en-US" altLang="zh-TW" sz="1300" smtClean="0"/>
              <a:t>Auto Channel/Power adjustment</a:t>
            </a:r>
          </a:p>
          <a:p>
            <a:pPr lvl="1" eaLnBrk="1" hangingPunct="1">
              <a:lnSpc>
                <a:spcPct val="120000"/>
              </a:lnSpc>
              <a:buClr>
                <a:srgbClr val="FF9900"/>
              </a:buClr>
              <a:buFont typeface="Wingdings" pitchFamily="2" charset="2"/>
              <a:buChar char="ü"/>
            </a:pPr>
            <a:r>
              <a:rPr lang="en-US" altLang="zh-TW" sz="1400" b="1" smtClean="0"/>
              <a:t>VoIP</a:t>
            </a:r>
            <a:r>
              <a:rPr lang="en-US" altLang="zh-TW" sz="1400" smtClean="0"/>
              <a:t> Application</a:t>
            </a:r>
          </a:p>
          <a:p>
            <a:pPr lvl="2" eaLnBrk="1" hangingPunct="1">
              <a:lnSpc>
                <a:spcPct val="120000"/>
              </a:lnSpc>
              <a:buClr>
                <a:srgbClr val="FF9900"/>
              </a:buClr>
              <a:buFont typeface="Wingdings" pitchFamily="2" charset="2"/>
              <a:buChar char="ü"/>
            </a:pPr>
            <a:r>
              <a:rPr lang="en-US" altLang="zh-TW" sz="1300" smtClean="0"/>
              <a:t>Seamless Roaming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85838" y="1012825"/>
            <a:ext cx="7543800" cy="444500"/>
          </a:xfrm>
          <a:noFill/>
        </p:spPr>
        <p:txBody>
          <a:bodyPr lIns="0" tIns="0"/>
          <a:lstStyle/>
          <a:p>
            <a:pPr eaLnBrk="1" hangingPunct="1"/>
            <a:r>
              <a:rPr lang="en-GB" altLang="zh-TW" sz="2400" smtClean="0"/>
              <a:t>D-Link Unified Access System Solution ~2009</a:t>
            </a:r>
            <a:endParaRPr lang="en-US" altLang="zh-TW" sz="2400" smtClean="0"/>
          </a:p>
        </p:txBody>
      </p:sp>
      <p:graphicFrame>
        <p:nvGraphicFramePr>
          <p:cNvPr id="118897" name="Group 113"/>
          <p:cNvGraphicFramePr>
            <a:graphicFrameLocks noGrp="1"/>
          </p:cNvGraphicFramePr>
          <p:nvPr/>
        </p:nvGraphicFramePr>
        <p:xfrm>
          <a:off x="612775" y="4216400"/>
          <a:ext cx="8113713" cy="2401570"/>
        </p:xfrm>
        <a:graphic>
          <a:graphicData uri="http://schemas.openxmlformats.org/drawingml/2006/table">
            <a:tbl>
              <a:tblPr/>
              <a:tblGrid>
                <a:gridCol w="1830388"/>
                <a:gridCol w="1933575"/>
                <a:gridCol w="1001712"/>
                <a:gridCol w="892175"/>
                <a:gridCol w="2455863"/>
              </a:tblGrid>
              <a:tr h="200025">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Switch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DWS-3024L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DWS-3024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DWS-3026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755650">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H/W Config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t>24-port Gigabit L2+ PoE </a:t>
                      </a:r>
                      <a:b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br>
                      <a: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t>Unified Switch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t>24-port Gigabit L2+ PoE </a:t>
                      </a:r>
                    </a:p>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t>Unified Switch </a:t>
                      </a:r>
                    </a:p>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t>and 2 10GE Open Slots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 of Supported 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Note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t>AC input with RPS support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15900">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Access Point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DWL-3500AP/DWL-8500AP</a:t>
                      </a:r>
                      <a:endParaRPr kumimoji="1" lang="en-US" altLang="zh-TW" sz="1200" b="0" i="0" u="none" strike="noStrike" cap="none" normalizeH="0" baseline="0" smtClean="0">
                        <a:ln>
                          <a:noFill/>
                        </a:ln>
                        <a:solidFill>
                          <a:schemeClr val="tx1"/>
                        </a:solidFill>
                        <a:effectLst/>
                        <a:latin typeface="Verdan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15900">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H/W Config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t>802.11g Indoor Access 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t>Dual band Indoor Access Point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5900">
                <a:tc>
                  <a:txBody>
                    <a:bodyPr/>
                    <a:lstStyle/>
                    <a:p>
                      <a:pPr marL="0" marR="0" lvl="0" indent="0" algn="l"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Note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t>PoE Capable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rgbClr val="81A4C7"/>
                        </a:buClr>
                        <a:buSzTx/>
                        <a:buFont typeface="Wingdings" pitchFamily="2" charset="2"/>
                        <a:buNone/>
                        <a:tabLst/>
                      </a:pPr>
                      <a:r>
                        <a:rPr kumimoji="1" lang="en-US" altLang="zh-TW" sz="1200" b="0" i="0" u="none" strike="noStrike" cap="none" normalizeH="0" baseline="0" smtClean="0">
                          <a:ln>
                            <a:noFill/>
                          </a:ln>
                          <a:solidFill>
                            <a:schemeClr val="tx1"/>
                          </a:solidFill>
                          <a:effectLst/>
                          <a:latin typeface="Verdana" pitchFamily="34" charset="0"/>
                          <a:ea typeface="新細明體" pitchFamily="18" charset="-120"/>
                        </a:rPr>
                        <a:t>PoE Capable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10280" name="Rectangle 33"/>
          <p:cNvSpPr>
            <a:spLocks noChangeArrowheads="1"/>
          </p:cNvSpPr>
          <p:nvPr/>
        </p:nvSpPr>
        <p:spPr bwMode="auto">
          <a:xfrm>
            <a:off x="685800" y="1365250"/>
            <a:ext cx="70866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ea typeface="標楷體" pitchFamily="65" charset="-120"/>
              </a:rPr>
              <a:t> Current D-Link Unified Access System Solution Provides:</a:t>
            </a:r>
            <a:endParaRPr lang="en-US" altLang="zh-TW" sz="1400" b="0">
              <a:solidFill>
                <a:schemeClr val="tx1"/>
              </a:solidFill>
              <a:latin typeface="Verdana" pitchFamily="34" charset="0"/>
              <a:ea typeface="標楷體" pitchFamily="65" charset="-120"/>
            </a:endParaRPr>
          </a:p>
          <a:p>
            <a:pPr lvl="1" algn="l">
              <a:lnSpc>
                <a:spcPct val="140000"/>
              </a:lnSpc>
              <a:buClr>
                <a:srgbClr val="FF9900"/>
              </a:buClr>
              <a:buFont typeface="Wingdings" pitchFamily="2" charset="2"/>
              <a:buChar char="ü"/>
            </a:pPr>
            <a:r>
              <a:rPr lang="en-US" altLang="zh-TW" sz="1400" b="0">
                <a:solidFill>
                  <a:schemeClr val="tx1"/>
                </a:solidFill>
                <a:latin typeface="Verdana" pitchFamily="34" charset="0"/>
              </a:rPr>
              <a:t> </a:t>
            </a:r>
            <a:r>
              <a:rPr lang="en-US" altLang="zh-TW" sz="1400">
                <a:solidFill>
                  <a:schemeClr val="accent2"/>
                </a:solidFill>
                <a:latin typeface="Verdana" pitchFamily="34" charset="0"/>
              </a:rPr>
              <a:t>Unified Switching  </a:t>
            </a:r>
            <a:r>
              <a:rPr lang="en-US" altLang="zh-TW" sz="1400" b="0">
                <a:solidFill>
                  <a:schemeClr val="accent2"/>
                </a:solidFill>
                <a:latin typeface="Verdana" pitchFamily="34" charset="0"/>
              </a:rPr>
              <a:t>(=Wireless Controller + L2</a:t>
            </a:r>
            <a:r>
              <a:rPr lang="en-US" altLang="zh-TW" sz="1400" b="0" baseline="30000">
                <a:solidFill>
                  <a:schemeClr val="accent2"/>
                </a:solidFill>
                <a:latin typeface="Verdana" pitchFamily="34" charset="0"/>
              </a:rPr>
              <a:t>+</a:t>
            </a:r>
            <a:r>
              <a:rPr lang="en-US" altLang="zh-TW" sz="1400" b="0">
                <a:solidFill>
                  <a:schemeClr val="accent2"/>
                </a:solidFill>
                <a:latin typeface="Verdana" pitchFamily="34" charset="0"/>
              </a:rPr>
              <a:t> Switch)</a:t>
            </a:r>
          </a:p>
          <a:p>
            <a:pPr lvl="1" algn="l">
              <a:lnSpc>
                <a:spcPct val="140000"/>
              </a:lnSpc>
              <a:buClr>
                <a:srgbClr val="FF9900"/>
              </a:buClr>
              <a:buFont typeface="Wingdings" pitchFamily="2" charset="2"/>
              <a:buChar char="ü"/>
            </a:pPr>
            <a:r>
              <a:rPr lang="en-US" altLang="zh-TW" sz="1400" b="0">
                <a:solidFill>
                  <a:schemeClr val="tx1"/>
                </a:solidFill>
                <a:latin typeface="Verdana" pitchFamily="34" charset="0"/>
              </a:rPr>
              <a:t> Centralized Policy Management </a:t>
            </a:r>
          </a:p>
          <a:p>
            <a:pPr lvl="1" algn="l">
              <a:lnSpc>
                <a:spcPct val="140000"/>
              </a:lnSpc>
              <a:buClr>
                <a:srgbClr val="FF9900"/>
              </a:buClr>
              <a:buFont typeface="Wingdings" pitchFamily="2" charset="2"/>
              <a:buChar char="ü"/>
            </a:pPr>
            <a:r>
              <a:rPr lang="en-US" altLang="zh-TW" sz="1400" b="0">
                <a:solidFill>
                  <a:schemeClr val="tx1"/>
                </a:solidFill>
                <a:latin typeface="Verdana" pitchFamily="34" charset="0"/>
              </a:rPr>
              <a:t> Automatic Power/Channel Adjustment </a:t>
            </a:r>
          </a:p>
          <a:p>
            <a:pPr lvl="1" algn="l">
              <a:lnSpc>
                <a:spcPct val="140000"/>
              </a:lnSpc>
              <a:buClr>
                <a:srgbClr val="FF9900"/>
              </a:buClr>
              <a:buFont typeface="Wingdings" pitchFamily="2" charset="2"/>
              <a:buChar char="ü"/>
            </a:pPr>
            <a:r>
              <a:rPr lang="en-US" altLang="zh-TW" sz="1400" b="0">
                <a:solidFill>
                  <a:schemeClr val="tx1"/>
                </a:solidFill>
                <a:latin typeface="Verdana" pitchFamily="34" charset="0"/>
              </a:rPr>
              <a:t> Self-Healing Network</a:t>
            </a:r>
          </a:p>
          <a:p>
            <a:pPr lvl="1" algn="l">
              <a:lnSpc>
                <a:spcPct val="140000"/>
              </a:lnSpc>
              <a:buClr>
                <a:srgbClr val="FF9900"/>
              </a:buClr>
              <a:buFont typeface="Wingdings" pitchFamily="2" charset="2"/>
              <a:buChar char="ü"/>
            </a:pPr>
            <a:r>
              <a:rPr lang="en-US" altLang="zh-TW" sz="1400" b="0">
                <a:solidFill>
                  <a:schemeClr val="tx1"/>
                </a:solidFill>
                <a:latin typeface="Verdana" pitchFamily="34" charset="0"/>
              </a:rPr>
              <a:t> Fast L2/L3 Roaming</a:t>
            </a:r>
          </a:p>
          <a:p>
            <a:pPr lvl="1" algn="l">
              <a:lnSpc>
                <a:spcPct val="140000"/>
              </a:lnSpc>
              <a:buClr>
                <a:srgbClr val="FF9900"/>
              </a:buClr>
              <a:buFont typeface="Wingdings" pitchFamily="2" charset="2"/>
              <a:buChar char="ü"/>
            </a:pPr>
            <a:r>
              <a:rPr lang="en-US" altLang="zh-TW" sz="1400" b="0">
                <a:solidFill>
                  <a:schemeClr val="tx1"/>
                </a:solidFill>
              </a:rPr>
              <a:t> Enhanced Security</a:t>
            </a:r>
          </a:p>
          <a:p>
            <a:pPr lvl="1" algn="l">
              <a:lnSpc>
                <a:spcPct val="140000"/>
              </a:lnSpc>
              <a:buClr>
                <a:srgbClr val="FF9900"/>
              </a:buClr>
              <a:buFont typeface="Wingdings" pitchFamily="2" charset="2"/>
              <a:buChar char="ü"/>
            </a:pPr>
            <a:r>
              <a:rPr lang="en-US" altLang="zh-TW" sz="1400" b="0">
                <a:solidFill>
                  <a:schemeClr val="tx1"/>
                </a:solidFill>
                <a:latin typeface="Verdana" pitchFamily="34" charset="0"/>
              </a:rPr>
              <a:t> Comprehensive Statistics &amp; report</a:t>
            </a:r>
          </a:p>
          <a:p>
            <a:pPr lvl="1" algn="l">
              <a:lnSpc>
                <a:spcPct val="140000"/>
              </a:lnSpc>
              <a:buClr>
                <a:srgbClr val="FF9900"/>
              </a:buClr>
              <a:buFont typeface="Wingdings" pitchFamily="2" charset="2"/>
              <a:buChar char="ü"/>
            </a:pPr>
            <a:r>
              <a:rPr lang="en-US" altLang="zh-TW" sz="1400" b="0">
                <a:solidFill>
                  <a:schemeClr val="tx1"/>
                </a:solidFill>
                <a:latin typeface="Verdana" pitchFamily="34" charset="0"/>
              </a:rPr>
              <a:t> Visualization Management Tool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27075" y="650875"/>
            <a:ext cx="7772400" cy="1143000"/>
          </a:xfrm>
          <a:noFill/>
        </p:spPr>
        <p:txBody>
          <a:bodyPr lIns="0" tIns="0"/>
          <a:lstStyle/>
          <a:p>
            <a:pPr eaLnBrk="1" hangingPunct="1"/>
            <a:r>
              <a:rPr lang="en-GB" altLang="zh-TW" sz="2400" smtClean="0"/>
              <a:t>D-Link Unified Access System Solution ~2010</a:t>
            </a:r>
            <a:endParaRPr lang="en-US" altLang="zh-TW" sz="2400" smtClean="0"/>
          </a:p>
        </p:txBody>
      </p:sp>
      <p:sp>
        <p:nvSpPr>
          <p:cNvPr id="11267" name="Rectangle 40"/>
          <p:cNvSpPr>
            <a:spLocks noChangeArrowheads="1"/>
          </p:cNvSpPr>
          <p:nvPr/>
        </p:nvSpPr>
        <p:spPr bwMode="auto">
          <a:xfrm>
            <a:off x="685800" y="1365250"/>
            <a:ext cx="7086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buFontTx/>
              <a:buChar char="•"/>
            </a:pPr>
            <a:r>
              <a:rPr lang="en-GB" altLang="zh-TW" sz="1400" b="0">
                <a:solidFill>
                  <a:schemeClr val="tx1"/>
                </a:solidFill>
                <a:latin typeface="Verdana" pitchFamily="34" charset="0"/>
                <a:ea typeface="標楷體" pitchFamily="65" charset="-120"/>
              </a:rPr>
              <a:t> D-Link Unified Access System Solution</a:t>
            </a:r>
          </a:p>
          <a:p>
            <a:pPr algn="l">
              <a:lnSpc>
                <a:spcPct val="140000"/>
              </a:lnSpc>
              <a:buClr>
                <a:srgbClr val="99CCFF"/>
              </a:buClr>
              <a:buFontTx/>
              <a:buChar char="•"/>
            </a:pPr>
            <a:endParaRPr lang="en-US" altLang="zh-TW" sz="1400" b="0">
              <a:solidFill>
                <a:schemeClr val="tx1"/>
              </a:solidFill>
              <a:latin typeface="Verdana" pitchFamily="34" charset="0"/>
              <a:ea typeface="標楷體" pitchFamily="65" charset="-120"/>
            </a:endParaRPr>
          </a:p>
        </p:txBody>
      </p:sp>
      <p:graphicFrame>
        <p:nvGraphicFramePr>
          <p:cNvPr id="248914" name="Group 82"/>
          <p:cNvGraphicFramePr>
            <a:graphicFrameLocks noGrp="1"/>
          </p:cNvGraphicFramePr>
          <p:nvPr>
            <p:ph idx="1"/>
          </p:nvPr>
        </p:nvGraphicFramePr>
        <p:xfrm>
          <a:off x="292100" y="4206875"/>
          <a:ext cx="8459788" cy="2314576"/>
        </p:xfrm>
        <a:graphic>
          <a:graphicData uri="http://schemas.openxmlformats.org/drawingml/2006/table">
            <a:tbl>
              <a:tblPr/>
              <a:tblGrid>
                <a:gridCol w="1450975"/>
                <a:gridCol w="2274888"/>
                <a:gridCol w="2259012"/>
                <a:gridCol w="2474913"/>
              </a:tblGrid>
              <a:tr h="369888">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Switch</a:t>
                      </a:r>
                      <a:endPar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FF"/>
                          </a:solidFill>
                          <a:effectLst/>
                          <a:latin typeface="Verdana" pitchFamily="34" charset="0"/>
                          <a:ea typeface="新細明體" pitchFamily="18" charset="-120"/>
                        </a:rPr>
                        <a:t>DWS-3024L / 3024</a:t>
                      </a:r>
                      <a:endPar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FF"/>
                          </a:solidFill>
                          <a:effectLst/>
                          <a:latin typeface="Verdana" pitchFamily="34" charset="0"/>
                          <a:ea typeface="新細明體" pitchFamily="18" charset="-120"/>
                        </a:rPr>
                        <a:t>DWS-3026</a:t>
                      </a:r>
                      <a:endPar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FF3300"/>
                          </a:solidFill>
                          <a:effectLst/>
                          <a:latin typeface="Verdana" pitchFamily="34" charset="0"/>
                          <a:ea typeface="新細明體" pitchFamily="18" charset="-120"/>
                        </a:rPr>
                        <a:t>DWS-4026</a:t>
                      </a:r>
                      <a:endParaRPr kumimoji="1" lang="en-US" altLang="zh-TW" sz="2400" b="0" i="0" u="none" strike="noStrike" cap="none" normalizeH="0" baseline="0" smtClean="0">
                        <a:ln>
                          <a:noFill/>
                        </a:ln>
                        <a:solidFill>
                          <a:srgbClr val="FF3300"/>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72072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Description</a:t>
                      </a:r>
                      <a:endPar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rgbClr val="0000FF"/>
                          </a:solidFill>
                          <a:effectLst/>
                          <a:latin typeface="Verdana" pitchFamily="34" charset="0"/>
                          <a:ea typeface="新細明體" pitchFamily="18" charset="-120"/>
                        </a:rPr>
                        <a:t>24-port Gigabit L2+ PoE  Unified Switch</a:t>
                      </a:r>
                      <a:endPar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rgbClr val="0000FF"/>
                          </a:solidFill>
                          <a:effectLst/>
                          <a:latin typeface="Verdana" pitchFamily="34" charset="0"/>
                          <a:ea typeface="新細明體" pitchFamily="18" charset="-120"/>
                        </a:rPr>
                        <a:t>24-port Gigabit L2+ PoE Unified Switch </a:t>
                      </a:r>
                      <a:br>
                        <a:rPr kumimoji="1" lang="en-US" altLang="zh-TW" sz="1200" b="0" i="0" u="none" strike="noStrike" cap="none" normalizeH="0" baseline="0" smtClean="0">
                          <a:ln>
                            <a:noFill/>
                          </a:ln>
                          <a:solidFill>
                            <a:srgbClr val="0000FF"/>
                          </a:solidFill>
                          <a:effectLst/>
                          <a:latin typeface="Verdana" pitchFamily="34" charset="0"/>
                          <a:ea typeface="新細明體" pitchFamily="18" charset="-120"/>
                        </a:rPr>
                      </a:br>
                      <a:r>
                        <a:rPr kumimoji="1" lang="en-US" altLang="zh-TW" sz="1200" b="0" i="0" u="none" strike="noStrike" cap="none" normalizeH="0" baseline="0" smtClean="0">
                          <a:ln>
                            <a:noFill/>
                          </a:ln>
                          <a:solidFill>
                            <a:srgbClr val="0000FF"/>
                          </a:solidFill>
                          <a:effectLst/>
                          <a:latin typeface="Verdana" pitchFamily="34" charset="0"/>
                          <a:ea typeface="新細明體" pitchFamily="18" charset="-120"/>
                        </a:rPr>
                        <a:t>and 2 10GE Open Slots</a:t>
                      </a:r>
                      <a:endPar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50006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Access Point</a:t>
                      </a:r>
                      <a:endPar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FF"/>
                          </a:solidFill>
                          <a:effectLst/>
                          <a:latin typeface="Verdana" pitchFamily="34" charset="0"/>
                          <a:ea typeface="新細明體" pitchFamily="18" charset="-120"/>
                        </a:rPr>
                        <a:t>DWL-3500AP / DWL-8500AP</a:t>
                      </a:r>
                      <a:br>
                        <a:rPr kumimoji="1" lang="en-US" altLang="zh-TW" sz="1200" b="1" i="0" u="none" strike="noStrike" cap="none" normalizeH="0" baseline="0" smtClean="0">
                          <a:ln>
                            <a:noFill/>
                          </a:ln>
                          <a:solidFill>
                            <a:srgbClr val="0000FF"/>
                          </a:solidFill>
                          <a:effectLst/>
                          <a:latin typeface="Verdana" pitchFamily="34" charset="0"/>
                          <a:ea typeface="新細明體" pitchFamily="18" charset="-120"/>
                        </a:rPr>
                      </a:br>
                      <a:r>
                        <a:rPr kumimoji="1" lang="en-US" altLang="zh-TW" sz="1200" b="1" i="0" u="none" strike="noStrike" cap="none" normalizeH="0" baseline="0" smtClean="0">
                          <a:ln>
                            <a:noFill/>
                          </a:ln>
                          <a:solidFill>
                            <a:srgbClr val="FF0000"/>
                          </a:solidFill>
                          <a:effectLst/>
                          <a:latin typeface="Verdana" pitchFamily="34" charset="0"/>
                          <a:ea typeface="新細明體" pitchFamily="18" charset="-120"/>
                        </a:rPr>
                        <a:t>DWL-8600AP*</a:t>
                      </a:r>
                      <a:endParaRPr kumimoji="1" lang="en-US" altLang="zh-TW" sz="2400" b="0" i="0" u="none" strike="noStrike" cap="none" normalizeH="0" baseline="0" smtClean="0">
                        <a:ln>
                          <a:noFill/>
                        </a:ln>
                        <a:solidFill>
                          <a:srgbClr val="FF0000"/>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FF3300"/>
                          </a:solidFill>
                          <a:effectLst/>
                          <a:latin typeface="Verdana" pitchFamily="34" charset="0"/>
                          <a:ea typeface="新細明體" pitchFamily="18" charset="-120"/>
                        </a:rPr>
                        <a:t>DWL-8600AP</a:t>
                      </a:r>
                      <a:endParaRPr kumimoji="1" lang="en-US" altLang="zh-TW" sz="2400" b="0" i="0" u="none" strike="noStrike" cap="none" normalizeH="0" baseline="0" smtClean="0">
                        <a:ln>
                          <a:noFill/>
                        </a:ln>
                        <a:solidFill>
                          <a:srgbClr val="FF3300"/>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9370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 of AP</a:t>
                      </a:r>
                      <a:endPar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rgbClr val="0000FF"/>
                          </a:solidFill>
                          <a:effectLst/>
                          <a:latin typeface="Verdana" pitchFamily="34" charset="0"/>
                          <a:ea typeface="新細明體" pitchFamily="18" charset="-120"/>
                        </a:rPr>
                        <a:t>24 / 48</a:t>
                      </a:r>
                      <a:endPar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rgbClr val="0000FF"/>
                          </a:solidFill>
                          <a:effectLst/>
                          <a:latin typeface="Verdana" pitchFamily="34" charset="0"/>
                          <a:ea typeface="新細明體" pitchFamily="18" charset="-120"/>
                        </a:rPr>
                        <a:t>48</a:t>
                      </a:r>
                      <a:endPar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rgbClr val="FF3300"/>
                          </a:solidFill>
                          <a:effectLst/>
                          <a:latin typeface="Verdana" pitchFamily="34" charset="0"/>
                          <a:ea typeface="新細明體" pitchFamily="18" charset="-120"/>
                        </a:rPr>
                        <a:t>64</a:t>
                      </a:r>
                      <a:endParaRPr kumimoji="1" lang="en-US" altLang="zh-TW" sz="2400" b="0" i="0" u="none" strike="noStrike" cap="none" normalizeH="0" baseline="0" smtClean="0">
                        <a:ln>
                          <a:noFill/>
                        </a:ln>
                        <a:solidFill>
                          <a:srgbClr val="FF3300"/>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Verdana" pitchFamily="34" charset="0"/>
                          <a:ea typeface="新細明體" pitchFamily="18" charset="-120"/>
                        </a:rPr>
                        <a:t>Note</a:t>
                      </a:r>
                      <a:endPar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rgbClr val="0000FF"/>
                          </a:solidFill>
                          <a:effectLst/>
                          <a:latin typeface="Verdana" pitchFamily="34" charset="0"/>
                          <a:ea typeface="新細明體" pitchFamily="18" charset="-120"/>
                        </a:rPr>
                        <a:t>PoE Capable</a:t>
                      </a:r>
                      <a:endPar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endParaRPr>
                    </a:p>
                  </a:txBody>
                  <a:tcPr marT="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248915" name="Rectangle 83"/>
          <p:cNvSpPr>
            <a:spLocks noChangeArrowheads="1"/>
          </p:cNvSpPr>
          <p:nvPr/>
        </p:nvSpPr>
        <p:spPr bwMode="auto">
          <a:xfrm>
            <a:off x="7524750" y="6437313"/>
            <a:ext cx="1296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buClr>
                <a:srgbClr val="99CCFF"/>
              </a:buClr>
            </a:pPr>
            <a:r>
              <a:rPr lang="en-GB" altLang="zh-TW" sz="1000" b="0">
                <a:solidFill>
                  <a:schemeClr val="tx1"/>
                </a:solidFill>
                <a:latin typeface="Verdana" pitchFamily="34" charset="0"/>
              </a:rPr>
              <a:t>*: Release 3.0</a:t>
            </a:r>
          </a:p>
        </p:txBody>
      </p:sp>
      <p:sp>
        <p:nvSpPr>
          <p:cNvPr id="248916" name="Rectangle 84"/>
          <p:cNvSpPr>
            <a:spLocks noChangeArrowheads="1"/>
          </p:cNvSpPr>
          <p:nvPr/>
        </p:nvSpPr>
        <p:spPr bwMode="auto">
          <a:xfrm>
            <a:off x="352425" y="1739900"/>
            <a:ext cx="841692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l">
              <a:lnSpc>
                <a:spcPct val="140000"/>
              </a:lnSpc>
              <a:buClr>
                <a:srgbClr val="FF9900"/>
              </a:buClr>
            </a:pPr>
            <a:r>
              <a:rPr lang="en-US" altLang="zh-TW" sz="1400">
                <a:solidFill>
                  <a:schemeClr val="accent2"/>
                </a:solidFill>
                <a:latin typeface="Verdana" pitchFamily="34" charset="0"/>
              </a:rPr>
              <a:t>NEW: </a:t>
            </a:r>
          </a:p>
          <a:p>
            <a:pPr lvl="2" algn="l">
              <a:lnSpc>
                <a:spcPct val="140000"/>
              </a:lnSpc>
              <a:buClr>
                <a:srgbClr val="FF9900"/>
              </a:buClr>
              <a:buFont typeface="Wingdings" pitchFamily="2" charset="2"/>
              <a:buChar char="ü"/>
            </a:pPr>
            <a:r>
              <a:rPr lang="en-US" altLang="zh-TW" sz="1400">
                <a:solidFill>
                  <a:schemeClr val="accent2"/>
                </a:solidFill>
                <a:latin typeface="Verdana" pitchFamily="34" charset="0"/>
              </a:rPr>
              <a:t>DWS-4026 Unified Switch</a:t>
            </a:r>
          </a:p>
          <a:p>
            <a:pPr lvl="2" algn="l">
              <a:lnSpc>
                <a:spcPct val="140000"/>
              </a:lnSpc>
              <a:buClr>
                <a:srgbClr val="FF9900"/>
              </a:buClr>
              <a:buFont typeface="Wingdings" pitchFamily="2" charset="2"/>
              <a:buChar char="ü"/>
            </a:pPr>
            <a:r>
              <a:rPr lang="en-US" altLang="zh-TW" sz="1400" b="0">
                <a:solidFill>
                  <a:schemeClr val="accent2"/>
                </a:solidFill>
                <a:latin typeface="Verdana" pitchFamily="34" charset="0"/>
              </a:rPr>
              <a:t> </a:t>
            </a:r>
            <a:r>
              <a:rPr lang="en-US" altLang="zh-TW" sz="1400">
                <a:solidFill>
                  <a:schemeClr val="accent2"/>
                </a:solidFill>
                <a:latin typeface="Verdana" pitchFamily="34" charset="0"/>
              </a:rPr>
              <a:t>DWL-8600AP 802.11n Unified AP</a:t>
            </a:r>
          </a:p>
          <a:p>
            <a:pPr lvl="2" algn="l">
              <a:lnSpc>
                <a:spcPct val="140000"/>
              </a:lnSpc>
              <a:buClr>
                <a:srgbClr val="FF9900"/>
              </a:buClr>
              <a:buFont typeface="Wingdings" pitchFamily="2" charset="2"/>
              <a:buChar char="ü"/>
            </a:pPr>
            <a:r>
              <a:rPr lang="en-US" altLang="zh-TW" sz="1400" b="0">
                <a:solidFill>
                  <a:schemeClr val="tx1"/>
                </a:solidFill>
                <a:latin typeface="Verdana" pitchFamily="34" charset="0"/>
              </a:rPr>
              <a:t> Management: Switch Clustering / 802.1X Authenticator</a:t>
            </a:r>
          </a:p>
          <a:p>
            <a:pPr lvl="2" algn="l">
              <a:lnSpc>
                <a:spcPct val="140000"/>
              </a:lnSpc>
              <a:buClr>
                <a:srgbClr val="FF9900"/>
              </a:buClr>
              <a:buFont typeface="Wingdings" pitchFamily="2" charset="2"/>
              <a:buChar char="ü"/>
            </a:pPr>
            <a:r>
              <a:rPr lang="en-US" altLang="zh-TW" sz="1400" b="0">
                <a:solidFill>
                  <a:schemeClr val="tx1"/>
                </a:solidFill>
                <a:latin typeface="Verdana" pitchFamily="34" charset="0"/>
              </a:rPr>
              <a:t> Enhanced Security: Wireless Intrusion Detection (WIDS)</a:t>
            </a:r>
          </a:p>
          <a:p>
            <a:pPr lvl="2" algn="l">
              <a:lnSpc>
                <a:spcPct val="140000"/>
              </a:lnSpc>
              <a:buClr>
                <a:srgbClr val="FF9900"/>
              </a:buClr>
              <a:buFont typeface="Wingdings" pitchFamily="2" charset="2"/>
              <a:buChar char="ü"/>
            </a:pPr>
            <a:r>
              <a:rPr lang="en-US" altLang="zh-TW" sz="1400" b="0">
                <a:solidFill>
                  <a:schemeClr val="tx1"/>
                </a:solidFill>
                <a:latin typeface="Verdana" pitchFamily="34" charset="0"/>
              </a:rPr>
              <a:t> Roaming Enhancement: AP-AP Tunnel</a:t>
            </a:r>
          </a:p>
          <a:p>
            <a:pPr lvl="2" algn="l">
              <a:lnSpc>
                <a:spcPct val="140000"/>
              </a:lnSpc>
              <a:buClr>
                <a:srgbClr val="FF9900"/>
              </a:buClr>
              <a:buFont typeface="Wingdings" pitchFamily="2" charset="2"/>
              <a:buChar char="ü"/>
            </a:pPr>
            <a:r>
              <a:rPr lang="en-US" altLang="zh-TW" sz="1400" b="0">
                <a:solidFill>
                  <a:schemeClr val="tx1"/>
                </a:solidFill>
                <a:latin typeface="Verdana" pitchFamily="34" charset="0"/>
              </a:rPr>
              <a:t> 8600AP Standalone function: AP Clustering</a:t>
            </a:r>
          </a:p>
          <a:p>
            <a:pPr lvl="2" algn="l">
              <a:lnSpc>
                <a:spcPct val="140000"/>
              </a:lnSpc>
              <a:buClr>
                <a:srgbClr val="FF9900"/>
              </a:buClr>
              <a:buFont typeface="Wingdings" pitchFamily="2" charset="2"/>
              <a:buChar char="ü"/>
            </a:pPr>
            <a:r>
              <a:rPr lang="en-US" altLang="zh-TW" sz="1400" b="0">
                <a:solidFill>
                  <a:schemeClr val="tx1"/>
                </a:solidFill>
                <a:latin typeface="Verdana" pitchFamily="34" charset="0"/>
              </a:rPr>
              <a:t> 8600AP Standalone function: Wireless Distribution System (WDS)</a:t>
            </a:r>
          </a:p>
          <a:p>
            <a:pPr lvl="1" algn="l">
              <a:lnSpc>
                <a:spcPct val="140000"/>
              </a:lnSpc>
              <a:buClr>
                <a:srgbClr val="FF9900"/>
              </a:buClr>
              <a:buFont typeface="Wingdings" pitchFamily="2" charset="2"/>
              <a:buNone/>
            </a:pPr>
            <a:endParaRPr lang="en-US" altLang="zh-TW" sz="1400" b="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8914"/>
                                        </p:tgtEl>
                                        <p:attrNameLst>
                                          <p:attrName>style.visibility</p:attrName>
                                        </p:attrNameLst>
                                      </p:cBhvr>
                                      <p:to>
                                        <p:strVal val="visible"/>
                                      </p:to>
                                    </p:set>
                                    <p:animEffect transition="in" filter="fade">
                                      <p:cBhvr>
                                        <p:cTn id="7" dur="1000"/>
                                        <p:tgtEl>
                                          <p:spTgt spid="2489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8915"/>
                                        </p:tgtEl>
                                        <p:attrNameLst>
                                          <p:attrName>style.visibility</p:attrName>
                                        </p:attrNameLst>
                                      </p:cBhvr>
                                      <p:to>
                                        <p:strVal val="visible"/>
                                      </p:to>
                                    </p:set>
                                    <p:animEffect transition="in" filter="fade">
                                      <p:cBhvr>
                                        <p:cTn id="10" dur="1000"/>
                                        <p:tgtEl>
                                          <p:spTgt spid="2489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8916"/>
                                        </p:tgtEl>
                                        <p:attrNameLst>
                                          <p:attrName>style.visibility</p:attrName>
                                        </p:attrNameLst>
                                      </p:cBhvr>
                                      <p:to>
                                        <p:strVal val="visible"/>
                                      </p:to>
                                    </p:set>
                                    <p:animEffect transition="in" filter="fade">
                                      <p:cBhvr>
                                        <p:cTn id="13" dur="1000"/>
                                        <p:tgtEl>
                                          <p:spTgt spid="24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915" grpId="0"/>
      <p:bldP spid="2489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958850" y="1511300"/>
            <a:ext cx="7905750" cy="1250950"/>
          </a:xfrm>
          <a:noFill/>
        </p:spPr>
        <p:txBody>
          <a:bodyPr/>
          <a:lstStyle/>
          <a:p>
            <a:pPr eaLnBrk="1" hangingPunct="1">
              <a:lnSpc>
                <a:spcPct val="140000"/>
              </a:lnSpc>
              <a:buClr>
                <a:srgbClr val="99CCFF"/>
              </a:buClr>
              <a:buFontTx/>
              <a:buChar char="•"/>
            </a:pPr>
            <a:r>
              <a:rPr lang="en-US" altLang="zh-TW" sz="1400" b="1" smtClean="0"/>
              <a:t>Overlay Solution – Wireless Controller Deployment</a:t>
            </a:r>
          </a:p>
          <a:p>
            <a:pPr lvl="1" eaLnBrk="1" hangingPunct="1">
              <a:lnSpc>
                <a:spcPct val="140000"/>
              </a:lnSpc>
              <a:buClr>
                <a:srgbClr val="FF9900"/>
              </a:buClr>
              <a:buFont typeface="Wingdings" pitchFamily="2" charset="2"/>
              <a:buChar char="ü"/>
            </a:pPr>
            <a:r>
              <a:rPr lang="en-US" altLang="zh-TW" sz="1400" smtClean="0"/>
              <a:t>Deploy deeper into existing network infrastructure to protect current investment in network infrastructure</a:t>
            </a:r>
          </a:p>
        </p:txBody>
      </p:sp>
      <p:sp>
        <p:nvSpPr>
          <p:cNvPr id="12291" name="Rectangle 4"/>
          <p:cNvSpPr>
            <a:spLocks noGrp="1" noChangeArrowheads="1"/>
          </p:cNvSpPr>
          <p:nvPr>
            <p:ph type="title"/>
          </p:nvPr>
        </p:nvSpPr>
        <p:spPr>
          <a:xfrm>
            <a:off x="985838" y="1012825"/>
            <a:ext cx="7543800" cy="444500"/>
          </a:xfrm>
          <a:noFill/>
        </p:spPr>
        <p:txBody>
          <a:bodyPr lIns="0" tIns="0"/>
          <a:lstStyle/>
          <a:p>
            <a:pPr eaLnBrk="1" hangingPunct="1"/>
            <a:r>
              <a:rPr lang="en-US" altLang="zh-TW" sz="2400" smtClean="0"/>
              <a:t>Flexible Deployment – Unified Switching</a:t>
            </a:r>
          </a:p>
        </p:txBody>
      </p:sp>
      <p:pic>
        <p:nvPicPr>
          <p:cNvPr id="12292" name="Picture 5" descr="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2811463"/>
            <a:ext cx="7140575"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新細明體"/>
        <a:cs typeface="Times New Roman"/>
      </a:majorFont>
      <a:minorFont>
        <a:latin typeface="Verdana"/>
        <a:ea typeface="新細明體"/>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CC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200" b="1" i="0" u="none" strike="noStrike" cap="none" normalizeH="0" baseline="0" smtClean="0">
            <a:ln>
              <a:noFill/>
            </a:ln>
            <a:solidFill>
              <a:srgbClr val="FFFFFF"/>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rgbClr val="FFCC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200" b="1" i="0" u="none" strike="noStrike" cap="none" normalizeH="0" baseline="0" smtClean="0">
            <a:ln>
              <a:noFill/>
            </a:ln>
            <a:solidFill>
              <a:srgbClr val="FFFFFF"/>
            </a:solidFill>
            <a:effectLst/>
            <a:latin typeface="Arial" charset="0"/>
            <a:ea typeface="新細明體" pitchFamily="18" charset="-12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24751</TotalTime>
  <Words>3539</Words>
  <Application>Microsoft Office PowerPoint</Application>
  <PresentationFormat>On-screen Show (4:3)</PresentationFormat>
  <Paragraphs>721</Paragraphs>
  <Slides>51</Slides>
  <Notes>27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Arial</vt:lpstr>
      <vt:lpstr>新細明體</vt:lpstr>
      <vt:lpstr>Times New Roman</vt:lpstr>
      <vt:lpstr>Verdana</vt:lpstr>
      <vt:lpstr>Wingdings</vt:lpstr>
      <vt:lpstr>標楷體</vt:lpstr>
      <vt:lpstr>Trebuchet MS</vt:lpstr>
      <vt:lpstr>Webdings</vt:lpstr>
      <vt:lpstr>Default Design</vt:lpstr>
      <vt:lpstr>Paint Shop Pro Image</vt:lpstr>
      <vt:lpstr>Gary Kao D-Link HQ, August, 2009</vt:lpstr>
      <vt:lpstr>Highlight of WLAN Market</vt:lpstr>
      <vt:lpstr>PowerPoint Presentation</vt:lpstr>
      <vt:lpstr>Challenges of Legacy WLAN Management</vt:lpstr>
      <vt:lpstr>Invisible WLAN</vt:lpstr>
      <vt:lpstr>Trend of Convergence</vt:lpstr>
      <vt:lpstr>D-Link Unified Access System Solution ~2009</vt:lpstr>
      <vt:lpstr>D-Link Unified Access System Solution ~2010</vt:lpstr>
      <vt:lpstr>Flexible Deployment – Unified Switching</vt:lpstr>
      <vt:lpstr>Flexible Deployment – Unified Switching</vt:lpstr>
      <vt:lpstr>Flexible Deployment – Adaptable Wireless</vt:lpstr>
      <vt:lpstr>Centralized Access Point Management</vt:lpstr>
      <vt:lpstr>Centralized Access Point Management &amp; Roaming</vt:lpstr>
      <vt:lpstr>Centralized Management: Switch Clustering</vt:lpstr>
      <vt:lpstr>Ease of Management: 802.1X Authenticator</vt:lpstr>
      <vt:lpstr>Automatic Channel/Power Adjustment</vt:lpstr>
      <vt:lpstr>Automatic Channel/Power Adjustment</vt:lpstr>
      <vt:lpstr>Self-Healing Wireless Network</vt:lpstr>
      <vt:lpstr>Self-Healing Wireless Network</vt:lpstr>
      <vt:lpstr>Virtual Access Points</vt:lpstr>
      <vt:lpstr>PowerPoint Presentation</vt:lpstr>
      <vt:lpstr>Fast Roaming (Cont.)</vt:lpstr>
      <vt:lpstr>Fast Roaming (Cont.)</vt:lpstr>
      <vt:lpstr>Roaming Enhancement: AP-AP Tunnel</vt:lpstr>
      <vt:lpstr>Enhanced Security Enforcement</vt:lpstr>
      <vt:lpstr>Enhanced Security: Wireless Intrusion Detection (WIDS)</vt:lpstr>
      <vt:lpstr>Enhanced Security Enforcement</vt:lpstr>
      <vt:lpstr>Comprehensive Statistics/Alerts</vt:lpstr>
      <vt:lpstr>Comprehensive Statistics/Alerts (Cont.)</vt:lpstr>
      <vt:lpstr>Easy-to-use Visualized Management Tool</vt:lpstr>
      <vt:lpstr>Complete Switching Features</vt:lpstr>
      <vt:lpstr>Unified Access Point</vt:lpstr>
      <vt:lpstr>Unified Access Point</vt:lpstr>
      <vt:lpstr>DWL-8600AP: 802.11n Unified AP</vt:lpstr>
      <vt:lpstr>Standalone Feature: AP Clustering</vt:lpstr>
      <vt:lpstr>Standalone Feature: Wireless Distribution System (WDS)</vt:lpstr>
      <vt:lpstr>PowerPoint Presentation</vt:lpstr>
      <vt:lpstr>PowerPoint Presentation</vt:lpstr>
      <vt:lpstr>Target Customers</vt:lpstr>
      <vt:lpstr>Application – A New Company Building</vt:lpstr>
      <vt:lpstr>Application – A Chemistry Factory</vt:lpstr>
      <vt:lpstr>Success Stories - India</vt:lpstr>
      <vt:lpstr>Success Stories - India</vt:lpstr>
      <vt:lpstr>Success Stories - Japan</vt:lpstr>
      <vt:lpstr>Success Stories - Germany</vt:lpstr>
      <vt:lpstr>Success Stories - Dubai</vt:lpstr>
      <vt:lpstr>Success Stories - Malaysia</vt:lpstr>
      <vt:lpstr>Success Stories - Taiwan</vt:lpstr>
      <vt:lpstr>Success Stories - Australia</vt:lpstr>
      <vt:lpstr>Success Stories - Taiwan</vt:lpstr>
      <vt:lpstr>Questions?</vt:lpstr>
    </vt:vector>
  </TitlesOfParts>
  <Company>D-Link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Switch Sales Guide</dc:title>
  <dc:creator>Alex Lin</dc:creator>
  <cp:lastModifiedBy>Mike</cp:lastModifiedBy>
  <cp:revision>1045</cp:revision>
  <dcterms:created xsi:type="dcterms:W3CDTF">2006-03-05T02:16:54Z</dcterms:created>
  <dcterms:modified xsi:type="dcterms:W3CDTF">2011-11-17T09:21:32Z</dcterms:modified>
</cp:coreProperties>
</file>