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</p:sldMasterIdLst>
  <p:notesMasterIdLst>
    <p:notesMasterId r:id="rId21"/>
  </p:notesMasterIdLst>
  <p:handoutMasterIdLst>
    <p:handoutMasterId r:id="rId22"/>
  </p:handoutMasterIdLst>
  <p:sldIdLst>
    <p:sldId id="436" r:id="rId6"/>
    <p:sldId id="43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</p:sldIdLst>
  <p:sldSz cx="9144000" cy="6858000" type="screen4x3"/>
  <p:notesSz cx="7315200" cy="96012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CC"/>
    <a:srgbClr val="009999"/>
    <a:srgbClr val="00FFFF"/>
    <a:srgbClr val="66CCFF"/>
    <a:srgbClr val="CCECFF"/>
    <a:srgbClr val="99FFCC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2058" autoAdjust="0"/>
  </p:normalViewPr>
  <p:slideViewPr>
    <p:cSldViewPr>
      <p:cViewPr varScale="1">
        <p:scale>
          <a:sx n="68" d="100"/>
          <a:sy n="68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C4EDDF-F3F3-464A-AEB5-D757BB162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332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AD654-69BD-46FE-9164-57CE8F4F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1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987D4-14E7-4299-BD90-058395C93B3E}" type="slidenum">
              <a:rPr lang="en-US"/>
              <a:pPr/>
              <a:t>2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899"/>
            <a:ext cx="5363372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AD654-69BD-46FE-9164-57CE8F4FD7F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57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338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9388"/>
            <a:ext cx="8637588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077" name="Picture 10" descr="Strip_20_PPT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6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over_top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63513" y="6373813"/>
            <a:ext cx="27606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altLang="zh-TW" sz="1400" b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D-Link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125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ir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6150" name="Picture 10" descr="Strip_20_PPT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kumimoji="1" sz="2000">
          <a:solidFill>
            <a:schemeClr val="bg1"/>
          </a:solidFill>
          <a:latin typeface="+mn-lt"/>
          <a:ea typeface="PMingLiU" pitchFamily="18" charset="-120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7173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kumimoji="1" sz="2000">
          <a:solidFill>
            <a:srgbClr val="000000"/>
          </a:solidFill>
          <a:latin typeface="+mn-lt"/>
          <a:ea typeface="PMingLiU" pitchFamily="18" charset="-120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152400"/>
            <a:ext cx="9144000" cy="4271963"/>
            <a:chOff x="0" y="0"/>
            <a:chExt cx="5760" cy="2691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1335"/>
              <a:ext cx="5616" cy="1356"/>
            </a:xfrm>
            <a:prstGeom prst="rect">
              <a:avLst/>
            </a:prstGeom>
            <a:solidFill>
              <a:srgbClr val="30677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  <p:pic>
          <p:nvPicPr>
            <p:cNvPr id="11" name="Picture 4" descr="MIE005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4" y="1335"/>
              <a:ext cx="2106" cy="1356"/>
            </a:xfrm>
            <a:prstGeom prst="rect">
              <a:avLst/>
            </a:prstGeom>
            <a:noFill/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white">
            <a:xfrm>
              <a:off x="0" y="0"/>
              <a:ext cx="5760" cy="86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0" y="2506663"/>
            <a:ext cx="579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 of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DVX 9000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User Experience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Basic Call Features</a:t>
            </a:r>
          </a:p>
          <a:p>
            <a:pPr lvl="1"/>
            <a:r>
              <a:rPr lang="en-US" sz="1800" dirty="0" smtClean="0"/>
              <a:t>Call back</a:t>
            </a:r>
          </a:p>
          <a:p>
            <a:pPr lvl="1"/>
            <a:r>
              <a:rPr lang="en-US" sz="1800" dirty="0" smtClean="0"/>
              <a:t>Call forward </a:t>
            </a:r>
          </a:p>
          <a:p>
            <a:pPr lvl="1"/>
            <a:r>
              <a:rPr lang="en-US" sz="1800" dirty="0" smtClean="0"/>
              <a:t>Call parking</a:t>
            </a:r>
          </a:p>
          <a:p>
            <a:pPr lvl="1"/>
            <a:r>
              <a:rPr lang="en-US" sz="1800" dirty="0" smtClean="0"/>
              <a:t>Call pickup</a:t>
            </a:r>
          </a:p>
          <a:p>
            <a:pPr lvl="1"/>
            <a:r>
              <a:rPr lang="en-US" sz="1800" dirty="0" smtClean="0"/>
              <a:t>Call waiting</a:t>
            </a:r>
          </a:p>
          <a:p>
            <a:pPr lvl="1"/>
            <a:r>
              <a:rPr lang="en-US" sz="1800" dirty="0" smtClean="0"/>
              <a:t>Camp on</a:t>
            </a:r>
          </a:p>
          <a:p>
            <a:pPr lvl="1"/>
            <a:r>
              <a:rPr lang="en-US" sz="1800" dirty="0" smtClean="0"/>
              <a:t>DISA (Direct Inward </a:t>
            </a:r>
            <a:br>
              <a:rPr lang="en-US" sz="1800" dirty="0" smtClean="0"/>
            </a:br>
            <a:r>
              <a:rPr lang="en-US" sz="1800" dirty="0" smtClean="0"/>
              <a:t>System Access)</a:t>
            </a:r>
          </a:p>
          <a:p>
            <a:pPr lvl="1"/>
            <a:r>
              <a:rPr lang="en-US" sz="1800" dirty="0" smtClean="0"/>
              <a:t>DND (do not disturb)</a:t>
            </a:r>
          </a:p>
          <a:p>
            <a:pPr lvl="1"/>
            <a:r>
              <a:rPr lang="en-US" sz="1800" dirty="0" smtClean="0"/>
              <a:t>Find me / Follow me</a:t>
            </a:r>
          </a:p>
          <a:p>
            <a:pPr lvl="1"/>
            <a:r>
              <a:rPr lang="en-US" sz="1800" dirty="0" smtClean="0"/>
              <a:t>Transfer (blind, attended)</a:t>
            </a:r>
          </a:p>
          <a:p>
            <a:pPr lvl="1"/>
            <a:r>
              <a:rPr lang="en-US" sz="1800" dirty="0" smtClean="0"/>
              <a:t>Voicemail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18" y="1444499"/>
            <a:ext cx="2895600" cy="48768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Customization incoming/outgoing</a:t>
            </a:r>
          </a:p>
          <a:p>
            <a:pPr lvl="1"/>
            <a:r>
              <a:rPr lang="en-US" sz="1800" dirty="0" smtClean="0"/>
              <a:t>Display</a:t>
            </a:r>
          </a:p>
          <a:p>
            <a:pPr lvl="1"/>
            <a:r>
              <a:rPr lang="en-US" sz="1800" dirty="0" smtClean="0"/>
              <a:t>Lookup</a:t>
            </a:r>
          </a:p>
          <a:p>
            <a:pPr lvl="1"/>
            <a:r>
              <a:rPr lang="en-US" sz="1800" dirty="0" smtClean="0"/>
              <a:t>Blocking</a:t>
            </a:r>
          </a:p>
          <a:p>
            <a:pPr lvl="1"/>
            <a:r>
              <a:rPr lang="en-US" sz="1800" dirty="0" smtClean="0"/>
              <a:t>Routing</a:t>
            </a:r>
          </a:p>
          <a:p>
            <a:pPr lvl="1"/>
            <a:r>
              <a:rPr lang="en-US" sz="1800" dirty="0" smtClean="0"/>
              <a:t>Screening</a:t>
            </a:r>
          </a:p>
          <a:p>
            <a:pPr lvl="1"/>
            <a:r>
              <a:rPr lang="en-US" sz="1800" dirty="0"/>
              <a:t>On Call Waiting</a:t>
            </a:r>
          </a:p>
          <a:p>
            <a:pPr lvl="1"/>
            <a:r>
              <a:rPr lang="en-US" sz="1800" dirty="0"/>
              <a:t>CDR (Call Details Record)</a:t>
            </a:r>
          </a:p>
          <a:p>
            <a:pPr lvl="1"/>
            <a:r>
              <a:rPr lang="en-US" sz="1800" dirty="0"/>
              <a:t>Corporate phone books</a:t>
            </a:r>
          </a:p>
          <a:p>
            <a:pPr lvl="1"/>
            <a:r>
              <a:rPr lang="en-US" sz="1800" dirty="0"/>
              <a:t>Direct Inward Dial Numbers (DIDs)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39840" y="1373080"/>
            <a:ext cx="289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AF2"/>
              </a:buClr>
              <a:buFont typeface="Arial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A062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Inbound/Outbound fax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Language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Message Waiting Indicator (MWI)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Short-code dialing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Speed Dial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User-friendly Web interface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Video calls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Voicemail-to-email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Wake-up Calls / Reminders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27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Unified Communications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0741"/>
            <a:ext cx="4241800" cy="45817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Audio </a:t>
            </a:r>
            <a:r>
              <a:rPr lang="en-US" sz="2000" dirty="0"/>
              <a:t>conferencing</a:t>
            </a:r>
          </a:p>
          <a:p>
            <a:r>
              <a:rPr lang="en-US" sz="2000" dirty="0" smtClean="0"/>
              <a:t>Call </a:t>
            </a:r>
            <a:r>
              <a:rPr lang="en-US" sz="2000" dirty="0"/>
              <a:t>recordings access</a:t>
            </a:r>
          </a:p>
          <a:p>
            <a:r>
              <a:rPr lang="en-US" sz="2000" dirty="0" smtClean="0"/>
              <a:t>Corporate </a:t>
            </a:r>
            <a:r>
              <a:rPr lang="en-US" sz="2000" dirty="0"/>
              <a:t>phone book</a:t>
            </a:r>
          </a:p>
          <a:p>
            <a:r>
              <a:rPr lang="en-US" sz="2000" dirty="0" smtClean="0"/>
              <a:t>Disaster </a:t>
            </a:r>
            <a:r>
              <a:rPr lang="en-US" sz="2000" dirty="0"/>
              <a:t>recovery</a:t>
            </a:r>
          </a:p>
          <a:p>
            <a:r>
              <a:rPr lang="en-US" sz="2000" dirty="0" smtClean="0"/>
              <a:t>Fax-to-email</a:t>
            </a:r>
            <a:endParaRPr lang="en-US" sz="2000" dirty="0"/>
          </a:p>
          <a:p>
            <a:r>
              <a:rPr lang="en-US" sz="2000" dirty="0" smtClean="0"/>
              <a:t>Instant messaging/chat</a:t>
            </a:r>
            <a:r>
              <a:rPr lang="en-US" sz="2000" dirty="0"/>
              <a:t>*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number reach</a:t>
            </a:r>
          </a:p>
          <a:p>
            <a:r>
              <a:rPr lang="en-US" sz="2000" dirty="0" smtClean="0"/>
              <a:t>Operator </a:t>
            </a:r>
            <a:r>
              <a:rPr lang="en-US" sz="2000" dirty="0"/>
              <a:t>panel (switchboard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62199"/>
            <a:ext cx="4243388" cy="3816350"/>
          </a:xfrm>
        </p:spPr>
        <p:txBody>
          <a:bodyPr>
            <a:normAutofit/>
          </a:bodyPr>
          <a:lstStyle/>
          <a:p>
            <a:r>
              <a:rPr lang="en-US" sz="1900" dirty="0"/>
              <a:t>Paging and intercom</a:t>
            </a:r>
          </a:p>
          <a:p>
            <a:r>
              <a:rPr lang="en-US" sz="1900" dirty="0"/>
              <a:t>Presence</a:t>
            </a:r>
          </a:p>
          <a:p>
            <a:r>
              <a:rPr lang="en-US" sz="1900" dirty="0"/>
              <a:t>Short-code dialing</a:t>
            </a:r>
          </a:p>
          <a:p>
            <a:r>
              <a:rPr lang="en-US" sz="1900" dirty="0"/>
              <a:t>Survivability</a:t>
            </a:r>
          </a:p>
          <a:p>
            <a:r>
              <a:rPr lang="en-US" sz="1900" dirty="0"/>
              <a:t>Video conferencing</a:t>
            </a:r>
          </a:p>
          <a:p>
            <a:r>
              <a:rPr lang="en-US" sz="1900" dirty="0"/>
              <a:t>VMX Locator</a:t>
            </a:r>
          </a:p>
          <a:p>
            <a:r>
              <a:rPr lang="en-US" sz="1900" dirty="0"/>
              <a:t>Voicemail to e-mail</a:t>
            </a:r>
          </a:p>
          <a:p>
            <a:r>
              <a:rPr lang="en-US" sz="1900" dirty="0"/>
              <a:t>Web access to voicemail, fax, </a:t>
            </a:r>
            <a:r>
              <a:rPr lang="en-US" sz="1900" dirty="0" smtClean="0"/>
              <a:t>and recordings</a:t>
            </a:r>
            <a:endParaRPr lang="en-US" sz="19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25144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0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Workgroup Features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123" y="1534207"/>
            <a:ext cx="4241800" cy="3816350"/>
          </a:xfrm>
        </p:spPr>
        <p:txBody>
          <a:bodyPr>
            <a:noAutofit/>
          </a:bodyPr>
          <a:lstStyle/>
          <a:p>
            <a:r>
              <a:rPr lang="en-US" sz="1800" dirty="0"/>
              <a:t>Call monitoring</a:t>
            </a:r>
          </a:p>
          <a:p>
            <a:r>
              <a:rPr lang="en-US" sz="1800" dirty="0"/>
              <a:t>Call queues</a:t>
            </a:r>
          </a:p>
          <a:p>
            <a:r>
              <a:rPr lang="en-US" sz="1800" dirty="0"/>
              <a:t>Call </a:t>
            </a:r>
            <a:r>
              <a:rPr lang="en-US" sz="1800" dirty="0" smtClean="0"/>
              <a:t>recording</a:t>
            </a:r>
            <a:endParaRPr lang="en-US" sz="1800" dirty="0"/>
          </a:p>
          <a:p>
            <a:r>
              <a:rPr lang="en-US" sz="1800" dirty="0"/>
              <a:t>Caller Name Lookup</a:t>
            </a:r>
          </a:p>
          <a:p>
            <a:r>
              <a:rPr lang="en-US" sz="1800" dirty="0"/>
              <a:t>CDR (Call Details Record)</a:t>
            </a:r>
          </a:p>
          <a:p>
            <a:r>
              <a:rPr lang="en-US" sz="1800" dirty="0"/>
              <a:t>Click-to-call</a:t>
            </a:r>
          </a:p>
          <a:p>
            <a:r>
              <a:rPr lang="en-US" sz="1800" dirty="0"/>
              <a:t>Conferencing (on-the-fly)</a:t>
            </a:r>
          </a:p>
          <a:p>
            <a:r>
              <a:rPr lang="en-US" sz="1800" dirty="0"/>
              <a:t>Hot-desking</a:t>
            </a:r>
          </a:p>
          <a:p>
            <a:r>
              <a:rPr lang="en-US" sz="1800" dirty="0"/>
              <a:t>Hunting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19" y="1534207"/>
            <a:ext cx="4243388" cy="38163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IVR </a:t>
            </a:r>
            <a:r>
              <a:rPr lang="en-US" sz="1800" dirty="0"/>
              <a:t>/ Auto-attendants</a:t>
            </a:r>
          </a:p>
          <a:p>
            <a:r>
              <a:rPr lang="en-US" sz="1800" dirty="0" smtClean="0"/>
              <a:t>Instant messaging/chat*</a:t>
            </a:r>
          </a:p>
          <a:p>
            <a:r>
              <a:rPr lang="en-US" sz="1800" dirty="0" smtClean="0"/>
              <a:t>Pick-up </a:t>
            </a:r>
            <a:r>
              <a:rPr lang="en-US" sz="1800" dirty="0"/>
              <a:t>groups</a:t>
            </a:r>
          </a:p>
          <a:p>
            <a:r>
              <a:rPr lang="en-US" sz="1800" dirty="0"/>
              <a:t>Presence (agent status)</a:t>
            </a:r>
          </a:p>
          <a:p>
            <a:r>
              <a:rPr lang="en-US" sz="1800" dirty="0"/>
              <a:t>Queue priorities</a:t>
            </a:r>
          </a:p>
          <a:p>
            <a:r>
              <a:rPr lang="en-US" sz="1800" dirty="0"/>
              <a:t>Ring group strategies</a:t>
            </a:r>
          </a:p>
          <a:p>
            <a:r>
              <a:rPr lang="en-US" sz="1800" dirty="0"/>
              <a:t>Statistical reporting</a:t>
            </a:r>
          </a:p>
          <a:p>
            <a:r>
              <a:rPr lang="en-US" sz="1800" dirty="0"/>
              <a:t>Time-based routing</a:t>
            </a:r>
          </a:p>
          <a:p>
            <a:r>
              <a:rPr lang="en-US" sz="1800" dirty="0"/>
              <a:t>Visual </a:t>
            </a:r>
            <a:r>
              <a:rPr lang="en-US" sz="1800" dirty="0" smtClean="0"/>
              <a:t>switchboard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653136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4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Administration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65" y="1705769"/>
            <a:ext cx="4241800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Backup and </a:t>
            </a:r>
            <a:r>
              <a:rPr lang="en-US" sz="1600" dirty="0" smtClean="0"/>
              <a:t>Restore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600" dirty="0"/>
              <a:t>Endpoint provisioning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Feature codes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Music / Announcements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Network settings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Pre-defined user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935" y="1652011"/>
            <a:ext cx="4243388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Remote administration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Storage monitoring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 status screen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System-wide speed dial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Time Conditions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User-friendly Web interface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97152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55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Interfaces &amp; Integration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93520"/>
            <a:ext cx="8637588" cy="3816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PRI, BRI ISDN, FXO, FXS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SIP phones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Soft phones, smartphones, tablets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TDM/SIP/IAX trunks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TDM-VoIP gateway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6916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2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0580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by </a:t>
            </a:r>
            <a:r>
              <a:rPr lang="en-US" dirty="0"/>
              <a:t>any </a:t>
            </a:r>
            <a:r>
              <a:rPr lang="en-US" dirty="0" smtClean="0"/>
              <a:t>defined user </a:t>
            </a:r>
          </a:p>
          <a:p>
            <a:r>
              <a:rPr lang="en-US" dirty="0" smtClean="0"/>
              <a:t>Each user sees/manages own extension only</a:t>
            </a:r>
          </a:p>
          <a:p>
            <a:r>
              <a:rPr lang="en-US" dirty="0" smtClean="0"/>
              <a:t>Increases productivity &amp; availability: never miss a sales call!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b="1" dirty="0"/>
              <a:t>Call Monitor </a:t>
            </a:r>
            <a:r>
              <a:rPr lang="en-US" dirty="0"/>
              <a:t>to review call log</a:t>
            </a:r>
          </a:p>
          <a:p>
            <a:pPr lvl="1"/>
            <a:r>
              <a:rPr lang="en-US" b="1" dirty="0"/>
              <a:t>Voicemail</a:t>
            </a:r>
            <a:r>
              <a:rPr lang="en-US" dirty="0"/>
              <a:t> to play and download voicemail</a:t>
            </a:r>
          </a:p>
          <a:p>
            <a:pPr lvl="1"/>
            <a:r>
              <a:rPr lang="en-US" b="1" dirty="0" smtClean="0"/>
              <a:t>Faxes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send/receive faxes</a:t>
            </a:r>
          </a:p>
          <a:p>
            <a:pPr lvl="1"/>
            <a:r>
              <a:rPr lang="en-US" b="1" dirty="0" smtClean="0"/>
              <a:t>Feature </a:t>
            </a:r>
            <a:r>
              <a:rPr lang="en-US" b="1" dirty="0"/>
              <a:t>Codes </a:t>
            </a:r>
            <a:r>
              <a:rPr lang="en-US" dirty="0"/>
              <a:t>lists available feature codes</a:t>
            </a:r>
          </a:p>
          <a:p>
            <a:pPr lvl="1"/>
            <a:r>
              <a:rPr lang="en-US" b="1" dirty="0"/>
              <a:t>Follow Me </a:t>
            </a:r>
            <a:r>
              <a:rPr lang="en-US" dirty="0"/>
              <a:t>defines Follow Me behavior</a:t>
            </a:r>
          </a:p>
          <a:p>
            <a:pPr lvl="1"/>
            <a:r>
              <a:rPr lang="en-US" b="1" dirty="0"/>
              <a:t>Phone Features </a:t>
            </a:r>
            <a:r>
              <a:rPr lang="en-US" dirty="0"/>
              <a:t>menu defines phone features</a:t>
            </a:r>
          </a:p>
          <a:p>
            <a:pPr lvl="1"/>
            <a:r>
              <a:rPr lang="en-US" b="1" dirty="0"/>
              <a:t>Define </a:t>
            </a:r>
            <a:r>
              <a:rPr lang="en-US" b="1" dirty="0" err="1"/>
              <a:t>VmX</a:t>
            </a:r>
            <a:r>
              <a:rPr lang="en-US" b="1" dirty="0"/>
              <a:t> Locator</a:t>
            </a:r>
          </a:p>
          <a:p>
            <a:pPr lvl="1"/>
            <a:r>
              <a:rPr lang="en-US" b="1" dirty="0"/>
              <a:t>Settings</a:t>
            </a:r>
            <a:r>
              <a:rPr lang="en-US" dirty="0"/>
              <a:t> sets language and notification </a:t>
            </a:r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725144"/>
            <a:ext cx="96012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is D-LINK DVX 9000 ?</a:t>
            </a:r>
          </a:p>
        </p:txBody>
      </p:sp>
      <p:sp>
        <p:nvSpPr>
          <p:cNvPr id="826375" name="Text Box 7"/>
          <p:cNvSpPr txBox="1">
            <a:spLocks noChangeArrowheads="1"/>
          </p:cNvSpPr>
          <p:nvPr/>
        </p:nvSpPr>
        <p:spPr bwMode="auto">
          <a:xfrm>
            <a:off x="3773488" y="1574800"/>
            <a:ext cx="1225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Ctr="1">
            <a:spAutoFit/>
          </a:bodyPr>
          <a:lstStyle/>
          <a:p>
            <a:pPr marL="288925" indent="-288925" defTabSz="814388">
              <a:lnSpc>
                <a:spcPct val="70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600"/>
              <a:t>Cisco CME</a:t>
            </a:r>
          </a:p>
        </p:txBody>
      </p:sp>
      <p:sp>
        <p:nvSpPr>
          <p:cNvPr id="826381" name="Text Box 13"/>
          <p:cNvSpPr txBox="1">
            <a:spLocks noChangeArrowheads="1"/>
          </p:cNvSpPr>
          <p:nvPr/>
        </p:nvSpPr>
        <p:spPr bwMode="auto">
          <a:xfrm>
            <a:off x="4603750" y="2187575"/>
            <a:ext cx="1492250" cy="330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2124" tIns="41061" rIns="82124" bIns="41061">
            <a:spAutoFit/>
          </a:bodyPr>
          <a:lstStyle/>
          <a:p>
            <a:pPr defTabSz="814388">
              <a:spcBef>
                <a:spcPct val="50000"/>
              </a:spcBef>
            </a:pPr>
            <a:r>
              <a:rPr lang="en-US" sz="1800"/>
              <a:t>Trunks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9512" y="90872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DVX9000 is a heavy-duty, stand-alone, pre-configured, out-of-the-box Asterisk IP PBX featuring the </a:t>
            </a:r>
            <a:r>
              <a:rPr lang="en-US" sz="14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EasyVOIZ. </a:t>
            </a:r>
            <a:r>
              <a:rPr lang="en-US" sz="14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DVX9000 may be equipped with up to 32 analog ports, up to eight BRI ISDN ports, and up to 4 E1/T1 PRI, or E1 R2 ports in a single, 19" 2U chassis. Additional PSTN/analog phone ports can be provided by connecting up to 24 external USB Gateway units via the USB2 ports, for a total of up to 800 PSTN/analog phones ports, up to 1000 users and up to 300 concurrent </a:t>
            </a:r>
            <a:r>
              <a:rPr lang="en-US" sz="14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calls .</a:t>
            </a:r>
            <a:endParaRPr lang="en-US" sz="14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270339" name="Picture 3" descr="C:\D-LINK\DVX9000\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3960440" cy="1549173"/>
          </a:xfrm>
          <a:prstGeom prst="rect">
            <a:avLst/>
          </a:prstGeom>
          <a:noFill/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07454"/>
              </p:ext>
            </p:extLst>
          </p:nvPr>
        </p:nvGraphicFramePr>
        <p:xfrm>
          <a:off x="1475656" y="4005064"/>
          <a:ext cx="6096000" cy="1463899"/>
        </p:xfrm>
        <a:graphic>
          <a:graphicData uri="http://schemas.openxmlformats.org/drawingml/2006/table">
            <a:tbl>
              <a:tblPr/>
              <a:tblGrid>
                <a:gridCol w="1265866"/>
                <a:gridCol w="1633288"/>
                <a:gridCol w="514928"/>
                <a:gridCol w="1008401"/>
                <a:gridCol w="1673517"/>
              </a:tblGrid>
              <a:tr h="17708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Software</a:t>
                      </a:r>
                    </a:p>
                  </a:txBody>
                  <a:tcPr marL="8049" marR="8049" marT="8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Hardware</a:t>
                      </a:r>
                    </a:p>
                  </a:txBody>
                  <a:tcPr marL="8049" marR="8049" marT="8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Asterisk version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66FF"/>
                          </a:solidFill>
                          <a:latin typeface="Calibri"/>
                          <a:ea typeface="+mn-ea"/>
                          <a:cs typeface="+mn-cs"/>
                        </a:rPr>
                        <a:t>13.Xx</a:t>
                      </a:r>
                      <a:endParaRPr lang="en-US" sz="1000" b="1" i="0" u="none" strike="noStrike" kern="1200" dirty="0">
                        <a:solidFill>
                          <a:srgbClr val="0066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Processor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Intel </a:t>
                      </a:r>
                      <a:r>
                        <a:rPr lang="it-IT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G850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66FF"/>
                          </a:solidFill>
                          <a:latin typeface="Calibri"/>
                        </a:rPr>
                        <a:t> 2.9 GHZ</a:t>
                      </a:r>
                      <a:endParaRPr lang="it-IT" sz="10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Linux version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66FF"/>
                          </a:solidFill>
                          <a:latin typeface="Calibri"/>
                          <a:ea typeface="+mn-ea"/>
                          <a:cs typeface="+mn-cs"/>
                        </a:rPr>
                        <a:t>CentOS 8.x</a:t>
                      </a:r>
                      <a:endParaRPr lang="en-US" sz="1000" b="1" i="0" u="none" strike="noStrike" kern="1200" dirty="0">
                        <a:solidFill>
                          <a:srgbClr val="0066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RAM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4 </a:t>
                      </a:r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GB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GUI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EasyVOIZ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66FF"/>
                          </a:solidFill>
                          <a:latin typeface="Calibri"/>
                        </a:rPr>
                        <a:t> 5</a:t>
                      </a:r>
                      <a:endParaRPr lang="en-US" sz="10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Hard disk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From </a:t>
                      </a:r>
                      <a:r>
                        <a:rPr lang="en-US" sz="10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300GB </a:t>
                      </a:r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2.5'' (500GB optional)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USB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   4 external USB 2.0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0"/>
            <a:ext cx="758128" cy="7622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619" y="99954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0" y="999548"/>
            <a:ext cx="3223456" cy="17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77" y="3394900"/>
            <a:ext cx="3220398" cy="1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37588" cy="647700"/>
          </a:xfrm>
        </p:spPr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DVX- 9000 I/O Modules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832" y="2791075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8010 Main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349" y="2872135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8020 8 Port  FXO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336" y="522038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8030 1-4 port PRI  module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231" y="317410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18349" y="51205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8025 8 port FXS module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37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34986" y="5209769"/>
            <a:ext cx="838200" cy="333899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42" y="1556792"/>
            <a:ext cx="5333287" cy="3600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37588" cy="647700"/>
          </a:xfrm>
        </p:spPr>
        <p:txBody>
          <a:bodyPr/>
          <a:lstStyle/>
          <a:p>
            <a:r>
              <a:rPr lang="en-US" sz="2000" dirty="0" smtClean="0"/>
              <a:t>D-link DVX8050  X-Stack USB Modular Voice gateway</a:t>
            </a:r>
            <a:endParaRPr lang="en-US" sz="2000" dirty="0"/>
          </a:p>
        </p:txBody>
      </p:sp>
      <p:pic>
        <p:nvPicPr>
          <p:cNvPr id="8" name="Picture 7" descr="Astrib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365104"/>
            <a:ext cx="4294845" cy="12797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 bwMode="auto">
          <a:xfrm>
            <a:off x="179512" y="1700808"/>
            <a:ext cx="3745111" cy="64633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D-link DVX8050 USB Modular Gateway , Offering a wide variety of FXS,FXO,PRI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 ISDN  and I/O port combination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52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 bwMode="auto">
          <a:xfrm>
            <a:off x="179512" y="980728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 redundancy for a complete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PBX system, incl. telephony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interfaces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Quick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automatic failover process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keeps downtime to an absolute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minimum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detection of server failure &amp; switch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backup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Firmware-based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switching mechanism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not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network-dependent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Solution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components: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Two DVX-9000 IP PBX units with identical configurations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DVX-8050(s) with dual USB ports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37588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Full and Automatic  IP PBX redundancy</a:t>
            </a:r>
            <a:endParaRPr sz="3200" kern="12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pic>
        <p:nvPicPr>
          <p:cNvPr id="2052" name="Picture 4" descr="Image result for server fai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423711" cy="28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87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21"/>
          <p:cNvSpPr>
            <a:spLocks noChangeShapeType="1"/>
          </p:cNvSpPr>
          <p:nvPr/>
        </p:nvSpPr>
        <p:spPr bwMode="auto">
          <a:xfrm flipH="1" flipV="1">
            <a:off x="1647825" y="2668588"/>
            <a:ext cx="1262063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cxnSp>
        <p:nvCxnSpPr>
          <p:cNvPr id="34" name="Shape 14"/>
          <p:cNvCxnSpPr/>
          <p:nvPr/>
        </p:nvCxnSpPr>
        <p:spPr>
          <a:xfrm flipV="1">
            <a:off x="4881563" y="2338388"/>
            <a:ext cx="3133725" cy="1855787"/>
          </a:xfrm>
          <a:prstGeom prst="bentConnector3">
            <a:avLst>
              <a:gd name="adj1" fmla="val 10729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hape 14"/>
          <p:cNvCxnSpPr/>
          <p:nvPr/>
        </p:nvCxnSpPr>
        <p:spPr>
          <a:xfrm rot="10800000">
            <a:off x="1403350" y="2338388"/>
            <a:ext cx="2768600" cy="1855787"/>
          </a:xfrm>
          <a:prstGeom prst="bentConnector3">
            <a:avLst>
              <a:gd name="adj1" fmla="val 1082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2" name="Content Placeholder 1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dirty="0"/>
              <a:t>Two </a:t>
            </a:r>
            <a:r>
              <a:rPr lang="en-US" dirty="0" smtClean="0"/>
              <a:t>DVX 9000</a:t>
            </a:r>
            <a:r>
              <a:rPr dirty="0" smtClean="0"/>
              <a:t>+ </a:t>
            </a:r>
            <a:r>
              <a:rPr lang="en-US" dirty="0" smtClean="0"/>
              <a:t>D</a:t>
            </a:r>
            <a:r>
              <a:rPr dirty="0" smtClean="0"/>
              <a:t>ual-USB </a:t>
            </a:r>
            <a:r>
              <a:rPr lang="en-US" dirty="0" smtClean="0"/>
              <a:t>DVX8050</a:t>
            </a:r>
            <a:endParaRPr dirty="0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364088" y="3501008"/>
            <a:ext cx="1471612" cy="431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PSTN</a:t>
            </a:r>
          </a:p>
        </p:txBody>
      </p:sp>
      <p:sp>
        <p:nvSpPr>
          <p:cNvPr id="1034" name="Line 21"/>
          <p:cNvSpPr>
            <a:spLocks noChangeShapeType="1"/>
          </p:cNvSpPr>
          <p:nvPr/>
        </p:nvSpPr>
        <p:spPr bwMode="auto">
          <a:xfrm flipH="1">
            <a:off x="4965700" y="3886200"/>
            <a:ext cx="214313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36" name="TextBox 37"/>
          <p:cNvSpPr txBox="1">
            <a:spLocks noChangeArrowheads="1"/>
          </p:cNvSpPr>
          <p:nvPr/>
        </p:nvSpPr>
        <p:spPr bwMode="auto">
          <a:xfrm>
            <a:off x="5580112" y="2780928"/>
            <a:ext cx="26193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</a:rPr>
              <a:t>DVX 9000(backup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40" name="TextBox 43"/>
          <p:cNvSpPr txBox="1">
            <a:spLocks noChangeArrowheads="1"/>
          </p:cNvSpPr>
          <p:nvPr/>
        </p:nvSpPr>
        <p:spPr bwMode="auto">
          <a:xfrm>
            <a:off x="533400" y="5030788"/>
            <a:ext cx="145573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IP Phones</a:t>
            </a:r>
          </a:p>
        </p:txBody>
      </p:sp>
      <p:sp>
        <p:nvSpPr>
          <p:cNvPr id="1041" name="Line 21"/>
          <p:cNvSpPr>
            <a:spLocks noChangeShapeType="1"/>
          </p:cNvSpPr>
          <p:nvPr/>
        </p:nvSpPr>
        <p:spPr bwMode="auto">
          <a:xfrm flipV="1">
            <a:off x="2466974" y="3789040"/>
            <a:ext cx="448841" cy="860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2" name="Line 21"/>
          <p:cNvSpPr>
            <a:spLocks noChangeShapeType="1"/>
          </p:cNvSpPr>
          <p:nvPr/>
        </p:nvSpPr>
        <p:spPr bwMode="auto">
          <a:xfrm flipV="1">
            <a:off x="2571750" y="3861048"/>
            <a:ext cx="488082" cy="1379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43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4467225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2699792" y="3429000"/>
            <a:ext cx="1676400" cy="469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LAN/WAN</a:t>
            </a: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45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5084763"/>
            <a:ext cx="714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Line 21"/>
          <p:cNvSpPr>
            <a:spLocks noChangeShapeType="1"/>
          </p:cNvSpPr>
          <p:nvPr/>
        </p:nvSpPr>
        <p:spPr bwMode="auto">
          <a:xfrm flipV="1">
            <a:off x="4171950" y="2668588"/>
            <a:ext cx="1473200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9" name="TextBox 40"/>
          <p:cNvSpPr txBox="1">
            <a:spLocks noChangeArrowheads="1"/>
          </p:cNvSpPr>
          <p:nvPr/>
        </p:nvSpPr>
        <p:spPr bwMode="auto">
          <a:xfrm>
            <a:off x="9144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0" name="TextBox 41"/>
          <p:cNvSpPr txBox="1">
            <a:spLocks noChangeArrowheads="1"/>
          </p:cNvSpPr>
          <p:nvPr/>
        </p:nvSpPr>
        <p:spPr bwMode="auto">
          <a:xfrm>
            <a:off x="79248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1" name="TextBox 42"/>
          <p:cNvSpPr txBox="1">
            <a:spLocks noChangeArrowheads="1"/>
          </p:cNvSpPr>
          <p:nvPr/>
        </p:nvSpPr>
        <p:spPr bwMode="auto">
          <a:xfrm>
            <a:off x="1403648" y="2780928"/>
            <a:ext cx="26955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</a:rPr>
              <a:t>DVX 9000</a:t>
            </a:r>
            <a:r>
              <a:rPr lang="en-US" sz="2000" i="1" dirty="0" smtClean="0">
                <a:solidFill>
                  <a:srgbClr val="00B050"/>
                </a:solidFill>
                <a:latin typeface="Calibri" pitchFamily="34" charset="0"/>
              </a:rPr>
              <a:t>(primary</a:t>
            </a:r>
            <a:r>
              <a:rPr lang="en-US" sz="20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054" name="Picture 10" descr="C:\Users\ruth\AppData\Local\Microsoft\Windows\Temporary Internet Files\Content.IE5\O2NMOWF1\MC9004379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4725144"/>
            <a:ext cx="793576" cy="10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6172200" y="39624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6" name="TextBox 38"/>
          <p:cNvSpPr txBox="1">
            <a:spLocks noChangeArrowheads="1"/>
          </p:cNvSpPr>
          <p:nvPr/>
        </p:nvSpPr>
        <p:spPr bwMode="auto">
          <a:xfrm>
            <a:off x="6858000" y="4343400"/>
            <a:ext cx="1455738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005A9E"/>
                </a:solidFill>
                <a:latin typeface="Calibri" pitchFamily="34" charset="0"/>
              </a:rPr>
              <a:t>SIP </a:t>
            </a:r>
            <a:r>
              <a:rPr lang="en-US" sz="1600" b="1" dirty="0" err="1">
                <a:solidFill>
                  <a:srgbClr val="005A9E"/>
                </a:solidFill>
                <a:latin typeface="Calibri" pitchFamily="34" charset="0"/>
              </a:rPr>
              <a:t>Trunking</a:t>
            </a:r>
            <a:endParaRPr lang="en-US" sz="1600" b="1" dirty="0">
              <a:solidFill>
                <a:srgbClr val="005A9E"/>
              </a:solidFill>
              <a:latin typeface="Calibri" pitchFamily="34" charset="0"/>
            </a:endParaRPr>
          </a:p>
        </p:txBody>
      </p:sp>
      <p:pic>
        <p:nvPicPr>
          <p:cNvPr id="33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00808"/>
            <a:ext cx="2952328" cy="1154838"/>
          </a:xfrm>
          <a:prstGeom prst="rect">
            <a:avLst/>
          </a:prstGeom>
          <a:noFill/>
        </p:spPr>
      </p:pic>
      <p:pic>
        <p:nvPicPr>
          <p:cNvPr id="35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2952328" cy="1154838"/>
          </a:xfrm>
          <a:prstGeom prst="rect">
            <a:avLst/>
          </a:prstGeom>
          <a:noFill/>
        </p:spPr>
      </p:pic>
      <p:pic>
        <p:nvPicPr>
          <p:cNvPr id="37" name="Picture 36" descr="Astriba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933056"/>
            <a:ext cx="2664296" cy="64987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H="1">
            <a:off x="5436096" y="3861048"/>
            <a:ext cx="144016" cy="216024"/>
          </a:xfrm>
          <a:prstGeom prst="straightConnector1">
            <a:avLst/>
          </a:prstGeom>
          <a:gradFill rotWithShape="1">
            <a:gsLst>
              <a:gs pos="0">
                <a:srgbClr val="FFFF66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516531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64704" y="1340768"/>
            <a:ext cx="9676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48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Introducing EASY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VOIZ 5</a:t>
            </a:r>
            <a:endParaRPr lang="en-US" sz="48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564904"/>
            <a:ext cx="2880320" cy="28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0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8072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EasyVoIZ </a:t>
            </a: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is based on a highly responsive graphic user-interface that facilitates the management of Asterisk servers, in a fast, intuitive, and secure manner.</a:t>
            </a:r>
          </a:p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system is based on a 3-level menu system that makes it very easy to locate any item that you want to manage.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260648"/>
            <a:ext cx="2214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EASY VOIZ 5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3257" y="2492896"/>
            <a:ext cx="367240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kern="1200" dirty="0"/>
              <a:t>Simple Management</a:t>
            </a:r>
          </a:p>
          <a:p>
            <a:pPr lvl="1"/>
            <a:r>
              <a:rPr lang="en-US" dirty="0" smtClean="0"/>
              <a:t>desktop </a:t>
            </a:r>
            <a:r>
              <a:rPr lang="en-US" dirty="0"/>
              <a:t>call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visual voicemail</a:t>
            </a:r>
          </a:p>
          <a:p>
            <a:pPr lvl="1"/>
            <a:r>
              <a:rPr lang="en-US" dirty="0" smtClean="0"/>
              <a:t>browser-based administration</a:t>
            </a:r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635896" y="2564904"/>
            <a:ext cx="550810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0764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5336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29908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4480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/>
              <a:t>Inbound Call Center / Customer Service Aids</a:t>
            </a:r>
          </a:p>
          <a:p>
            <a:pPr lvl="1"/>
            <a:r>
              <a:rPr lang="en-US" b="0" kern="0" dirty="0" smtClean="0"/>
              <a:t>call recording</a:t>
            </a:r>
          </a:p>
          <a:p>
            <a:pPr lvl="1"/>
            <a:r>
              <a:rPr lang="en-US" b="0" kern="0" dirty="0" smtClean="0"/>
              <a:t>graphical call reporting</a:t>
            </a:r>
          </a:p>
          <a:p>
            <a:pPr lvl="1"/>
            <a:r>
              <a:rPr lang="en-US" b="0" kern="0" dirty="0" smtClean="0"/>
              <a:t>integrated chat</a:t>
            </a:r>
          </a:p>
          <a:p>
            <a:pPr lvl="1"/>
            <a:r>
              <a:rPr lang="en-US" b="0" kern="0" dirty="0" smtClean="0"/>
              <a:t>unlimited auto attendants</a:t>
            </a:r>
          </a:p>
          <a:p>
            <a:endParaRPr lang="en-US" b="0" kern="0" dirty="0"/>
          </a:p>
        </p:txBody>
      </p:sp>
      <p:sp>
        <p:nvSpPr>
          <p:cNvPr id="9" name="Rectangle 8"/>
          <p:cNvSpPr/>
          <p:nvPr/>
        </p:nvSpPr>
        <p:spPr>
          <a:xfrm>
            <a:off x="107504" y="407707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650" lvl="1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Efficient Communications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inbound/outbound fax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smart phone integration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unified messaging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presence management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conference bridges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+mn-ea"/>
              </a:rPr>
              <a:t>video calling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941168"/>
            <a:ext cx="1089772" cy="10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Sampling of </a:t>
            </a:r>
            <a:r>
              <a:rPr lang="en-US" i="1" dirty="0">
                <a:latin typeface="Bookman Old Style" panose="02050604050505020204" pitchFamily="18" charset="0"/>
              </a:rPr>
              <a:t>Included</a:t>
            </a:r>
            <a:r>
              <a:rPr lang="en-US" dirty="0">
                <a:latin typeface="Bookman Old Style" panose="02050604050505020204" pitchFamily="18" charset="0"/>
              </a:rPr>
              <a:t> Telephony Apps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908720"/>
            <a:ext cx="7867650" cy="5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0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rporate Master">
  <a:themeElements>
    <a:clrScheme name="4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4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rporate Master">
  <a:themeElements>
    <a:clrScheme name="3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orate Master">
  <a:themeElements>
    <a:clrScheme name="5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5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porate Master">
  <a:themeElements>
    <a:clrScheme name="6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rporate Master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6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 VoIP Product Roadmap_for DEU</Template>
  <TotalTime>9386</TotalTime>
  <Words>634</Words>
  <Application>Microsoft Office PowerPoint</Application>
  <PresentationFormat>On-screen Show (4:3)</PresentationFormat>
  <Paragraphs>181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MS PGothic</vt:lpstr>
      <vt:lpstr>Arial</vt:lpstr>
      <vt:lpstr>Bookman Old Style</vt:lpstr>
      <vt:lpstr>Calibri</vt:lpstr>
      <vt:lpstr>新細明體</vt:lpstr>
      <vt:lpstr>新細明體</vt:lpstr>
      <vt:lpstr>Tahoma</vt:lpstr>
      <vt:lpstr>Trebuchet MS</vt:lpstr>
      <vt:lpstr>Verdana</vt:lpstr>
      <vt:lpstr>Wingdings</vt:lpstr>
      <vt:lpstr>4_Corporate Master</vt:lpstr>
      <vt:lpstr>3_Corporate Master</vt:lpstr>
      <vt:lpstr>5_Corporate Master</vt:lpstr>
      <vt:lpstr>Corp Section Master 01</vt:lpstr>
      <vt:lpstr>6_Corporate Master</vt:lpstr>
      <vt:lpstr>PowerPoint Presentation</vt:lpstr>
      <vt:lpstr>What is D-LINK DVX 9000 ?</vt:lpstr>
      <vt:lpstr>DVX- 9000 I/O Modules </vt:lpstr>
      <vt:lpstr>D-link DVX8050  X-Stack USB Modular Voice gateway</vt:lpstr>
      <vt:lpstr>Full and Automatic  IP PBX redundancy</vt:lpstr>
      <vt:lpstr>PowerPoint Presentation</vt:lpstr>
      <vt:lpstr>PowerPoint Presentation</vt:lpstr>
      <vt:lpstr>PowerPoint Presentation</vt:lpstr>
      <vt:lpstr>Sampling of Included Telephony Apps</vt:lpstr>
      <vt:lpstr>User Experience</vt:lpstr>
      <vt:lpstr>Unified Communications</vt:lpstr>
      <vt:lpstr>Workgroup Features</vt:lpstr>
      <vt:lpstr>Administration</vt:lpstr>
      <vt:lpstr>Interfaces &amp; Integration</vt:lpstr>
      <vt:lpstr>My Extension</vt:lpstr>
    </vt:vector>
  </TitlesOfParts>
  <Company>D-LINK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manjith nk</cp:lastModifiedBy>
  <cp:revision>1173</cp:revision>
  <cp:lastPrinted>2012-07-08T10:43:47Z</cp:lastPrinted>
  <dcterms:created xsi:type="dcterms:W3CDTF">2006-10-25T08:14:25Z</dcterms:created>
  <dcterms:modified xsi:type="dcterms:W3CDTF">2019-07-22T13:36:46Z</dcterms:modified>
</cp:coreProperties>
</file>