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8" r:id="rId3"/>
    <p:sldMasterId id="2147483682" r:id="rId4"/>
    <p:sldMasterId id="2147483762" r:id="rId5"/>
  </p:sldMasterIdLst>
  <p:notesMasterIdLst>
    <p:notesMasterId r:id="rId31"/>
  </p:notesMasterIdLst>
  <p:sldIdLst>
    <p:sldId id="256" r:id="rId6"/>
    <p:sldId id="488" r:id="rId7"/>
    <p:sldId id="506" r:id="rId8"/>
    <p:sldId id="427" r:id="rId9"/>
    <p:sldId id="514" r:id="rId10"/>
    <p:sldId id="515" r:id="rId11"/>
    <p:sldId id="518" r:id="rId12"/>
    <p:sldId id="519" r:id="rId13"/>
    <p:sldId id="516" r:id="rId14"/>
    <p:sldId id="517" r:id="rId15"/>
    <p:sldId id="520" r:id="rId16"/>
    <p:sldId id="489" r:id="rId17"/>
    <p:sldId id="490" r:id="rId18"/>
    <p:sldId id="507" r:id="rId19"/>
    <p:sldId id="508" r:id="rId20"/>
    <p:sldId id="509" r:id="rId21"/>
    <p:sldId id="510" r:id="rId22"/>
    <p:sldId id="512" r:id="rId23"/>
    <p:sldId id="511" r:id="rId24"/>
    <p:sldId id="513" r:id="rId25"/>
    <p:sldId id="492" r:id="rId26"/>
    <p:sldId id="493" r:id="rId27"/>
    <p:sldId id="494" r:id="rId28"/>
    <p:sldId id="495" r:id="rId29"/>
    <p:sldId id="4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A5"/>
    <a:srgbClr val="553EFC"/>
    <a:srgbClr val="0099CC"/>
    <a:srgbClr val="996633"/>
    <a:srgbClr val="CCFF99"/>
    <a:srgbClr val="FF9900"/>
    <a:srgbClr val="FF0000"/>
    <a:srgbClr val="BBB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84932" autoAdjust="0"/>
  </p:normalViewPr>
  <p:slideViewPr>
    <p:cSldViewPr>
      <p:cViewPr>
        <p:scale>
          <a:sx n="50" d="100"/>
          <a:sy n="50" d="100"/>
        </p:scale>
        <p:origin x="-14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E054E61E-0F7A-456C-92C0-1EDAB179F5EA}" type="datetimeFigureOut">
              <a:rPr lang="en-US" altLang="zh-TW"/>
              <a:pPr>
                <a:defRPr/>
              </a:pPr>
              <a:t>2/16/2012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24C1F10F-9D6D-4D77-851D-1F165A71C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755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E49C7D-9916-4593-8F6A-FA4D1CA8F07B}" type="slidenum">
              <a:rPr lang="en-US" altLang="zh-TW" smtClean="0">
                <a:ea typeface="新細明體" pitchFamily="18" charset="-120"/>
              </a:rPr>
              <a:pPr/>
              <a:t>4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D81131-7163-43D9-85D4-B87B6A327C1C}" type="slidenum">
              <a:rPr kumimoji="0" lang="en-US" altLang="zh-TW" sz="1200">
                <a:latin typeface="Calibri" pitchFamily="34" charset="0"/>
              </a:rPr>
              <a:pPr algn="r"/>
              <a:t>4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51" tIns="46225" rIns="92451" bIns="46225" anchor="b"/>
          <a:lstStyle/>
          <a:p>
            <a:pPr algn="r" defTabSz="923925"/>
            <a:fld id="{50E6B32F-F8FD-42B7-81FE-F9B273C84598}" type="slidenum">
              <a:rPr kumimoji="0" lang="en-US" altLang="zh-TW" sz="1200">
                <a:latin typeface="Tahoma" pitchFamily="34" charset="0"/>
              </a:rPr>
              <a:pPr algn="r" defTabSz="923925"/>
              <a:t>4</a:t>
            </a:fld>
            <a:endParaRPr kumimoji="0" lang="en-US" altLang="zh-TW" sz="1200">
              <a:latin typeface="Tahoma" pitchFamily="34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451" tIns="46225" rIns="92451" bIns="46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lIns="91797" tIns="45899" rIns="91797" bIns="458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BC540-5189-4608-9EFF-14494D7776A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 plus: What it means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a computer power supply is its output power divided by its input power. The remaining power is converted into heat. For instance, a 600-watt power supply with 60% efficiency running at full load would draw 1000 W from the mains and would therefore waste 400 W as heat. On the other hand a 600-watt power supply with 80% efficiency running at full load would draw 750 W from the mains and would therefore waste only 150 W as heat.</a:t>
            </a:r>
            <a:endParaRPr lang="en-US" altLang="zh-TW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1F10F-9D6D-4D77-851D-1F165A71C9F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392113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5150" y="1600200"/>
            <a:ext cx="777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150" y="3810000"/>
            <a:ext cx="777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8"/>
          <p:cNvSpPr>
            <a:spLocks noChangeShapeType="1"/>
          </p:cNvSpPr>
          <p:nvPr/>
        </p:nvSpPr>
        <p:spPr bwMode="auto">
          <a:xfrm>
            <a:off x="4953000" y="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Line 134"/>
          <p:cNvSpPr>
            <a:spLocks noChangeShapeType="1"/>
          </p:cNvSpPr>
          <p:nvPr/>
        </p:nvSpPr>
        <p:spPr bwMode="auto">
          <a:xfrm>
            <a:off x="3175" y="5697538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Line 135"/>
          <p:cNvSpPr>
            <a:spLocks noChangeShapeType="1"/>
          </p:cNvSpPr>
          <p:nvPr/>
        </p:nvSpPr>
        <p:spPr bwMode="auto">
          <a:xfrm>
            <a:off x="4763" y="4325938"/>
            <a:ext cx="3730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Line 136"/>
          <p:cNvSpPr>
            <a:spLocks noChangeShapeType="1"/>
          </p:cNvSpPr>
          <p:nvPr/>
        </p:nvSpPr>
        <p:spPr bwMode="auto">
          <a:xfrm>
            <a:off x="4763" y="3182938"/>
            <a:ext cx="830262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Line 139"/>
          <p:cNvSpPr>
            <a:spLocks noChangeShapeType="1"/>
          </p:cNvSpPr>
          <p:nvPr/>
        </p:nvSpPr>
        <p:spPr bwMode="auto">
          <a:xfrm>
            <a:off x="6350" y="1069975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Line 140"/>
          <p:cNvSpPr>
            <a:spLocks noChangeShapeType="1"/>
          </p:cNvSpPr>
          <p:nvPr/>
        </p:nvSpPr>
        <p:spPr bwMode="auto">
          <a:xfrm>
            <a:off x="1588" y="5316538"/>
            <a:ext cx="3730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Line 141"/>
          <p:cNvSpPr>
            <a:spLocks noChangeShapeType="1"/>
          </p:cNvSpPr>
          <p:nvPr/>
        </p:nvSpPr>
        <p:spPr bwMode="auto">
          <a:xfrm>
            <a:off x="3175" y="6154738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Line 147"/>
          <p:cNvSpPr>
            <a:spLocks noChangeShapeType="1"/>
          </p:cNvSpPr>
          <p:nvPr/>
        </p:nvSpPr>
        <p:spPr bwMode="auto">
          <a:xfrm>
            <a:off x="4953000" y="4325938"/>
            <a:ext cx="41783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Line 148"/>
          <p:cNvSpPr>
            <a:spLocks noChangeShapeType="1"/>
          </p:cNvSpPr>
          <p:nvPr/>
        </p:nvSpPr>
        <p:spPr bwMode="auto">
          <a:xfrm>
            <a:off x="4953000" y="3182938"/>
            <a:ext cx="417512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Line 149"/>
          <p:cNvSpPr>
            <a:spLocks noChangeShapeType="1"/>
          </p:cNvSpPr>
          <p:nvPr/>
        </p:nvSpPr>
        <p:spPr bwMode="auto">
          <a:xfrm>
            <a:off x="9131300" y="1073150"/>
            <a:ext cx="3175" cy="525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5771" name="Rectangle 171"/>
          <p:cNvSpPr>
            <a:spLocks noGrp="1" noChangeArrowheads="1"/>
          </p:cNvSpPr>
          <p:nvPr>
            <p:ph type="ctrTitle" sz="quarter"/>
          </p:nvPr>
        </p:nvSpPr>
        <p:spPr>
          <a:xfrm>
            <a:off x="825500" y="1827213"/>
            <a:ext cx="7658100" cy="14700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76600" y="152400"/>
            <a:ext cx="5638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0101116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32" y="2860748"/>
            <a:ext cx="6515569" cy="1800225"/>
          </a:xfr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32" y="4495859"/>
            <a:ext cx="6514036" cy="5841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11125"/>
            <a:ext cx="7813675" cy="60150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0588" y="1600200"/>
            <a:ext cx="3613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3614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079500"/>
            <a:ext cx="4243388" cy="183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063875"/>
            <a:ext cx="4243388" cy="183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079500"/>
            <a:ext cx="8637588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79500"/>
            <a:ext cx="4243388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37588" cy="647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79500"/>
            <a:ext cx="42418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079500"/>
            <a:ext cx="4243388" cy="183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063875"/>
            <a:ext cx="4243388" cy="183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67" r:id="rId13"/>
    <p:sldLayoutId id="214748385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17"/>
        </a:buBlip>
        <a:defRPr sz="2000">
          <a:solidFill>
            <a:srgbClr val="000000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GB" altLang="zh-TW">
              <a:latin typeface="Verdana" pitchFamily="34" charset="0"/>
              <a:ea typeface="新細明體" charset="-120"/>
            </a:endParaRPr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101117-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365125"/>
            <a:ext cx="8145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1563"/>
            <a:ext cx="8153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4" r:id="rId5"/>
    <p:sldLayoutId id="2147483869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rgbClr val="0087A9"/>
        </a:buClr>
        <a:buSzPct val="115000"/>
        <a:buBlip>
          <a:blip r:embed="rId9"/>
        </a:buBlip>
        <a:defRPr sz="2000">
          <a:solidFill>
            <a:srgbClr val="7F7F7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rgbClr val="7F7F7F"/>
          </a:solidFill>
          <a:latin typeface="+mn-lt"/>
          <a:ea typeface="ＭＳ Ｐゴシック" pitchFamily="-112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un.com/mprove/resource/2008/LGO_VMwareReady_Metal_Cert_LoRes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.uk/imgres?imgurl=http://www.opsecconsulting.com/images/it/citrix-logo.jpg&amp;imgrefurl=http://www.opsecconsulting.com/citrix.html&amp;usg=__YOaNYRxAQ6Qx3r9pXRpAtYaDnIg=&amp;h=595&amp;w=671&amp;sz=60&amp;hl=en&amp;start=1&amp;zoom=1&amp;um=1&amp;itbs=1&amp;tbnid=mPCDgDhpXEN-WM:&amp;tbnh=122&amp;tbnw=138&amp;prev=/images?q=citrix&amp;um=1&amp;hl=en&amp;sa=G&amp;as_st=y&amp;tbs=isch:1" TargetMode="Externa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ftp://ftp10.dlink.com/pdfs/caseStudies/cs_UMass.pdf" TargetMode="External"/><Relationship Id="rId7" Type="http://schemas.openxmlformats.org/officeDocument/2006/relationships/hyperlink" Target="ftp://ftp10.dlink.com/pdfs/caseStudies/cs_AmericanLandLease.pdf" TargetMode="External"/><Relationship Id="rId2" Type="http://schemas.openxmlformats.org/officeDocument/2006/relationships/hyperlink" Target="American%20Land%20Lease%20and%20Virtualization%20Performance%20Implement%20Virtual%20Storage%20Solution%20Featuring%20D-Link%20DSN-3200%20iSCSI%20SAN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ftp://ftp10.dlink.com/pdfs/caseStudies/cs_Grantsburg.pdf" TargetMode="External"/><Relationship Id="rId11" Type="http://schemas.openxmlformats.org/officeDocument/2006/relationships/image" Target="../media/image23.png"/><Relationship Id="rId5" Type="http://schemas.openxmlformats.org/officeDocument/2006/relationships/hyperlink" Target="ftp://ftp10.dlink.com/pdfs/caseStudies/cs_ravenna_public_schools.pdf" TargetMode="External"/><Relationship Id="rId10" Type="http://schemas.openxmlformats.org/officeDocument/2006/relationships/image" Target="../media/image22.png"/><Relationship Id="rId4" Type="http://schemas.openxmlformats.org/officeDocument/2006/relationships/hyperlink" Target="ftp://ftp10.dlink.com/pdfs/caseStudies/cs_MetropolitanPublicDefender.pdf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ftp10.dlink.com/pdfs/caseStudies/cs_D-LinkAtInterop08.pdf" TargetMode="External"/><Relationship Id="rId2" Type="http://schemas.openxmlformats.org/officeDocument/2006/relationships/hyperlink" Target="ftp://ftp10.dlink.com/pdfs/caseStudies/cs_CovenantGroup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ftp://ftp10.dlink.com/pdfs/caseStudies/cs_NH_Public_Radio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535863" cy="1800225"/>
          </a:xfrm>
        </p:spPr>
        <p:txBody>
          <a:bodyPr/>
          <a:lstStyle/>
          <a:p>
            <a:pPr eaLnBrk="1" hangingPunct="1"/>
            <a:r>
              <a:rPr lang="en-GB" altLang="zh-TW" dirty="0" smtClean="0">
                <a:ea typeface="ＭＳ Ｐゴシック" pitchFamily="34" charset="-128"/>
              </a:rPr>
              <a:t>iSCSI SAN Storage</a:t>
            </a:r>
            <a:br>
              <a:rPr lang="en-GB" altLang="zh-TW" dirty="0" smtClean="0">
                <a:ea typeface="ＭＳ Ｐゴシック" pitchFamily="34" charset="-128"/>
              </a:rPr>
            </a:br>
            <a:r>
              <a:rPr lang="en-GB" altLang="zh-TW" dirty="0" smtClean="0">
                <a:ea typeface="ＭＳ Ｐゴシック" pitchFamily="34" charset="-128"/>
              </a:rPr>
              <a:t> </a:t>
            </a:r>
            <a:br>
              <a:rPr lang="en-GB" altLang="zh-TW" dirty="0" smtClean="0">
                <a:ea typeface="ＭＳ Ｐゴシック" pitchFamily="34" charset="-128"/>
              </a:rPr>
            </a:br>
            <a:r>
              <a:rPr lang="en-GB" altLang="zh-TW" dirty="0" smtClean="0">
                <a:ea typeface="ＭＳ Ｐゴシック" pitchFamily="34" charset="-128"/>
              </a:rPr>
              <a:t>DSN-4000 series Introduction</a:t>
            </a:r>
            <a:endParaRPr lang="en-US" altLang="zh-TW" dirty="0" smtClean="0">
              <a:ea typeface="ＭＳ Ｐゴシック" pitchFamily="34" charset="-128"/>
            </a:endParaRPr>
          </a:p>
        </p:txBody>
      </p:sp>
      <p:sp>
        <p:nvSpPr>
          <p:cNvPr id="9219" name="副標題 3"/>
          <p:cNvSpPr>
            <a:spLocks noGrp="1"/>
          </p:cNvSpPr>
          <p:nvPr>
            <p:ph type="subTitle" idx="1"/>
          </p:nvPr>
        </p:nvSpPr>
        <p:spPr>
          <a:xfrm>
            <a:off x="428625" y="4495800"/>
            <a:ext cx="6513513" cy="584200"/>
          </a:xfrm>
        </p:spPr>
        <p:txBody>
          <a:bodyPr/>
          <a:lstStyle/>
          <a:p>
            <a:pPr eaLnBrk="1" hangingPunct="1"/>
            <a:endParaRPr lang="zh-TW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395536" y="5733256"/>
            <a:ext cx="85137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 DSN-2100/ 3200/ 3400 will be replaced by DSN-4x00 in 2011/ Q4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1341438"/>
          <a:ext cx="8281167" cy="4087835"/>
        </p:xfrm>
        <a:graphic>
          <a:graphicData uri="http://schemas.openxmlformats.org/drawingml/2006/table">
            <a:tbl>
              <a:tblPr/>
              <a:tblGrid>
                <a:gridCol w="2304504"/>
                <a:gridCol w="1152128"/>
                <a:gridCol w="1080120"/>
                <a:gridCol w="1080120"/>
                <a:gridCol w="1080120"/>
                <a:gridCol w="1584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Model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DSN-2100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DSN-3200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DSN-4100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DSN-4200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Remark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Form Factor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2U 19"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3U 19”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3U 19" Rackmount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iSCSI Network Interface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4x GbE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8x GbE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4x GbE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8x GbE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Drive Interface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SATA I&amp; II only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SAS&amp; SATA II support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Higher reliability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Drive bay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JBOD expansion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No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No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 (by DSN-4000)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Storage Capacity (Max. TB)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16 TB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30 TB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SATA: 160 TB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Near line SAS: 240 TB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 times bigger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Max. Throughput (MB/s)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425 MB/s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850 MB/s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425 MB/s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850 MB/s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Power Supply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400W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Redundant 760W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Redundant 450W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(80 plus certified)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Eco-Friendly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Availability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2011/E EOL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2011/9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2011/12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OBU Price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USD 2600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USD 3390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USD  2143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USD 2154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37% cost down</a:t>
                      </a:r>
                    </a:p>
                  </a:txBody>
                  <a:tcPr marL="6520" marR="6520" marT="6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904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589588"/>
            <a:ext cx="990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5" name="Picture 2" descr="http://t3.gstatic.com/images?q=tbn:mPCDgDhpXEN-WM:http://www.opsecconsulting.com/images/it/citrix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589240"/>
            <a:ext cx="8223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152400"/>
            <a:ext cx="7772400" cy="6016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r>
              <a:rPr kumimoji="0" lang="en-US" altLang="zh-TW" sz="2800" kern="0" dirty="0" smtClean="0">
                <a:solidFill>
                  <a:srgbClr val="006192"/>
                </a:solidFill>
                <a:latin typeface="+mj-lt"/>
                <a:ea typeface="PMingLiU" pitchFamily="18" charset="-120"/>
                <a:cs typeface="+mj-cs"/>
              </a:rPr>
              <a:t>DSN-2100/ 3000/ 4000 Comparison</a:t>
            </a:r>
            <a:endParaRPr kumimoji="0" lang="en-US" altLang="zh-TW" sz="2800" kern="0" dirty="0">
              <a:solidFill>
                <a:srgbClr val="006192"/>
              </a:solidFill>
              <a:latin typeface="+mj-lt"/>
              <a:ea typeface="PMingLiU" pitchFamily="18" charset="-120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duct_DATA\PRODUCT_LINE\Promise_DSN-4000\picture\D-Link art\DNS-4100_A1_Image L(Fron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592288" cy="1294036"/>
          </a:xfrm>
          <a:prstGeom prst="rect">
            <a:avLst/>
          </a:prstGeom>
          <a:noFill/>
        </p:spPr>
      </p:pic>
      <p:pic>
        <p:nvPicPr>
          <p:cNvPr id="14340" name="Picture 4" descr="DSN-3200-10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32913" cy="18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016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TW" sz="3200" dirty="0" smtClean="0">
                <a:ea typeface="PMingLiU" pitchFamily="18" charset="-120"/>
                <a:cs typeface="+mj-cs"/>
              </a:rPr>
              <a:t>Preparing a 240TB configuration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7584" y="112474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Before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99592" y="34290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Now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419872" y="2060848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   DSN-3200-10 x 8 units  USD 3390 x8 =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USD 27120</a:t>
            </a:r>
          </a:p>
          <a:p>
            <a:r>
              <a:rPr lang="en-US" altLang="zh-TW" sz="1600" b="1" dirty="0" smtClean="0"/>
              <a:t>+ SATA 2TB HDD x 120 units</a:t>
            </a:r>
            <a:endParaRPr lang="zh-TW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19872" y="4077072"/>
            <a:ext cx="4676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   DSN-4100 x 1 unit  USD 2143 x1 = USD 2143</a:t>
            </a:r>
          </a:p>
          <a:p>
            <a:r>
              <a:rPr lang="en-US" altLang="zh-TW" sz="1600" b="1" dirty="0" smtClean="0"/>
              <a:t>+ DSN-4000 x 4 units USD 1200 x4 = USD 4800</a:t>
            </a: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                                                    Total  USD 6943</a:t>
            </a:r>
          </a:p>
          <a:p>
            <a:r>
              <a:rPr lang="en-US" altLang="zh-TW" sz="1600" b="1" dirty="0" smtClean="0"/>
              <a:t>+ Near line SAS HDD 3TB x 80 units</a:t>
            </a:r>
            <a:endParaRPr lang="zh-TW" altLang="en-US" sz="16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7544" y="292494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DSN-3200-10 x 8 units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67544" y="5301208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DSN-4100 + 4 units of JBOD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11960" y="836712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75% cost down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DSN-4000 Series features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567737" cy="4987925"/>
          </a:xfrm>
        </p:spPr>
        <p:txBody>
          <a:bodyPr lIns="91429" tIns="45715" rIns="91429" bIns="45715"/>
          <a:lstStyle/>
          <a:p>
            <a:pPr marL="344488" indent="-344488" defTabSz="912813">
              <a:spcBef>
                <a:spcPct val="25000"/>
              </a:spcBef>
            </a:pPr>
            <a:r>
              <a:rPr lang="en-US" altLang="zh-TW" sz="2000" b="1" dirty="0" smtClean="0">
                <a:solidFill>
                  <a:schemeClr val="tx1"/>
                </a:solidFill>
              </a:rPr>
              <a:t>System on a chip, SoC implementation: Up to 80,000 IOPS, low power cost (66W)</a:t>
            </a:r>
          </a:p>
          <a:p>
            <a:pPr marL="344488" indent="-344488" defTabSz="912813">
              <a:spcBef>
                <a:spcPct val="25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iSCSI host interface (RJ-45)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</a:rPr>
              <a:t>DSN-4100: Four 1GbE data ports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</a:rPr>
              <a:t>DSN-4200: Eight GbE data ports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solidFill>
                  <a:schemeClr val="tx1"/>
                </a:solidFill>
              </a:rPr>
              <a:t>DSN-4000:Expansion enclosure for DSN-4100/ 4200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marL="344488" indent="-344488" defTabSz="912813">
              <a:spcBef>
                <a:spcPct val="25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Supported RAID levels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RAID-0</a:t>
            </a:r>
            <a:r>
              <a:rPr lang="en-US" altLang="zh-TW" dirty="0" smtClean="0">
                <a:solidFill>
                  <a:schemeClr val="tx1"/>
                </a:solidFill>
              </a:rPr>
              <a:t>: Stripe (up to 16 members)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RAID-1</a:t>
            </a:r>
            <a:r>
              <a:rPr lang="en-US" altLang="zh-TW" dirty="0" smtClean="0">
                <a:solidFill>
                  <a:schemeClr val="tx1"/>
                </a:solidFill>
              </a:rPr>
              <a:t>: Mirror (2 members)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RAID-5</a:t>
            </a:r>
            <a:r>
              <a:rPr lang="en-US" altLang="zh-TW" dirty="0" smtClean="0">
                <a:solidFill>
                  <a:schemeClr val="tx1"/>
                </a:solidFill>
              </a:rPr>
              <a:t>: Parity (up to 17 members)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RAID-10</a:t>
            </a:r>
            <a:r>
              <a:rPr lang="en-US" altLang="zh-TW" dirty="0" smtClean="0">
                <a:solidFill>
                  <a:schemeClr val="tx1"/>
                </a:solidFill>
              </a:rPr>
              <a:t>: Stripe/Mirror (up to 32 members)</a:t>
            </a:r>
          </a:p>
          <a:p>
            <a:pPr lvl="1" defTabSz="912813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JBOD</a:t>
            </a:r>
            <a:r>
              <a:rPr lang="en-US" altLang="zh-TW" dirty="0" smtClean="0">
                <a:solidFill>
                  <a:schemeClr val="tx1"/>
                </a:solidFill>
              </a:rPr>
              <a:t>: includes concatenation of multiple physical drives</a:t>
            </a:r>
          </a:p>
          <a:p>
            <a:pPr marL="344488" indent="-344488" defTabSz="912813">
              <a:spcBef>
                <a:spcPct val="25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Support for SATA-II (3-Gbps) or SAS drives (up to 6-Gbps)</a:t>
            </a:r>
          </a:p>
          <a:p>
            <a:pPr marL="344488" indent="-344488" defTabSz="912813">
              <a:spcBef>
                <a:spcPct val="25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Expandable to 80 drives for dynamic capacity growth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567737" cy="5121275"/>
          </a:xfrm>
        </p:spPr>
        <p:txBody>
          <a:bodyPr lIns="91429" tIns="45715" rIns="91429" bIns="45715"/>
          <a:lstStyle/>
          <a:p>
            <a:pPr marL="344488" indent="-344488" defTabSz="912813">
              <a:spcBef>
                <a:spcPct val="30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Storage volume virtualization to maximize utilization of LUN (see detail in backup slides)</a:t>
            </a:r>
          </a:p>
          <a:p>
            <a:pPr marL="614363" lvl="1" indent="-344488" defTabSz="912813">
              <a:spcBef>
                <a:spcPct val="30000"/>
              </a:spcBef>
              <a:buFont typeface="Wingdings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</a:rPr>
              <a:t>Up to 1024 volumes, with any combination of RAID types</a:t>
            </a:r>
          </a:p>
          <a:p>
            <a:pPr marL="614363" lvl="1" indent="-344488" defTabSz="912813">
              <a:spcBef>
                <a:spcPct val="30000"/>
              </a:spcBef>
              <a:buFont typeface="Wingdings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</a:rPr>
              <a:t>Volumes with different RAID types can co-exist on the same hard drive</a:t>
            </a:r>
          </a:p>
          <a:p>
            <a:pPr marL="344488" indent="-344488" defTabSz="912813">
              <a:spcBef>
                <a:spcPct val="30000"/>
              </a:spcBef>
            </a:pPr>
            <a:r>
              <a:rPr lang="en-US" altLang="zh-TW" b="1" dirty="0" smtClean="0">
                <a:solidFill>
                  <a:schemeClr val="tx1"/>
                </a:solidFill>
              </a:rPr>
              <a:t>Maximum volume size of 32TB</a:t>
            </a:r>
          </a:p>
          <a:p>
            <a:pPr marL="614363" lvl="1" indent="-344488" defTabSz="912813">
              <a:spcBef>
                <a:spcPct val="30000"/>
              </a:spcBef>
              <a:buFont typeface="Wingdings" pitchFamily="2" charset="2"/>
              <a:buChar char="l"/>
            </a:pPr>
            <a:r>
              <a:rPr lang="en-US" altLang="zh-TW" sz="1600" dirty="0" smtClean="0">
                <a:solidFill>
                  <a:schemeClr val="tx1"/>
                </a:solidFill>
              </a:rPr>
              <a:t>Selectable block-size of 512B or 4096B for supporting &gt;2TB  volume on Windows XP/ 2000.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 idx="4294967295"/>
          </p:nvPr>
        </p:nvSpPr>
        <p:spPr>
          <a:xfrm>
            <a:off x="439738" y="365125"/>
            <a:ext cx="8145462" cy="647700"/>
          </a:xfrm>
        </p:spPr>
        <p:txBody>
          <a:bodyPr lIns="91429" tIns="45715" rIns="91429" bIns="45715"/>
          <a:lstStyle/>
          <a:p>
            <a:r>
              <a:rPr lang="en-US" altLang="zh-TW" dirty="0" smtClean="0"/>
              <a:t>DSN-4000 Series features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500438"/>
            <a:ext cx="386556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z="2800" dirty="0" smtClean="0"/>
              <a:t>D-Link Storage Virtualization</a:t>
            </a:r>
            <a:endParaRPr lang="zh-TW" altLang="en-US" sz="2800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395288" y="1125538"/>
            <a:ext cx="81359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latin typeface="+mn-lt"/>
              </a:rPr>
              <a:t>Storage Virtualization</a:t>
            </a:r>
            <a:r>
              <a:rPr lang="en-US" altLang="zh-TW" sz="2000" dirty="0">
                <a:latin typeface="+mn-lt"/>
              </a:rPr>
              <a:t> is an approach for resource pooling or sharing in order to decrease costs, increase efficiency and utilization. D-Link has the technology and expertise to help you achieve real business benefits from virtualization today….</a:t>
            </a:r>
            <a:endParaRPr lang="zh-TW" altLang="en-US" sz="2000" dirty="0">
              <a:latin typeface="+mn-lt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4235450"/>
            <a:ext cx="292893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708275"/>
            <a:ext cx="18716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文字方塊 7"/>
          <p:cNvSpPr txBox="1">
            <a:spLocks noChangeArrowheads="1"/>
          </p:cNvSpPr>
          <p:nvPr/>
        </p:nvSpPr>
        <p:spPr bwMode="auto">
          <a:xfrm>
            <a:off x="2627313" y="3500438"/>
            <a:ext cx="302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/>
              <a:t>D-Link System-on-a-Chip</a:t>
            </a:r>
          </a:p>
          <a:p>
            <a:r>
              <a:rPr lang="en-US" altLang="zh-TW" sz="1400"/>
              <a:t>SoC Solution+ Volume virtualization</a:t>
            </a:r>
            <a:endParaRPr lang="zh-TW" altLang="en-US" sz="1400"/>
          </a:p>
        </p:txBody>
      </p:sp>
      <p:pic>
        <p:nvPicPr>
          <p:cNvPr id="9" name="Picture 2" descr="D:\Product_DATA\PRODUCT_LINE\Promise_DSN-4000\picture\D-Link art\DNS-4100_A1_Image L(Front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1609444" cy="803413"/>
          </a:xfrm>
          <a:prstGeom prst="rect">
            <a:avLst/>
          </a:prstGeom>
          <a:noFill/>
        </p:spPr>
      </p:pic>
      <p:pic>
        <p:nvPicPr>
          <p:cNvPr id="10" name="Picture 4" descr="DSN-3200-10_LowR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212976"/>
            <a:ext cx="18209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827584" y="3068960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DSN-3200-10</a:t>
            </a:r>
          </a:p>
          <a:p>
            <a:r>
              <a:rPr lang="en-US" altLang="zh-TW" sz="1200" dirty="0" smtClean="0"/>
              <a:t>3U-15bay 8GbE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27584" y="4221088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DSN-4000 series</a:t>
            </a:r>
          </a:p>
          <a:p>
            <a:r>
              <a:rPr lang="en-US" altLang="zh-TW" sz="1200" dirty="0" smtClean="0"/>
              <a:t>3U-16bay 4/ 8GbE</a:t>
            </a:r>
            <a:endParaRPr lang="zh-TW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mtClean="0"/>
              <a:t>Traditional Disk Storage Approach</a:t>
            </a:r>
            <a:endParaRPr lang="zh-TW" altLang="en-US" sz="2000" smtClean="0"/>
          </a:p>
        </p:txBody>
      </p:sp>
      <p:pic>
        <p:nvPicPr>
          <p:cNvPr id="32771" name="圖片 3" descr="traditional disk approach.pn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39750" y="1268413"/>
            <a:ext cx="3384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柱 10"/>
          <p:cNvSpPr/>
          <p:nvPr/>
        </p:nvSpPr>
        <p:spPr>
          <a:xfrm>
            <a:off x="2987675" y="3500438"/>
            <a:ext cx="431800" cy="433387"/>
          </a:xfrm>
          <a:prstGeom prst="can">
            <a:avLst>
              <a:gd name="adj" fmla="val 295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圓柱 11"/>
          <p:cNvSpPr/>
          <p:nvPr/>
        </p:nvSpPr>
        <p:spPr>
          <a:xfrm>
            <a:off x="3563938" y="3500438"/>
            <a:ext cx="431800" cy="433387"/>
          </a:xfrm>
          <a:prstGeom prst="can">
            <a:avLst>
              <a:gd name="adj" fmla="val 295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柱 12"/>
          <p:cNvSpPr/>
          <p:nvPr/>
        </p:nvSpPr>
        <p:spPr>
          <a:xfrm>
            <a:off x="4140200" y="3500438"/>
            <a:ext cx="431800" cy="433387"/>
          </a:xfrm>
          <a:prstGeom prst="can">
            <a:avLst>
              <a:gd name="adj" fmla="val 295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16013" y="4292600"/>
            <a:ext cx="1655762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1116013" y="4868863"/>
            <a:ext cx="3240087" cy="576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1116013" y="5445125"/>
            <a:ext cx="3240087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圓柱 28"/>
          <p:cNvSpPr/>
          <p:nvPr/>
        </p:nvSpPr>
        <p:spPr>
          <a:xfrm>
            <a:off x="3563938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圓柱 29"/>
          <p:cNvSpPr/>
          <p:nvPr/>
        </p:nvSpPr>
        <p:spPr>
          <a:xfrm>
            <a:off x="3563938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圓柱 30"/>
          <p:cNvSpPr/>
          <p:nvPr/>
        </p:nvSpPr>
        <p:spPr>
          <a:xfrm>
            <a:off x="2843213" y="5589588"/>
            <a:ext cx="433387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圓柱 31"/>
          <p:cNvSpPr/>
          <p:nvPr/>
        </p:nvSpPr>
        <p:spPr>
          <a:xfrm>
            <a:off x="2843213" y="5516563"/>
            <a:ext cx="433387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圓柱 32"/>
          <p:cNvSpPr/>
          <p:nvPr/>
        </p:nvSpPr>
        <p:spPr>
          <a:xfrm>
            <a:off x="2124075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圓柱 33"/>
          <p:cNvSpPr/>
          <p:nvPr/>
        </p:nvSpPr>
        <p:spPr>
          <a:xfrm>
            <a:off x="2124075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圓柱 34"/>
          <p:cNvSpPr/>
          <p:nvPr/>
        </p:nvSpPr>
        <p:spPr>
          <a:xfrm>
            <a:off x="1403350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圓柱 35"/>
          <p:cNvSpPr/>
          <p:nvPr/>
        </p:nvSpPr>
        <p:spPr>
          <a:xfrm>
            <a:off x="1403350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圓柱 45"/>
          <p:cNvSpPr/>
          <p:nvPr/>
        </p:nvSpPr>
        <p:spPr>
          <a:xfrm>
            <a:off x="3563938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圓柱 46"/>
          <p:cNvSpPr/>
          <p:nvPr/>
        </p:nvSpPr>
        <p:spPr>
          <a:xfrm>
            <a:off x="3563938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圓柱 47"/>
          <p:cNvSpPr/>
          <p:nvPr/>
        </p:nvSpPr>
        <p:spPr>
          <a:xfrm>
            <a:off x="2843213" y="5013325"/>
            <a:ext cx="433387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圓柱 48"/>
          <p:cNvSpPr/>
          <p:nvPr/>
        </p:nvSpPr>
        <p:spPr>
          <a:xfrm>
            <a:off x="2843213" y="4941888"/>
            <a:ext cx="433387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圓柱 49"/>
          <p:cNvSpPr/>
          <p:nvPr/>
        </p:nvSpPr>
        <p:spPr>
          <a:xfrm>
            <a:off x="2124075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圓柱 50"/>
          <p:cNvSpPr/>
          <p:nvPr/>
        </p:nvSpPr>
        <p:spPr>
          <a:xfrm>
            <a:off x="2124075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圓柱 51"/>
          <p:cNvSpPr/>
          <p:nvPr/>
        </p:nvSpPr>
        <p:spPr>
          <a:xfrm>
            <a:off x="1403350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圓柱 52"/>
          <p:cNvSpPr/>
          <p:nvPr/>
        </p:nvSpPr>
        <p:spPr>
          <a:xfrm>
            <a:off x="1403350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圓柱 57"/>
          <p:cNvSpPr/>
          <p:nvPr/>
        </p:nvSpPr>
        <p:spPr>
          <a:xfrm>
            <a:off x="2124075" y="4437063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圓柱 58"/>
          <p:cNvSpPr/>
          <p:nvPr/>
        </p:nvSpPr>
        <p:spPr>
          <a:xfrm>
            <a:off x="2124075" y="4365625"/>
            <a:ext cx="431800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圓柱 59"/>
          <p:cNvSpPr/>
          <p:nvPr/>
        </p:nvSpPr>
        <p:spPr>
          <a:xfrm>
            <a:off x="1403350" y="4437063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圓柱 60"/>
          <p:cNvSpPr/>
          <p:nvPr/>
        </p:nvSpPr>
        <p:spPr>
          <a:xfrm>
            <a:off x="1403350" y="4365625"/>
            <a:ext cx="431800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2879725" y="4437063"/>
            <a:ext cx="16446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1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427538" y="5013325"/>
            <a:ext cx="18700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1+0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427538" y="5589588"/>
            <a:ext cx="16462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5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23850" y="4437063"/>
            <a:ext cx="6492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0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23850" y="5013325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1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23850" y="5589588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2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879725" y="3213100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0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492500" y="3213100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1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067175" y="3213100"/>
            <a:ext cx="650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2</a:t>
            </a:r>
            <a:endParaRPr lang="zh-TW" altLang="en-US" sz="1200" dirty="0">
              <a:latin typeface="+mn-lt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0" y="4005263"/>
            <a:ext cx="2238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Physical Disk Allocation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23850" y="3068638"/>
            <a:ext cx="10890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Disk Array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95288" y="981075"/>
            <a:ext cx="992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Database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2916238" y="2565400"/>
            <a:ext cx="531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+mn-lt"/>
              </a:rPr>
              <a:t>LAN</a:t>
            </a:r>
            <a:endParaRPr lang="zh-TW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075238" y="1773238"/>
            <a:ext cx="3924300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Determine RAID level and capacity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Create Disk Groups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Partition disk groups (if necessary)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Map Partitions to LUNs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Assign LUNs to each AP Servers</a:t>
            </a:r>
            <a:endParaRPr lang="zh-TW" altLang="en-US" sz="1400" dirty="0">
              <a:latin typeface="+mn-lt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1619250" y="981075"/>
            <a:ext cx="1160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Mail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843213" y="981075"/>
            <a:ext cx="11128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File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076825" y="1052513"/>
            <a:ext cx="3816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latin typeface="+mn-lt"/>
              </a:rPr>
              <a:t>Steps to allocate disk capacity to Application Servers:</a:t>
            </a:r>
            <a:endParaRPr lang="zh-TW" altLang="en-US" sz="1600" b="1" dirty="0">
              <a:latin typeface="+mn-lt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5288" y="2276475"/>
            <a:ext cx="7032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500GB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692275" y="2276475"/>
            <a:ext cx="4826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1TB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843213" y="2276475"/>
            <a:ext cx="48418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2TB</a:t>
            </a:r>
            <a:endParaRPr lang="zh-TW" altLang="en-US" sz="1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092 L -0.21667 -0.24074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023 L -0.2283 -0.24144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16927 -0.24074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65 L -0.17327 -0.24144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09844 -0.24074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10243 -0.24144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7" grpId="0" animBg="1"/>
      <p:bldP spid="2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37" grpId="0"/>
      <p:bldP spid="38" grpId="0"/>
      <p:bldP spid="40" grpId="0"/>
      <p:bldP spid="41" grpId="0"/>
      <p:bldP spid="43" grpId="0"/>
      <p:bldP spid="43" grpId="1"/>
      <p:bldP spid="44" grpId="0"/>
      <p:bldP spid="44" grpId="1"/>
      <p:bldP spid="45" grpId="0"/>
      <p:bldP spid="45" grpId="1"/>
      <p:bldP spid="62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mtClean="0"/>
              <a:t>Traditional Disk Storage Approach</a:t>
            </a:r>
            <a:endParaRPr lang="zh-TW" altLang="en-US" sz="2000" smtClean="0"/>
          </a:p>
        </p:txBody>
      </p:sp>
      <p:pic>
        <p:nvPicPr>
          <p:cNvPr id="33795" name="圖片 3" descr="traditional disk approach.pn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39750" y="1268413"/>
            <a:ext cx="3384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柱 10"/>
          <p:cNvSpPr/>
          <p:nvPr/>
        </p:nvSpPr>
        <p:spPr>
          <a:xfrm>
            <a:off x="900113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圓柱 11"/>
          <p:cNvSpPr/>
          <p:nvPr/>
        </p:nvSpPr>
        <p:spPr>
          <a:xfrm>
            <a:off x="1979613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柱 12"/>
          <p:cNvSpPr/>
          <p:nvPr/>
        </p:nvSpPr>
        <p:spPr>
          <a:xfrm>
            <a:off x="3203575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116013" y="4292600"/>
            <a:ext cx="1655762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1116013" y="4868863"/>
            <a:ext cx="3240087" cy="576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1116013" y="5445125"/>
            <a:ext cx="3240087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圓柱 28"/>
          <p:cNvSpPr/>
          <p:nvPr/>
        </p:nvSpPr>
        <p:spPr>
          <a:xfrm>
            <a:off x="3563938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圓柱 29"/>
          <p:cNvSpPr/>
          <p:nvPr/>
        </p:nvSpPr>
        <p:spPr>
          <a:xfrm>
            <a:off x="3563938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圓柱 30"/>
          <p:cNvSpPr/>
          <p:nvPr/>
        </p:nvSpPr>
        <p:spPr>
          <a:xfrm>
            <a:off x="2843213" y="5589588"/>
            <a:ext cx="433387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圓柱 31"/>
          <p:cNvSpPr/>
          <p:nvPr/>
        </p:nvSpPr>
        <p:spPr>
          <a:xfrm>
            <a:off x="2843213" y="5516563"/>
            <a:ext cx="433387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圓柱 32"/>
          <p:cNvSpPr/>
          <p:nvPr/>
        </p:nvSpPr>
        <p:spPr>
          <a:xfrm>
            <a:off x="2124075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圓柱 33"/>
          <p:cNvSpPr/>
          <p:nvPr/>
        </p:nvSpPr>
        <p:spPr>
          <a:xfrm>
            <a:off x="2124075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圓柱 34"/>
          <p:cNvSpPr/>
          <p:nvPr/>
        </p:nvSpPr>
        <p:spPr>
          <a:xfrm>
            <a:off x="1403350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圓柱 35"/>
          <p:cNvSpPr/>
          <p:nvPr/>
        </p:nvSpPr>
        <p:spPr>
          <a:xfrm>
            <a:off x="1403350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圓柱 45"/>
          <p:cNvSpPr/>
          <p:nvPr/>
        </p:nvSpPr>
        <p:spPr>
          <a:xfrm>
            <a:off x="3563938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圓柱 46"/>
          <p:cNvSpPr/>
          <p:nvPr/>
        </p:nvSpPr>
        <p:spPr>
          <a:xfrm>
            <a:off x="3563938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圓柱 47"/>
          <p:cNvSpPr/>
          <p:nvPr/>
        </p:nvSpPr>
        <p:spPr>
          <a:xfrm>
            <a:off x="2843213" y="5013325"/>
            <a:ext cx="433387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圓柱 48"/>
          <p:cNvSpPr/>
          <p:nvPr/>
        </p:nvSpPr>
        <p:spPr>
          <a:xfrm>
            <a:off x="2843213" y="4941888"/>
            <a:ext cx="433387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圓柱 49"/>
          <p:cNvSpPr/>
          <p:nvPr/>
        </p:nvSpPr>
        <p:spPr>
          <a:xfrm>
            <a:off x="2124075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圓柱 50"/>
          <p:cNvSpPr/>
          <p:nvPr/>
        </p:nvSpPr>
        <p:spPr>
          <a:xfrm>
            <a:off x="2124075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圓柱 51"/>
          <p:cNvSpPr/>
          <p:nvPr/>
        </p:nvSpPr>
        <p:spPr>
          <a:xfrm>
            <a:off x="1403350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圓柱 52"/>
          <p:cNvSpPr/>
          <p:nvPr/>
        </p:nvSpPr>
        <p:spPr>
          <a:xfrm>
            <a:off x="1403350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圓柱 57"/>
          <p:cNvSpPr/>
          <p:nvPr/>
        </p:nvSpPr>
        <p:spPr>
          <a:xfrm>
            <a:off x="2124075" y="4437063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圓柱 58"/>
          <p:cNvSpPr/>
          <p:nvPr/>
        </p:nvSpPr>
        <p:spPr>
          <a:xfrm>
            <a:off x="2124075" y="4365625"/>
            <a:ext cx="431800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圓柱 59"/>
          <p:cNvSpPr/>
          <p:nvPr/>
        </p:nvSpPr>
        <p:spPr>
          <a:xfrm>
            <a:off x="1403350" y="4437063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圓柱 60"/>
          <p:cNvSpPr/>
          <p:nvPr/>
        </p:nvSpPr>
        <p:spPr>
          <a:xfrm>
            <a:off x="1403350" y="4365625"/>
            <a:ext cx="431800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323850" y="4437063"/>
            <a:ext cx="6492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0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23850" y="5013325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1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23850" y="5589588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2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92175" y="1558925"/>
            <a:ext cx="6508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0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933575" y="1558925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1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160713" y="1558925"/>
            <a:ext cx="6492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2</a:t>
            </a:r>
            <a:endParaRPr lang="zh-TW" altLang="en-US" sz="1200" dirty="0">
              <a:latin typeface="+mn-lt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0" y="4005263"/>
            <a:ext cx="2238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Physical Disk Allocation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23850" y="3068638"/>
            <a:ext cx="10890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Disk Array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95288" y="981075"/>
            <a:ext cx="992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Database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2916238" y="2565400"/>
            <a:ext cx="531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+mn-lt"/>
              </a:rPr>
              <a:t>LAN</a:t>
            </a:r>
            <a:endParaRPr lang="zh-TW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1619250" y="981075"/>
            <a:ext cx="1160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Mail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843213" y="981075"/>
            <a:ext cx="11128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File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859338" y="981075"/>
            <a:ext cx="38163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</a:rPr>
              <a:t>Challenges:</a:t>
            </a:r>
            <a:endParaRPr lang="zh-TW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5288" y="2276475"/>
            <a:ext cx="7032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500GB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692275" y="2276475"/>
            <a:ext cx="4826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1TB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843213" y="2276475"/>
            <a:ext cx="48418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2TB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22825" y="1412875"/>
            <a:ext cx="4321175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latin typeface="+mn-lt"/>
              </a:rPr>
              <a:t> Capacity Utilization</a:t>
            </a:r>
          </a:p>
          <a:p>
            <a:pPr>
              <a:defRPr/>
            </a:pPr>
            <a:r>
              <a:rPr lang="en-US" altLang="zh-TW" sz="1200" dirty="0">
                <a:latin typeface="+mn-lt"/>
              </a:rPr>
              <a:t>- Over provisioning @ installation</a:t>
            </a:r>
          </a:p>
          <a:p>
            <a:pPr>
              <a:defRPr/>
            </a:pPr>
            <a:r>
              <a:rPr lang="en-US" altLang="zh-TW" sz="1200" dirty="0">
                <a:latin typeface="+mn-lt"/>
              </a:rPr>
              <a:t>- Excess spaces can’t be shared by other Apps</a:t>
            </a:r>
          </a:p>
          <a:p>
            <a:pPr>
              <a:buFontTx/>
              <a:buChar char="-"/>
              <a:defRPr/>
            </a:pPr>
            <a:r>
              <a:rPr lang="en-US" altLang="zh-TW" sz="1200" dirty="0">
                <a:latin typeface="+mn-lt"/>
              </a:rPr>
              <a:t> Result in higher capital cost upfront</a:t>
            </a:r>
          </a:p>
          <a:p>
            <a:pPr>
              <a:buFontTx/>
              <a:buChar char="-"/>
              <a:defRPr/>
            </a:pPr>
            <a:endParaRPr lang="en-US" altLang="zh-TW" sz="1400" dirty="0">
              <a:latin typeface="+mn-lt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latin typeface="+mn-lt"/>
              </a:rPr>
              <a:t> Performance</a:t>
            </a:r>
          </a:p>
          <a:p>
            <a:pPr>
              <a:defRPr/>
            </a:pPr>
            <a:r>
              <a:rPr lang="en-US" altLang="zh-TW" sz="1200" dirty="0">
                <a:latin typeface="+mn-lt"/>
              </a:rPr>
              <a:t>Imbalanced I/O distribution. Performance is limited by HDD spindles when Apps with fewer capacity demand requires high IOPS (such as Database)</a:t>
            </a:r>
          </a:p>
          <a:p>
            <a:pPr>
              <a:defRPr/>
            </a:pPr>
            <a:endParaRPr lang="en-US" altLang="zh-TW" sz="1400" dirty="0">
              <a:latin typeface="+mn-lt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latin typeface="+mn-lt"/>
              </a:rPr>
              <a:t> Availability </a:t>
            </a:r>
          </a:p>
          <a:p>
            <a:pPr>
              <a:defRPr/>
            </a:pPr>
            <a:r>
              <a:rPr lang="en-US" altLang="zh-TW" sz="1200" dirty="0">
                <a:latin typeface="+mn-lt"/>
              </a:rPr>
              <a:t>Data rebuild = Re-write entire HDD. The bigger HDD the higher probability of Unexpected system downtime occurs during HDD rebuild</a:t>
            </a:r>
            <a:endParaRPr lang="zh-TW" altLang="en-US" sz="1200" dirty="0">
              <a:latin typeface="+mn-lt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148263" y="5589588"/>
            <a:ext cx="36496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</a:rPr>
              <a:t>Waste Space= Increase Cost !</a:t>
            </a:r>
            <a:endParaRPr lang="zh-TW" altLang="en-US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4" name="直線接點 73"/>
          <p:cNvCxnSpPr/>
          <p:nvPr/>
        </p:nvCxnSpPr>
        <p:spPr>
          <a:xfrm>
            <a:off x="3924300" y="5300663"/>
            <a:ext cx="1152525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flipV="1">
            <a:off x="3779838" y="5732463"/>
            <a:ext cx="1296987" cy="136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/>
          <p:cNvSpPr txBox="1"/>
          <p:nvPr/>
        </p:nvSpPr>
        <p:spPr>
          <a:xfrm>
            <a:off x="3132138" y="4437063"/>
            <a:ext cx="44275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</a:rPr>
              <a:t>Fewer Spindles= Poor Performance !</a:t>
            </a:r>
            <a:endParaRPr lang="zh-TW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乘號 82"/>
          <p:cNvSpPr/>
          <p:nvPr/>
        </p:nvSpPr>
        <p:spPr>
          <a:xfrm>
            <a:off x="3492500" y="4868863"/>
            <a:ext cx="647700" cy="5762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4500563" y="5013325"/>
            <a:ext cx="38925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FF0000"/>
                </a:solidFill>
                <a:latin typeface="+mn-lt"/>
              </a:rPr>
              <a:t>Rebuild Entire HDD= High Risk !</a:t>
            </a:r>
            <a:endParaRPr lang="zh-TW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右大括弧 84"/>
          <p:cNvSpPr/>
          <p:nvPr/>
        </p:nvSpPr>
        <p:spPr>
          <a:xfrm>
            <a:off x="2843213" y="4356100"/>
            <a:ext cx="288925" cy="482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79" grpId="0"/>
      <p:bldP spid="79" grpId="1"/>
      <p:bldP spid="84" grpId="0"/>
      <p:bldP spid="85" grpId="0" animBg="1"/>
      <p:bldP spid="8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3" descr="traditional disk approach.pn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39750" y="1268413"/>
            <a:ext cx="3384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圓柱 53"/>
          <p:cNvSpPr/>
          <p:nvPr/>
        </p:nvSpPr>
        <p:spPr>
          <a:xfrm>
            <a:off x="2771775" y="3213100"/>
            <a:ext cx="1223963" cy="8636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20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mtClean="0"/>
              <a:t>The D-Link way of Virtualization</a:t>
            </a:r>
            <a:endParaRPr lang="zh-TW" altLang="en-US" sz="2000" smtClean="0"/>
          </a:p>
        </p:txBody>
      </p:sp>
      <p:sp>
        <p:nvSpPr>
          <p:cNvPr id="28" name="圓角矩形 27"/>
          <p:cNvSpPr/>
          <p:nvPr/>
        </p:nvSpPr>
        <p:spPr>
          <a:xfrm>
            <a:off x="1042988" y="4437063"/>
            <a:ext cx="3024187" cy="1223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4211638" y="4941888"/>
            <a:ext cx="1644650" cy="276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1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211638" y="5300663"/>
            <a:ext cx="1870075" cy="2778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1+0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995738" y="3500438"/>
            <a:ext cx="7112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Vol. DB</a:t>
            </a:r>
            <a:endParaRPr lang="zh-TW" altLang="en-US" sz="1100" dirty="0">
              <a:latin typeface="+mn-lt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95738" y="3671888"/>
            <a:ext cx="78581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Vol. Mail</a:t>
            </a:r>
            <a:endParaRPr lang="zh-TW" altLang="en-US" sz="1100" dirty="0">
              <a:latin typeface="+mn-lt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95738" y="3311525"/>
            <a:ext cx="8207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Vol. Files</a:t>
            </a:r>
            <a:endParaRPr lang="zh-TW" altLang="en-US" sz="1100" dirty="0">
              <a:latin typeface="+mn-lt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79388" y="4149725"/>
            <a:ext cx="2994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Disks/ Virtual Volume Allocation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23850" y="3068638"/>
            <a:ext cx="10890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Disk Array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95288" y="981075"/>
            <a:ext cx="9921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Database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2916238" y="2565400"/>
            <a:ext cx="531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+mn-lt"/>
              </a:rPr>
              <a:t>LAN</a:t>
            </a:r>
            <a:endParaRPr lang="zh-TW" alt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075238" y="1773238"/>
            <a:ext cx="392430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File Server(s)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Database Server(s)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Mail Server(s)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1619250" y="981075"/>
            <a:ext cx="1160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Mail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843213" y="981075"/>
            <a:ext cx="11128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n-lt"/>
              </a:rPr>
              <a:t>File Server</a:t>
            </a:r>
            <a:endParaRPr lang="zh-TW" altLang="en-US" sz="1200" b="1" dirty="0">
              <a:latin typeface="+mn-lt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076825" y="1052513"/>
            <a:ext cx="3816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latin typeface="+mn-lt"/>
              </a:rPr>
              <a:t>Application Based Volume Creation:</a:t>
            </a:r>
            <a:endParaRPr lang="zh-TW" altLang="en-US" sz="1600" b="1" dirty="0">
              <a:latin typeface="+mn-lt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5288" y="2276475"/>
            <a:ext cx="7032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500GB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692275" y="2276475"/>
            <a:ext cx="4826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1TB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843213" y="2276475"/>
            <a:ext cx="48418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2TB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57" name="圓柱 56"/>
          <p:cNvSpPr/>
          <p:nvPr/>
        </p:nvSpPr>
        <p:spPr>
          <a:xfrm>
            <a:off x="2771775" y="3500438"/>
            <a:ext cx="1223963" cy="433387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6" name="圓柱 55"/>
          <p:cNvSpPr/>
          <p:nvPr/>
        </p:nvSpPr>
        <p:spPr>
          <a:xfrm>
            <a:off x="2771775" y="3284538"/>
            <a:ext cx="1223963" cy="504825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圓柱 54"/>
          <p:cNvSpPr/>
          <p:nvPr/>
        </p:nvSpPr>
        <p:spPr>
          <a:xfrm>
            <a:off x="2771775" y="3213100"/>
            <a:ext cx="1223963" cy="4318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3995738" y="3860800"/>
            <a:ext cx="103187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Shared Pool</a:t>
            </a:r>
            <a:endParaRPr lang="zh-TW" altLang="en-US" sz="1100" dirty="0">
              <a:latin typeface="+mn-lt"/>
            </a:endParaRPr>
          </a:p>
        </p:txBody>
      </p:sp>
      <p:sp>
        <p:nvSpPr>
          <p:cNvPr id="74" name="圓柱 73"/>
          <p:cNvSpPr/>
          <p:nvPr/>
        </p:nvSpPr>
        <p:spPr>
          <a:xfrm>
            <a:off x="2627313" y="4581525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5" name="圓柱 74"/>
          <p:cNvSpPr/>
          <p:nvPr/>
        </p:nvSpPr>
        <p:spPr>
          <a:xfrm>
            <a:off x="2627313" y="4724400"/>
            <a:ext cx="431800" cy="217488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圓柱 75"/>
          <p:cNvSpPr/>
          <p:nvPr/>
        </p:nvSpPr>
        <p:spPr>
          <a:xfrm>
            <a:off x="2627313" y="4652963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" name="圓柱 76"/>
          <p:cNvSpPr/>
          <p:nvPr/>
        </p:nvSpPr>
        <p:spPr>
          <a:xfrm>
            <a:off x="2627313" y="45815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8" name="圓柱 77"/>
          <p:cNvSpPr/>
          <p:nvPr/>
        </p:nvSpPr>
        <p:spPr>
          <a:xfrm>
            <a:off x="3276600" y="4581525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9" name="圓柱 78"/>
          <p:cNvSpPr/>
          <p:nvPr/>
        </p:nvSpPr>
        <p:spPr>
          <a:xfrm>
            <a:off x="3276600" y="4724400"/>
            <a:ext cx="431800" cy="217488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0" name="圓柱 79"/>
          <p:cNvSpPr/>
          <p:nvPr/>
        </p:nvSpPr>
        <p:spPr>
          <a:xfrm>
            <a:off x="3276600" y="4652963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1" name="圓柱 80"/>
          <p:cNvSpPr/>
          <p:nvPr/>
        </p:nvSpPr>
        <p:spPr>
          <a:xfrm>
            <a:off x="3276600" y="45815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2" name="圓柱 81"/>
          <p:cNvSpPr/>
          <p:nvPr/>
        </p:nvSpPr>
        <p:spPr>
          <a:xfrm>
            <a:off x="1331913" y="4581525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3" name="圓柱 82"/>
          <p:cNvSpPr/>
          <p:nvPr/>
        </p:nvSpPr>
        <p:spPr>
          <a:xfrm>
            <a:off x="1331913" y="4724400"/>
            <a:ext cx="431800" cy="217488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4" name="圓柱 83"/>
          <p:cNvSpPr/>
          <p:nvPr/>
        </p:nvSpPr>
        <p:spPr>
          <a:xfrm>
            <a:off x="1331913" y="4652963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5" name="圓柱 84"/>
          <p:cNvSpPr/>
          <p:nvPr/>
        </p:nvSpPr>
        <p:spPr>
          <a:xfrm>
            <a:off x="1331913" y="45815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6" name="圓柱 85"/>
          <p:cNvSpPr/>
          <p:nvPr/>
        </p:nvSpPr>
        <p:spPr>
          <a:xfrm>
            <a:off x="1979613" y="4581525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7" name="圓柱 86"/>
          <p:cNvSpPr/>
          <p:nvPr/>
        </p:nvSpPr>
        <p:spPr>
          <a:xfrm>
            <a:off x="1979613" y="4724400"/>
            <a:ext cx="431800" cy="217488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8" name="圓柱 87"/>
          <p:cNvSpPr/>
          <p:nvPr/>
        </p:nvSpPr>
        <p:spPr>
          <a:xfrm>
            <a:off x="1979613" y="4652963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9" name="圓柱 88"/>
          <p:cNvSpPr/>
          <p:nvPr/>
        </p:nvSpPr>
        <p:spPr>
          <a:xfrm>
            <a:off x="1979613" y="45815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0" name="圓柱 89"/>
          <p:cNvSpPr/>
          <p:nvPr/>
        </p:nvSpPr>
        <p:spPr>
          <a:xfrm>
            <a:off x="2627313" y="51577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1" name="圓柱 90"/>
          <p:cNvSpPr/>
          <p:nvPr/>
        </p:nvSpPr>
        <p:spPr>
          <a:xfrm>
            <a:off x="2627313" y="53006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" name="圓柱 91"/>
          <p:cNvSpPr/>
          <p:nvPr/>
        </p:nvSpPr>
        <p:spPr>
          <a:xfrm>
            <a:off x="2627313" y="52292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圓柱 92"/>
          <p:cNvSpPr/>
          <p:nvPr/>
        </p:nvSpPr>
        <p:spPr>
          <a:xfrm>
            <a:off x="2627313" y="51577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4" name="圓柱 93"/>
          <p:cNvSpPr/>
          <p:nvPr/>
        </p:nvSpPr>
        <p:spPr>
          <a:xfrm>
            <a:off x="3276600" y="51577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5" name="圓柱 94"/>
          <p:cNvSpPr/>
          <p:nvPr/>
        </p:nvSpPr>
        <p:spPr>
          <a:xfrm>
            <a:off x="3276600" y="53006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6" name="圓柱 95"/>
          <p:cNvSpPr/>
          <p:nvPr/>
        </p:nvSpPr>
        <p:spPr>
          <a:xfrm>
            <a:off x="3276600" y="52292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7" name="圓柱 96"/>
          <p:cNvSpPr/>
          <p:nvPr/>
        </p:nvSpPr>
        <p:spPr>
          <a:xfrm>
            <a:off x="3276600" y="51577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8" name="圓柱 97"/>
          <p:cNvSpPr/>
          <p:nvPr/>
        </p:nvSpPr>
        <p:spPr>
          <a:xfrm>
            <a:off x="1331913" y="51577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9" name="圓柱 98"/>
          <p:cNvSpPr/>
          <p:nvPr/>
        </p:nvSpPr>
        <p:spPr>
          <a:xfrm>
            <a:off x="1331913" y="53006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0" name="圓柱 99"/>
          <p:cNvSpPr/>
          <p:nvPr/>
        </p:nvSpPr>
        <p:spPr>
          <a:xfrm>
            <a:off x="1331913" y="52292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1" name="圓柱 100"/>
          <p:cNvSpPr/>
          <p:nvPr/>
        </p:nvSpPr>
        <p:spPr>
          <a:xfrm>
            <a:off x="1331913" y="51577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" name="圓柱 101"/>
          <p:cNvSpPr/>
          <p:nvPr/>
        </p:nvSpPr>
        <p:spPr>
          <a:xfrm>
            <a:off x="1979613" y="51577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3" name="圓柱 102"/>
          <p:cNvSpPr/>
          <p:nvPr/>
        </p:nvSpPr>
        <p:spPr>
          <a:xfrm>
            <a:off x="1979613" y="53006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圓柱 103"/>
          <p:cNvSpPr/>
          <p:nvPr/>
        </p:nvSpPr>
        <p:spPr>
          <a:xfrm>
            <a:off x="1979613" y="52292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5" name="圓柱 104"/>
          <p:cNvSpPr/>
          <p:nvPr/>
        </p:nvSpPr>
        <p:spPr>
          <a:xfrm>
            <a:off x="1979613" y="51577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3" name="圓柱 112"/>
          <p:cNvSpPr/>
          <p:nvPr/>
        </p:nvSpPr>
        <p:spPr>
          <a:xfrm>
            <a:off x="900113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圓柱 113"/>
          <p:cNvSpPr/>
          <p:nvPr/>
        </p:nvSpPr>
        <p:spPr>
          <a:xfrm>
            <a:off x="1979613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5" name="圓柱 114"/>
          <p:cNvSpPr/>
          <p:nvPr/>
        </p:nvSpPr>
        <p:spPr>
          <a:xfrm>
            <a:off x="3203575" y="1839913"/>
            <a:ext cx="431800" cy="431800"/>
          </a:xfrm>
          <a:prstGeom prst="can">
            <a:avLst>
              <a:gd name="adj" fmla="val 295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6" name="文字方塊 115"/>
          <p:cNvSpPr txBox="1"/>
          <p:nvPr/>
        </p:nvSpPr>
        <p:spPr>
          <a:xfrm>
            <a:off x="892175" y="1558925"/>
            <a:ext cx="752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Vol. DB</a:t>
            </a:r>
            <a:endParaRPr lang="zh-TW" altLang="en-US" sz="1200" dirty="0">
              <a:latin typeface="+mn-lt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1933575" y="1558925"/>
            <a:ext cx="8334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Vol. Mail</a:t>
            </a:r>
            <a:endParaRPr lang="zh-TW" altLang="en-US" sz="1200" dirty="0">
              <a:latin typeface="+mn-lt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3160713" y="1558925"/>
            <a:ext cx="871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Vol. Files</a:t>
            </a:r>
            <a:endParaRPr lang="zh-TW" altLang="en-US" sz="1200" dirty="0">
              <a:latin typeface="+mn-lt"/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4211638" y="4581525"/>
            <a:ext cx="1644650" cy="27622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RAID 5 Disk Group</a:t>
            </a:r>
            <a:endParaRPr lang="zh-TW" altLang="en-US" sz="1200" dirty="0">
              <a:latin typeface="+mn-lt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5076825" y="1773238"/>
            <a:ext cx="3922713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File Server(s)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Database Server(s)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  <a:defRPr/>
            </a:pPr>
            <a:r>
              <a:rPr lang="en-US" altLang="zh-TW" sz="1400" dirty="0">
                <a:latin typeface="+mn-lt"/>
              </a:rPr>
              <a:t>Select RAID level and disks to Mail Server(s)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/>
      <p:bldP spid="44" grpId="0"/>
      <p:bldP spid="45" grpId="0"/>
      <p:bldP spid="57" grpId="0" animBg="1"/>
      <p:bldP spid="56" grpId="0" animBg="1"/>
      <p:bldP spid="55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mtClean="0"/>
              <a:t>The Value of D-Link Virtualization</a:t>
            </a:r>
            <a:endParaRPr lang="zh-TW" altLang="en-US" sz="2000" smtClean="0"/>
          </a:p>
        </p:txBody>
      </p:sp>
      <p:sp>
        <p:nvSpPr>
          <p:cNvPr id="14" name="圓角矩形 13"/>
          <p:cNvSpPr/>
          <p:nvPr/>
        </p:nvSpPr>
        <p:spPr>
          <a:xfrm>
            <a:off x="323850" y="4292600"/>
            <a:ext cx="2160588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23850" y="4868863"/>
            <a:ext cx="3743325" cy="576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323850" y="5445125"/>
            <a:ext cx="3743325" cy="576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圓柱 28"/>
          <p:cNvSpPr/>
          <p:nvPr/>
        </p:nvSpPr>
        <p:spPr>
          <a:xfrm>
            <a:off x="3276600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圓柱 29"/>
          <p:cNvSpPr/>
          <p:nvPr/>
        </p:nvSpPr>
        <p:spPr>
          <a:xfrm>
            <a:off x="3276600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圓柱 30"/>
          <p:cNvSpPr/>
          <p:nvPr/>
        </p:nvSpPr>
        <p:spPr>
          <a:xfrm>
            <a:off x="2555875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圓柱 31"/>
          <p:cNvSpPr/>
          <p:nvPr/>
        </p:nvSpPr>
        <p:spPr>
          <a:xfrm>
            <a:off x="2555875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圓柱 32"/>
          <p:cNvSpPr/>
          <p:nvPr/>
        </p:nvSpPr>
        <p:spPr>
          <a:xfrm>
            <a:off x="1835150" y="5589588"/>
            <a:ext cx="433388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圓柱 33"/>
          <p:cNvSpPr/>
          <p:nvPr/>
        </p:nvSpPr>
        <p:spPr>
          <a:xfrm>
            <a:off x="1835150" y="5516563"/>
            <a:ext cx="433388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圓柱 34"/>
          <p:cNvSpPr/>
          <p:nvPr/>
        </p:nvSpPr>
        <p:spPr>
          <a:xfrm>
            <a:off x="1116013" y="5589588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圓柱 35"/>
          <p:cNvSpPr/>
          <p:nvPr/>
        </p:nvSpPr>
        <p:spPr>
          <a:xfrm>
            <a:off x="1116013" y="5516563"/>
            <a:ext cx="431800" cy="241300"/>
          </a:xfrm>
          <a:prstGeom prst="can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圓柱 45"/>
          <p:cNvSpPr/>
          <p:nvPr/>
        </p:nvSpPr>
        <p:spPr>
          <a:xfrm>
            <a:off x="3276600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圓柱 46"/>
          <p:cNvSpPr/>
          <p:nvPr/>
        </p:nvSpPr>
        <p:spPr>
          <a:xfrm>
            <a:off x="3276600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圓柱 47"/>
          <p:cNvSpPr/>
          <p:nvPr/>
        </p:nvSpPr>
        <p:spPr>
          <a:xfrm>
            <a:off x="2555875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圓柱 48"/>
          <p:cNvSpPr/>
          <p:nvPr/>
        </p:nvSpPr>
        <p:spPr>
          <a:xfrm>
            <a:off x="2555875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圓柱 49"/>
          <p:cNvSpPr/>
          <p:nvPr/>
        </p:nvSpPr>
        <p:spPr>
          <a:xfrm>
            <a:off x="1835150" y="5013325"/>
            <a:ext cx="433388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圓柱 50"/>
          <p:cNvSpPr/>
          <p:nvPr/>
        </p:nvSpPr>
        <p:spPr>
          <a:xfrm>
            <a:off x="1835150" y="4941888"/>
            <a:ext cx="433388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圓柱 51"/>
          <p:cNvSpPr/>
          <p:nvPr/>
        </p:nvSpPr>
        <p:spPr>
          <a:xfrm>
            <a:off x="1116013" y="5013325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圓柱 52"/>
          <p:cNvSpPr/>
          <p:nvPr/>
        </p:nvSpPr>
        <p:spPr>
          <a:xfrm>
            <a:off x="1116013" y="4941888"/>
            <a:ext cx="431800" cy="239712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8" name="圓柱 57"/>
          <p:cNvSpPr/>
          <p:nvPr/>
        </p:nvSpPr>
        <p:spPr>
          <a:xfrm>
            <a:off x="1835150" y="4437063"/>
            <a:ext cx="433388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" name="圓柱 58"/>
          <p:cNvSpPr/>
          <p:nvPr/>
        </p:nvSpPr>
        <p:spPr>
          <a:xfrm>
            <a:off x="1835150" y="4365625"/>
            <a:ext cx="433388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0" name="圓柱 59"/>
          <p:cNvSpPr/>
          <p:nvPr/>
        </p:nvSpPr>
        <p:spPr>
          <a:xfrm>
            <a:off x="1116013" y="4437063"/>
            <a:ext cx="431800" cy="384175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" name="圓柱 60"/>
          <p:cNvSpPr/>
          <p:nvPr/>
        </p:nvSpPr>
        <p:spPr>
          <a:xfrm>
            <a:off x="1116013" y="4365625"/>
            <a:ext cx="431800" cy="2397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323850" y="4437063"/>
            <a:ext cx="6492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0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23850" y="5013325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1</a:t>
            </a:r>
            <a:endParaRPr lang="zh-TW" altLang="en-US" sz="1200" dirty="0">
              <a:latin typeface="+mn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23850" y="5589588"/>
            <a:ext cx="6492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dirty="0">
                <a:latin typeface="+mn-lt"/>
              </a:rPr>
              <a:t>LUN 2</a:t>
            </a:r>
            <a:endParaRPr lang="zh-TW" altLang="en-US" sz="1200" dirty="0">
              <a:latin typeface="+mn-lt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323850" y="908050"/>
            <a:ext cx="38163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Traditional Disk Storage: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7338" y="1341438"/>
            <a:ext cx="4140200" cy="2922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Capacity Utilization</a:t>
            </a:r>
          </a:p>
          <a:p>
            <a:pPr>
              <a:defRPr/>
            </a:pP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Over provisioning @ installation</a:t>
            </a:r>
          </a:p>
          <a:p>
            <a:pPr>
              <a:defRPr/>
            </a:pP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Excess spaces can’t be shared by other Apps</a:t>
            </a:r>
          </a:p>
          <a:p>
            <a:pPr>
              <a:buFontTx/>
              <a:buChar char="-"/>
              <a:defRPr/>
            </a:pP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Result in higher capital cost upfront</a:t>
            </a:r>
          </a:p>
          <a:p>
            <a:pPr>
              <a:buFontTx/>
              <a:buChar char="-"/>
              <a:defRPr/>
            </a:pPr>
            <a:endParaRPr lang="en-US" altLang="zh-TW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Performance</a:t>
            </a:r>
          </a:p>
          <a:p>
            <a:pPr>
              <a:defRPr/>
            </a:pP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Imbalanced I/O distribution. Performance is limited by HDD spindles when Apps with fewer capacity demand requires high IOPS (such as Database)</a:t>
            </a:r>
          </a:p>
          <a:p>
            <a:pPr>
              <a:defRPr/>
            </a:pPr>
            <a:endParaRPr lang="en-US" altLang="zh-TW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Availability </a:t>
            </a:r>
          </a:p>
          <a:p>
            <a:pPr>
              <a:defRPr/>
            </a:pP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Data rebuild = Re-write entire HDD. The bigger HDD the higher probability of Unexpected system downtime occurs during HDD rebuild</a:t>
            </a:r>
            <a:endParaRPr lang="zh-TW" altLang="en-US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4643438" y="4797425"/>
            <a:ext cx="4321175" cy="1223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7272338" y="5300663"/>
            <a:ext cx="1522412" cy="2619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RAID 1 Disk Group</a:t>
            </a:r>
            <a:endParaRPr lang="zh-TW" altLang="en-US" sz="1100" dirty="0">
              <a:latin typeface="+mn-lt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7272338" y="5661025"/>
            <a:ext cx="1727200" cy="2619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RAID 1+0 Disk Group</a:t>
            </a:r>
            <a:endParaRPr lang="zh-TW" altLang="en-US" sz="1100" dirty="0">
              <a:latin typeface="+mn-lt"/>
            </a:endParaRPr>
          </a:p>
        </p:txBody>
      </p:sp>
      <p:sp>
        <p:nvSpPr>
          <p:cNvPr id="76" name="圓柱 75"/>
          <p:cNvSpPr/>
          <p:nvPr/>
        </p:nvSpPr>
        <p:spPr>
          <a:xfrm>
            <a:off x="6083300" y="49418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7" name="圓柱 76"/>
          <p:cNvSpPr/>
          <p:nvPr/>
        </p:nvSpPr>
        <p:spPr>
          <a:xfrm>
            <a:off x="6083300" y="50847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8" name="圓柱 77"/>
          <p:cNvSpPr/>
          <p:nvPr/>
        </p:nvSpPr>
        <p:spPr>
          <a:xfrm>
            <a:off x="6083300" y="50133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0" name="圓柱 79"/>
          <p:cNvSpPr/>
          <p:nvPr/>
        </p:nvSpPr>
        <p:spPr>
          <a:xfrm>
            <a:off x="6083300" y="49418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1" name="圓柱 80"/>
          <p:cNvSpPr/>
          <p:nvPr/>
        </p:nvSpPr>
        <p:spPr>
          <a:xfrm>
            <a:off x="6732588" y="49418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2" name="圓柱 81"/>
          <p:cNvSpPr/>
          <p:nvPr/>
        </p:nvSpPr>
        <p:spPr>
          <a:xfrm>
            <a:off x="6732588" y="50847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6" name="圓柱 85"/>
          <p:cNvSpPr/>
          <p:nvPr/>
        </p:nvSpPr>
        <p:spPr>
          <a:xfrm>
            <a:off x="6732588" y="50133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7" name="圓柱 86"/>
          <p:cNvSpPr/>
          <p:nvPr/>
        </p:nvSpPr>
        <p:spPr>
          <a:xfrm>
            <a:off x="6732588" y="49418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8" name="圓柱 87"/>
          <p:cNvSpPr/>
          <p:nvPr/>
        </p:nvSpPr>
        <p:spPr>
          <a:xfrm>
            <a:off x="4787900" y="49418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9" name="圓柱 88"/>
          <p:cNvSpPr/>
          <p:nvPr/>
        </p:nvSpPr>
        <p:spPr>
          <a:xfrm>
            <a:off x="4787900" y="50847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0" name="圓柱 89"/>
          <p:cNvSpPr/>
          <p:nvPr/>
        </p:nvSpPr>
        <p:spPr>
          <a:xfrm>
            <a:off x="4787900" y="50133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1" name="圓柱 90"/>
          <p:cNvSpPr/>
          <p:nvPr/>
        </p:nvSpPr>
        <p:spPr>
          <a:xfrm>
            <a:off x="4787900" y="49418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2" name="圓柱 91"/>
          <p:cNvSpPr/>
          <p:nvPr/>
        </p:nvSpPr>
        <p:spPr>
          <a:xfrm>
            <a:off x="5435600" y="4941888"/>
            <a:ext cx="431800" cy="431800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圓柱 92"/>
          <p:cNvSpPr/>
          <p:nvPr/>
        </p:nvSpPr>
        <p:spPr>
          <a:xfrm>
            <a:off x="5435600" y="50847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4" name="圓柱 93"/>
          <p:cNvSpPr/>
          <p:nvPr/>
        </p:nvSpPr>
        <p:spPr>
          <a:xfrm>
            <a:off x="5435600" y="5013325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5" name="圓柱 94"/>
          <p:cNvSpPr/>
          <p:nvPr/>
        </p:nvSpPr>
        <p:spPr>
          <a:xfrm>
            <a:off x="5435600" y="4941888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6" name="圓柱 95"/>
          <p:cNvSpPr/>
          <p:nvPr/>
        </p:nvSpPr>
        <p:spPr>
          <a:xfrm>
            <a:off x="6083300" y="5516563"/>
            <a:ext cx="431800" cy="433387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7" name="圓柱 96"/>
          <p:cNvSpPr/>
          <p:nvPr/>
        </p:nvSpPr>
        <p:spPr>
          <a:xfrm>
            <a:off x="6083300" y="56610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8" name="圓柱 97"/>
          <p:cNvSpPr/>
          <p:nvPr/>
        </p:nvSpPr>
        <p:spPr>
          <a:xfrm>
            <a:off x="6083300" y="5589588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9" name="圓柱 98"/>
          <p:cNvSpPr/>
          <p:nvPr/>
        </p:nvSpPr>
        <p:spPr>
          <a:xfrm>
            <a:off x="6083300" y="55165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0" name="圓柱 99"/>
          <p:cNvSpPr/>
          <p:nvPr/>
        </p:nvSpPr>
        <p:spPr>
          <a:xfrm>
            <a:off x="6732588" y="5516563"/>
            <a:ext cx="431800" cy="433387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1" name="圓柱 100"/>
          <p:cNvSpPr/>
          <p:nvPr/>
        </p:nvSpPr>
        <p:spPr>
          <a:xfrm>
            <a:off x="6732588" y="56610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" name="圓柱 101"/>
          <p:cNvSpPr/>
          <p:nvPr/>
        </p:nvSpPr>
        <p:spPr>
          <a:xfrm>
            <a:off x="6732588" y="5589588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3" name="圓柱 102"/>
          <p:cNvSpPr/>
          <p:nvPr/>
        </p:nvSpPr>
        <p:spPr>
          <a:xfrm>
            <a:off x="6732588" y="55165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圓柱 103"/>
          <p:cNvSpPr/>
          <p:nvPr/>
        </p:nvSpPr>
        <p:spPr>
          <a:xfrm>
            <a:off x="4787900" y="5516563"/>
            <a:ext cx="431800" cy="433387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5" name="圓柱 104"/>
          <p:cNvSpPr/>
          <p:nvPr/>
        </p:nvSpPr>
        <p:spPr>
          <a:xfrm>
            <a:off x="4787900" y="56610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6" name="圓柱 105"/>
          <p:cNvSpPr/>
          <p:nvPr/>
        </p:nvSpPr>
        <p:spPr>
          <a:xfrm>
            <a:off x="4787900" y="5589588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7" name="圓柱 106"/>
          <p:cNvSpPr/>
          <p:nvPr/>
        </p:nvSpPr>
        <p:spPr>
          <a:xfrm>
            <a:off x="4787900" y="55165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8" name="圓柱 107"/>
          <p:cNvSpPr/>
          <p:nvPr/>
        </p:nvSpPr>
        <p:spPr>
          <a:xfrm>
            <a:off x="5435600" y="5516563"/>
            <a:ext cx="431800" cy="433387"/>
          </a:xfrm>
          <a:prstGeom prst="can">
            <a:avLst>
              <a:gd name="adj" fmla="val 37374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9" name="圓柱 108"/>
          <p:cNvSpPr/>
          <p:nvPr/>
        </p:nvSpPr>
        <p:spPr>
          <a:xfrm>
            <a:off x="5435600" y="5661025"/>
            <a:ext cx="431800" cy="215900"/>
          </a:xfrm>
          <a:prstGeom prst="can">
            <a:avLst>
              <a:gd name="adj" fmla="val 50000"/>
            </a:avLst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0" name="圓柱 109"/>
          <p:cNvSpPr/>
          <p:nvPr/>
        </p:nvSpPr>
        <p:spPr>
          <a:xfrm>
            <a:off x="5435600" y="5589588"/>
            <a:ext cx="431800" cy="21590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1" name="圓柱 110"/>
          <p:cNvSpPr/>
          <p:nvPr/>
        </p:nvSpPr>
        <p:spPr>
          <a:xfrm>
            <a:off x="5435600" y="5516563"/>
            <a:ext cx="431800" cy="215900"/>
          </a:xfrm>
          <a:prstGeom prst="can">
            <a:avLst>
              <a:gd name="adj" fmla="val 50000"/>
            </a:avLst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" name="文字方塊 111"/>
          <p:cNvSpPr txBox="1"/>
          <p:nvPr/>
        </p:nvSpPr>
        <p:spPr>
          <a:xfrm>
            <a:off x="7272338" y="4941888"/>
            <a:ext cx="1522412" cy="26035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100" dirty="0">
                <a:latin typeface="+mn-lt"/>
              </a:rPr>
              <a:t>RAID 5 Disk Group</a:t>
            </a:r>
            <a:endParaRPr lang="zh-TW" altLang="en-US" sz="1100" dirty="0">
              <a:latin typeface="+mn-lt"/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4643438" y="908050"/>
            <a:ext cx="38163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rgbClr val="0000FF"/>
                </a:solidFill>
                <a:latin typeface="+mn-lt"/>
              </a:rPr>
              <a:t>xStack Storage Virtualization</a:t>
            </a:r>
            <a:r>
              <a:rPr lang="en-US" altLang="zh-TW" sz="1600" b="1" dirty="0">
                <a:latin typeface="+mn-lt"/>
              </a:rPr>
              <a:t>:</a:t>
            </a:r>
            <a:endParaRPr lang="zh-TW" altLang="en-US" sz="1600" b="1" dirty="0">
              <a:latin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643438" y="1341438"/>
            <a:ext cx="43561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rgbClr val="0000FF"/>
                </a:solidFill>
                <a:latin typeface="+mn-lt"/>
              </a:rPr>
              <a:t> Capacity Utilization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- Less Capacity Requirement @ installation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- Disk pool (Free Space) is shared with all Apps</a:t>
            </a:r>
          </a:p>
          <a:p>
            <a:pPr>
              <a:buFontTx/>
              <a:buChar char="-"/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 Only Buy What You Need Today</a:t>
            </a:r>
          </a:p>
          <a:p>
            <a:pPr>
              <a:buFontTx/>
              <a:buChar char="-"/>
              <a:defRPr/>
            </a:pPr>
            <a:endParaRPr lang="en-US" altLang="zh-TW" sz="1400" dirty="0">
              <a:solidFill>
                <a:srgbClr val="0000FF"/>
              </a:solidFill>
              <a:latin typeface="+mn-lt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rgbClr val="0000FF"/>
                </a:solidFill>
                <a:latin typeface="+mn-lt"/>
              </a:rPr>
              <a:t> Performance</a:t>
            </a:r>
            <a:endParaRPr lang="en-US" altLang="zh-TW" sz="1200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- Increases performance by spreading  data among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  greater spindle of drives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- Optimized RAID level for each Application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 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altLang="zh-TW" sz="1400" b="1" dirty="0">
                <a:solidFill>
                  <a:srgbClr val="0000FF"/>
                </a:solidFill>
                <a:latin typeface="+mn-lt"/>
              </a:rPr>
              <a:t> Availability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0000FF"/>
                </a:solidFill>
                <a:latin typeface="+mn-lt"/>
              </a:rPr>
              <a:t>Minimize Rebuild time by Micro Rebuild Technology. Reduce data corruption probability and System  Downtime. </a:t>
            </a:r>
            <a:endParaRPr lang="zh-TW" altLang="en-US" sz="1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3754"/>
          <a:stretch>
            <a:fillRect/>
          </a:stretch>
        </p:blipFill>
        <p:spPr bwMode="auto">
          <a:xfrm>
            <a:off x="539750" y="1484313"/>
            <a:ext cx="748823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076" t="23004" r="29237" b="26875"/>
          <a:stretch>
            <a:fillRect/>
          </a:stretch>
        </p:blipFill>
        <p:spPr bwMode="auto">
          <a:xfrm>
            <a:off x="2163763" y="1454150"/>
            <a:ext cx="4719637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9076" t="22874" r="29156" b="26875"/>
          <a:stretch>
            <a:fillRect/>
          </a:stretch>
        </p:blipFill>
        <p:spPr bwMode="auto">
          <a:xfrm>
            <a:off x="2566988" y="1704975"/>
            <a:ext cx="472916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9076" t="23004" r="29156" b="26875"/>
          <a:stretch>
            <a:fillRect/>
          </a:stretch>
        </p:blipFill>
        <p:spPr bwMode="auto">
          <a:xfrm>
            <a:off x="2992438" y="1998663"/>
            <a:ext cx="47275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29076" t="23004" r="29156" b="26875"/>
          <a:stretch>
            <a:fillRect/>
          </a:stretch>
        </p:blipFill>
        <p:spPr bwMode="auto">
          <a:xfrm>
            <a:off x="3416300" y="2281238"/>
            <a:ext cx="472916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29156" t="23132" r="29156" b="27003"/>
          <a:stretch>
            <a:fillRect/>
          </a:stretch>
        </p:blipFill>
        <p:spPr bwMode="auto">
          <a:xfrm>
            <a:off x="3851275" y="2565400"/>
            <a:ext cx="47196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標題 10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dirty="0" smtClean="0"/>
              <a:t>5 mouse clicks to get volume online</a:t>
            </a:r>
            <a:endParaRPr lang="zh-TW" altLang="en-US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468313" y="1052513"/>
            <a:ext cx="8064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latin typeface="+mn-lt"/>
              </a:rPr>
              <a:t>Application Based Volume Creation: Get Volume On-Line in 5 Clicks</a:t>
            </a:r>
            <a:endParaRPr lang="zh-TW" altLang="en-US" sz="16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Technology Overview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567737" cy="4895850"/>
          </a:xfrm>
        </p:spPr>
        <p:txBody>
          <a:bodyPr lIns="91429" tIns="45715" rIns="91429" bIns="45715"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Direct Attached Storage (DAS) – storage devices directly attached to a computer  i.e. internal disk drive.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Network Attached Storage (NAS) – file server attached directly to a network, imbedded file system allows users to share pool of storage.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Storage Area Network (SAN) – block level storage pools attached to a private network for mounting to host machines.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Fiber Channel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  <a:cs typeface="Arial" charset="0"/>
              </a:rPr>
              <a:t>iSCSI – cost alternative to FC, based on Ethernet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37588" cy="647700"/>
          </a:xfrm>
        </p:spPr>
        <p:txBody>
          <a:bodyPr/>
          <a:lstStyle/>
          <a:p>
            <a:r>
              <a:rPr lang="en-US" altLang="zh-TW" smtClean="0"/>
              <a:t>xStack Storage Management Center</a:t>
            </a:r>
            <a:endParaRPr lang="zh-TW" altLang="en-US" sz="200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03800" y="1125538"/>
            <a:ext cx="3962400" cy="4470400"/>
            <a:chOff x="4800600" y="1676400"/>
            <a:chExt cx="3962400" cy="4470800"/>
          </a:xfrm>
        </p:grpSpPr>
        <p:sp>
          <p:nvSpPr>
            <p:cNvPr id="37893" name="TextBox 7"/>
            <p:cNvSpPr txBox="1">
              <a:spLocks noChangeArrowheads="1"/>
            </p:cNvSpPr>
            <p:nvPr/>
          </p:nvSpPr>
          <p:spPr bwMode="auto">
            <a:xfrm>
              <a:off x="6124223" y="2413000"/>
              <a:ext cx="1846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TW"/>
            </a:p>
          </p:txBody>
        </p:sp>
        <p:pic>
          <p:nvPicPr>
            <p:cNvPr id="37894" name="Picture 9" descr="Volumesscr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676400"/>
              <a:ext cx="2828796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1" descr="SystemAdmi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2438400"/>
              <a:ext cx="2819400" cy="186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3" descr="UserScreen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3429000"/>
              <a:ext cx="2514600" cy="185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5" descr="PhysicalStorScreen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4191000"/>
              <a:ext cx="2514600" cy="195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TextBox 8"/>
          <p:cNvSpPr txBox="1"/>
          <p:nvPr/>
        </p:nvSpPr>
        <p:spPr>
          <a:xfrm>
            <a:off x="355600" y="1047750"/>
            <a:ext cx="4572000" cy="477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新細明體" charset="-120"/>
              </a:rPr>
              <a:t>The xStack Storage Management Center is an intuitive, Java-based Web application. Capable of managing multiple xStack storages in a single console.</a:t>
            </a:r>
          </a:p>
          <a:p>
            <a:pPr>
              <a:defRPr/>
            </a:pPr>
            <a:endParaRPr lang="en-US" sz="1400" dirty="0">
              <a:latin typeface="+mn-lt"/>
              <a:ea typeface="新細明體" charset="-120"/>
            </a:endParaRPr>
          </a:p>
          <a:p>
            <a:pPr>
              <a:defRPr/>
            </a:pPr>
            <a:r>
              <a:rPr lang="en-US" sz="1400" dirty="0">
                <a:latin typeface="+mn-lt"/>
                <a:ea typeface="新細明體" charset="-120"/>
              </a:rPr>
              <a:t>The default IP address to access the application is 192.168.1.1.</a:t>
            </a:r>
          </a:p>
          <a:p>
            <a:pPr>
              <a:defRPr/>
            </a:pPr>
            <a:endParaRPr lang="en-US" sz="1400" dirty="0">
              <a:latin typeface="+mn-lt"/>
              <a:ea typeface="新細明體" charset="-120"/>
            </a:endParaRPr>
          </a:p>
          <a:p>
            <a:pPr>
              <a:defRPr/>
            </a:pPr>
            <a:r>
              <a:rPr lang="en-US" sz="1400" dirty="0">
                <a:latin typeface="+mn-lt"/>
                <a:ea typeface="新細明體" charset="-120"/>
              </a:rPr>
              <a:t>The application is divided into four areas, or views: </a:t>
            </a:r>
            <a:endParaRPr lang="en-US" sz="1200" dirty="0">
              <a:latin typeface="+mn-lt"/>
              <a:ea typeface="新細明體" charset="-120"/>
            </a:endParaRPr>
          </a:p>
          <a:p>
            <a:pPr>
              <a:defRPr/>
            </a:pPr>
            <a:endParaRPr lang="en-US" sz="1200" dirty="0">
              <a:latin typeface="+mn-lt"/>
              <a:ea typeface="新細明體" charset="-120"/>
            </a:endParaRPr>
          </a:p>
          <a:p>
            <a:pPr marL="228600" indent="-22860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="1" dirty="0">
                <a:latin typeface="+mn-lt"/>
                <a:ea typeface="新細明體" charset="-120"/>
              </a:rPr>
              <a:t>Network Settings </a:t>
            </a:r>
            <a:r>
              <a:rPr lang="en-US" sz="1200" dirty="0">
                <a:latin typeface="+mn-lt"/>
                <a:ea typeface="新細明體" charset="-120"/>
              </a:rPr>
              <a:t>– For viewing and configuring settings for xStack Storage array management and iSCSI data ports.</a:t>
            </a:r>
          </a:p>
          <a:p>
            <a:pPr marL="228600" indent="-22860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="1" dirty="0">
                <a:latin typeface="+mn-lt"/>
                <a:ea typeface="新細明體" charset="-120"/>
              </a:rPr>
              <a:t>Physical Storage </a:t>
            </a:r>
            <a:r>
              <a:rPr lang="en-US" sz="1200" dirty="0">
                <a:latin typeface="+mn-lt"/>
                <a:ea typeface="新細明體" charset="-120"/>
              </a:rPr>
              <a:t>– For viewing and managing xStack Storage hard disk configuration settings.</a:t>
            </a:r>
          </a:p>
          <a:p>
            <a:pPr marL="228600" indent="-22860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="1" dirty="0">
                <a:latin typeface="+mn-lt"/>
                <a:ea typeface="新細明體" charset="-120"/>
              </a:rPr>
              <a:t>System Administration </a:t>
            </a:r>
            <a:r>
              <a:rPr lang="en-US" sz="1200" dirty="0">
                <a:latin typeface="+mn-lt"/>
                <a:ea typeface="新細明體" charset="-120"/>
              </a:rPr>
              <a:t>– For performing system administrator tasks such as adding admin user accounts, and selecting a battery policy.</a:t>
            </a:r>
          </a:p>
          <a:p>
            <a:pPr marL="228600" indent="-22860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="1" dirty="0">
                <a:latin typeface="+mn-lt"/>
                <a:ea typeface="新細明體" charset="-120"/>
              </a:rPr>
              <a:t>Volume</a:t>
            </a:r>
            <a:r>
              <a:rPr lang="en-US" sz="1200" dirty="0">
                <a:latin typeface="+mn-lt"/>
                <a:ea typeface="新細明體" charset="-120"/>
              </a:rPr>
              <a:t> – For viewing, configuring, and managing storage volume configuration settings.</a:t>
            </a:r>
          </a:p>
          <a:p>
            <a:pPr>
              <a:defRPr/>
            </a:pPr>
            <a:endParaRPr lang="en-US" sz="1200" dirty="0">
              <a:latin typeface="+mn-lt"/>
              <a:ea typeface="新細明體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Hardware specification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3568" y="2708920"/>
            <a:ext cx="541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/>
              <a:t>Front View </a:t>
            </a:r>
            <a:r>
              <a:rPr lang="en-US" altLang="zh-TW" dirty="0" smtClean="0"/>
              <a:t>Industry Standard 3U 19-inch Chassis</a:t>
            </a:r>
            <a:endParaRPr kumimoji="1" lang="en-US" b="1" dirty="0"/>
          </a:p>
        </p:txBody>
      </p:sp>
      <p:pic>
        <p:nvPicPr>
          <p:cNvPr id="3074" name="Picture 2" descr="D:\Product_DATA\PRODUCT_LINE\Promise_DSN-4000\picture\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1"/>
            <a:ext cx="5832648" cy="2521995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1560" y="4221088"/>
          <a:ext cx="7992888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176"/>
                <a:gridCol w="4752528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Model</a:t>
                      </a:r>
                      <a:r>
                        <a:rPr lang="en-US" altLang="zh-TW" baseline="0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Description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MSRP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DSN-4100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4x</a:t>
                      </a:r>
                      <a:r>
                        <a:rPr lang="en-US" altLang="zh-TW" baseline="0" dirty="0" smtClean="0"/>
                        <a:t> GbE host channel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DSN-4200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8x GbE host channel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DSN-4000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Expansion enclosure for DSN-4100/ 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11560" y="328498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DSN-4000 series shares the same 3U-16 bay enclosure, including dual power supplies and cooling FAN module</a:t>
            </a:r>
            <a:endParaRPr lang="zh-TW" altLang="en-US" dirty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duct_DATA\PRODUCT_LINE\Promise_DSN-4000\picture\r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905192" cy="2230281"/>
          </a:xfrm>
          <a:prstGeom prst="rect">
            <a:avLst/>
          </a:prstGeom>
          <a:noFill/>
        </p:spPr>
      </p:pic>
      <p:sp>
        <p:nvSpPr>
          <p:cNvPr id="17411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Enclosure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83768" y="5733256"/>
            <a:ext cx="499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/>
              <a:t>Rear </a:t>
            </a:r>
            <a:r>
              <a:rPr kumimoji="1" lang="en-US" b="1" dirty="0" smtClean="0"/>
              <a:t>View: DSN-4200</a:t>
            </a:r>
            <a:endParaRPr kumimoji="1" lang="en-US" b="1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68152" y="1581753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 smtClean="0">
                <a:solidFill>
                  <a:srgbClr val="FF0000"/>
                </a:solidFill>
              </a:rPr>
              <a:t>Redundant Power</a:t>
            </a:r>
            <a:r>
              <a:rPr kumimoji="1" lang="en-US" b="1" dirty="0">
                <a:solidFill>
                  <a:srgbClr val="FF0000"/>
                </a:solidFill>
              </a:rPr>
              <a:t/>
            </a:r>
            <a:br>
              <a:rPr kumimoji="1" lang="en-US" b="1" dirty="0">
                <a:solidFill>
                  <a:srgbClr val="FF0000"/>
                </a:solidFill>
              </a:rPr>
            </a:br>
            <a:r>
              <a:rPr kumimoji="1" lang="en-US" b="1" dirty="0">
                <a:solidFill>
                  <a:srgbClr val="FF0000"/>
                </a:solidFill>
              </a:rPr>
              <a:t>Supplies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16016" y="1149705"/>
            <a:ext cx="314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RAID Controller Module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44008" y="3645024"/>
            <a:ext cx="314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RAID Controller Module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11760" y="3165929"/>
            <a:ext cx="499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/>
              <a:t>Rear </a:t>
            </a:r>
            <a:r>
              <a:rPr kumimoji="1" lang="en-US" b="1" dirty="0" smtClean="0"/>
              <a:t>View: DSN-4100</a:t>
            </a:r>
            <a:endParaRPr kumimoji="1" lang="en-US" b="1" dirty="0"/>
          </a:p>
        </p:txBody>
      </p:sp>
      <p:pic>
        <p:nvPicPr>
          <p:cNvPr id="12" name="Picture 11" descr="DSN-4000_Series_Rear_v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05064"/>
            <a:ext cx="5544617" cy="167098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68152" y="4077072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 smtClean="0">
                <a:solidFill>
                  <a:srgbClr val="FF0000"/>
                </a:solidFill>
              </a:rPr>
              <a:t>Redundant Power</a:t>
            </a:r>
            <a:r>
              <a:rPr kumimoji="1" lang="en-US" b="1" dirty="0">
                <a:solidFill>
                  <a:srgbClr val="FF0000"/>
                </a:solidFill>
              </a:rPr>
              <a:t/>
            </a:r>
            <a:br>
              <a:rPr kumimoji="1" lang="en-US" b="1" dirty="0">
                <a:solidFill>
                  <a:srgbClr val="FF0000"/>
                </a:solidFill>
              </a:rPr>
            </a:br>
            <a:r>
              <a:rPr kumimoji="1" lang="en-US" b="1" dirty="0">
                <a:solidFill>
                  <a:srgbClr val="FF0000"/>
                </a:solidFill>
              </a:rPr>
              <a:t>Supplies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RAID controller module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47913" y="5105400"/>
            <a:ext cx="44481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/>
              <a:t>Rear View of RAID Controller </a:t>
            </a:r>
            <a:r>
              <a:rPr kumimoji="1" lang="en-US" b="1" dirty="0" smtClean="0"/>
              <a:t>Module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   Example: DSN-4200</a:t>
            </a:r>
            <a:endParaRPr kumimoji="1" lang="en-US" b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51625" y="1554163"/>
            <a:ext cx="241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SAS Expansion Port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3581400" y="2243138"/>
            <a:ext cx="0" cy="252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838825" y="2239963"/>
            <a:ext cx="0" cy="252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689475" y="1949450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436938" y="1358900"/>
            <a:ext cx="249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iSCSI Data Ports</a:t>
            </a:r>
            <a:br>
              <a:rPr kumimoji="1" lang="en-US" b="1">
                <a:solidFill>
                  <a:srgbClr val="FF0000"/>
                </a:solidFill>
              </a:rPr>
            </a:br>
            <a:r>
              <a:rPr kumimoji="1" lang="en-US" b="1">
                <a:solidFill>
                  <a:srgbClr val="FF0000"/>
                </a:solidFill>
              </a:rPr>
              <a:t>(8 x 1GbE shown)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76238" y="1295400"/>
            <a:ext cx="249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Management Port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71450" y="1754188"/>
            <a:ext cx="234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RS-232 Serial</a:t>
            </a:r>
            <a:br>
              <a:rPr kumimoji="1" lang="en-US" b="1" dirty="0">
                <a:solidFill>
                  <a:srgbClr val="FF0000"/>
                </a:solidFill>
              </a:rPr>
            </a:br>
            <a:r>
              <a:rPr kumimoji="1" lang="en-US" b="1" dirty="0">
                <a:solidFill>
                  <a:srgbClr val="FF0000"/>
                </a:solidFill>
              </a:rPr>
              <a:t>Diagnostic Port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841625" y="1506538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192838" y="1758950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0" y="2996952"/>
            <a:ext cx="18711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Hot-Swappable Cooling Fan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164288" y="3429000"/>
            <a:ext cx="197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Hot-Swappable Cooling Fan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459663" y="4313238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Ejector Lever</a:t>
            </a:r>
          </a:p>
        </p:txBody>
      </p:sp>
      <p:pic>
        <p:nvPicPr>
          <p:cNvPr id="25" name="Picture 24" descr="DSN-4000_Series_Rear_v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510" y="2381250"/>
            <a:ext cx="5000659" cy="2631926"/>
          </a:xfrm>
          <a:prstGeom prst="rect">
            <a:avLst/>
          </a:prstGeom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203950" y="1758950"/>
            <a:ext cx="0" cy="820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573463" y="2251075"/>
            <a:ext cx="2273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rot="300000" flipH="1">
            <a:off x="6751638" y="3717032"/>
            <a:ext cx="340642" cy="294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6178550" y="4760913"/>
            <a:ext cx="1322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503488" y="2225675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055938" y="2212975"/>
            <a:ext cx="0" cy="344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327400" y="1501775"/>
            <a:ext cx="0" cy="1030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1763688" y="3717032"/>
            <a:ext cx="352450" cy="294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DSN-4000 JBOD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51720" y="4509120"/>
            <a:ext cx="499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/>
              <a:t>Rear </a:t>
            </a:r>
            <a:r>
              <a:rPr kumimoji="1" lang="en-US" b="1" dirty="0" smtClean="0"/>
              <a:t>View: DSN-4000 JBOD</a:t>
            </a:r>
            <a:endParaRPr kumimoji="1" lang="en-US" b="1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3213" y="1265758"/>
            <a:ext cx="165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Redundant</a:t>
            </a:r>
            <a:br>
              <a:rPr kumimoji="1" lang="en-US" b="1">
                <a:solidFill>
                  <a:srgbClr val="FF0000"/>
                </a:solidFill>
              </a:rPr>
            </a:br>
            <a:r>
              <a:rPr kumimoji="1" lang="en-US" b="1">
                <a:solidFill>
                  <a:srgbClr val="FF0000"/>
                </a:solidFill>
              </a:rPr>
              <a:t>AC Power</a:t>
            </a:r>
            <a:br>
              <a:rPr kumimoji="1" lang="en-US" b="1">
                <a:solidFill>
                  <a:srgbClr val="FF0000"/>
                </a:solidFill>
              </a:rPr>
            </a:br>
            <a:r>
              <a:rPr kumimoji="1" lang="en-US" b="1">
                <a:solidFill>
                  <a:srgbClr val="FF0000"/>
                </a:solidFill>
              </a:rPr>
              <a:t>Supplies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09763" y="2030933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926263" y="1605483"/>
            <a:ext cx="189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SAS Input Port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922963" y="1810271"/>
            <a:ext cx="1030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931025" y="1991246"/>
            <a:ext cx="214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>
                <a:solidFill>
                  <a:srgbClr val="FF0000"/>
                </a:solidFill>
              </a:rPr>
              <a:t>SAS Output Port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205538" y="2188096"/>
            <a:ext cx="7445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67744" y="1922239"/>
            <a:ext cx="249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Management Port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218906" y="2128614"/>
            <a:ext cx="0" cy="360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733131" y="2133377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703840" y="2930351"/>
            <a:ext cx="1440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Hot-Swappable Cooling Fan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812360" y="4514527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Ejector Lever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8316416" y="422649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043608" y="5373216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DSN-4000 enclosure equips with dual redundant </a:t>
            </a:r>
            <a:r>
              <a:rPr lang="en-US" altLang="zh-TW" b="1" dirty="0" smtClean="0"/>
              <a:t>80 plus </a:t>
            </a:r>
            <a:r>
              <a:rPr lang="en-US" altLang="zh-TW" dirty="0" smtClean="0"/>
              <a:t>power supply.</a:t>
            </a:r>
          </a:p>
          <a:p>
            <a:r>
              <a:rPr lang="en-US" altLang="zh-TW" dirty="0" smtClean="0"/>
              <a:t>13% power efficiency improvement against traditional disk array.</a:t>
            </a:r>
            <a:endParaRPr lang="zh-TW" altLang="en-US" dirty="0"/>
          </a:p>
        </p:txBody>
      </p:sp>
      <p:pic>
        <p:nvPicPr>
          <p:cNvPr id="23" name="Picture 22" descr="DSN-4000_Series_JBOD_R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92896"/>
            <a:ext cx="6408712" cy="1883128"/>
          </a:xfrm>
          <a:prstGeom prst="rect">
            <a:avLst/>
          </a:prstGeom>
        </p:spPr>
      </p:pic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7020272" y="4226495"/>
            <a:ext cx="1322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300000" flipH="1">
            <a:off x="7380949" y="3521203"/>
            <a:ext cx="340642" cy="294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406650" y="2019821"/>
            <a:ext cx="0" cy="1119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935663" y="1810271"/>
            <a:ext cx="0" cy="820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219825" y="2181746"/>
            <a:ext cx="0" cy="44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Enclosure Expansion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9552" y="1052736"/>
            <a:ext cx="7912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 smtClean="0"/>
              <a:t>Every DSN-4100/ or DSN-4200 can connect </a:t>
            </a:r>
            <a:r>
              <a:rPr kumimoji="1" lang="en-US" b="1" dirty="0"/>
              <a:t>up to </a:t>
            </a:r>
            <a:r>
              <a:rPr kumimoji="1" lang="en-US" b="1" dirty="0" smtClean="0"/>
              <a:t>80 drives via DSN-4000 expansion enclosure (Max. 160TB by SATAII, 240TB by Near line SAS HDD)</a:t>
            </a:r>
            <a:endParaRPr kumimoji="1" lang="en-US" b="1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267571" y="3079129"/>
            <a:ext cx="3127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solidFill>
                  <a:srgbClr val="FF0000"/>
                </a:solidFill>
              </a:rPr>
              <a:t>Mini-SAS </a:t>
            </a:r>
            <a:r>
              <a:rPr kumimoji="1" lang="en-US" b="1" dirty="0" smtClean="0">
                <a:solidFill>
                  <a:srgbClr val="FF0000"/>
                </a:solidFill>
              </a:rPr>
              <a:t>(SFF-8088) cable</a:t>
            </a:r>
            <a:endParaRPr kumimoji="1" lang="en-US" b="1" dirty="0">
              <a:solidFill>
                <a:srgbClr val="FF0000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24259" y="2004392"/>
            <a:ext cx="475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DSN-4100 or DSN-4200</a:t>
            </a:r>
            <a:r>
              <a:rPr kumimoji="1" 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b="1" dirty="0">
                <a:solidFill>
                  <a:srgbClr val="FF0000"/>
                </a:solidFill>
              </a:rPr>
              <a:t>(primary array)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0" y="3717032"/>
            <a:ext cx="1863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DSN-4000 </a:t>
            </a:r>
            <a:r>
              <a:rPr kumimoji="1" lang="en-US" b="1" dirty="0" smtClean="0">
                <a:solidFill>
                  <a:srgbClr val="FF0000"/>
                </a:solidFill>
              </a:rPr>
              <a:t>JBOD </a:t>
            </a:r>
            <a:r>
              <a:rPr kumimoji="1" lang="en-US" b="1" dirty="0">
                <a:solidFill>
                  <a:srgbClr val="FF0000"/>
                </a:solidFill>
              </a:rPr>
              <a:t>#1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52128" y="4509120"/>
            <a:ext cx="173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DSN-4000 </a:t>
            </a:r>
            <a:r>
              <a:rPr kumimoji="1" lang="en-US" b="1" dirty="0" smtClean="0">
                <a:solidFill>
                  <a:srgbClr val="FF0000"/>
                </a:solidFill>
              </a:rPr>
              <a:t>JBOD </a:t>
            </a:r>
            <a:r>
              <a:rPr kumimoji="1" lang="en-US" b="1" dirty="0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232248" y="5013176"/>
            <a:ext cx="173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DSN-4000 </a:t>
            </a:r>
            <a:r>
              <a:rPr kumimoji="1" lang="en-US" b="1" dirty="0" smtClean="0">
                <a:solidFill>
                  <a:srgbClr val="FF0000"/>
                </a:solidFill>
              </a:rPr>
              <a:t>JBOD #3</a:t>
            </a:r>
            <a:endParaRPr kumimoji="1" lang="en-US" b="1" dirty="0">
              <a:solidFill>
                <a:srgbClr val="FF0000"/>
              </a:solidFill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240360" y="5589240"/>
            <a:ext cx="173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DSN-4000 </a:t>
            </a:r>
            <a:r>
              <a:rPr kumimoji="1" lang="en-US" b="1" dirty="0" smtClean="0">
                <a:solidFill>
                  <a:srgbClr val="FF0000"/>
                </a:solidFill>
              </a:rPr>
              <a:t>JBOD #4</a:t>
            </a:r>
            <a:endParaRPr kumimoji="1"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28" descr="DSN-4000_Series_Rear_v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3456384" cy="1041650"/>
          </a:xfrm>
          <a:prstGeom prst="rect">
            <a:avLst/>
          </a:prstGeom>
        </p:spPr>
      </p:pic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792909" y="2583830"/>
            <a:ext cx="506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810372" y="2466355"/>
            <a:ext cx="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0" name="Picture 29" descr="DSN-4000_Series_JBOD_R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01008"/>
            <a:ext cx="3419872" cy="1004891"/>
          </a:xfrm>
          <a:prstGeom prst="rect">
            <a:avLst/>
          </a:prstGeom>
        </p:spPr>
      </p:pic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65513" y="3618607"/>
            <a:ext cx="0" cy="188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454401" y="3790057"/>
            <a:ext cx="919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3" name="Picture 32" descr="DSN-4000_Series_JBOD_R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3419872" cy="1004891"/>
          </a:xfrm>
          <a:prstGeom prst="rect">
            <a:avLst/>
          </a:prstGeom>
        </p:spPr>
      </p:pic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360862" y="3772595"/>
            <a:ext cx="3226" cy="3044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5510088" y="4131370"/>
            <a:ext cx="0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498976" y="4332982"/>
            <a:ext cx="919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2" name="Picture 31" descr="DSN-4000_Series_JBOD_R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581128"/>
            <a:ext cx="3419872" cy="1004891"/>
          </a:xfrm>
          <a:prstGeom prst="rect">
            <a:avLst/>
          </a:prstGeom>
        </p:spPr>
      </p:pic>
      <p:pic>
        <p:nvPicPr>
          <p:cNvPr id="31" name="Picture 30" descr="DSN-4000_Series_JBOD_R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157192"/>
            <a:ext cx="3419872" cy="1004891"/>
          </a:xfrm>
          <a:prstGeom prst="rect">
            <a:avLst/>
          </a:prstGeom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283968" y="2564904"/>
            <a:ext cx="16892" cy="10489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6405438" y="4315520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6548313" y="4683820"/>
            <a:ext cx="0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6537201" y="4885432"/>
            <a:ext cx="919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7443663" y="4867970"/>
            <a:ext cx="0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506412" y="260648"/>
            <a:ext cx="8637588" cy="647700"/>
          </a:xfrm>
        </p:spPr>
        <p:txBody>
          <a:bodyPr/>
          <a:lstStyle/>
          <a:p>
            <a:r>
              <a:rPr lang="en-US" altLang="zh-TW" dirty="0" smtClean="0"/>
              <a:t>FC SAN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iSCSI SAN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24579" name="內容版面配置區 2"/>
          <p:cNvSpPr txBox="1">
            <a:spLocks/>
          </p:cNvSpPr>
          <p:nvPr/>
        </p:nvSpPr>
        <p:spPr bwMode="auto">
          <a:xfrm>
            <a:off x="251520" y="1196752"/>
            <a:ext cx="86375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</a:pPr>
            <a:r>
              <a:rPr lang="en-US" altLang="zh-TW" sz="2000" dirty="0">
                <a:latin typeface="Verdana" pitchFamily="34" charset="0"/>
                <a:cs typeface="Times New Roman" pitchFamily="18" charset="0"/>
              </a:rPr>
              <a:t>Major difference between iSCSI SAN and FC SAN is </a:t>
            </a:r>
            <a:r>
              <a:rPr lang="en-US" altLang="zh-TW" sz="2000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COST</a:t>
            </a:r>
            <a:endParaRPr kumimoji="0" lang="en-US" altLang="zh-TW" sz="2000" b="1" dirty="0">
              <a:solidFill>
                <a:srgbClr val="FF0000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447675" lvl="1" indent="-200025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kumimoji="0" lang="en-US" altLang="ja-JP" sz="16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iSCSI </a:t>
            </a:r>
            <a:r>
              <a:rPr lang="en-US" altLang="zh-TW" sz="1600" dirty="0">
                <a:cs typeface="Times New Roman" pitchFamily="18" charset="0"/>
              </a:rPr>
              <a:t>Network is significantly less expensive based on Ethernet</a:t>
            </a:r>
          </a:p>
          <a:p>
            <a:pPr marL="447675" lvl="1" indent="-200025" eaLnBrk="0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Char char="•"/>
            </a:pPr>
            <a:r>
              <a:rPr kumimoji="0" lang="en-US" altLang="ja-JP" sz="16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iSCSI</a:t>
            </a:r>
            <a:r>
              <a:rPr lang="en-US" altLang="zh-TW" sz="1600" dirty="0">
                <a:latin typeface="Verdana" pitchFamily="34" charset="0"/>
                <a:cs typeface="Tahoma" pitchFamily="34" charset="0"/>
              </a:rPr>
              <a:t> storage devices and SAN components are much less expensive than FC, such as switches, array controllers and HBAs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Tx/>
              <a:buBlip>
                <a:blip r:embed="rId2"/>
              </a:buBlip>
            </a:pPr>
            <a:endParaRPr kumimoji="0" lang="en-US" altLang="zh-TW" sz="160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2492896"/>
          <a:ext cx="8064897" cy="36286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88299"/>
                <a:gridCol w="2688299"/>
                <a:gridCol w="2688299"/>
              </a:tblGrid>
              <a:tr h="432048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iSCSI SAN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FC</a:t>
                      </a:r>
                      <a:r>
                        <a:rPr lang="en-US" altLang="zh-TW" sz="1400" baseline="0" dirty="0" smtClean="0"/>
                        <a:t> SAN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Host Bus Adaptor, HBA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Free Software Initiator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USD 500/</a:t>
                      </a:r>
                      <a:r>
                        <a:rPr lang="en-US" altLang="zh-TW" sz="1400" baseline="0" dirty="0" smtClean="0"/>
                        <a:t> port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Switch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&lt; USD 100/ port (1GbE)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USD 300+/ port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SFF/</a:t>
                      </a:r>
                      <a:r>
                        <a:rPr lang="en-US" altLang="zh-TW" sz="1400" baseline="0" dirty="0" smtClean="0"/>
                        <a:t> Cable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No SFF required (1GbE)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USD 100/</a:t>
                      </a:r>
                      <a:r>
                        <a:rPr lang="en-US" altLang="zh-TW" sz="1400" baseline="0" dirty="0" smtClean="0"/>
                        <a:t> port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RAID</a:t>
                      </a:r>
                      <a:r>
                        <a:rPr lang="en-US" altLang="zh-TW" sz="1400" baseline="0" dirty="0" smtClean="0"/>
                        <a:t> controller/ Array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1x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1.5x or more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Tape/ Disk Backup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1X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2X or more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Data Replication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The</a:t>
                      </a:r>
                      <a:r>
                        <a:rPr lang="en-US" altLang="zh-TW" sz="1400" baseline="0" dirty="0" smtClean="0"/>
                        <a:t> same IP network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Additional</a:t>
                      </a:r>
                      <a:r>
                        <a:rPr lang="en-US" altLang="zh-TW" sz="1400" baseline="0" dirty="0" smtClean="0"/>
                        <a:t> FCIP router/ NAS gateway is required</a:t>
                      </a:r>
                      <a:endParaRPr lang="zh-TW" altLang="en-US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Maintenance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Relatively low cost, leverage IP expertise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Complex and relatively high</a:t>
                      </a:r>
                      <a:r>
                        <a:rPr lang="en-US" altLang="zh-TW" sz="1400" baseline="0" dirty="0" smtClean="0"/>
                        <a:t> cost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WORK_Leon\Product Line\DNS-1550-04\ID\DNS-1550-04_front l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3" descr="Picture2"/>
          <p:cNvPicPr>
            <a:picLocks noChangeAspect="1" noChangeArrowheads="1"/>
          </p:cNvPicPr>
          <p:nvPr/>
        </p:nvPicPr>
        <p:blipFill>
          <a:blip r:embed="rId4" cstate="print"/>
          <a:srcRect l="30009" t="7269" r="25307" b="17952"/>
          <a:stretch>
            <a:fillRect/>
          </a:stretch>
        </p:blipFill>
        <p:spPr bwMode="auto">
          <a:xfrm>
            <a:off x="3349501" y="3141985"/>
            <a:ext cx="585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圖片 38" descr="DSN60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80728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D:\D-Link\Products\Storage\DNS-320\ID\DNS_320-witheback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724400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53"/>
          <p:cNvSpPr txBox="1">
            <a:spLocks noChangeArrowheads="1"/>
          </p:cNvSpPr>
          <p:nvPr/>
        </p:nvSpPr>
        <p:spPr bwMode="auto">
          <a:xfrm>
            <a:off x="2051050" y="5373688"/>
            <a:ext cx="1366838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Pulse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DNS-320</a:t>
            </a:r>
          </a:p>
        </p:txBody>
      </p:sp>
      <p:sp>
        <p:nvSpPr>
          <p:cNvPr id="68" name="AutoShape 29"/>
          <p:cNvSpPr>
            <a:spLocks noChangeArrowheads="1"/>
          </p:cNvSpPr>
          <p:nvPr/>
        </p:nvSpPr>
        <p:spPr bwMode="auto">
          <a:xfrm rot="16200000">
            <a:off x="-1890479" y="3266744"/>
            <a:ext cx="4857784" cy="285753"/>
          </a:xfrm>
          <a:prstGeom prst="homePlate">
            <a:avLst>
              <a:gd name="adj" fmla="val 5094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rIns="0" anchor="ctr"/>
          <a:lstStyle/>
          <a:p>
            <a:pPr>
              <a:defRPr/>
            </a:pPr>
            <a:endParaRPr lang="en-US" altLang="zh-TW">
              <a:solidFill>
                <a:schemeClr val="bg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71438" y="1620838"/>
            <a:ext cx="11160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SMB/ </a:t>
            </a:r>
          </a:p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Entry SME</a:t>
            </a:r>
          </a:p>
          <a:p>
            <a:endParaRPr kumimoji="0" lang="en-US" altLang="zh-TW" sz="1400">
              <a:solidFill>
                <a:srgbClr val="0087A5"/>
              </a:solidFill>
              <a:latin typeface="Calibri" pitchFamily="34" charset="0"/>
            </a:endParaRP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0" y="5373688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SOHO/</a:t>
            </a:r>
          </a:p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Consume</a:t>
            </a:r>
            <a:r>
              <a:rPr kumimoji="0" lang="en-US" altLang="zh-TW">
                <a:solidFill>
                  <a:srgbClr val="0087A5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0" y="3284538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>
                <a:solidFill>
                  <a:srgbClr val="0087A5"/>
                </a:solidFill>
                <a:latin typeface="Calibri" pitchFamily="34" charset="0"/>
              </a:rPr>
              <a:t>SOHO</a:t>
            </a: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827088" y="4437063"/>
            <a:ext cx="1500187" cy="25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DNS-315</a:t>
            </a:r>
          </a:p>
        </p:txBody>
      </p:sp>
      <p:pic>
        <p:nvPicPr>
          <p:cNvPr id="38" name="Picture 20" descr="5 Bay iS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068960"/>
            <a:ext cx="7318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935088" y="5805264"/>
            <a:ext cx="8208912" cy="285753"/>
          </a:xfrm>
          <a:prstGeom prst="homePlate">
            <a:avLst>
              <a:gd name="adj" fmla="val 5094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rIns="0" anchor="ctr"/>
          <a:lstStyle/>
          <a:p>
            <a:pPr>
              <a:defRPr/>
            </a:pPr>
            <a:endParaRPr lang="en-US" altLang="zh-TW">
              <a:solidFill>
                <a:schemeClr val="bg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1282" name="Text Box 16"/>
          <p:cNvSpPr txBox="1">
            <a:spLocks noChangeArrowheads="1"/>
          </p:cNvSpPr>
          <p:nvPr/>
        </p:nvSpPr>
        <p:spPr bwMode="auto">
          <a:xfrm>
            <a:off x="3203848" y="5805264"/>
            <a:ext cx="345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dirty="0">
                <a:solidFill>
                  <a:srgbClr val="C00000"/>
                </a:solidFill>
                <a:latin typeface="Calibri" pitchFamily="34" charset="0"/>
              </a:rPr>
              <a:t>Capacity and  Performance  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50825" y="179388"/>
            <a:ext cx="8637588" cy="647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en-GB" sz="3600" kern="0" dirty="0">
                <a:solidFill>
                  <a:srgbClr val="0087A5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D-Link Storage </a:t>
            </a:r>
            <a:r>
              <a:rPr kumimoji="0" lang="en-GB" sz="3600" kern="0" dirty="0" smtClean="0">
                <a:solidFill>
                  <a:srgbClr val="0087A5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Product line</a:t>
            </a:r>
            <a:endParaRPr kumimoji="0" lang="en-US" sz="3600" kern="0" dirty="0">
              <a:solidFill>
                <a:srgbClr val="0087A5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443663" y="27813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 dirty="0">
                <a:latin typeface="Verdana" pitchFamily="34" charset="0"/>
              </a:rPr>
              <a:t>SAN</a:t>
            </a:r>
          </a:p>
        </p:txBody>
      </p:sp>
      <p:pic>
        <p:nvPicPr>
          <p:cNvPr id="11285" name="Picture 49" descr="DNS-3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3860800"/>
            <a:ext cx="85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圖片 39" descr="DNS_ Roadma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050" y="3716338"/>
            <a:ext cx="6492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53"/>
          <p:cNvSpPr txBox="1">
            <a:spLocks noChangeArrowheads="1"/>
          </p:cNvSpPr>
          <p:nvPr/>
        </p:nvSpPr>
        <p:spPr bwMode="auto">
          <a:xfrm>
            <a:off x="1908175" y="4292600"/>
            <a:ext cx="15113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Shadow DNS-325</a:t>
            </a:r>
          </a:p>
        </p:txBody>
      </p:sp>
      <p:sp>
        <p:nvSpPr>
          <p:cNvPr id="44" name="Rectangle 92"/>
          <p:cNvSpPr>
            <a:spLocks noChangeArrowheads="1"/>
          </p:cNvSpPr>
          <p:nvPr/>
        </p:nvSpPr>
        <p:spPr bwMode="auto">
          <a:xfrm>
            <a:off x="2483768" y="2924944"/>
            <a:ext cx="1296988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DNS-1100-04</a:t>
            </a:r>
          </a:p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4-Bay SMB Storage </a:t>
            </a: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4140076" y="3861123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>
                <a:latin typeface="Verdana" pitchFamily="34" charset="0"/>
                <a:cs typeface="Times New Roman" pitchFamily="18" charset="0"/>
              </a:rPr>
              <a:t>DNS-1200-05</a:t>
            </a:r>
          </a:p>
          <a:p>
            <a:r>
              <a:rPr lang="en-US" altLang="zh-TW" sz="900">
                <a:latin typeface="Verdana" pitchFamily="34" charset="0"/>
                <a:cs typeface="Times New Roman" pitchFamily="18" charset="0"/>
              </a:rPr>
              <a:t>5-Bay SMB NAS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843808" y="1700808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 dirty="0">
                <a:latin typeface="Verdana" pitchFamily="34" charset="0"/>
              </a:rPr>
              <a:t>NAS &amp; SAN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716016" y="980728"/>
            <a:ext cx="194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900" dirty="0">
                <a:latin typeface="Verdana" pitchFamily="34" charset="0"/>
              </a:rPr>
              <a:t>DSN-6000 series </a:t>
            </a:r>
          </a:p>
          <a:p>
            <a:pPr algn="r"/>
            <a:r>
              <a:rPr lang="en-US" altLang="zh-TW" sz="900" dirty="0">
                <a:latin typeface="Verdana" pitchFamily="34" charset="0"/>
              </a:rPr>
              <a:t>12 x SAS/SATA </a:t>
            </a:r>
            <a:r>
              <a:rPr lang="en-US" altLang="zh-TW" sz="900" dirty="0" smtClean="0">
                <a:latin typeface="Verdana" pitchFamily="34" charset="0"/>
              </a:rPr>
              <a:t>drive </a:t>
            </a:r>
            <a:r>
              <a:rPr lang="en-US" altLang="zh-TW" sz="900" dirty="0">
                <a:latin typeface="Verdana" pitchFamily="34" charset="0"/>
              </a:rPr>
              <a:t>bays</a:t>
            </a:r>
          </a:p>
          <a:p>
            <a:pPr algn="r"/>
            <a:r>
              <a:rPr lang="en-US" altLang="zh-TW" sz="900" dirty="0">
                <a:latin typeface="Verdana" pitchFamily="34" charset="0"/>
              </a:rPr>
              <a:t>Redundant controllers</a:t>
            </a:r>
          </a:p>
          <a:p>
            <a:pPr algn="r"/>
            <a:r>
              <a:rPr lang="en-US" altLang="zh-TW" sz="900" dirty="0">
                <a:latin typeface="Verdana" pitchFamily="34" charset="0"/>
              </a:rPr>
              <a:t>Scalable</a:t>
            </a:r>
          </a:p>
        </p:txBody>
      </p:sp>
      <p:pic>
        <p:nvPicPr>
          <p:cNvPr id="11292" name="Picture 36" descr="DNS-3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724400"/>
            <a:ext cx="8509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53"/>
          <p:cNvSpPr txBox="1">
            <a:spLocks noChangeArrowheads="1"/>
          </p:cNvSpPr>
          <p:nvPr/>
        </p:nvSpPr>
        <p:spPr bwMode="auto">
          <a:xfrm>
            <a:off x="827088" y="5300663"/>
            <a:ext cx="1223962" cy="395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72000" rIns="92075" bIns="46038">
            <a:spAutoFit/>
          </a:bodyPr>
          <a:lstStyle/>
          <a:p>
            <a:pPr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ShareCenter Solo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tx1"/>
                </a:solidFill>
              </a:rPr>
              <a:t>DNS-313</a:t>
            </a:r>
          </a:p>
        </p:txBody>
      </p:sp>
      <p:sp>
        <p:nvSpPr>
          <p:cNvPr id="11294" name="Rectangle 26"/>
          <p:cNvSpPr>
            <a:spLocks noChangeArrowheads="1"/>
          </p:cNvSpPr>
          <p:nvPr/>
        </p:nvSpPr>
        <p:spPr bwMode="auto">
          <a:xfrm>
            <a:off x="3707904" y="2420888"/>
            <a:ext cx="10398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900" dirty="0">
                <a:latin typeface="Verdana" pitchFamily="34" charset="0"/>
              </a:rPr>
              <a:t>DNS-1550-04</a:t>
            </a:r>
          </a:p>
          <a:p>
            <a:r>
              <a:rPr kumimoji="0" lang="en-US" altLang="zh-TW" sz="900" dirty="0">
                <a:latin typeface="Verdana" pitchFamily="34" charset="0"/>
              </a:rPr>
              <a:t>1U 4-bay Rack</a:t>
            </a:r>
          </a:p>
        </p:txBody>
      </p:sp>
      <p:sp>
        <p:nvSpPr>
          <p:cNvPr id="11295" name="TextBox 48"/>
          <p:cNvSpPr txBox="1">
            <a:spLocks noChangeArrowheads="1"/>
          </p:cNvSpPr>
          <p:nvPr/>
        </p:nvSpPr>
        <p:spPr bwMode="auto">
          <a:xfrm>
            <a:off x="1042988" y="3500438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>
                <a:latin typeface="Verdana" pitchFamily="34" charset="0"/>
              </a:rPr>
              <a:t>NAS</a:t>
            </a:r>
          </a:p>
        </p:txBody>
      </p:sp>
      <p:sp>
        <p:nvSpPr>
          <p:cNvPr id="36" name="Oval 35"/>
          <p:cNvSpPr/>
          <p:nvPr/>
        </p:nvSpPr>
        <p:spPr>
          <a:xfrm>
            <a:off x="539750" y="3068638"/>
            <a:ext cx="3095625" cy="2808287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303" name="Rectangle 47"/>
          <p:cNvSpPr>
            <a:spLocks noChangeArrowheads="1"/>
          </p:cNvSpPr>
          <p:nvPr/>
        </p:nvSpPr>
        <p:spPr bwMode="auto">
          <a:xfrm>
            <a:off x="7596336" y="2420888"/>
            <a:ext cx="1228221" cy="507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900" dirty="0" smtClean="0">
                <a:latin typeface="Verdana" pitchFamily="34" charset="0"/>
              </a:rPr>
              <a:t>DSN-4000 </a:t>
            </a:r>
            <a:r>
              <a:rPr kumimoji="0" lang="en-US" altLang="zh-TW" sz="900" dirty="0">
                <a:latin typeface="Verdana" pitchFamily="34" charset="0"/>
              </a:rPr>
              <a:t>Series</a:t>
            </a:r>
          </a:p>
          <a:p>
            <a:r>
              <a:rPr kumimoji="0" lang="en-US" altLang="zh-TW" sz="900" dirty="0">
                <a:latin typeface="Verdana" pitchFamily="34" charset="0"/>
              </a:rPr>
              <a:t>Single Controller</a:t>
            </a:r>
          </a:p>
          <a:p>
            <a:r>
              <a:rPr kumimoji="0" lang="en-US" altLang="zh-TW" sz="900" dirty="0" smtClean="0">
                <a:latin typeface="Verdana" pitchFamily="34" charset="0"/>
              </a:rPr>
              <a:t>SAS/ SATA </a:t>
            </a:r>
            <a:r>
              <a:rPr kumimoji="0" lang="en-US" altLang="zh-TW" sz="900" dirty="0">
                <a:latin typeface="Verdana" pitchFamily="34" charset="0"/>
              </a:rPr>
              <a:t>Drives</a:t>
            </a:r>
          </a:p>
        </p:txBody>
      </p:sp>
      <p:pic>
        <p:nvPicPr>
          <p:cNvPr id="54" name="Picture 20" descr="5 Bay iSCS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772816"/>
            <a:ext cx="730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5724525" y="249237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DSN-1100</a:t>
            </a:r>
          </a:p>
          <a:p>
            <a:r>
              <a:rPr lang="en-US" altLang="zh-TW" sz="900" dirty="0">
                <a:latin typeface="Verdana" pitchFamily="34" charset="0"/>
                <a:cs typeface="Times New Roman" pitchFamily="18" charset="0"/>
              </a:rPr>
              <a:t>5-Bay Desktop</a:t>
            </a:r>
          </a:p>
        </p:txBody>
      </p:sp>
      <p:sp>
        <p:nvSpPr>
          <p:cNvPr id="32" name="Oval 31"/>
          <p:cNvSpPr/>
          <p:nvPr/>
        </p:nvSpPr>
        <p:spPr>
          <a:xfrm>
            <a:off x="5004048" y="764704"/>
            <a:ext cx="4392613" cy="2519362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39752" y="1772816"/>
            <a:ext cx="4105275" cy="2808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GB" altLang="zh-TW">
              <a:solidFill>
                <a:srgbClr val="FFFFFF"/>
              </a:solidFill>
              <a:ea typeface="新細明體" charset="-120"/>
            </a:endParaRPr>
          </a:p>
        </p:txBody>
      </p:sp>
      <p:pic>
        <p:nvPicPr>
          <p:cNvPr id="2050" name="Picture 2" descr="D:\Product_DATA\PRODUCT_LINE\Promise_DSN-4000\picture\front-righ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1772816"/>
            <a:ext cx="1264731" cy="720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611560" y="1124745"/>
          <a:ext cx="8064897" cy="48029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2952328"/>
                <a:gridCol w="3312369"/>
              </a:tblGrid>
              <a:tr h="34244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Model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Characteristic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Applications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55376"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altLang="zh-TW" sz="1200" dirty="0" smtClean="0"/>
                        <a:t>Fully</a:t>
                      </a:r>
                      <a:r>
                        <a:rPr lang="en-US" altLang="zh-TW" sz="1200" baseline="0" dirty="0" smtClean="0"/>
                        <a:t> redundant design (HA)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zh-TW" sz="1200" baseline="0" dirty="0" smtClean="0"/>
                        <a:t>10GbE Ethernet (SFP+)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zh-TW" sz="1200" baseline="0" dirty="0" smtClean="0"/>
                        <a:t>Hardware RAID6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altLang="zh-TW" sz="12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zh-TW" sz="1200" baseline="0" dirty="0" smtClean="0"/>
                        <a:t>Advanced data protection by snapshot, volume clone and replication technology</a:t>
                      </a:r>
                    </a:p>
                    <a:p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 smtClean="0"/>
                        <a:t>D-Link DSN-6000 provides full compatibility with all major virtualization platforms – VMware, Hyper-V and Citrix. Ideal</a:t>
                      </a:r>
                      <a:r>
                        <a:rPr lang="en-US" altLang="zh-TW" sz="1200" kern="1200" baseline="0" dirty="0" smtClean="0"/>
                        <a:t> to</a:t>
                      </a:r>
                      <a:r>
                        <a:rPr lang="en-US" altLang="zh-TW" sz="1200" kern="1200" dirty="0" smtClean="0"/>
                        <a:t> be used as a basis for providing storage in the cloud, to work with SQL database, ISP storage, email servers or backup applications data.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73042"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The highest C/P iSCSI</a:t>
                      </a:r>
                      <a:r>
                        <a:rPr lang="en-US" altLang="zh-TW" sz="1200" baseline="0" dirty="0" smtClean="0"/>
                        <a:t> storage</a:t>
                      </a:r>
                      <a:r>
                        <a:rPr lang="en-US" altLang="zh-TW" sz="120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zh-TW" sz="1200" dirty="0" smtClean="0"/>
                        <a:t>Up to 80,000 IOPS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zh-TW" sz="1200" dirty="0" smtClean="0"/>
                        <a:t>425/</a:t>
                      </a:r>
                      <a:r>
                        <a:rPr lang="en-US" altLang="zh-TW" sz="1200" baseline="0" dirty="0" smtClean="0"/>
                        <a:t> 850MB/s (DSN-4100/ 4200)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altLang="zh-TW" sz="12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altLang="zh-TW" sz="1200" baseline="0" dirty="0" smtClean="0"/>
                        <a:t>The biggest capacity storage, up to 160TB via JBOD expansion.</a:t>
                      </a:r>
                    </a:p>
                    <a:p>
                      <a:pPr>
                        <a:buFontTx/>
                        <a:buNone/>
                      </a:pP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New DSN-4000 systems can also be used for data backup, recovery and disaster recovery, but are an especially good fit for storage behind D-Link’s video surveillance gear</a:t>
                      </a:r>
                      <a:endParaRPr lang="zh-TW" altLang="en-US" sz="1200" dirty="0" smtClean="0"/>
                    </a:p>
                    <a:p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09660"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The</a:t>
                      </a:r>
                      <a:r>
                        <a:rPr lang="en-US" altLang="zh-TW" sz="1200" baseline="0" dirty="0" smtClean="0"/>
                        <a:t> fastest tower type storage. </a:t>
                      </a:r>
                    </a:p>
                    <a:p>
                      <a:r>
                        <a:rPr lang="en-US" altLang="zh-TW" sz="1200" baseline="0" dirty="0" smtClean="0"/>
                        <a:t>Up to 400MB/s 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Ideal for</a:t>
                      </a:r>
                      <a:r>
                        <a:rPr lang="en-US" altLang="zh-TW" sz="1200" baseline="0" dirty="0" smtClean="0"/>
                        <a:t> secondary storage applications such as backup and archiving. Especially for SME users who has no rack in the office.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90" name="標題 1"/>
          <p:cNvSpPr>
            <a:spLocks noGrp="1"/>
          </p:cNvSpPr>
          <p:nvPr>
            <p:ph type="title" idx="4294967295"/>
          </p:nvPr>
        </p:nvSpPr>
        <p:spPr/>
        <p:txBody>
          <a:bodyPr lIns="91429" tIns="45715" rIns="91429" bIns="45715"/>
          <a:lstStyle/>
          <a:p>
            <a:r>
              <a:rPr lang="en-US" altLang="zh-TW" dirty="0" smtClean="0"/>
              <a:t>D-Link iSCSI SAN Market position</a:t>
            </a:r>
          </a:p>
        </p:txBody>
      </p:sp>
      <p:pic>
        <p:nvPicPr>
          <p:cNvPr id="35" name="圖片 38" descr="DSN600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60848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11560" y="3068960"/>
            <a:ext cx="1460656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100" dirty="0" smtClean="0">
                <a:latin typeface="Verdana" pitchFamily="34" charset="0"/>
              </a:rPr>
              <a:t>DSN-4000 </a:t>
            </a:r>
            <a:r>
              <a:rPr kumimoji="0" lang="en-US" altLang="zh-TW" sz="1100" dirty="0">
                <a:latin typeface="Verdana" pitchFamily="34" charset="0"/>
              </a:rPr>
              <a:t>Series</a:t>
            </a:r>
          </a:p>
          <a:p>
            <a:r>
              <a:rPr kumimoji="0" lang="en-US" altLang="zh-TW" sz="1100" dirty="0">
                <a:latin typeface="Verdana" pitchFamily="34" charset="0"/>
              </a:rPr>
              <a:t>Single Controller</a:t>
            </a:r>
          </a:p>
          <a:p>
            <a:r>
              <a:rPr kumimoji="0" lang="en-US" altLang="zh-TW" sz="1100" dirty="0" smtClean="0">
                <a:latin typeface="Verdana" pitchFamily="34" charset="0"/>
              </a:rPr>
              <a:t>SAS/ SATA </a:t>
            </a:r>
            <a:r>
              <a:rPr kumimoji="0" lang="en-US" altLang="zh-TW" sz="1100" dirty="0">
                <a:latin typeface="Verdana" pitchFamily="34" charset="0"/>
              </a:rPr>
              <a:t>Drives</a:t>
            </a:r>
          </a:p>
        </p:txBody>
      </p:sp>
      <p:pic>
        <p:nvPicPr>
          <p:cNvPr id="38" name="Picture 20" descr="5 Bay iSCS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085184"/>
            <a:ext cx="730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560" y="4653136"/>
            <a:ext cx="1223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dirty="0">
                <a:latin typeface="Verdana" pitchFamily="34" charset="0"/>
                <a:cs typeface="Times New Roman" pitchFamily="18" charset="0"/>
              </a:rPr>
              <a:t>DSN-1100</a:t>
            </a:r>
          </a:p>
          <a:p>
            <a:r>
              <a:rPr lang="en-US" altLang="zh-TW" sz="1100" dirty="0">
                <a:latin typeface="Verdana" pitchFamily="34" charset="0"/>
                <a:cs typeface="Times New Roman" pitchFamily="18" charset="0"/>
              </a:rPr>
              <a:t>5-Bay Desktop</a:t>
            </a:r>
          </a:p>
        </p:txBody>
      </p:sp>
      <p:pic>
        <p:nvPicPr>
          <p:cNvPr id="41" name="Picture 2" descr="D:\Product_DATA\PRODUCT_LINE\Promise_DSN-4000\picture\front-r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1264731" cy="720080"/>
          </a:xfrm>
          <a:prstGeom prst="rect">
            <a:avLst/>
          </a:prstGeom>
          <a:noFill/>
        </p:spPr>
      </p:pic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11560" y="1556792"/>
            <a:ext cx="1944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100" dirty="0">
                <a:latin typeface="Verdana" pitchFamily="34" charset="0"/>
              </a:rPr>
              <a:t>DSN-6000 series </a:t>
            </a:r>
          </a:p>
          <a:p>
            <a:r>
              <a:rPr lang="en-US" altLang="zh-TW" sz="1100" dirty="0" smtClean="0">
                <a:latin typeface="Verdana" pitchFamily="34" charset="0"/>
              </a:rPr>
              <a:t>2U-12bay SAS/ SATA</a:t>
            </a:r>
            <a:endParaRPr lang="en-US" altLang="zh-TW" sz="1100" dirty="0">
              <a:latin typeface="Verdana" pitchFamily="34" charset="0"/>
            </a:endParaRPr>
          </a:p>
          <a:p>
            <a:r>
              <a:rPr lang="en-US" altLang="zh-TW" sz="1100" dirty="0">
                <a:latin typeface="Verdana" pitchFamily="34" charset="0"/>
              </a:rPr>
              <a:t>Redundant controllers</a:t>
            </a:r>
          </a:p>
          <a:p>
            <a:r>
              <a:rPr lang="en-US" altLang="zh-TW" sz="1100" dirty="0">
                <a:latin typeface="Verdana" pitchFamily="34" charset="0"/>
              </a:rPr>
              <a:t>Scalable</a:t>
            </a:r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3200" smtClean="0">
                <a:ea typeface="ＭＳ Ｐゴシック" pitchFamily="34" charset="-128"/>
              </a:rPr>
              <a:t>DSN-3200 - PC Pro Recommended 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4033838" cy="3846512"/>
          </a:xfrm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3860800"/>
            <a:ext cx="723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149725"/>
            <a:ext cx="1895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06925" y="981075"/>
            <a:ext cx="45370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GB" altLang="zh-TW">
                <a:latin typeface="Verdana" pitchFamily="34" charset="0"/>
              </a:rPr>
              <a:t>Highlights:</a:t>
            </a:r>
          </a:p>
          <a:p>
            <a:r>
              <a:rPr kumimoji="0" lang="en-GB" altLang="zh-TW">
                <a:latin typeface="Verdana" pitchFamily="34" charset="0"/>
              </a:rPr>
              <a:t>“The DSN-3200-10 offers a high storage capacity and, as you'll see from our lab tests, truly stunning performance.”</a:t>
            </a:r>
          </a:p>
          <a:p>
            <a:endParaRPr kumimoji="0" lang="en-GB" altLang="zh-TW">
              <a:latin typeface="Verdana" pitchFamily="34" charset="0"/>
            </a:endParaRPr>
          </a:p>
          <a:p>
            <a:r>
              <a:rPr kumimoji="0" lang="en-GB" altLang="zh-TW">
                <a:latin typeface="Verdana" pitchFamily="34" charset="0"/>
              </a:rPr>
              <a:t>“For sheer performance it can easily hold its own against many more expensive solutions.”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39552" y="1052736"/>
          <a:ext cx="8208912" cy="437858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43892"/>
                <a:gridCol w="5365020"/>
              </a:tblGrid>
              <a:tr h="6150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Virtualization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 smtClean="0">
                          <a:hlinkClick r:id="rId2" action="ppaction://hlinkfile"/>
                        </a:rPr>
                        <a:t>American Land Lease and Virtualization Performance Implement Virtual Storage Solution Featuring D-Link DSN-3200 iSCSI SAN</a:t>
                      </a:r>
                      <a:endParaRPr lang="zh-TW" altLang="en-US" sz="1100" dirty="0"/>
                    </a:p>
                  </a:txBody>
                  <a:tcPr/>
                </a:tc>
              </a:tr>
              <a:tr h="6633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 smtClean="0">
                          <a:hlinkClick r:id="rId3"/>
                        </a:rPr>
                        <a:t>The University of Massachusetts Amherst’s Isenberg School of Management consolidated its servers and implemented a reliable SAN with a unique, affordable D-Link iSCSI-SAN solution</a:t>
                      </a:r>
                      <a:endParaRPr lang="zh-TW" altLang="en-US" sz="11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Metropolitan Public Defender (MPD), Portland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 smtClean="0">
                          <a:hlinkClick r:id="rId4"/>
                        </a:rPr>
                        <a:t>D-Link® xStack® Storage System with Volume Virtualization </a:t>
                      </a:r>
                    </a:p>
                    <a:p>
                      <a:r>
                        <a:rPr lang="en-US" altLang="zh-TW" sz="1100" dirty="0" smtClean="0">
                          <a:hlinkClick r:id="rId4"/>
                        </a:rPr>
                        <a:t>Offers Portland Non-Profit Law Firm Expandable Network Capacity</a:t>
                      </a:r>
                      <a:endParaRPr lang="zh-TW" altLang="en-US" sz="11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Campus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1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 smtClean="0">
                          <a:hlinkClick r:id="rId5"/>
                        </a:rPr>
                        <a:t>Maximize ROI on Network Storage for K-12</a:t>
                      </a:r>
                    </a:p>
                    <a:p>
                      <a:r>
                        <a:rPr lang="en-US" altLang="zh-TW" sz="1100" dirty="0" smtClean="0">
                          <a:hlinkClick r:id="rId5"/>
                        </a:rPr>
                        <a:t>D-Link® high performance SAN supports district’s virtual desktop </a:t>
                      </a:r>
                    </a:p>
                    <a:p>
                      <a:r>
                        <a:rPr lang="en-US" altLang="zh-TW" sz="1100" dirty="0" smtClean="0">
                          <a:hlinkClick r:id="rId5"/>
                        </a:rPr>
                        <a:t>infrastructure and frees technology budget for new initiatives.</a:t>
                      </a:r>
                      <a:endParaRPr lang="zh-TW" altLang="en-US" sz="11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 smtClean="0">
                          <a:hlinkClick r:id="rId6"/>
                        </a:rPr>
                        <a:t>D-Link® Provides Grantsburg School District with </a:t>
                      </a:r>
                    </a:p>
                    <a:p>
                      <a:r>
                        <a:rPr lang="en-US" altLang="zh-TW" sz="1100" dirty="0" smtClean="0">
                          <a:hlinkClick r:id="rId6"/>
                        </a:rPr>
                        <a:t>Scalable Switching and Storage Solutions That Boost </a:t>
                      </a:r>
                    </a:p>
                    <a:p>
                      <a:r>
                        <a:rPr lang="en-US" altLang="zh-TW" sz="1100" dirty="0" smtClean="0">
                          <a:hlinkClick r:id="rId6"/>
                        </a:rPr>
                        <a:t>Connectivity, Of </a:t>
                      </a:r>
                      <a:r>
                        <a:rPr lang="en-US" altLang="zh-TW" sz="1100" dirty="0" err="1" smtClean="0">
                          <a:hlinkClick r:id="rId6"/>
                        </a:rPr>
                        <a:t>fer</a:t>
                      </a:r>
                      <a:r>
                        <a:rPr lang="en-US" altLang="zh-TW" sz="1100" dirty="0" smtClean="0">
                          <a:hlinkClick r:id="rId6"/>
                        </a:rPr>
                        <a:t> Price Advantage</a:t>
                      </a:r>
                      <a:endParaRPr lang="zh-TW" alt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3200" dirty="0" smtClean="0">
                <a:ea typeface="ＭＳ Ｐゴシック" pitchFamily="34" charset="-128"/>
              </a:rPr>
              <a:t>Successful Story</a:t>
            </a:r>
          </a:p>
        </p:txBody>
      </p:sp>
      <p:pic>
        <p:nvPicPr>
          <p:cNvPr id="2050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700808"/>
            <a:ext cx="1872208" cy="5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420888"/>
            <a:ext cx="2333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221088"/>
            <a:ext cx="1944216" cy="61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4941168"/>
            <a:ext cx="2402575" cy="36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TW" sz="3200" dirty="0" smtClean="0">
                <a:ea typeface="ＭＳ Ｐゴシック" pitchFamily="34" charset="-128"/>
              </a:rPr>
              <a:t>Successful Story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1052736"/>
          <a:ext cx="8208912" cy="381367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43892"/>
                <a:gridCol w="5365020"/>
              </a:tblGrid>
              <a:tr h="6150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Small</a:t>
                      </a:r>
                      <a:r>
                        <a:rPr lang="en-US" altLang="zh-TW" baseline="0" dirty="0" smtClean="0"/>
                        <a:t> business IT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hlinkClick r:id="rId2"/>
                        </a:rPr>
                        <a:t>D-Link Helps The Covenant Group Accommodate Growth</a:t>
                      </a:r>
                    </a:p>
                    <a:p>
                      <a:r>
                        <a:rPr lang="en-US" altLang="zh-TW" sz="1200" dirty="0" smtClean="0">
                          <a:hlinkClick r:id="rId2"/>
                        </a:rPr>
                        <a:t>Network Storage Data Solution from D-Link Gives Executives In-House Email and Calendar Sharing, Boosts Productivity</a:t>
                      </a:r>
                      <a:endParaRPr lang="zh-TW" altLang="en-US" sz="1200" dirty="0"/>
                    </a:p>
                  </a:txBody>
                  <a:tcPr/>
                </a:tc>
              </a:tr>
              <a:tr h="663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IP Surveillance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hlinkClick r:id="rId3"/>
                        </a:rPr>
                        <a:t>D-Link Demonstrates End-To-End Video Surveillance </a:t>
                      </a:r>
                    </a:p>
                    <a:p>
                      <a:r>
                        <a:rPr lang="en-US" altLang="zh-TW" sz="1200" dirty="0" smtClean="0">
                          <a:hlinkClick r:id="rId3"/>
                        </a:rPr>
                        <a:t>Solution at </a:t>
                      </a:r>
                      <a:r>
                        <a:rPr lang="en-US" altLang="zh-TW" sz="1200" dirty="0" err="1" smtClean="0">
                          <a:hlinkClick r:id="rId3"/>
                        </a:rPr>
                        <a:t>Interop</a:t>
                      </a:r>
                      <a:r>
                        <a:rPr lang="en-US" altLang="zh-TW" sz="1200" dirty="0" smtClean="0">
                          <a:hlinkClick r:id="rId3"/>
                        </a:rPr>
                        <a:t> 2008</a:t>
                      </a:r>
                      <a:endParaRPr lang="zh-TW" altLang="en-US" sz="12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Media</a:t>
                      </a:r>
                      <a:r>
                        <a:rPr lang="en-US" altLang="zh-TW" baseline="0" dirty="0" smtClean="0"/>
                        <a:t> Entertainment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</a:tr>
              <a:tr h="61502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New Hampshire Public Radio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hlinkClick r:id="rId4"/>
                        </a:rPr>
                        <a:t>D-Link® Switching Solutions Provide the Reliability </a:t>
                      </a:r>
                    </a:p>
                    <a:p>
                      <a:r>
                        <a:rPr lang="en-US" altLang="zh-TW" sz="1200" dirty="0" smtClean="0">
                          <a:hlinkClick r:id="rId4"/>
                        </a:rPr>
                        <a:t>New Hampshire Public Radio Needs to Stay  “On the Air”</a:t>
                      </a:r>
                      <a:endParaRPr lang="zh-TW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00808"/>
            <a:ext cx="18764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2924945"/>
            <a:ext cx="2376264" cy="6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duct_DATA\PRODUCT_LINE\Promise_DSN-4000\picture\D-Link art\DNS-4100_A1_Image L(Fron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636912" cy="1815498"/>
          </a:xfrm>
          <a:prstGeom prst="rect">
            <a:avLst/>
          </a:prstGeom>
          <a:noFill/>
        </p:spPr>
      </p:pic>
      <p:pic>
        <p:nvPicPr>
          <p:cNvPr id="14340" name="Picture 4" descr="DSN-3200-10_Low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6712"/>
            <a:ext cx="4114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01663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zh-TW" sz="3200" dirty="0" smtClean="0">
                <a:ea typeface="PMingLiU" pitchFamily="18" charset="-120"/>
                <a:cs typeface="+mj-cs"/>
              </a:rPr>
              <a:t>Evolution of D-Link SAN Solutions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109663"/>
            <a:ext cx="8689975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zh-TW" sz="1800" b="1" dirty="0" smtClean="0">
                <a:ea typeface="ＭＳ Ｐゴシック" pitchFamily="34" charset="-128"/>
              </a:rPr>
              <a:t>Where we’re coming from.......</a:t>
            </a:r>
          </a:p>
          <a:p>
            <a:pPr eaLnBrk="1" hangingPunct="1"/>
            <a:r>
              <a:rPr lang="en-GB" altLang="zh-TW" sz="1800" dirty="0" smtClean="0">
                <a:ea typeface="ＭＳ Ｐゴシック" pitchFamily="34" charset="-128"/>
              </a:rPr>
              <a:t>Stand alone High Performance SAN arrays</a:t>
            </a:r>
          </a:p>
          <a:p>
            <a:pPr lvl="1" eaLnBrk="1" hangingPunct="1"/>
            <a:r>
              <a:rPr lang="en-GB" altLang="zh-TW" sz="1400" dirty="0" smtClean="0">
                <a:ea typeface="ＭＳ Ｐゴシック" pitchFamily="34" charset="-128"/>
              </a:rPr>
              <a:t>SoC Controller</a:t>
            </a:r>
          </a:p>
          <a:p>
            <a:pPr lvl="1" eaLnBrk="1" hangingPunct="1"/>
            <a:r>
              <a:rPr lang="en-GB" altLang="zh-TW" sz="1400" dirty="0" smtClean="0">
                <a:ea typeface="ＭＳ Ｐゴシック" pitchFamily="34" charset="-128"/>
              </a:rPr>
              <a:t>SATA drives only</a:t>
            </a:r>
          </a:p>
          <a:p>
            <a:pPr lvl="1" eaLnBrk="1" hangingPunct="1"/>
            <a:r>
              <a:rPr lang="en-GB" altLang="zh-TW" sz="1400" dirty="0" smtClean="0">
                <a:ea typeface="ＭＳ Ｐゴシック" pitchFamily="34" charset="-128"/>
              </a:rPr>
              <a:t>Non-scalable</a:t>
            </a:r>
          </a:p>
          <a:p>
            <a:pPr eaLnBrk="1" hangingPunct="1"/>
            <a:r>
              <a:rPr lang="en-GB" altLang="zh-TW" sz="1800" dirty="0" smtClean="0">
                <a:ea typeface="ＭＳ Ｐゴシック" pitchFamily="34" charset="-128"/>
              </a:rPr>
              <a:t>Secondary/</a:t>
            </a:r>
            <a:r>
              <a:rPr lang="en-GB" altLang="zh-TW" sz="1800" dirty="0" err="1" smtClean="0">
                <a:ea typeface="ＭＳ Ｐゴシック" pitchFamily="34" charset="-128"/>
              </a:rPr>
              <a:t>Nearline</a:t>
            </a:r>
            <a:r>
              <a:rPr lang="en-GB" altLang="zh-TW" sz="1800" dirty="0" smtClean="0">
                <a:ea typeface="ＭＳ Ｐゴシック" pitchFamily="34" charset="-128"/>
              </a:rPr>
              <a:t> storage applications</a:t>
            </a:r>
          </a:p>
          <a:p>
            <a:pPr lvl="1" eaLnBrk="1" hangingPunct="1"/>
            <a:r>
              <a:rPr kumimoji="1" lang="en-US" altLang="zh-TW" sz="1400" dirty="0" smtClean="0">
                <a:ea typeface="ＭＳ Ｐゴシック" pitchFamily="34" charset="-128"/>
              </a:rPr>
              <a:t>Departmental storage, disk backup, archive and video surveillance</a:t>
            </a:r>
          </a:p>
          <a:p>
            <a:pPr lvl="1" eaLnBrk="1" hangingPunct="1"/>
            <a:endParaRPr kumimoji="1" lang="en-US" altLang="zh-TW" sz="1400" dirty="0" smtClean="0">
              <a:ea typeface="ＭＳ Ｐゴシック" pitchFamily="34" charset="-128"/>
            </a:endParaRPr>
          </a:p>
          <a:p>
            <a:pPr lvl="1" eaLnBrk="1" hangingPunct="1"/>
            <a:endParaRPr kumimoji="1" lang="en-US" altLang="zh-TW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kumimoji="1" lang="en-US" altLang="zh-TW" sz="1800" b="1" dirty="0" smtClean="0">
                <a:solidFill>
                  <a:schemeClr val="tx1"/>
                </a:solidFill>
                <a:ea typeface="ＭＳ Ｐゴシック" pitchFamily="34" charset="-128"/>
              </a:rPr>
              <a:t>Where we’re going……..</a:t>
            </a:r>
            <a:endParaRPr lang="en-GB" altLang="zh-TW" sz="18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GB" altLang="zh-TW" sz="1800" dirty="0" smtClean="0">
                <a:solidFill>
                  <a:schemeClr val="tx1"/>
                </a:solidFill>
                <a:ea typeface="ＭＳ Ｐゴシック" pitchFamily="34" charset="-128"/>
              </a:rPr>
              <a:t>Higher reliability, easy maintenance</a:t>
            </a:r>
          </a:p>
          <a:p>
            <a:pPr lvl="1" eaLnBrk="1" hangingPunct="1"/>
            <a:r>
              <a:rPr lang="en-GB" altLang="zh-TW" sz="1400" dirty="0" err="1" smtClean="0">
                <a:solidFill>
                  <a:schemeClr val="tx1"/>
                </a:solidFill>
                <a:ea typeface="ＭＳ Ｐゴシック" pitchFamily="34" charset="-128"/>
              </a:rPr>
              <a:t>Cableless</a:t>
            </a:r>
            <a:r>
              <a:rPr lang="en-GB" altLang="zh-TW" sz="1400" dirty="0" smtClean="0">
                <a:solidFill>
                  <a:schemeClr val="tx1"/>
                </a:solidFill>
                <a:ea typeface="ＭＳ Ｐゴシック" pitchFamily="34" charset="-128"/>
              </a:rPr>
              <a:t> enclosure with hot swappable FRU</a:t>
            </a:r>
          </a:p>
          <a:p>
            <a:pPr lvl="1" eaLnBrk="1" hangingPunct="1"/>
            <a:r>
              <a:rPr lang="en-GB" altLang="zh-TW" sz="1400" dirty="0" smtClean="0">
                <a:solidFill>
                  <a:schemeClr val="tx1"/>
                </a:solidFill>
                <a:ea typeface="ＭＳ Ｐゴシック" pitchFamily="34" charset="-128"/>
              </a:rPr>
              <a:t>SAS and/or SATA drives</a:t>
            </a:r>
          </a:p>
          <a:p>
            <a:pPr lvl="1" eaLnBrk="1" hangingPunct="1"/>
            <a:r>
              <a:rPr lang="en-GB" altLang="zh-TW" sz="1400" dirty="0" smtClean="0">
                <a:solidFill>
                  <a:schemeClr val="tx1"/>
                </a:solidFill>
                <a:ea typeface="ＭＳ Ｐゴシック" pitchFamily="34" charset="-128"/>
              </a:rPr>
              <a:t>Scalability (up to 80 HDD via JBOD expansion)</a:t>
            </a: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  <a:ea typeface="ＭＳ Ｐゴシック" pitchFamily="34" charset="-128"/>
              </a:rPr>
              <a:t>Eco- Friendly, high efficiency power supply</a:t>
            </a:r>
            <a:endParaRPr kumimoji="1" lang="en-US" altLang="zh-TW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endParaRPr lang="en-GB" altLang="zh-TW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-Link Template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佈景主題1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D-Link Template</Template>
  <TotalTime>10906</TotalTime>
  <Words>2062</Words>
  <Application>Microsoft Office PowerPoint</Application>
  <PresentationFormat>On-screen Show (4:3)</PresentationFormat>
  <Paragraphs>416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D-Link Template</vt:lpstr>
      <vt:lpstr>Corp Section Master 01</vt:lpstr>
      <vt:lpstr>3_Corp Section Master 01</vt:lpstr>
      <vt:lpstr>1_Corp Section Master 01</vt:lpstr>
      <vt:lpstr>佈景主題1</vt:lpstr>
      <vt:lpstr>iSCSI SAN Storage   DSN-4000 series Introduction</vt:lpstr>
      <vt:lpstr>Technology Overview</vt:lpstr>
      <vt:lpstr>FC SAN vs iSCSI SAN </vt:lpstr>
      <vt:lpstr>PowerPoint Presentation</vt:lpstr>
      <vt:lpstr>D-Link iSCSI SAN Market position</vt:lpstr>
      <vt:lpstr>DSN-3200 - PC Pro Recommended </vt:lpstr>
      <vt:lpstr>Successful Story</vt:lpstr>
      <vt:lpstr>Successful Story</vt:lpstr>
      <vt:lpstr>Evolution of D-Link SAN Solutions</vt:lpstr>
      <vt:lpstr>PowerPoint Presentation</vt:lpstr>
      <vt:lpstr>Preparing a 240TB configuration </vt:lpstr>
      <vt:lpstr>DSN-4000 Series features</vt:lpstr>
      <vt:lpstr>DSN-4000 Series features</vt:lpstr>
      <vt:lpstr>D-Link Storage Virtualization</vt:lpstr>
      <vt:lpstr>Traditional Disk Storage Approach</vt:lpstr>
      <vt:lpstr>Traditional Disk Storage Approach</vt:lpstr>
      <vt:lpstr>The D-Link way of Virtualization</vt:lpstr>
      <vt:lpstr>The Value of D-Link Virtualization</vt:lpstr>
      <vt:lpstr>5 mouse clicks to get volume online</vt:lpstr>
      <vt:lpstr>xStack Storage Management Center</vt:lpstr>
      <vt:lpstr>Hardware specification</vt:lpstr>
      <vt:lpstr>Enclosure</vt:lpstr>
      <vt:lpstr>RAID controller module</vt:lpstr>
      <vt:lpstr>DSN-4000 JBOD</vt:lpstr>
      <vt:lpstr>Enclosure Expansion</vt:lpstr>
    </vt:vector>
  </TitlesOfParts>
  <Company>D-Link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DSN-4000</dc:title>
  <dc:creator>Neo Yin</dc:creator>
  <cp:lastModifiedBy>Mike</cp:lastModifiedBy>
  <cp:revision>622</cp:revision>
  <dcterms:created xsi:type="dcterms:W3CDTF">2010-03-10T20:02:44Z</dcterms:created>
  <dcterms:modified xsi:type="dcterms:W3CDTF">2012-02-16T12:10:57Z</dcterms:modified>
</cp:coreProperties>
</file>