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3737" r:id="rId8"/>
    <p:sldMasterId id="2147483749" r:id="rId9"/>
    <p:sldMasterId id="2147483761" r:id="rId10"/>
    <p:sldMasterId id="2147483765" r:id="rId11"/>
    <p:sldMasterId id="2147483769" r:id="rId12"/>
    <p:sldMasterId id="2147485653" r:id="rId13"/>
  </p:sldMasterIdLst>
  <p:notesMasterIdLst>
    <p:notesMasterId r:id="rId37"/>
  </p:notesMasterIdLst>
  <p:sldIdLst>
    <p:sldId id="272" r:id="rId14"/>
    <p:sldId id="368" r:id="rId15"/>
    <p:sldId id="287" r:id="rId16"/>
    <p:sldId id="369" r:id="rId17"/>
    <p:sldId id="370" r:id="rId18"/>
    <p:sldId id="363" r:id="rId19"/>
    <p:sldId id="374" r:id="rId20"/>
    <p:sldId id="379" r:id="rId21"/>
    <p:sldId id="342" r:id="rId22"/>
    <p:sldId id="343" r:id="rId23"/>
    <p:sldId id="371" r:id="rId24"/>
    <p:sldId id="344" r:id="rId25"/>
    <p:sldId id="345" r:id="rId26"/>
    <p:sldId id="352" r:id="rId27"/>
    <p:sldId id="349" r:id="rId28"/>
    <p:sldId id="354" r:id="rId29"/>
    <p:sldId id="355" r:id="rId30"/>
    <p:sldId id="358" r:id="rId31"/>
    <p:sldId id="359" r:id="rId32"/>
    <p:sldId id="375" r:id="rId33"/>
    <p:sldId id="378" r:id="rId34"/>
    <p:sldId id="347" r:id="rId35"/>
    <p:sldId id="35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5"/>
    <a:srgbClr val="FD2380"/>
    <a:srgbClr val="FE8022"/>
    <a:srgbClr val="F8A6E1"/>
    <a:srgbClr val="0000FF"/>
    <a:srgbClr val="E3E9B5"/>
    <a:srgbClr val="FFFDB3"/>
    <a:srgbClr val="FF0000"/>
    <a:srgbClr val="00CC00"/>
    <a:srgbClr val="AAB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3916" autoAdjust="0"/>
  </p:normalViewPr>
  <p:slideViewPr>
    <p:cSldViewPr>
      <p:cViewPr>
        <p:scale>
          <a:sx n="60" d="100"/>
          <a:sy n="60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Sheet5!$C$6</c:f>
              <c:strCache>
                <c:ptCount val="1"/>
                <c:pt idx="0">
                  <c:v>Less Than $5,000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Sheet5!$D$5:$I$5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Sheet5!$D$6:$I$6</c:f>
              <c:numCache>
                <c:formatCode>#,##0</c:formatCode>
                <c:ptCount val="6"/>
                <c:pt idx="0">
                  <c:v>451224</c:v>
                </c:pt>
                <c:pt idx="1">
                  <c:v>613628.54208000004</c:v>
                </c:pt>
                <c:pt idx="2">
                  <c:v>797339.72315062082</c:v>
                </c:pt>
                <c:pt idx="3">
                  <c:v>1023698.0918352974</c:v>
                </c:pt>
                <c:pt idx="4">
                  <c:v>1312057.3627660251</c:v>
                </c:pt>
                <c:pt idx="5">
                  <c:v>1637961.9152181966</c:v>
                </c:pt>
              </c:numCache>
            </c:numRef>
          </c:val>
        </c:ser>
        <c:ser>
          <c:idx val="1"/>
          <c:order val="1"/>
          <c:tx>
            <c:strRef>
              <c:f>Sheet5!$C$7</c:f>
              <c:strCache>
                <c:ptCount val="1"/>
                <c:pt idx="0">
                  <c:v>$5,000-$24,999</c:v>
                </c:pt>
              </c:strCache>
            </c:strRef>
          </c:tx>
          <c:invertIfNegative val="0"/>
          <c:cat>
            <c:strRef>
              <c:f>Sheet5!$D$5:$I$5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Sheet5!$D$7:$I$7</c:f>
              <c:numCache>
                <c:formatCode>#,##0</c:formatCode>
                <c:ptCount val="6"/>
                <c:pt idx="0">
                  <c:v>39674</c:v>
                </c:pt>
                <c:pt idx="1">
                  <c:v>41937.453276200213</c:v>
                </c:pt>
                <c:pt idx="2">
                  <c:v>43279.996967930987</c:v>
                </c:pt>
                <c:pt idx="3">
                  <c:v>46664.659358811514</c:v>
                </c:pt>
                <c:pt idx="4">
                  <c:v>50454.077021441604</c:v>
                </c:pt>
                <c:pt idx="5">
                  <c:v>55121.230508156019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22304"/>
        <c:axId val="33111360"/>
      </c:barChart>
      <c:catAx>
        <c:axId val="84322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111360"/>
        <c:crosses val="autoZero"/>
        <c:auto val="1"/>
        <c:lblAlgn val="ctr"/>
        <c:lblOffset val="100"/>
        <c:noMultiLvlLbl val="0"/>
      </c:catAx>
      <c:valAx>
        <c:axId val="33111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>
                    <a:latin typeface="+mj-lt"/>
                  </a:rPr>
                  <a:t>Shipping Units</a:t>
                </a:r>
                <a:endParaRPr lang="zh-TW" altLang="en-US" dirty="0"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84322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70" baseline="0"/>
            </a:pPr>
            <a:endParaRPr lang="en-U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 err="1">
                        <a:solidFill>
                          <a:schemeClr val="bg1"/>
                        </a:solidFill>
                      </a:rPr>
                      <a:t>Netgear</a:t>
                    </a:r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altLang="en-US" smtClean="0"/>
                      <a:t>Iomega- EMC</a:t>
                    </a:r>
                    <a:r>
                      <a:rPr lang="en-US" altLang="en-US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'Less 5000 MKT Share'!$B$6:$B$16</c:f>
              <c:strCache>
                <c:ptCount val="11"/>
                <c:pt idx="0">
                  <c:v>Buffalo Technology</c:v>
                </c:pt>
                <c:pt idx="1">
                  <c:v>Netgear</c:v>
                </c:pt>
                <c:pt idx="2">
                  <c:v>QNAP</c:v>
                </c:pt>
                <c:pt idx="3">
                  <c:v>EMC</c:v>
                </c:pt>
                <c:pt idx="4">
                  <c:v>Synology</c:v>
                </c:pt>
                <c:pt idx="5">
                  <c:v>Dell</c:v>
                </c:pt>
                <c:pt idx="6">
                  <c:v>LaCie</c:v>
                </c:pt>
                <c:pt idx="7">
                  <c:v>HP</c:v>
                </c:pt>
                <c:pt idx="8">
                  <c:v>Overland </c:v>
                </c:pt>
                <c:pt idx="9">
                  <c:v>Fujitsu</c:v>
                </c:pt>
                <c:pt idx="10">
                  <c:v>Others</c:v>
                </c:pt>
              </c:strCache>
            </c:strRef>
          </c:cat>
          <c:val>
            <c:numRef>
              <c:f>'Less 5000 MKT Share'!$C$6:$C$16</c:f>
              <c:numCache>
                <c:formatCode>#,##0.0</c:formatCode>
                <c:ptCount val="11"/>
                <c:pt idx="0">
                  <c:v>51.934000000000005</c:v>
                </c:pt>
                <c:pt idx="1">
                  <c:v>45.63</c:v>
                </c:pt>
                <c:pt idx="2">
                  <c:v>32.015000000000001</c:v>
                </c:pt>
                <c:pt idx="3">
                  <c:v>25.442999999999831</c:v>
                </c:pt>
                <c:pt idx="4">
                  <c:v>23.056999999999999</c:v>
                </c:pt>
                <c:pt idx="5">
                  <c:v>20.155999999999999</c:v>
                </c:pt>
                <c:pt idx="6">
                  <c:v>14.266</c:v>
                </c:pt>
                <c:pt idx="7">
                  <c:v>10.763</c:v>
                </c:pt>
                <c:pt idx="8">
                  <c:v>5.3556049999999855</c:v>
                </c:pt>
                <c:pt idx="9">
                  <c:v>3.9025999999999987</c:v>
                </c:pt>
                <c:pt idx="10">
                  <c:v>217.79679499999995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EF44D0-4CEA-47B1-9251-2BED221B2C76}" type="datetimeFigureOut">
              <a:rPr lang="zh-TW" altLang="en-US"/>
              <a:pPr>
                <a:defRPr/>
              </a:pPr>
              <a:t>2011/5/10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C9005D-E9F9-4DAC-96CE-47D89B3363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862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7456A-F2CD-4CAC-B1D6-9F198333D9C8}" type="slidenum">
              <a:rPr lang="zh-TW" alt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 altLang="zh-TW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7696-55B0-4CE2-A3FB-1D3A3C46192C}" type="slidenum">
              <a:rPr lang="zh-TW" altLang="en-US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7696-55B0-4CE2-A3FB-1D3A3C46192C}" type="slidenum">
              <a:rPr lang="zh-TW" altLang="en-US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547665-F475-4C82-A388-8FACB400CED2}" type="slidenum">
              <a:rPr lang="en-US" altLang="zh-TW" smtClean="0"/>
              <a:pPr>
                <a:defRPr/>
              </a:pPr>
              <a:t>9</a:t>
            </a:fld>
            <a:endParaRPr lang="en-US" altLang="zh-TW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7A4AD-61E2-4866-AB31-C37FBCF4CC08}" type="slidenum">
              <a:rPr kumimoji="0" lang="en-US" altLang="zh-TW" sz="1200">
                <a:latin typeface="Calibri" pitchFamily="34" charset="0"/>
              </a:rPr>
              <a:pPr algn="r"/>
              <a:t>9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51" tIns="46225" rIns="92451" bIns="46225" anchor="b"/>
          <a:lstStyle/>
          <a:p>
            <a:pPr algn="r" defTabSz="923925"/>
            <a:fld id="{4241C284-0AF0-46B0-AB67-2AE462E9401C}" type="slidenum">
              <a:rPr kumimoji="0" lang="en-US" altLang="zh-TW" sz="1200">
                <a:latin typeface="Tahoma" pitchFamily="34" charset="0"/>
              </a:rPr>
              <a:pPr algn="r" defTabSz="923925"/>
              <a:t>9</a:t>
            </a:fld>
            <a:endParaRPr kumimoji="0" lang="en-US" altLang="zh-TW" sz="1200">
              <a:latin typeface="Tahoma" pitchFamily="34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451" tIns="46225" rIns="92451" bIns="46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C64E8-FB10-4C64-9FEE-048961E778A8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E4FDD-0641-4F1A-988D-CC826365056C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7696-55B0-4CE2-A3FB-1D3A3C46192C}" type="slidenum">
              <a:rPr lang="zh-TW" altLang="en-US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0588" y="1600200"/>
            <a:ext cx="3613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3614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101116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32" y="2860748"/>
            <a:ext cx="6515569" cy="1800225"/>
          </a:xfr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32" y="4495859"/>
            <a:ext cx="6514036" cy="584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0588" y="1600200"/>
            <a:ext cx="3613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3614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111125"/>
            <a:ext cx="1952625" cy="6015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25"/>
            <a:ext cx="5708650" cy="6015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37588" cy="6477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79838"/>
            <a:ext cx="4038600" cy="41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79838"/>
            <a:ext cx="4038600" cy="41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27288"/>
            <a:ext cx="2057400" cy="176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27288"/>
            <a:ext cx="6019800" cy="176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611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611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72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62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48025" y="4560888"/>
            <a:ext cx="0" cy="8810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0088" y="4200525"/>
            <a:ext cx="5400675" cy="863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9613" y="5018088"/>
            <a:ext cx="5364162" cy="86518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146" r:id="rId2"/>
    <p:sldLayoutId id="2147486147" r:id="rId3"/>
    <p:sldLayoutId id="2147486148" r:id="rId4"/>
    <p:sldLayoutId id="2147486149" r:id="rId5"/>
    <p:sldLayoutId id="214748615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9"/>
        </a:buBlip>
        <a:defRPr sz="2000">
          <a:solidFill>
            <a:srgbClr val="000000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pic>
        <p:nvPicPr>
          <p:cNvPr id="10246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1" r:id="rId1"/>
    <p:sldLayoutId id="2147486242" r:id="rId2"/>
    <p:sldLayoutId id="214748624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pic>
        <p:nvPicPr>
          <p:cNvPr id="11270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altLang="zh-TW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2291" name="Picture 10" descr="Strip_20_PPT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101117-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365125"/>
            <a:ext cx="8145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1563"/>
            <a:ext cx="8153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0" r:id="rId2"/>
    <p:sldLayoutId id="2147486251" r:id="rId3"/>
    <p:sldLayoutId id="214748625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rgbClr val="0087A9"/>
        </a:buClr>
        <a:buSzPct val="115000"/>
        <a:buBlip>
          <a:blip r:embed="rId7"/>
        </a:buBlip>
        <a:defRPr sz="20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1125"/>
            <a:ext cx="6731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altLang="zh-TW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1600200"/>
            <a:ext cx="7380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151" r:id="rId2"/>
    <p:sldLayoutId id="2147486152" r:id="rId3"/>
    <p:sldLayoutId id="2147486153" r:id="rId4"/>
    <p:sldLayoutId id="2147486154" r:id="rId5"/>
    <p:sldLayoutId id="2147486155" r:id="rId6"/>
    <p:sldLayoutId id="2147486156" r:id="rId7"/>
    <p:sldLayoutId id="2147486157" r:id="rId8"/>
    <p:sldLayoutId id="2147486158" r:id="rId9"/>
    <p:sldLayoutId id="2147486159" r:id="rId10"/>
    <p:sldLayoutId id="2147486160" r:id="rId11"/>
    <p:sldLayoutId id="21474861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>
          <a:solidFill>
            <a:srgbClr val="0061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00619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rgbClr val="00619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rgbClr val="00619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7288"/>
            <a:ext cx="8229600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779838"/>
            <a:ext cx="8229600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2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1" r:id="rId10"/>
    <p:sldLayoutId id="2147486172" r:id="rId11"/>
    <p:sldLayoutId id="21474861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pic>
        <p:nvPicPr>
          <p:cNvPr id="4101" name="Picture 5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6" r:id="rId1"/>
    <p:sldLayoutId id="2147486174" r:id="rId2"/>
    <p:sldLayoutId id="2147486175" r:id="rId3"/>
    <p:sldLayoutId id="2147486176" r:id="rId4"/>
    <p:sldLayoutId id="2147486177" r:id="rId5"/>
    <p:sldLayoutId id="2147486178" r:id="rId6"/>
    <p:sldLayoutId id="2147486179" r:id="rId7"/>
    <p:sldLayoutId id="2147486180" r:id="rId8"/>
    <p:sldLayoutId id="2147486181" r:id="rId9"/>
    <p:sldLayoutId id="2147486182" r:id="rId10"/>
    <p:sldLayoutId id="2147486183" r:id="rId11"/>
    <p:sldLayoutId id="214748618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SzPct val="115000"/>
        <a:buBlip>
          <a:blip r:embed="rId15"/>
        </a:buBlip>
        <a:defRPr sz="2000">
          <a:solidFill>
            <a:srgbClr val="006192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pic>
        <p:nvPicPr>
          <p:cNvPr id="5125" name="Picture 5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7" r:id="rId1"/>
    <p:sldLayoutId id="2147486185" r:id="rId2"/>
    <p:sldLayoutId id="2147486186" r:id="rId3"/>
    <p:sldLayoutId id="2147486187" r:id="rId4"/>
    <p:sldLayoutId id="2147486188" r:id="rId5"/>
    <p:sldLayoutId id="2147486189" r:id="rId6"/>
    <p:sldLayoutId id="2147486190" r:id="rId7"/>
    <p:sldLayoutId id="2147486191" r:id="rId8"/>
    <p:sldLayoutId id="2147486192" r:id="rId9"/>
    <p:sldLayoutId id="2147486193" r:id="rId10"/>
    <p:sldLayoutId id="2147486194" r:id="rId11"/>
    <p:sldLayoutId id="214748619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SzPct val="115000"/>
        <a:buBlip>
          <a:blip r:embed="rId15"/>
        </a:buBlip>
        <a:defRPr sz="2000">
          <a:solidFill>
            <a:srgbClr val="006192"/>
          </a:solidFill>
          <a:latin typeface="+mn-lt"/>
          <a:ea typeface="+mn-ea"/>
          <a:cs typeface="+mn-cs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r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97" r:id="rId2"/>
    <p:sldLayoutId id="2147486198" r:id="rId3"/>
    <p:sldLayoutId id="2147486199" r:id="rId4"/>
    <p:sldLayoutId id="2147486200" r:id="rId5"/>
    <p:sldLayoutId id="2147486201" r:id="rId6"/>
    <p:sldLayoutId id="2147486202" r:id="rId7"/>
    <p:sldLayoutId id="2147486203" r:id="rId8"/>
    <p:sldLayoutId id="2147486204" r:id="rId9"/>
    <p:sldLayoutId id="2147486205" r:id="rId10"/>
    <p:sldLayoutId id="214748620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a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7" r:id="rId1"/>
    <p:sldLayoutId id="2147486208" r:id="rId2"/>
    <p:sldLayoutId id="2147486209" r:id="rId3"/>
    <p:sldLayoutId id="2147486210" r:id="rId4"/>
    <p:sldLayoutId id="2147486211" r:id="rId5"/>
    <p:sldLayoutId id="2147486212" r:id="rId6"/>
    <p:sldLayoutId id="2147486213" r:id="rId7"/>
    <p:sldLayoutId id="2147486214" r:id="rId8"/>
    <p:sldLayoutId id="2147486215" r:id="rId9"/>
    <p:sldLayoutId id="2147486216" r:id="rId10"/>
    <p:sldLayoutId id="214748621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1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GB" altLang="zh-TW" dirty="0">
              <a:latin typeface="Verdana" pitchFamily="34" charset="0"/>
            </a:endParaRPr>
          </a:p>
        </p:txBody>
      </p:sp>
      <p:pic>
        <p:nvPicPr>
          <p:cNvPr id="8195" name="Picture 3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  <p:sldLayoutId id="214748622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ur_busine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trip_20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6140450"/>
            <a:ext cx="9140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GB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15"/>
        </a:buBlip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5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99592" y="2708920"/>
            <a:ext cx="7848600" cy="1081088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ea typeface="新細明體" pitchFamily="18" charset="-120"/>
              </a:rPr>
              <a:t>DNS-1550-04 Sales Guide</a:t>
            </a:r>
            <a:endParaRPr lang="en-GB" altLang="zh-TW" sz="3200" dirty="0" smtClean="0">
              <a:ea typeface="新細明體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35600" y="5157788"/>
            <a:ext cx="24336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  <a:latin typeface="+mn-lt"/>
              </a:rPr>
              <a:t>Neo Yin, April 2011</a:t>
            </a:r>
            <a:endParaRPr lang="zh-TW" alt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300192" y="1556792"/>
            <a:ext cx="2448272" cy="115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Multi-Client Backup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- Time Machine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- Acronis Backup Utility</a:t>
            </a:r>
          </a:p>
          <a:p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72200" y="5085184"/>
            <a:ext cx="27718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Multi-Client File Sharing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- SMB/SAMBA/ CIFS</a:t>
            </a:r>
          </a:p>
          <a:p>
            <a:r>
              <a:rPr lang="en-US" altLang="zh-TW" sz="1400" dirty="0" smtClean="0">
                <a:solidFill>
                  <a:schemeClr val="tx1"/>
                </a:solidFill>
              </a:rPr>
              <a:t>- </a:t>
            </a:r>
            <a:r>
              <a:rPr lang="en-US" altLang="zh-TW" sz="1400" dirty="0" err="1" smtClean="0">
                <a:solidFill>
                  <a:schemeClr val="tx1"/>
                </a:solidFill>
              </a:rPr>
              <a:t>WebDAV</a:t>
            </a:r>
            <a:endParaRPr lang="en-US" altLang="zh-TW" sz="1400" dirty="0" smtClean="0">
              <a:solidFill>
                <a:schemeClr val="tx1"/>
              </a:solidFill>
            </a:endParaRPr>
          </a:p>
          <a:p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35896" y="5805264"/>
            <a:ext cx="2232248" cy="32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Surveillance Storage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7544" y="1412776"/>
            <a:ext cx="2232248" cy="96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Remote applications: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WWW Management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FTP</a:t>
            </a:r>
          </a:p>
          <a:p>
            <a:pPr>
              <a:buFontTx/>
              <a:buChar char="-"/>
            </a:pPr>
            <a:r>
              <a:rPr lang="en-US" altLang="zh-TW" sz="1400" dirty="0" err="1" smtClean="0">
                <a:solidFill>
                  <a:schemeClr val="tx1"/>
                </a:solidFill>
              </a:rPr>
              <a:t>iOS</a:t>
            </a:r>
            <a:r>
              <a:rPr lang="en-US" altLang="zh-TW" sz="1400" dirty="0" smtClean="0">
                <a:solidFill>
                  <a:schemeClr val="tx1"/>
                </a:solidFill>
              </a:rPr>
              <a:t> &amp; Android Apps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03848" y="1196752"/>
            <a:ext cx="2520280" cy="83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SMB applications (iSCSI)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MS AD/ SQL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Email server (Exchange)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1560" y="5013176"/>
            <a:ext cx="2952328" cy="96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>Remote Backup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Amazon S3 (WWW)</a:t>
            </a:r>
          </a:p>
          <a:p>
            <a:pPr>
              <a:buFontTx/>
              <a:buChar char="-"/>
            </a:pPr>
            <a:r>
              <a:rPr lang="en-US" altLang="zh-TW" sz="1400" dirty="0" smtClean="0">
                <a:solidFill>
                  <a:schemeClr val="tx1"/>
                </a:solidFill>
              </a:rPr>
              <a:t>Tower NAS as RSYNC server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群組 44"/>
          <p:cNvGrpSpPr/>
          <p:nvPr/>
        </p:nvGrpSpPr>
        <p:grpSpPr>
          <a:xfrm>
            <a:off x="251520" y="2204864"/>
            <a:ext cx="8532582" cy="3363096"/>
            <a:chOff x="251520" y="2204864"/>
            <a:chExt cx="8532582" cy="3758754"/>
          </a:xfrm>
        </p:grpSpPr>
        <p:sp>
          <p:nvSpPr>
            <p:cNvPr id="5" name="流程圖: 準備作業 3"/>
            <p:cNvSpPr/>
            <p:nvPr/>
          </p:nvSpPr>
          <p:spPr>
            <a:xfrm>
              <a:off x="2915816" y="2492896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流程圖: 準備作業 4"/>
            <p:cNvSpPr/>
            <p:nvPr/>
          </p:nvSpPr>
          <p:spPr>
            <a:xfrm>
              <a:off x="251520" y="3063702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流程圖: 準備作業 5"/>
            <p:cNvSpPr/>
            <p:nvPr/>
          </p:nvSpPr>
          <p:spPr>
            <a:xfrm>
              <a:off x="2921511" y="3597700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流程圖: 準備作業 6"/>
            <p:cNvSpPr/>
            <p:nvPr/>
          </p:nvSpPr>
          <p:spPr>
            <a:xfrm>
              <a:off x="2915816" y="4653136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流程圖: 準備作業 7"/>
            <p:cNvSpPr/>
            <p:nvPr/>
          </p:nvSpPr>
          <p:spPr>
            <a:xfrm>
              <a:off x="5580112" y="3068960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流程圖: 準備作業 8"/>
            <p:cNvSpPr/>
            <p:nvPr/>
          </p:nvSpPr>
          <p:spPr>
            <a:xfrm>
              <a:off x="5580112" y="4149080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Picture 3" descr="D:\Data\Logo\icons\Device\N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288" y="4365104"/>
              <a:ext cx="456296" cy="477590"/>
            </a:xfrm>
            <a:prstGeom prst="rect">
              <a:avLst/>
            </a:prstGeom>
            <a:noFill/>
          </p:spPr>
        </p:pic>
        <p:pic>
          <p:nvPicPr>
            <p:cNvPr id="12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2926023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13" name="Picture 5" descr="D:\Data\Logo\icons\Device\ro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4077072"/>
              <a:ext cx="648072" cy="367781"/>
            </a:xfrm>
            <a:prstGeom prst="rect">
              <a:avLst/>
            </a:prstGeom>
            <a:noFill/>
          </p:spPr>
        </p:pic>
        <p:pic>
          <p:nvPicPr>
            <p:cNvPr id="14" name="Picture 6" descr="D:\Data\Logo\icons\Device\switc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3284984"/>
              <a:ext cx="792088" cy="594066"/>
            </a:xfrm>
            <a:prstGeom prst="rect">
              <a:avLst/>
            </a:prstGeom>
            <a:noFill/>
          </p:spPr>
        </p:pic>
        <p:pic>
          <p:nvPicPr>
            <p:cNvPr id="15" name="Picture 7" descr="D:\Data\Logo\icons\Device\wifi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6211382" y="4165882"/>
              <a:ext cx="360040" cy="326436"/>
            </a:xfrm>
            <a:prstGeom prst="rect">
              <a:avLst/>
            </a:prstGeom>
            <a:noFill/>
          </p:spPr>
        </p:pic>
        <p:pic>
          <p:nvPicPr>
            <p:cNvPr id="16" name="Picture 8" descr="D:\Data\Logo\icons\Device\iPad_table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2492896"/>
              <a:ext cx="456296" cy="768099"/>
            </a:xfrm>
            <a:prstGeom prst="rect">
              <a:avLst/>
            </a:prstGeom>
            <a:noFill/>
          </p:spPr>
        </p:pic>
        <p:pic>
          <p:nvPicPr>
            <p:cNvPr id="17" name="Picture 9" descr="D:\Data\Logo\icons\Device\iphone_mobil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2924944"/>
              <a:ext cx="249245" cy="520091"/>
            </a:xfrm>
            <a:prstGeom prst="rect">
              <a:avLst/>
            </a:prstGeom>
            <a:noFill/>
          </p:spPr>
        </p:pic>
        <p:pic>
          <p:nvPicPr>
            <p:cNvPr id="18" name="Picture 3" descr="D:\Data\Logo\icons\Device\N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8344" y="4365104"/>
              <a:ext cx="456296" cy="477590"/>
            </a:xfrm>
            <a:prstGeom prst="rect">
              <a:avLst/>
            </a:prstGeom>
            <a:noFill/>
          </p:spPr>
        </p:pic>
        <p:pic>
          <p:nvPicPr>
            <p:cNvPr id="19" name="Picture 3" descr="D:\Data\Logo\icons\Device\N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232" y="4365104"/>
              <a:ext cx="456296" cy="477590"/>
            </a:xfrm>
            <a:prstGeom prst="rect">
              <a:avLst/>
            </a:prstGeom>
            <a:noFill/>
          </p:spPr>
        </p:pic>
        <p:pic>
          <p:nvPicPr>
            <p:cNvPr id="20" name="Picture 3" descr="D:\Data\Logo\icons\Device\N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1600" y="3212976"/>
              <a:ext cx="736133" cy="770486"/>
            </a:xfrm>
            <a:prstGeom prst="rect">
              <a:avLst/>
            </a:prstGeom>
            <a:noFill/>
          </p:spPr>
        </p:pic>
        <p:sp>
          <p:nvSpPr>
            <p:cNvPr id="21" name=" 3"/>
            <p:cNvSpPr/>
            <p:nvPr/>
          </p:nvSpPr>
          <p:spPr>
            <a:xfrm rot="3600000">
              <a:off x="2808085" y="3104654"/>
              <a:ext cx="983136" cy="98400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2" name="Picture 10" descr="D:\Data\Logo\icons\Device\rack_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27984" y="2204864"/>
              <a:ext cx="508502" cy="801738"/>
            </a:xfrm>
            <a:prstGeom prst="rect">
              <a:avLst/>
            </a:prstGeom>
            <a:noFill/>
          </p:spPr>
        </p:pic>
        <p:pic>
          <p:nvPicPr>
            <p:cNvPr id="23" name="Picture 10" descr="D:\Data\Logo\icons\Device\rack_serve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2348880"/>
              <a:ext cx="508502" cy="801738"/>
            </a:xfrm>
            <a:prstGeom prst="rect">
              <a:avLst/>
            </a:prstGeom>
            <a:noFill/>
          </p:spPr>
        </p:pic>
        <p:pic>
          <p:nvPicPr>
            <p:cNvPr id="24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2924944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25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501008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26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3429000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27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2636912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28" name="Picture 11" descr="D:\Data\Logo\icons\Device\surveillance_camer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3808" y="4941168"/>
              <a:ext cx="833220" cy="662410"/>
            </a:xfrm>
            <a:prstGeom prst="rect">
              <a:avLst/>
            </a:prstGeom>
            <a:noFill/>
          </p:spPr>
        </p:pic>
        <p:pic>
          <p:nvPicPr>
            <p:cNvPr id="29" name="Picture 11" descr="D:\Data\Logo\icons\Device\surveillance_camer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95936" y="5301208"/>
              <a:ext cx="833220" cy="662410"/>
            </a:xfrm>
            <a:prstGeom prst="rect">
              <a:avLst/>
            </a:prstGeom>
            <a:noFill/>
          </p:spPr>
        </p:pic>
        <p:pic>
          <p:nvPicPr>
            <p:cNvPr id="30" name="Picture 11" descr="D:\Data\Logo\icons\Device\surveillance_camer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64088" y="5085184"/>
              <a:ext cx="833220" cy="662410"/>
            </a:xfrm>
            <a:prstGeom prst="rect">
              <a:avLst/>
            </a:prstGeom>
            <a:noFill/>
          </p:spPr>
        </p:pic>
        <p:pic>
          <p:nvPicPr>
            <p:cNvPr id="31" name="Picture 6" descr="D:\Data\Logo\icons\Device\switc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4437112"/>
              <a:ext cx="792088" cy="594066"/>
            </a:xfrm>
            <a:prstGeom prst="rect">
              <a:avLst/>
            </a:prstGeom>
            <a:noFill/>
          </p:spPr>
        </p:pic>
        <p:sp>
          <p:nvSpPr>
            <p:cNvPr id="33" name="流程圖: 準備作業 32"/>
            <p:cNvSpPr/>
            <p:nvPr/>
          </p:nvSpPr>
          <p:spPr>
            <a:xfrm>
              <a:off x="251520" y="4149080"/>
              <a:ext cx="3203990" cy="1001247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 3"/>
            <p:cNvSpPr/>
            <p:nvPr/>
          </p:nvSpPr>
          <p:spPr>
            <a:xfrm rot="7588156" flipV="1">
              <a:off x="2660780" y="3922493"/>
              <a:ext cx="983136" cy="936104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Picture 12" descr="D:\Data\Logo\icons\Device\Internet_serv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5576" y="4149080"/>
              <a:ext cx="720080" cy="855695"/>
            </a:xfrm>
            <a:prstGeom prst="rect">
              <a:avLst/>
            </a:prstGeom>
            <a:noFill/>
          </p:spPr>
        </p:pic>
        <p:sp>
          <p:nvSpPr>
            <p:cNvPr id="41" name="矩形 40"/>
            <p:cNvSpPr/>
            <p:nvPr/>
          </p:nvSpPr>
          <p:spPr>
            <a:xfrm>
              <a:off x="4716016" y="4797152"/>
              <a:ext cx="85571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tx1"/>
                  </a:solidFill>
                </a:rPr>
                <a:t>DVR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" descr="D:\Data\Logo\icons\Device\P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3501008"/>
              <a:ext cx="504056" cy="511617"/>
            </a:xfrm>
            <a:prstGeom prst="rect">
              <a:avLst/>
            </a:prstGeom>
            <a:noFill/>
          </p:spPr>
        </p:pic>
        <p:pic>
          <p:nvPicPr>
            <p:cNvPr id="44" name="Picture 43" descr="server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861048"/>
              <a:ext cx="1963855" cy="360040"/>
            </a:xfrm>
            <a:prstGeom prst="rect">
              <a:avLst/>
            </a:prstGeom>
          </p:spPr>
        </p:pic>
      </p:grpSp>
      <p:sp>
        <p:nvSpPr>
          <p:cNvPr id="47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DNS-1550-04 </a:t>
            </a: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Unified Storage Applications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1680" y="4005064"/>
            <a:ext cx="6208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40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969962"/>
            <a:ext cx="8496051" cy="5267349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Unified NAS and IP-SAN solution.</a:t>
            </a:r>
          </a:p>
          <a:p>
            <a:pPr marL="441325" lvl="1" indent="-171450"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Enterprise class RAID protection</a:t>
            </a:r>
          </a:p>
          <a:p>
            <a:pPr marL="441325" lvl="1" indent="-171450"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Best-in-class iSCSI performance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Designed for SMB environments that need the simplicity and affordability of Networked Storage</a:t>
            </a:r>
          </a:p>
          <a:p>
            <a:pPr marL="441325" lvl="1" indent="-171450"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Intuitive GUI design</a:t>
            </a:r>
          </a:p>
          <a:p>
            <a:pPr marL="441325" lvl="1" indent="-171450"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Hot swappable modular accessories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Enhanced features to enables users to secure their valuable data include:</a:t>
            </a:r>
          </a:p>
          <a:p>
            <a:pPr marL="441325" lvl="1" indent="-1714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S.M.A.R.T monitoring of drives to warn users of impending drive failures</a:t>
            </a:r>
          </a:p>
          <a:p>
            <a:pPr marL="441325" lvl="1" indent="-1714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Comprehensive backup solution; snapshot, replication, cloud backup, etc.</a:t>
            </a:r>
          </a:p>
          <a:p>
            <a:pPr marL="441325" lvl="1" indent="-1714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Includes Acronis Backup software.</a:t>
            </a:r>
          </a:p>
          <a:p>
            <a:pPr marL="441325" lvl="1" indent="-17145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USB log retrieval</a:t>
            </a:r>
          </a:p>
          <a:p>
            <a:pPr marL="273050" indent="-273050"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Green NAS: MAID 2.0&amp; 80 plus power supply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>
                <a:solidFill>
                  <a:srgbClr val="006192"/>
                </a:solidFill>
                <a:latin typeface="+mj-ea"/>
                <a:ea typeface="+mj-ea"/>
                <a:cs typeface="ＭＳ Ｐゴシック" pitchFamily="-112" charset="-128"/>
              </a:rPr>
              <a:t>DNS-1550-04 </a:t>
            </a:r>
            <a:r>
              <a:rPr kumimoji="0" lang="en-US" altLang="zh-TW" sz="2800" kern="0" dirty="0" smtClean="0">
                <a:solidFill>
                  <a:srgbClr val="006192"/>
                </a:solidFill>
                <a:latin typeface="+mj-ea"/>
                <a:ea typeface="+mj-ea"/>
                <a:cs typeface="ＭＳ Ｐゴシック" pitchFamily="-112" charset="-128"/>
              </a:rPr>
              <a:t>Key Selling Points</a:t>
            </a:r>
            <a:endParaRPr kumimoji="0" lang="zh-TW" altLang="en-US" sz="1600" kern="0" dirty="0">
              <a:solidFill>
                <a:srgbClr val="006192"/>
              </a:solidFill>
              <a:latin typeface="+mj-ea"/>
              <a:ea typeface="+mj-ea"/>
              <a:cs typeface="ＭＳ Ｐゴシック" pitchFamily="-11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Enterprise Class RAID Protection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19872" y="1196752"/>
            <a:ext cx="5472608" cy="17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1325" lvl="1" indent="-17145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RAID </a:t>
            </a:r>
            <a:r>
              <a:rPr lang="en-US" altLang="zh-TW" sz="1600" dirty="0" smtClean="0"/>
              <a:t>0/1/10/5</a:t>
            </a:r>
            <a:r>
              <a:rPr lang="en-US" altLang="zh-TW" sz="1600" dirty="0"/>
              <a:t>//6, JBOD</a:t>
            </a:r>
            <a:endParaRPr kumimoji="0" lang="en-US" altLang="zh-TW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1600" kern="0" dirty="0" smtClean="0">
                <a:latin typeface="+mn-lt"/>
                <a:ea typeface="ＭＳ Ｐゴシック" pitchFamily="-112" charset="-128"/>
              </a:rPr>
              <a:t>RAID level migration&amp; Recovery</a:t>
            </a: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1600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Media Patrol: Scan media surface to make sure data is intact</a:t>
            </a: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Predicable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Data migration and SMART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72035" name="物件 2"/>
          <p:cNvPicPr>
            <a:picLocks noChangeArrowheads="1"/>
          </p:cNvPicPr>
          <p:nvPr/>
        </p:nvPicPr>
        <p:blipFill>
          <a:blip r:embed="rId2" cstate="print"/>
          <a:srcRect t="-2663" r="-2550" b="-3349"/>
          <a:stretch>
            <a:fillRect/>
          </a:stretch>
        </p:blipFill>
        <p:spPr bwMode="auto">
          <a:xfrm>
            <a:off x="323528" y="3933056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323528" y="3429000"/>
            <a:ext cx="3969356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What is Predicable Data migration, PDM?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4644008" y="3501008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Through the </a:t>
            </a:r>
            <a:r>
              <a:rPr lang="en-US" altLang="zh-TW" sz="1600" dirty="0" smtClean="0"/>
              <a:t>PDM </a:t>
            </a:r>
            <a:r>
              <a:rPr lang="en-US" altLang="zh-TW" sz="1600" dirty="0"/>
              <a:t>system, hard disk drives incorporate a suite of advanced diagnostics </a:t>
            </a:r>
            <a:r>
              <a:rPr lang="en-US" altLang="zh-TW" sz="1600" dirty="0" smtClean="0"/>
              <a:t>(i.e. S.M.A.R.T) that </a:t>
            </a:r>
            <a:r>
              <a:rPr lang="en-US" altLang="zh-TW" sz="1600" dirty="0"/>
              <a:t>monitor the internal operations of a drive and provide an early warning for many types of potential problems. When a potential problem is detected, the hard drive can be repaired or </a:t>
            </a:r>
            <a:r>
              <a:rPr lang="en-US" altLang="zh-TW" sz="1600" dirty="0" smtClean="0"/>
              <a:t>replaced </a:t>
            </a:r>
            <a:r>
              <a:rPr lang="en-US" altLang="zh-TW" sz="1600" b="1" dirty="0" smtClean="0"/>
              <a:t>before </a:t>
            </a:r>
            <a:r>
              <a:rPr lang="en-US" altLang="zh-TW" sz="1600" b="1" dirty="0"/>
              <a:t>any data is lost or damaged. </a:t>
            </a:r>
            <a:endParaRPr lang="zh-TW" altLang="en-US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7903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212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Best –in-Class iSCSI Performance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048004" cy="48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940152" y="3861048"/>
            <a:ext cx="301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DNS-1550-04 write performance avg. 108 MB/s, is higher than competitors listed on SmallNetBuilder.com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21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Intuitive Graphic User Interface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904656" cy="43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908720"/>
            <a:ext cx="8557845" cy="4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tabLst/>
              <a:defRPr/>
            </a:pPr>
            <a:r>
              <a:rPr kumimoji="0" lang="en-GB" sz="2000" kern="0" dirty="0" smtClean="0">
                <a:solidFill>
                  <a:srgbClr val="000000"/>
                </a:solidFill>
                <a:latin typeface="+mn-lt"/>
              </a:rPr>
              <a:t>&gt; Simplified Management – no special IT skills needed</a:t>
            </a:r>
            <a:endParaRPr kumimoji="0" lang="en-GB" sz="160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72200" y="1700808"/>
            <a:ext cx="2198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Dashboard&amp; wizard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44208" y="2636912"/>
            <a:ext cx="1223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Event Log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83768" y="5445224"/>
            <a:ext cx="3942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Health condition of Major component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72200" y="3789040"/>
            <a:ext cx="2146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Capacity Utilization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691680" y="501317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652120" y="191683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9" idx="1"/>
          </p:cNvCxnSpPr>
          <p:nvPr/>
        </p:nvCxnSpPr>
        <p:spPr>
          <a:xfrm flipV="1">
            <a:off x="5868144" y="2821578"/>
            <a:ext cx="576064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endCxn id="11" idx="1"/>
          </p:cNvCxnSpPr>
          <p:nvPr/>
        </p:nvCxnSpPr>
        <p:spPr>
          <a:xfrm flipV="1">
            <a:off x="5580112" y="3973706"/>
            <a:ext cx="792088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85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6732240" cy="432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203848" y="4581128"/>
            <a:ext cx="1728192" cy="108012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211960" y="4941168"/>
            <a:ext cx="1296144" cy="86409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5013176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Control board Unit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5877272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 Unit x2 </a:t>
            </a:r>
            <a:endParaRPr lang="en-US" dirty="0"/>
          </a:p>
        </p:txBody>
      </p:sp>
      <p:cxnSp>
        <p:nvCxnSpPr>
          <p:cNvPr id="20" name="Straight Arrow Connector 7"/>
          <p:cNvCxnSpPr/>
          <p:nvPr/>
        </p:nvCxnSpPr>
        <p:spPr>
          <a:xfrm rot="10800000" flipV="1">
            <a:off x="2267744" y="3861048"/>
            <a:ext cx="1800200" cy="108012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8"/>
          <p:cNvCxnSpPr/>
          <p:nvPr/>
        </p:nvCxnSpPr>
        <p:spPr>
          <a:xfrm flipV="1">
            <a:off x="5796136" y="2060848"/>
            <a:ext cx="720080" cy="43204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 flipV="1">
            <a:off x="6372200" y="2420888"/>
            <a:ext cx="720080" cy="43204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8"/>
          <p:cNvCxnSpPr/>
          <p:nvPr/>
        </p:nvCxnSpPr>
        <p:spPr>
          <a:xfrm flipV="1">
            <a:off x="7020272" y="2780928"/>
            <a:ext cx="720080" cy="43204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8"/>
          <p:cNvCxnSpPr/>
          <p:nvPr/>
        </p:nvCxnSpPr>
        <p:spPr>
          <a:xfrm flipV="1">
            <a:off x="7740352" y="3140968"/>
            <a:ext cx="720080" cy="43204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10"/>
          <p:cNvSpPr txBox="1"/>
          <p:nvPr/>
        </p:nvSpPr>
        <p:spPr>
          <a:xfrm>
            <a:off x="6804248" y="198884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HDD Tray x 4</a:t>
            </a:r>
            <a:endParaRPr lang="en-US" dirty="0"/>
          </a:p>
        </p:txBody>
      </p:sp>
      <p:sp>
        <p:nvSpPr>
          <p:cNvPr id="28" name="矩形 27"/>
          <p:cNvSpPr/>
          <p:nvPr/>
        </p:nvSpPr>
        <p:spPr>
          <a:xfrm>
            <a:off x="323528" y="980728"/>
            <a:ext cx="8044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lvl="1" indent="-171450" eaLnBrk="1" hangingPunct="1">
              <a:defRPr/>
            </a:pPr>
            <a:r>
              <a:rPr lang="en-US" altLang="zh-TW" sz="2000" dirty="0" smtClean="0">
                <a:latin typeface="+mn-ea"/>
                <a:ea typeface="+mn-ea"/>
              </a:rPr>
              <a:t>&gt; Hot </a:t>
            </a:r>
            <a:r>
              <a:rPr lang="en-US" altLang="zh-TW" sz="2000" dirty="0">
                <a:latin typeface="+mn-ea"/>
                <a:ea typeface="+mn-ea"/>
              </a:rPr>
              <a:t>swappable modular </a:t>
            </a:r>
            <a:r>
              <a:rPr lang="en-US" altLang="zh-TW" sz="2000" dirty="0" smtClean="0">
                <a:latin typeface="+mn-ea"/>
                <a:ea typeface="+mn-ea"/>
              </a:rPr>
              <a:t>accessories, Easier for field maintenance</a:t>
            </a:r>
            <a:endParaRPr lang="en-US" altLang="zh-TW" sz="2000" dirty="0">
              <a:latin typeface="+mn-ea"/>
              <a:ea typeface="+mn-ea"/>
            </a:endParaRPr>
          </a:p>
        </p:txBody>
      </p:sp>
      <p:sp>
        <p:nvSpPr>
          <p:cNvPr id="30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Hot swappable Modular Design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70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45224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645024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800200" cy="4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26"/>
          <p:cNvGrpSpPr/>
          <p:nvPr/>
        </p:nvGrpSpPr>
        <p:grpSpPr>
          <a:xfrm>
            <a:off x="2339752" y="1268760"/>
            <a:ext cx="6287838" cy="4761820"/>
            <a:chOff x="1835696" y="908720"/>
            <a:chExt cx="6287838" cy="4761820"/>
          </a:xfrm>
        </p:grpSpPr>
        <p:pic>
          <p:nvPicPr>
            <p:cNvPr id="5" name="Picture 4" descr="deskto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356992"/>
              <a:ext cx="855541" cy="864096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835696" y="4221088"/>
              <a:ext cx="576064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1835696" y="4437112"/>
              <a:ext cx="576064" cy="21602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eskto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509120"/>
              <a:ext cx="855541" cy="8640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83768" y="4149080"/>
              <a:ext cx="106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Windows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5655" y="5301208"/>
              <a:ext cx="590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Mac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012160" y="3140968"/>
              <a:ext cx="50405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5724128" y="3212976"/>
              <a:ext cx="57606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88024" y="32849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LAN/ WAN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72200" y="2852936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895"/>
                  </a:solidFill>
                  <a:latin typeface="+mj-lt"/>
                  <a:ea typeface="+mn-ea"/>
                </a:rPr>
                <a:t>RSYNC</a:t>
              </a:r>
              <a:endParaRPr lang="en-US" b="1" dirty="0">
                <a:solidFill>
                  <a:srgbClr val="3B6895"/>
                </a:solidFill>
                <a:latin typeface="+mj-lt"/>
                <a:ea typeface="+mn-ea"/>
              </a:endParaRPr>
            </a:p>
          </p:txBody>
        </p:sp>
        <p:sp>
          <p:nvSpPr>
            <p:cNvPr id="35" name="Can 34"/>
            <p:cNvSpPr/>
            <p:nvPr/>
          </p:nvSpPr>
          <p:spPr>
            <a:xfrm>
              <a:off x="6444208" y="1340768"/>
              <a:ext cx="1067766" cy="864096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6444208" y="1052736"/>
              <a:ext cx="1067766" cy="864096"/>
            </a:xfrm>
            <a:prstGeom prst="ca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D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918" y="1484784"/>
              <a:ext cx="1115616" cy="49448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436096" y="908720"/>
              <a:ext cx="244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89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Volume Snapshot</a:t>
              </a:r>
              <a:endParaRPr lang="en-US" b="1" dirty="0">
                <a:solidFill>
                  <a:srgbClr val="3B6895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Cloud 38"/>
            <p:cNvSpPr/>
            <p:nvPr/>
          </p:nvSpPr>
          <p:spPr>
            <a:xfrm>
              <a:off x="4355976" y="4149080"/>
              <a:ext cx="1440160" cy="792088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12160" y="4653136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796136" y="4797152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12160" y="4293096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B6895"/>
                  </a:solidFill>
                  <a:latin typeface="+mj-lt"/>
                </a:rPr>
                <a:t>Cloud Backup</a:t>
              </a:r>
              <a:endParaRPr lang="en-US" b="1" dirty="0">
                <a:solidFill>
                  <a:srgbClr val="3B6895"/>
                </a:solidFill>
                <a:latin typeface="+mj-lt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148064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53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Comprehensive Backup Solution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57" name="TextBox 44"/>
          <p:cNvSpPr txBox="1"/>
          <p:nvPr/>
        </p:nvSpPr>
        <p:spPr>
          <a:xfrm>
            <a:off x="467544" y="4005064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B6895"/>
                </a:solidFill>
                <a:latin typeface="+mj-lt"/>
              </a:rPr>
              <a:t>File Backup</a:t>
            </a:r>
            <a:endParaRPr lang="en-US" b="1" dirty="0">
              <a:solidFill>
                <a:srgbClr val="3B6895"/>
              </a:solidFill>
              <a:latin typeface="+mj-lt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251520" y="1412776"/>
            <a:ext cx="48245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1325" lvl="1" indent="-17145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defRPr/>
            </a:pPr>
            <a:r>
              <a:rPr kumimoji="0" lang="en-US" altLang="zh-TW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Workstations/ Servers backup</a:t>
            </a:r>
            <a:endParaRPr kumimoji="0" lang="en-US" altLang="zh-TW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2000" kern="0" dirty="0" smtClean="0">
                <a:latin typeface="+mn-lt"/>
                <a:ea typeface="ＭＳ Ｐゴシック" pitchFamily="-112" charset="-128"/>
              </a:rPr>
              <a:t>Volume Snapshot</a:t>
            </a: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2000" kern="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Rsync between Storages</a:t>
            </a:r>
          </a:p>
          <a:p>
            <a:pPr marL="441325" marR="0" lvl="1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rgbClr val="006192"/>
              </a:buClr>
              <a:buSzPct val="115000"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Cloud backup to Amazon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S3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09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9"/>
          <p:cNvGrpSpPr/>
          <p:nvPr/>
        </p:nvGrpSpPr>
        <p:grpSpPr>
          <a:xfrm>
            <a:off x="7596336" y="1340768"/>
            <a:ext cx="1251292" cy="2741294"/>
            <a:chOff x="7236296" y="3140968"/>
            <a:chExt cx="1381320" cy="3002012"/>
          </a:xfrm>
        </p:grpSpPr>
        <p:pic>
          <p:nvPicPr>
            <p:cNvPr id="2" name="Picture 1" descr="desktop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3140968"/>
              <a:ext cx="1309312" cy="1322405"/>
            </a:xfrm>
            <a:prstGeom prst="rect">
              <a:avLst/>
            </a:prstGeom>
          </p:spPr>
        </p:pic>
        <p:pic>
          <p:nvPicPr>
            <p:cNvPr id="6" name="Picture 5" descr="N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4725144"/>
              <a:ext cx="1354620" cy="141783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95536" y="1196752"/>
            <a:ext cx="6622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Acronis Backup &amp; Recovery NAS Edition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Support Windows Server x5 License </a:t>
            </a:r>
          </a:p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13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Acronis Backup software Bundle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2322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5"/>
          <p:cNvSpPr/>
          <p:nvPr/>
        </p:nvSpPr>
        <p:spPr>
          <a:xfrm>
            <a:off x="2915816" y="2996952"/>
            <a:ext cx="460851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7"/>
          <p:cNvSpPr/>
          <p:nvPr/>
        </p:nvSpPr>
        <p:spPr>
          <a:xfrm>
            <a:off x="2915816" y="3212976"/>
            <a:ext cx="4608512" cy="1440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acronis_logo_reg_tagline_url(.com)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204864"/>
            <a:ext cx="1338148" cy="731520"/>
          </a:xfrm>
          <a:prstGeom prst="rect">
            <a:avLst/>
          </a:prstGeom>
        </p:spPr>
      </p:pic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23528" y="4221088"/>
            <a:ext cx="8557672" cy="1799456"/>
          </a:xfrm>
          <a:prstGeom prst="flowChartAlternateProcess">
            <a:avLst/>
          </a:prstGeom>
          <a:gradFill flip="none" rotWithShape="1">
            <a:gsLst>
              <a:gs pos="0">
                <a:srgbClr val="4F81BD">
                  <a:alpha val="31000"/>
                </a:srgbClr>
              </a:gs>
              <a:gs pos="0">
                <a:srgbClr val="4F81BD">
                  <a:alpha val="31000"/>
                </a:srgbClr>
              </a:gs>
              <a:gs pos="0">
                <a:srgbClr val="4F81BD">
                  <a:alpha val="31000"/>
                </a:srgbClr>
              </a:gs>
              <a:gs pos="0">
                <a:srgbClr val="4F81BD">
                  <a:alpha val="31000"/>
                </a:srgbClr>
              </a:gs>
              <a:gs pos="0">
                <a:srgbClr val="4F81BD">
                  <a:alpha val="31000"/>
                </a:srgbClr>
              </a:gs>
              <a:gs pos="0">
                <a:srgbClr val="4F81BD">
                  <a:alpha val="31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rtl="1">
              <a:spcAft>
                <a:spcPct val="35000"/>
              </a:spcAft>
            </a:pPr>
            <a:endParaRPr lang="en-US" sz="1700" b="1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23528" y="5157192"/>
            <a:ext cx="8228958" cy="7386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Founded: 2002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 Headquarters: Woburn, MA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Offices: 20 Worldwide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Employees: &gt;650 with &gt;200 in R&amp;D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Ownership: Private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539552" y="429309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is Acronis?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#1 Backup software market share in SMB segment– SearchStorage.com</a:t>
            </a:r>
          </a:p>
        </p:txBody>
      </p:sp>
    </p:spTree>
    <p:extLst>
      <p:ext uri="{BB962C8B-B14F-4D97-AF65-F5344CB8AC3E}">
        <p14:creationId xmlns:p14="http://schemas.microsoft.com/office/powerpoint/2010/main" val="2059151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TWO STEPS to retrieve system log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Plugin the pen drive to NAS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“USB Retrieval” will export the system log (*.html) to pen drive automatically.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283968" y="2636912"/>
            <a:ext cx="4536504" cy="3456384"/>
          </a:xfrm>
          <a:prstGeom prst="wedgeRoundRectCallout">
            <a:avLst>
              <a:gd name="adj1" fmla="val -58914"/>
              <a:gd name="adj2" fmla="val -84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2708920"/>
            <a:ext cx="3309105" cy="3312368"/>
          </a:xfrm>
          <a:prstGeom prst="rect">
            <a:avLst/>
          </a:prstGeom>
        </p:spPr>
      </p:pic>
      <p:sp>
        <p:nvSpPr>
          <p:cNvPr id="8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USB log Retrieval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013176"/>
            <a:ext cx="30693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05064"/>
            <a:ext cx="1553145" cy="10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013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905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1038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77072"/>
            <a:ext cx="30693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356992"/>
            <a:ext cx="895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Green NAS: </a:t>
            </a:r>
            <a:r>
              <a:rPr kumimoji="0" lang="en-US" altLang="zh-TW" sz="24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MAID 2.0&amp; 80 plus power supply</a:t>
            </a:r>
            <a:endParaRPr kumimoji="0" lang="zh-TW" altLang="en-US" sz="24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486916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80 PLUS</a:t>
            </a:r>
            <a:r>
              <a:rPr lang="en-US" altLang="zh-TW" sz="1400" dirty="0"/>
              <a:t> is an initiative to promote energy efficiency in computer power supply units (PSU). It certifies products that have more than 80% energy </a:t>
            </a:r>
            <a:r>
              <a:rPr lang="en-US" altLang="zh-TW" sz="1400" dirty="0" smtClean="0"/>
              <a:t>efficiency at various rated of load.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323528" y="105273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MAID 2.0</a:t>
            </a:r>
            <a:r>
              <a:rPr lang="en-US" altLang="zh-TW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helps </a:t>
            </a:r>
            <a:r>
              <a:rPr lang="en-US" altLang="zh-TW" dirty="0">
                <a:latin typeface="Verdana" pitchFamily="34" charset="0"/>
                <a:ea typeface="Verdana" pitchFamily="34" charset="0"/>
                <a:cs typeface="Verdana" pitchFamily="34" charset="0"/>
              </a:rPr>
              <a:t>users accomplish effective </a:t>
            </a:r>
            <a:r>
              <a:rPr lang="en-US" altLang="zh-TW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green storage</a:t>
            </a:r>
            <a:r>
              <a:rPr lang="en-US" altLang="zh-TW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practices.</a:t>
            </a:r>
          </a:p>
          <a:p>
            <a:endParaRPr lang="en-US" altLang="zh-TW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/>
              <a:t>MAID</a:t>
            </a:r>
            <a:r>
              <a:rPr lang="en-US" altLang="zh-TW" dirty="0" smtClean="0"/>
              <a:t> </a:t>
            </a:r>
            <a:r>
              <a:rPr lang="en-US" altLang="zh-TW" dirty="0"/>
              <a:t>stands for </a:t>
            </a:r>
            <a:r>
              <a:rPr lang="en-US" altLang="zh-TW" b="1" dirty="0" smtClean="0"/>
              <a:t>M</a:t>
            </a:r>
            <a:r>
              <a:rPr lang="en-US" altLang="zh-TW" dirty="0" smtClean="0"/>
              <a:t>assive </a:t>
            </a:r>
            <a:r>
              <a:rPr lang="en-US" altLang="zh-TW" b="1" dirty="0" smtClean="0"/>
              <a:t>A</a:t>
            </a:r>
            <a:r>
              <a:rPr lang="en-US" altLang="zh-TW" dirty="0" smtClean="0"/>
              <a:t>rray </a:t>
            </a:r>
            <a:r>
              <a:rPr lang="en-US" altLang="zh-TW" dirty="0"/>
              <a:t>of</a:t>
            </a:r>
            <a:r>
              <a:rPr lang="en-US" altLang="zh-TW" b="1" dirty="0"/>
              <a:t> </a:t>
            </a:r>
            <a:r>
              <a:rPr lang="en-US" altLang="zh-TW" b="1" dirty="0" smtClean="0"/>
              <a:t>I</a:t>
            </a:r>
            <a:r>
              <a:rPr lang="en-US" altLang="zh-TW" dirty="0" smtClean="0"/>
              <a:t>dle </a:t>
            </a:r>
            <a:r>
              <a:rPr lang="en-US" altLang="zh-TW" b="1" dirty="0" smtClean="0"/>
              <a:t>D</a:t>
            </a:r>
            <a:r>
              <a:rPr lang="en-US" altLang="zh-TW" dirty="0" smtClean="0"/>
              <a:t>isks</a:t>
            </a:r>
            <a:r>
              <a:rPr lang="en-US" altLang="zh-TW" dirty="0"/>
              <a:t>, and is a technology used in large disk subsystems where disk drives not in active use at any given time are automatically switched off to save </a:t>
            </a:r>
            <a:r>
              <a:rPr lang="en-US" altLang="zh-TW" dirty="0" smtClean="0"/>
              <a:t>power.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2812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/>
            <a:r>
              <a:rPr lang="en-GB" altLang="zh-TW" dirty="0" smtClean="0">
                <a:solidFill>
                  <a:schemeClr val="tx1"/>
                </a:solidFill>
              </a:rPr>
              <a:t>Market Outlook</a:t>
            </a:r>
          </a:p>
          <a:p>
            <a:pPr marL="171450" indent="-171450" eaLnBrk="1" hangingPunct="1"/>
            <a:r>
              <a:rPr lang="en-GB" altLang="zh-TW" dirty="0" smtClean="0">
                <a:solidFill>
                  <a:schemeClr val="tx1"/>
                </a:solidFill>
              </a:rPr>
              <a:t>D-Link NAS Strategy</a:t>
            </a:r>
          </a:p>
          <a:p>
            <a:pPr marL="171450" indent="-171450" eaLnBrk="1" hangingPunct="1"/>
            <a:r>
              <a:rPr lang="en-GB" altLang="zh-TW" dirty="0" smtClean="0">
                <a:solidFill>
                  <a:schemeClr val="tx1"/>
                </a:solidFill>
              </a:rPr>
              <a:t>DNS-1550-04 introduction</a:t>
            </a:r>
          </a:p>
          <a:p>
            <a:pPr marL="171450" indent="-171450" eaLnBrk="1" hangingPunct="1"/>
            <a:r>
              <a:rPr lang="en-GB" altLang="zh-TW" dirty="0" smtClean="0">
                <a:solidFill>
                  <a:schemeClr val="tx1"/>
                </a:solidFill>
              </a:rPr>
              <a:t>Competition </a:t>
            </a:r>
          </a:p>
          <a:p>
            <a:pPr marL="171450" indent="-171450" eaLnBrk="1" hangingPunct="1"/>
            <a:r>
              <a:rPr lang="en-GB" altLang="zh-TW" dirty="0" smtClean="0">
                <a:solidFill>
                  <a:schemeClr val="tx1"/>
                </a:solidFill>
              </a:rPr>
              <a:t>Back up Slide- Product Specification</a:t>
            </a:r>
          </a:p>
          <a:p>
            <a:pPr marL="171450" indent="-171450" eaLnBrk="1" hangingPunct="1"/>
            <a:endParaRPr lang="en-GB" altLang="zh-TW" dirty="0" smtClean="0">
              <a:solidFill>
                <a:schemeClr val="tx1"/>
              </a:solidFill>
            </a:endParaRPr>
          </a:p>
          <a:p>
            <a:pPr marL="171450" indent="-171450" eaLnBrk="1" hangingPunct="1">
              <a:buFontTx/>
              <a:buNone/>
            </a:pPr>
            <a:endParaRPr lang="en-GB" altLang="zh-TW" dirty="0" smtClean="0">
              <a:solidFill>
                <a:schemeClr val="tx1"/>
              </a:solidFill>
            </a:endParaRPr>
          </a:p>
          <a:p>
            <a:pPr marL="171450" indent="-171450" eaLnBrk="1" hangingPunct="1">
              <a:buFontTx/>
              <a:buNone/>
            </a:pPr>
            <a:endParaRPr lang="en-GB" altLang="zh-TW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45462" cy="6477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ＭＳ Ｐゴシック" pitchFamily="34" charset="-128"/>
              </a:rPr>
              <a:t>   Topics</a:t>
            </a:r>
            <a:r>
              <a:rPr lang="en-US" altLang="zh-TW" dirty="0" smtClean="0">
                <a:ea typeface="ＭＳ Ｐゴシック" pitchFamily="34" charset="-128"/>
              </a:rPr>
              <a:t/>
            </a:r>
            <a:br>
              <a:rPr lang="en-US" altLang="zh-TW" dirty="0" smtClean="0">
                <a:ea typeface="ＭＳ Ｐゴシック" pitchFamily="34" charset="-128"/>
              </a:rPr>
            </a:br>
            <a:endParaRPr lang="zh-TW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99" y="960747"/>
            <a:ext cx="8637588" cy="498879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D-Links DNS-1550-04 solves the storage pain points experienced by SMEs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 performance Unified NAS and SAN storage: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Easy to manage, intuitive GUI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running costs (management, power and cooling)	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Simplify back-up and provide fast restore of valuable data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GB" altLang="zh-TW" dirty="0" smtClean="0">
                <a:solidFill>
                  <a:schemeClr val="tx1"/>
                </a:solidFill>
              </a:rPr>
              <a:t>D-Link Green™ Energy-saving design:</a:t>
            </a:r>
          </a:p>
          <a:p>
            <a:pPr lvl="1"/>
            <a:r>
              <a:rPr lang="en-GB" altLang="zh-TW" dirty="0" smtClean="0">
                <a:solidFill>
                  <a:schemeClr val="tx1"/>
                </a:solidFill>
              </a:rPr>
              <a:t>Reduced running costs</a:t>
            </a:r>
          </a:p>
          <a:p>
            <a:pPr lvl="1"/>
            <a:r>
              <a:rPr lang="en-GB" altLang="zh-TW" dirty="0" smtClean="0">
                <a:solidFill>
                  <a:schemeClr val="tx1"/>
                </a:solidFill>
              </a:rPr>
              <a:t>Lower Power Consumption</a:t>
            </a:r>
          </a:p>
          <a:p>
            <a:pPr lvl="1"/>
            <a:endParaRPr lang="en-GB" altLang="zh-TW" sz="2200" dirty="0" smtClean="0"/>
          </a:p>
        </p:txBody>
      </p:sp>
      <p:sp>
        <p:nvSpPr>
          <p:cNvPr id="5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How to Compete</a:t>
            </a:r>
            <a:endParaRPr kumimoji="0" lang="zh-TW" altLang="en-US" sz="24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4095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749" y="970666"/>
            <a:ext cx="8637588" cy="4348287"/>
          </a:xfrm>
        </p:spPr>
        <p:txBody>
          <a:bodyPr/>
          <a:lstStyle/>
          <a:p>
            <a:pPr marL="171450" indent="-171450" eaLnBrk="1" hangingPunct="1"/>
            <a:r>
              <a:rPr lang="en-US" dirty="0" smtClean="0">
                <a:solidFill>
                  <a:schemeClr val="tx1"/>
                </a:solidFill>
              </a:rPr>
              <a:t>D-Links DNS-1550-04 is a 1U 4-bay unified storage solution providing unified NAS and iSCSI functionality to en</a:t>
            </a:r>
            <a:r>
              <a:rPr lang="en-GB" dirty="0" smtClean="0">
                <a:solidFill>
                  <a:schemeClr val="tx1"/>
                </a:solidFill>
              </a:rPr>
              <a:t>able small and medium businesses to store, share and back-up mission-critical data. </a:t>
            </a:r>
            <a:endParaRPr lang="en-US" dirty="0" smtClean="0">
              <a:solidFill>
                <a:schemeClr val="tx1"/>
              </a:solidFill>
            </a:endParaRPr>
          </a:p>
          <a:p>
            <a:pPr marL="171450" indent="-171450" eaLnBrk="1" hangingPunct="1"/>
            <a:r>
              <a:rPr lang="en-US" dirty="0" smtClean="0">
                <a:solidFill>
                  <a:schemeClr val="tx1"/>
                </a:solidFill>
              </a:rPr>
              <a:t>Designed for SMB environments that need the simplicity and affordability of Ethernet storage.</a:t>
            </a:r>
          </a:p>
          <a:p>
            <a:pPr marL="171450" indent="-171450" eaLnBrk="1" hangingPunct="1"/>
            <a:r>
              <a:rPr lang="en-US" dirty="0" smtClean="0">
                <a:solidFill>
                  <a:schemeClr val="tx1"/>
                </a:solidFill>
              </a:rPr>
              <a:t>High performance for demanding business applications </a:t>
            </a:r>
          </a:p>
          <a:p>
            <a:pPr marL="171450" indent="-171450" eaLnBrk="1" hangingPunct="1"/>
            <a:r>
              <a:rPr lang="en-US" dirty="0" smtClean="0">
                <a:solidFill>
                  <a:schemeClr val="tx1"/>
                </a:solidFill>
              </a:rPr>
              <a:t>Competitively priced </a:t>
            </a:r>
          </a:p>
          <a:p>
            <a:pPr marL="171450" indent="-171450" eaLnBrk="1" hangingPunct="1"/>
            <a:r>
              <a:rPr lang="en-US" dirty="0" smtClean="0">
                <a:solidFill>
                  <a:schemeClr val="tx1"/>
                </a:solidFill>
              </a:rPr>
              <a:t>Compete solution from </a:t>
            </a:r>
            <a:r>
              <a:rPr lang="en-GB" altLang="zh-TW" dirty="0" smtClean="0">
                <a:solidFill>
                  <a:schemeClr val="tx1"/>
                </a:solidFill>
              </a:rPr>
              <a:t>an award winning designer, developer and manufacturer of networking solutions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Summary</a:t>
            </a:r>
            <a:endParaRPr kumimoji="0" lang="zh-TW" altLang="en-US" sz="24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97152"/>
            <a:ext cx="4095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91396"/>
              </p:ext>
            </p:extLst>
          </p:nvPr>
        </p:nvGraphicFramePr>
        <p:xfrm>
          <a:off x="467544" y="1052736"/>
          <a:ext cx="8064896" cy="4752528"/>
        </p:xfrm>
        <a:graphic>
          <a:graphicData uri="http://schemas.openxmlformats.org/drawingml/2006/table">
            <a:tbl>
              <a:tblPr/>
              <a:tblGrid>
                <a:gridCol w="2256119"/>
                <a:gridCol w="5808777"/>
              </a:tblGrid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Heiti TC Medium" charset="0"/>
                          <a:sym typeface="Calibri Bold" charset="0"/>
                        </a:rPr>
                        <a:t>Item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Heiti TC Medium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Specification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CPU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Intel Atom D525 Duel-Core 1.8 GHz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RAM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2 GB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Flash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256 MB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# of HDD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4, support SATA II HDD.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VGA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Yes (for debug only)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USB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Front  x 1/Rear x 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Ethernet Port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Gigabit x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Power Supply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250 W (80 PLUS Certified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) x 2 (Redundancy)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Enclosure Dimension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1U Rack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Chassis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Metal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	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Button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Calibri Bold" charset="0"/>
                          <a:sym typeface="Calibri Bold" charset="0"/>
                        </a:rPr>
                        <a:t>Power, One-Touch Backup, Reset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Backup Slide- Hardware Specification</a:t>
            </a:r>
            <a:endParaRPr kumimoji="0" lang="zh-TW" altLang="en-US" sz="24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44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84009"/>
              </p:ext>
            </p:extLst>
          </p:nvPr>
        </p:nvGraphicFramePr>
        <p:xfrm>
          <a:off x="300608" y="1032337"/>
          <a:ext cx="8663880" cy="5057140"/>
        </p:xfrm>
        <a:graphic>
          <a:graphicData uri="http://schemas.openxmlformats.org/drawingml/2006/table">
            <a:tbl>
              <a:tblPr/>
              <a:tblGrid>
                <a:gridCol w="2417794"/>
                <a:gridCol w="6246086"/>
              </a:tblGrid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Category</a:t>
                      </a:r>
                      <a:endParaRPr kumimoji="0" lang="en-US" sz="115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Bold" charset="0"/>
                        <a:ea typeface="Heiti TC Light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Functionality &amp; Feature</a:t>
                      </a:r>
                      <a:endParaRPr kumimoji="0" lang="en-US" sz="115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Bold" charset="0"/>
                        <a:ea typeface="Heiti TC Light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RAID </a:t>
                      </a: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Level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0, 1, 5, 6, </a:t>
                      </a: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10,1E</a:t>
                      </a:r>
                      <a:endParaRPr kumimoji="0" lang="en-US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Heiti TC Light" charset="0"/>
                        <a:cs typeface="Heiti TC Light" charset="0"/>
                        <a:sym typeface="Calibri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RAID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PDM, online RAID level Migration, online Capacity Expansion, Synchronization, DDF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iSCSI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Target/Initiator, CHAP, LUN Mapping/Masking, SPC-3, MPIO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Network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IPV4, IPV6, Load Balance, Fail Over, IEEE 802.3ad, Balance XOR, LLTD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Network File Sharing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SMB/CIFS, AFP, NFS, WebDAV, FTP server,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System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Telnet</a:t>
                      </a: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, SSH, LCD Configuration, Setup Wizard, Firmware Upgrade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Backup Solution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NAS remote backup, External Flash backup/restore, Amazon S3, NAS volume Snapshot, Apple Time Machine Support, One-touch backup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PXE Server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Backup software Bundle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Acronis Backup and Recovery NAS Edition (for Server and workstation)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Disk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Wake-on-LAN, Disk Spin Down, MAID 2.0, Media Patrol, HDD S.M.A.R.T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File System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XFS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Security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System Firewall, Volume Encryption, IP Block, Connection Monitor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Application Server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Web Server, SQL, File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Power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Schedule Power on/off, UPS (USB/Ethernet), Auto Power Recovery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2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Account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Windows ADs, Open LDAP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Heiti TC Light" charset="0"/>
                          <a:cs typeface="Calibri Bold" charset="0"/>
                          <a:sym typeface="Calibri Bold" charset="0"/>
                        </a:rPr>
                        <a:t>Language Support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1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Heiti TC Light" charset="0"/>
                          <a:cs typeface="Heiti TC Light" charset="0"/>
                          <a:sym typeface="Calibri" charset="0"/>
                        </a:rPr>
                        <a:t>English, German, French, Italian, Spanish, Russian, Japanese, Korean, Traditional Chinese, Simplified Chinese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Backup Slide- Software Specification</a:t>
            </a:r>
            <a:endParaRPr kumimoji="0" lang="zh-TW" altLang="en-US" sz="24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45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45462" cy="6477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ＭＳ Ｐゴシック" pitchFamily="34" charset="-128"/>
              </a:rPr>
              <a:t>Market Outlook </a:t>
            </a:r>
            <a:r>
              <a:rPr lang="en-US" altLang="zh-TW" sz="1400" dirty="0" smtClean="0">
                <a:ea typeface="ＭＳ Ｐゴシック" pitchFamily="34" charset="-128"/>
              </a:rPr>
              <a:t>Gartner’s storage market forecast </a:t>
            </a:r>
            <a:r>
              <a:rPr lang="en-US" altLang="zh-TW" dirty="0" smtClean="0">
                <a:ea typeface="ＭＳ Ｐゴシック" pitchFamily="34" charset="-128"/>
              </a:rPr>
              <a:t/>
            </a:r>
            <a:br>
              <a:rPr lang="en-US" altLang="zh-TW" dirty="0" smtClean="0">
                <a:ea typeface="ＭＳ Ｐゴシック" pitchFamily="34" charset="-128"/>
              </a:rPr>
            </a:br>
            <a:endParaRPr lang="zh-TW" altLang="en-US" dirty="0" smtClean="0">
              <a:ea typeface="ＭＳ Ｐゴシック" pitchFamily="34" charset="-128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1400" smtClean="0">
                <a:solidFill>
                  <a:schemeClr val="tx1"/>
                </a:solidFill>
                <a:ea typeface="ＭＳ Ｐゴシック" pitchFamily="34" charset="-128"/>
              </a:rPr>
              <a:t>The latest Gartner quarterly update for the external controller-based (ECB) disk storage market is pointing to a double-digit recovery in 2011. The previous forecast of a 8% compound annual growth rate (CAGR) from 2009 through 2014 has been increased to 9.7%.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zh-TW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79200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250825" y="1079499"/>
          <a:ext cx="5235575" cy="468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文字方塊 8"/>
          <p:cNvSpPr txBox="1">
            <a:spLocks noChangeArrowheads="1"/>
          </p:cNvSpPr>
          <p:nvPr/>
        </p:nvSpPr>
        <p:spPr bwMode="auto">
          <a:xfrm>
            <a:off x="765175" y="5805488"/>
            <a:ext cx="4433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dirty="0">
                <a:latin typeface="+mn-ea"/>
                <a:ea typeface="+mn-ea"/>
              </a:rPr>
              <a:t>Source: Forecast NAS Worldwide, Gartner</a:t>
            </a:r>
            <a:endParaRPr lang="zh-TW" altLang="en-US" sz="1200" dirty="0">
              <a:latin typeface="+mn-ea"/>
              <a:ea typeface="+mn-ea"/>
            </a:endParaRPr>
          </a:p>
        </p:txBody>
      </p:sp>
      <p:sp>
        <p:nvSpPr>
          <p:cNvPr id="10" name="AutoShape 919"/>
          <p:cNvSpPr>
            <a:spLocks noChangeArrowheads="1"/>
          </p:cNvSpPr>
          <p:nvPr/>
        </p:nvSpPr>
        <p:spPr bwMode="auto">
          <a:xfrm>
            <a:off x="5759450" y="1935163"/>
            <a:ext cx="3021135" cy="2635329"/>
          </a:xfrm>
          <a:prstGeom prst="roundRect">
            <a:avLst>
              <a:gd name="adj" fmla="val 3546"/>
            </a:avLst>
          </a:prstGeom>
          <a:noFill/>
          <a:ln>
            <a:solidFill>
              <a:srgbClr val="0087A9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&lt;$5,000 </a:t>
            </a:r>
            <a:r>
              <a:rPr lang="en-US" altLang="zh-TW" dirty="0">
                <a:solidFill>
                  <a:schemeClr val="tx1"/>
                </a:solidFill>
              </a:rPr>
              <a:t>CAGR </a:t>
            </a:r>
            <a:r>
              <a:rPr lang="en-US" altLang="zh-TW" dirty="0" smtClean="0">
                <a:solidFill>
                  <a:schemeClr val="tx1"/>
                </a:solidFill>
              </a:rPr>
              <a:t>2009 </a:t>
            </a:r>
            <a:r>
              <a:rPr lang="en-US" altLang="zh-TW" dirty="0">
                <a:solidFill>
                  <a:schemeClr val="tx1"/>
                </a:solidFill>
              </a:rPr>
              <a:t>to 2014 is 29.4%</a:t>
            </a:r>
          </a:p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$5,000 </a:t>
            </a:r>
            <a:r>
              <a:rPr lang="en-US" altLang="zh-TW" dirty="0">
                <a:solidFill>
                  <a:schemeClr val="tx1"/>
                </a:solidFill>
              </a:rPr>
              <a:t>to </a:t>
            </a:r>
            <a:r>
              <a:rPr lang="en-US" altLang="zh-TW" dirty="0" smtClean="0">
                <a:solidFill>
                  <a:schemeClr val="tx1"/>
                </a:solidFill>
              </a:rPr>
              <a:t>$24,999 </a:t>
            </a:r>
            <a:r>
              <a:rPr lang="en-US" altLang="zh-TW" dirty="0">
                <a:solidFill>
                  <a:schemeClr val="tx1"/>
                </a:solidFill>
              </a:rPr>
              <a:t>CARG </a:t>
            </a:r>
            <a:r>
              <a:rPr lang="en-US" altLang="zh-TW" dirty="0" smtClean="0">
                <a:solidFill>
                  <a:schemeClr val="tx1"/>
                </a:solidFill>
              </a:rPr>
              <a:t>2009 </a:t>
            </a:r>
            <a:r>
              <a:rPr lang="en-US" altLang="zh-TW" dirty="0">
                <a:solidFill>
                  <a:schemeClr val="tx1"/>
                </a:solidFill>
              </a:rPr>
              <a:t>to 2014 is 6.8%</a:t>
            </a:r>
          </a:p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&lt;$ 5,000 sector  </a:t>
            </a:r>
            <a:r>
              <a:rPr lang="en-US" altLang="zh-TW" dirty="0">
                <a:solidFill>
                  <a:schemeClr val="tx1"/>
                </a:solidFill>
              </a:rPr>
              <a:t>is the target market </a:t>
            </a:r>
            <a:r>
              <a:rPr lang="en-US" altLang="zh-TW" dirty="0" smtClean="0">
                <a:solidFill>
                  <a:schemeClr val="tx1"/>
                </a:solidFill>
              </a:rPr>
              <a:t>for D-Link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51520" y="260648"/>
            <a:ext cx="8145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12" charset="-128"/>
              </a:rPr>
              <a:t>Market Outlook 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12" charset="-128"/>
              </a:rPr>
              <a:t>Entry level NAS forecast</a:t>
            </a:r>
            <a:r>
              <a:rPr kumimoji="0" lang="en-US" altLang="zh-TW" sz="1400" b="0" i="0" u="none" strike="noStrike" kern="0" cap="none" spc="0" normalizeH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12" charset="-128"/>
              </a:rPr>
              <a:t> (units)</a:t>
            </a:r>
            <a: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12" charset="-128"/>
              </a:rPr>
              <a:t/>
            </a:r>
            <a:b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112" charset="-128"/>
              </a:rPr>
            </a:br>
            <a:endParaRPr kumimoji="0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" y="871871"/>
          <a:ext cx="5744308" cy="447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919"/>
          <p:cNvSpPr>
            <a:spLocks noChangeArrowheads="1"/>
          </p:cNvSpPr>
          <p:nvPr/>
        </p:nvSpPr>
        <p:spPr bwMode="auto">
          <a:xfrm>
            <a:off x="5759450" y="1860550"/>
            <a:ext cx="2971800" cy="2776508"/>
          </a:xfrm>
          <a:prstGeom prst="roundRect">
            <a:avLst>
              <a:gd name="adj" fmla="val 3546"/>
            </a:avLst>
          </a:prstGeom>
          <a:noFill/>
          <a:ln>
            <a:solidFill>
              <a:srgbClr val="0087A9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There is no dominant player in the “Less than USD 5,000 NAS” Market: 48</a:t>
            </a:r>
            <a:r>
              <a:rPr lang="en-US" altLang="zh-TW" dirty="0">
                <a:solidFill>
                  <a:schemeClr val="tx1"/>
                </a:solidFill>
              </a:rPr>
              <a:t>% of </a:t>
            </a:r>
            <a:r>
              <a:rPr lang="en-US" altLang="zh-TW" dirty="0" smtClean="0">
                <a:solidFill>
                  <a:schemeClr val="tx1"/>
                </a:solidFill>
              </a:rPr>
              <a:t> the market is supplied by “other” brands.</a:t>
            </a:r>
          </a:p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Ideal opportunity for D-Link to become the dominant player 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3317" name="文字方塊 5"/>
          <p:cNvSpPr txBox="1">
            <a:spLocks noChangeArrowheads="1"/>
          </p:cNvSpPr>
          <p:nvPr/>
        </p:nvSpPr>
        <p:spPr bwMode="auto">
          <a:xfrm>
            <a:off x="971600" y="5301208"/>
            <a:ext cx="5236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TW" sz="1200" dirty="0" smtClean="0">
              <a:latin typeface="+mn-ea"/>
              <a:ea typeface="+mn-ea"/>
            </a:endParaRPr>
          </a:p>
          <a:p>
            <a:r>
              <a:rPr lang="en-US" altLang="zh-TW" sz="1200" dirty="0" smtClean="0">
                <a:latin typeface="+mn-ea"/>
                <a:ea typeface="+mn-ea"/>
              </a:rPr>
              <a:t>Market share by revenue</a:t>
            </a:r>
          </a:p>
          <a:p>
            <a:r>
              <a:rPr lang="en-US" altLang="zh-TW" sz="1200" dirty="0" smtClean="0">
                <a:latin typeface="+mn-ea"/>
                <a:ea typeface="+mn-ea"/>
              </a:rPr>
              <a:t>Source</a:t>
            </a:r>
            <a:r>
              <a:rPr lang="en-US" altLang="zh-TW" sz="1200" dirty="0">
                <a:latin typeface="+mn-ea"/>
                <a:ea typeface="+mn-ea"/>
              </a:rPr>
              <a:t>: Market Share Business NAS, Worldwide, 2009, Gartner</a:t>
            </a:r>
            <a:endParaRPr lang="zh-TW" altLang="en-US" sz="1200" dirty="0">
              <a:latin typeface="+mn-ea"/>
              <a:ea typeface="+mn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45462" cy="6477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ＭＳ Ｐゴシック" pitchFamily="34" charset="-128"/>
              </a:rPr>
              <a:t>Market Outlook </a:t>
            </a:r>
            <a:r>
              <a:rPr lang="en-US" altLang="zh-TW" sz="1400" dirty="0" smtClean="0">
                <a:ea typeface="ＭＳ Ｐゴシック" pitchFamily="34" charset="-128"/>
              </a:rPr>
              <a:t>Entry level NAS market share </a:t>
            </a:r>
            <a:r>
              <a:rPr lang="en-US" altLang="zh-TW" dirty="0" smtClean="0">
                <a:ea typeface="ＭＳ Ｐゴシック" pitchFamily="34" charset="-128"/>
              </a:rPr>
              <a:t/>
            </a:r>
            <a:br>
              <a:rPr lang="en-US" altLang="zh-TW" dirty="0" smtClean="0">
                <a:ea typeface="ＭＳ Ｐゴシック" pitchFamily="34" charset="-128"/>
              </a:rPr>
            </a:br>
            <a:endParaRPr lang="zh-TW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02"/>
          <p:cNvSpPr txBox="1">
            <a:spLocks noChangeArrowheads="1"/>
          </p:cNvSpPr>
          <p:nvPr/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D-Link NAS Strategy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14338" y="1071562"/>
            <a:ext cx="8550150" cy="502173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3B6895"/>
                </a:solidFill>
              </a:rPr>
              <a:t>Providing full line of SMB NAS products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Target market is “Low-End NAS” market segment, specially, focus on “Less Than US$ 5,000” market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Tower 4 drives &amp; 5 drives are developed for SOHO market, 1U-rackmount for SMB NAS market </a:t>
            </a:r>
          </a:p>
          <a:p>
            <a:r>
              <a:rPr lang="en-US" altLang="zh-TW" dirty="0" smtClean="0">
                <a:solidFill>
                  <a:srgbClr val="3B6895"/>
                </a:solidFill>
              </a:rPr>
              <a:t>Unified Storage architecture</a:t>
            </a:r>
          </a:p>
          <a:p>
            <a:pPr lvl="1"/>
            <a:r>
              <a:rPr lang="en-US" altLang="zh-TW" dirty="0" smtClean="0"/>
              <a:t>U</a:t>
            </a:r>
            <a:r>
              <a:rPr lang="en-US" altLang="zh-TW" dirty="0" smtClean="0">
                <a:solidFill>
                  <a:schemeClr val="tx1"/>
                </a:solidFill>
              </a:rPr>
              <a:t>nified Storage is NAS embedded iSCSI protocol, unified storage is not only for file sharing but also storage devices for application servers</a:t>
            </a:r>
          </a:p>
          <a:p>
            <a:r>
              <a:rPr lang="en-US" altLang="zh-TW" dirty="0" smtClean="0">
                <a:solidFill>
                  <a:srgbClr val="3B6895"/>
                </a:solidFill>
              </a:rPr>
              <a:t>High Performance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High performance SMB NAS is able to handle heavy business production tasks</a:t>
            </a:r>
          </a:p>
          <a:p>
            <a:r>
              <a:rPr lang="en-US" altLang="zh-TW" dirty="0" smtClean="0">
                <a:solidFill>
                  <a:srgbClr val="3B6895"/>
                </a:solidFill>
              </a:rPr>
              <a:t>Full business NAS feature sets &amp; complete backup solutions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One of important SMB NAS application is backup, complete backup solution incl. local backup to cloud storage backup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02"/>
          <p:cNvSpPr>
            <a:spLocks noGrp="1" noChangeArrowheads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 anchor="ctr"/>
          <a:lstStyle/>
          <a:p>
            <a:pPr eaLnBrk="1" hangingPunct="1"/>
            <a:r>
              <a:rPr lang="en-GB" sz="2800" dirty="0" smtClean="0"/>
              <a:t>Product Overview</a:t>
            </a:r>
          </a:p>
        </p:txBody>
      </p:sp>
      <p:sp>
        <p:nvSpPr>
          <p:cNvPr id="8" name="Rectangle 803"/>
          <p:cNvSpPr txBox="1">
            <a:spLocks noChangeArrowheads="1"/>
          </p:cNvSpPr>
          <p:nvPr/>
        </p:nvSpPr>
        <p:spPr bwMode="auto">
          <a:xfrm>
            <a:off x="179512" y="2492896"/>
            <a:ext cx="8775700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0">
              <a:lnSpc>
                <a:spcPct val="8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GB" sz="2000" dirty="0" smtClean="0">
                <a:latin typeface="+mn-lt"/>
              </a:rPr>
              <a:t>Features include: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ＭＳ Ｐゴシック" pitchFamily="-112" charset="-128"/>
            </a:endParaRP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4-bay SATA Rackmount storage solution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Unified block and file functionality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RAID 0/1/10/5//6, JBOD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Backup options (local/remote NAS backup, scheduled snapshot)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 2 </a:t>
            </a:r>
            <a:r>
              <a:rPr lang="en-GB" sz="1600" dirty="0" err="1" smtClean="0"/>
              <a:t>GbE</a:t>
            </a:r>
            <a:r>
              <a:rPr lang="en-GB" sz="1600" dirty="0" smtClean="0"/>
              <a:t> ports for load balancing and high availability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 5 USB ports (Print Sever, UPS monitoring, USB hard disk)</a:t>
            </a:r>
            <a:endParaRPr lang="en-US" sz="1600" dirty="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Predictable Data Migration and S.M.A.R.T.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 Advanced iSCSI function; LUN masking, MPIO, etc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 IPv6</a:t>
            </a:r>
            <a:endParaRPr lang="en-US" sz="1600" dirty="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 Cloud backup (Amazon S3) agent</a:t>
            </a:r>
            <a:endParaRPr lang="en-US" sz="1600" dirty="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 D-Link Green™: Energy-saving design</a:t>
            </a:r>
            <a:endParaRPr kumimoji="0" lang="en-US" altLang="zh-TW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ＭＳ Ｐゴシック" pitchFamily="-112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980728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altLang="zh-TW" dirty="0"/>
              <a:t>D-Links DNS-1550-04 is a 1U-4bay rack mount type unified storage solution providing NAS and iSCSI functionality to en</a:t>
            </a:r>
            <a:r>
              <a:rPr lang="en-GB" altLang="zh-TW" dirty="0"/>
              <a:t>able small and medium businesses to store, share and protect mission-critical data.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024336" cy="9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02"/>
          <p:cNvSpPr>
            <a:spLocks noGrp="1" noChangeArrowheads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 anchor="ctr"/>
          <a:lstStyle/>
          <a:p>
            <a:pPr eaLnBrk="1" hangingPunct="1"/>
            <a:r>
              <a:rPr lang="en-GB" sz="2800" dirty="0" smtClean="0"/>
              <a:t>Product Details</a:t>
            </a:r>
          </a:p>
        </p:txBody>
      </p:sp>
      <p:sp>
        <p:nvSpPr>
          <p:cNvPr id="8" name="Rectangle 803"/>
          <p:cNvSpPr txBox="1">
            <a:spLocks noChangeArrowheads="1"/>
          </p:cNvSpPr>
          <p:nvPr/>
        </p:nvSpPr>
        <p:spPr bwMode="auto">
          <a:xfrm>
            <a:off x="190500" y="979627"/>
            <a:ext cx="2077244" cy="52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sz="2000" dirty="0" smtClean="0">
                <a:latin typeface="+mn-lt"/>
              </a:rPr>
              <a:t>Front-View</a:t>
            </a: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2000" dirty="0" smtClean="0">
              <a:latin typeface="+mn-lt"/>
            </a:endParaRP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2000" dirty="0">
              <a:latin typeface="+mn-lt"/>
            </a:endParaRP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2000" dirty="0" smtClean="0">
              <a:latin typeface="+mn-lt"/>
            </a:endParaRP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2000" dirty="0" smtClean="0">
              <a:latin typeface="+mn-lt"/>
            </a:endParaRP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endParaRPr lang="en-US" sz="2000" dirty="0">
              <a:latin typeface="+mn-lt"/>
            </a:endParaRPr>
          </a:p>
          <a:p>
            <a:pPr marL="177800" lvl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defRPr/>
            </a:pPr>
            <a:r>
              <a:rPr lang="en-US" sz="2000" dirty="0" smtClean="0">
                <a:latin typeface="+mn-lt"/>
              </a:rPr>
              <a:t>Rear View</a:t>
            </a:r>
            <a:endParaRPr lang="en-GB" sz="2000" dirty="0" smtClean="0">
              <a:latin typeface="+mn-lt"/>
            </a:endParaRPr>
          </a:p>
        </p:txBody>
      </p:sp>
      <p:pic>
        <p:nvPicPr>
          <p:cNvPr id="174082" name="圖片 2" descr="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1916832"/>
            <a:ext cx="6228588" cy="571500"/>
          </a:xfrm>
          <a:prstGeom prst="rect">
            <a:avLst/>
          </a:prstGeom>
          <a:noFill/>
          <a:ln>
            <a:solidFill>
              <a:srgbClr val="3B6895"/>
            </a:solidFill>
          </a:ln>
        </p:spPr>
      </p:pic>
      <p:pic>
        <p:nvPicPr>
          <p:cNvPr id="174101" name="圖片 10" descr="1"/>
          <p:cNvPicPr>
            <a:picLocks noChangeAspect="1" noChangeArrowheads="1"/>
          </p:cNvPicPr>
          <p:nvPr/>
        </p:nvPicPr>
        <p:blipFill>
          <a:blip r:embed="rId4" cstate="print"/>
          <a:srcRect t="80328" r="763"/>
          <a:stretch>
            <a:fillRect/>
          </a:stretch>
        </p:blipFill>
        <p:spPr bwMode="auto">
          <a:xfrm>
            <a:off x="1259632" y="4221088"/>
            <a:ext cx="609142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字方塊 24"/>
          <p:cNvSpPr txBox="1"/>
          <p:nvPr/>
        </p:nvSpPr>
        <p:spPr>
          <a:xfrm>
            <a:off x="3779912" y="1484784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USB port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331640" y="386104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USB port x4</a:t>
            </a:r>
            <a:endParaRPr lang="zh-TW" altLang="en-US" sz="1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619672" y="5157192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GbE x2</a:t>
            </a:r>
            <a:endParaRPr lang="zh-TW" altLang="en-US" sz="1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99792" y="3861048"/>
            <a:ext cx="1467068" cy="307777"/>
          </a:xfrm>
          <a:prstGeom prst="rect">
            <a:avLst/>
          </a:prstGeom>
          <a:noFill/>
          <a:ln w="15875">
            <a:solidFill>
              <a:srgbClr val="3B689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Controller board</a:t>
            </a:r>
            <a:endParaRPr lang="zh-TW" altLang="en-US" sz="1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15816" y="2708920"/>
            <a:ext cx="1160895" cy="307777"/>
          </a:xfrm>
          <a:prstGeom prst="rect">
            <a:avLst/>
          </a:prstGeom>
          <a:noFill/>
          <a:ln w="15875">
            <a:solidFill>
              <a:srgbClr val="3B689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HDD tray x4</a:t>
            </a:r>
            <a:endParaRPr lang="zh-TW" altLang="en-US" sz="1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220072" y="3861048"/>
            <a:ext cx="1529586" cy="307777"/>
          </a:xfrm>
          <a:prstGeom prst="rect">
            <a:avLst/>
          </a:prstGeom>
          <a:noFill/>
          <a:ln w="15875">
            <a:solidFill>
              <a:srgbClr val="3B689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Power Supply x2</a:t>
            </a:r>
            <a:endParaRPr lang="zh-TW" altLang="en-US" sz="1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236296" y="5733256"/>
            <a:ext cx="1439818" cy="307777"/>
          </a:xfrm>
          <a:prstGeom prst="rect">
            <a:avLst/>
          </a:prstGeom>
          <a:noFill/>
          <a:ln w="15875">
            <a:solidFill>
              <a:srgbClr val="3B689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Swappable Unit</a:t>
            </a:r>
            <a:endParaRPr lang="zh-TW" altLang="en-US" sz="1400" dirty="0"/>
          </a:p>
        </p:txBody>
      </p:sp>
      <p:cxnSp>
        <p:nvCxnSpPr>
          <p:cNvPr id="34" name="直線單箭頭接點 33"/>
          <p:cNvCxnSpPr>
            <a:stCxn id="31" idx="1"/>
          </p:cNvCxnSpPr>
          <p:nvPr/>
        </p:nvCxnSpPr>
        <p:spPr>
          <a:xfrm rot="10800000" flipV="1">
            <a:off x="5076056" y="4014936"/>
            <a:ext cx="144016" cy="278159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31" idx="3"/>
          </p:cNvCxnSpPr>
          <p:nvPr/>
        </p:nvCxnSpPr>
        <p:spPr>
          <a:xfrm>
            <a:off x="6749658" y="4014937"/>
            <a:ext cx="270614" cy="278159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0" idx="0"/>
          </p:cNvCxnSpPr>
          <p:nvPr/>
        </p:nvCxnSpPr>
        <p:spPr>
          <a:xfrm rot="16200000" flipV="1">
            <a:off x="3350056" y="2562712"/>
            <a:ext cx="288032" cy="4384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4139952" y="2420888"/>
            <a:ext cx="576064" cy="360040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30" idx="3"/>
          </p:cNvCxnSpPr>
          <p:nvPr/>
        </p:nvCxnSpPr>
        <p:spPr>
          <a:xfrm flipV="1">
            <a:off x="4076711" y="2492896"/>
            <a:ext cx="2151473" cy="369913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30" idx="1"/>
          </p:cNvCxnSpPr>
          <p:nvPr/>
        </p:nvCxnSpPr>
        <p:spPr>
          <a:xfrm rot="10800000">
            <a:off x="2555776" y="2492897"/>
            <a:ext cx="360040" cy="369913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28" idx="1"/>
          </p:cNvCxnSpPr>
          <p:nvPr/>
        </p:nvCxnSpPr>
        <p:spPr>
          <a:xfrm rot="10800000" flipV="1">
            <a:off x="2627784" y="4014936"/>
            <a:ext cx="72008" cy="422175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25" idx="2"/>
          </p:cNvCxnSpPr>
          <p:nvPr/>
        </p:nvCxnSpPr>
        <p:spPr>
          <a:xfrm rot="16200000" flipH="1">
            <a:off x="4269920" y="1758767"/>
            <a:ext cx="196279" cy="263865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rot="5400000" flipH="1" flipV="1">
            <a:off x="2015716" y="5049180"/>
            <a:ext cx="288032" cy="72008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27" idx="0"/>
          </p:cNvCxnSpPr>
          <p:nvPr/>
        </p:nvCxnSpPr>
        <p:spPr>
          <a:xfrm rot="16200000" flipV="1">
            <a:off x="1851323" y="4997549"/>
            <a:ext cx="216024" cy="103262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26" idx="2"/>
          </p:cNvCxnSpPr>
          <p:nvPr/>
        </p:nvCxnSpPr>
        <p:spPr>
          <a:xfrm rot="16200000" flipH="1">
            <a:off x="1845356" y="4230747"/>
            <a:ext cx="124271" cy="425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rot="16200000" flipH="1">
            <a:off x="2159732" y="4185084"/>
            <a:ext cx="144016" cy="72008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4788024" y="1484784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Status LEDs</a:t>
            </a:r>
            <a:endParaRPr lang="zh-TW" altLang="en-US" sz="1400" dirty="0"/>
          </a:p>
        </p:txBody>
      </p:sp>
      <p:cxnSp>
        <p:nvCxnSpPr>
          <p:cNvPr id="59" name="直線單箭頭接點 58"/>
          <p:cNvCxnSpPr/>
          <p:nvPr/>
        </p:nvCxnSpPr>
        <p:spPr>
          <a:xfrm rot="5400000">
            <a:off x="4932834" y="1844824"/>
            <a:ext cx="143222" cy="794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084168" y="148478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Power button</a:t>
            </a:r>
            <a:endParaRPr lang="zh-TW" altLang="en-US" sz="1400" dirty="0"/>
          </a:p>
        </p:txBody>
      </p:sp>
      <p:cxnSp>
        <p:nvCxnSpPr>
          <p:cNvPr id="63" name="直線單箭頭接點 62"/>
          <p:cNvCxnSpPr>
            <a:stCxn id="61" idx="1"/>
          </p:cNvCxnSpPr>
          <p:nvPr/>
        </p:nvCxnSpPr>
        <p:spPr>
          <a:xfrm rot="10800000" flipV="1">
            <a:off x="5652120" y="1638672"/>
            <a:ext cx="432048" cy="350167"/>
          </a:xfrm>
          <a:prstGeom prst="straightConnector1">
            <a:avLst/>
          </a:prstGeom>
          <a:ln>
            <a:solidFill>
              <a:srgbClr val="3B68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1872208" cy="5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Q212_transparent-1000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24744"/>
            <a:ext cx="1368152" cy="6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3" descr="Picture2"/>
          <p:cNvPicPr>
            <a:picLocks noChangeAspect="1" noChangeArrowheads="1"/>
          </p:cNvPicPr>
          <p:nvPr/>
        </p:nvPicPr>
        <p:blipFill>
          <a:blip r:embed="rId5" cstate="print"/>
          <a:srcRect l="30009" t="7269" r="25307" b="17952"/>
          <a:stretch>
            <a:fillRect/>
          </a:stretch>
        </p:blipFill>
        <p:spPr bwMode="auto">
          <a:xfrm>
            <a:off x="3349377" y="2853878"/>
            <a:ext cx="585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D:\D-Link\Products\Storage\DNS-320\ID\DNS_320-withebac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724400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53"/>
          <p:cNvSpPr txBox="1">
            <a:spLocks noChangeArrowheads="1"/>
          </p:cNvSpPr>
          <p:nvPr/>
        </p:nvSpPr>
        <p:spPr bwMode="auto">
          <a:xfrm>
            <a:off x="2051050" y="5373688"/>
            <a:ext cx="1366838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Pulse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DNS-320</a:t>
            </a:r>
          </a:p>
        </p:txBody>
      </p:sp>
      <p:sp>
        <p:nvSpPr>
          <p:cNvPr id="68" name="AutoShape 29"/>
          <p:cNvSpPr>
            <a:spLocks noChangeArrowheads="1"/>
          </p:cNvSpPr>
          <p:nvPr/>
        </p:nvSpPr>
        <p:spPr bwMode="auto">
          <a:xfrm rot="16200000">
            <a:off x="-1890479" y="3266744"/>
            <a:ext cx="4857784" cy="285753"/>
          </a:xfrm>
          <a:prstGeom prst="homePlate">
            <a:avLst>
              <a:gd name="adj" fmla="val 5094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rIns="0" anchor="ctr"/>
          <a:lstStyle/>
          <a:p>
            <a:pPr>
              <a:defRPr/>
            </a:pPr>
            <a:endParaRPr lang="en-US" altLang="zh-TW">
              <a:solidFill>
                <a:schemeClr val="bg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71438" y="1620838"/>
            <a:ext cx="11160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SMB/ </a:t>
            </a:r>
          </a:p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Entry SME</a:t>
            </a:r>
          </a:p>
          <a:p>
            <a:endParaRPr kumimoji="0" lang="en-US" altLang="zh-TW" sz="1400">
              <a:solidFill>
                <a:srgbClr val="0087A5"/>
              </a:solidFill>
              <a:latin typeface="Calibri" pitchFamily="34" charset="0"/>
            </a:endParaRP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0" y="5373688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SOHO/</a:t>
            </a:r>
          </a:p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Consume</a:t>
            </a:r>
            <a:r>
              <a:rPr kumimoji="0" lang="en-US" altLang="zh-TW">
                <a:solidFill>
                  <a:srgbClr val="0087A5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0" y="3284538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SOHO</a:t>
            </a: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827088" y="4437063"/>
            <a:ext cx="1500187" cy="25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DNS-315</a:t>
            </a:r>
          </a:p>
        </p:txBody>
      </p:sp>
      <p:pic>
        <p:nvPicPr>
          <p:cNvPr id="21517" name="Picture 20" descr="5 Bay iS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852" y="2780853"/>
            <a:ext cx="7318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935088" y="5805264"/>
            <a:ext cx="8208912" cy="285753"/>
          </a:xfrm>
          <a:prstGeom prst="homePlate">
            <a:avLst>
              <a:gd name="adj" fmla="val 5094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rIns="0" anchor="ctr"/>
          <a:lstStyle/>
          <a:p>
            <a:pPr>
              <a:defRPr/>
            </a:pPr>
            <a:endParaRPr lang="en-US" altLang="zh-TW">
              <a:solidFill>
                <a:schemeClr val="bg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916238" y="5805488"/>
            <a:ext cx="345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C00000"/>
                </a:solidFill>
                <a:latin typeface="Calibri" pitchFamily="34" charset="0"/>
              </a:rPr>
              <a:t>Capacity and  Performance  </a:t>
            </a:r>
          </a:p>
        </p:txBody>
      </p:sp>
      <p:sp>
        <p:nvSpPr>
          <p:cNvPr id="21523" name="TextBox 47"/>
          <p:cNvSpPr txBox="1">
            <a:spLocks noChangeArrowheads="1"/>
          </p:cNvSpPr>
          <p:nvPr/>
        </p:nvSpPr>
        <p:spPr bwMode="auto">
          <a:xfrm>
            <a:off x="6443663" y="27813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>
                <a:latin typeface="Verdana" pitchFamily="34" charset="0"/>
              </a:rPr>
              <a:t>SAN</a:t>
            </a:r>
          </a:p>
        </p:txBody>
      </p:sp>
      <p:pic>
        <p:nvPicPr>
          <p:cNvPr id="21524" name="Picture 49" descr="DNS-3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3860800"/>
            <a:ext cx="85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圖片 39" descr="DNS_ Roadma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050" y="3716338"/>
            <a:ext cx="6492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53"/>
          <p:cNvSpPr txBox="1">
            <a:spLocks noChangeArrowheads="1"/>
          </p:cNvSpPr>
          <p:nvPr/>
        </p:nvSpPr>
        <p:spPr bwMode="auto">
          <a:xfrm>
            <a:off x="1908175" y="4292600"/>
            <a:ext cx="15113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Shadow DNS-325</a:t>
            </a:r>
          </a:p>
        </p:txBody>
      </p:sp>
      <p:sp>
        <p:nvSpPr>
          <p:cNvPr id="21527" name="Rectangle 92"/>
          <p:cNvSpPr>
            <a:spLocks noChangeArrowheads="1"/>
          </p:cNvSpPr>
          <p:nvPr/>
        </p:nvSpPr>
        <p:spPr bwMode="auto">
          <a:xfrm>
            <a:off x="2268289" y="2925316"/>
            <a:ext cx="1296988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>
                <a:latin typeface="Verdana" pitchFamily="34" charset="0"/>
                <a:cs typeface="Times New Roman" pitchFamily="18" charset="0"/>
              </a:rPr>
              <a:t>DNS-1100-04</a:t>
            </a:r>
          </a:p>
          <a:p>
            <a:r>
              <a:rPr lang="en-US" altLang="zh-TW" sz="900">
                <a:latin typeface="Verdana" pitchFamily="34" charset="0"/>
                <a:cs typeface="Times New Roman" pitchFamily="18" charset="0"/>
              </a:rPr>
              <a:t>4-Bay SMB Storage </a:t>
            </a:r>
          </a:p>
        </p:txBody>
      </p:sp>
      <p:sp>
        <p:nvSpPr>
          <p:cNvPr id="21528" name="Rectangle 38"/>
          <p:cNvSpPr>
            <a:spLocks noChangeArrowheads="1"/>
          </p:cNvSpPr>
          <p:nvPr/>
        </p:nvSpPr>
        <p:spPr bwMode="auto">
          <a:xfrm>
            <a:off x="4139952" y="3573016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DNS-1200-05</a:t>
            </a:r>
          </a:p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5-Bay SMB NAS</a:t>
            </a:r>
          </a:p>
        </p:txBody>
      </p:sp>
      <p:pic>
        <p:nvPicPr>
          <p:cNvPr id="21531" name="Picture 36" descr="DNS-3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24400"/>
            <a:ext cx="8509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53"/>
          <p:cNvSpPr txBox="1">
            <a:spLocks noChangeArrowheads="1"/>
          </p:cNvSpPr>
          <p:nvPr/>
        </p:nvSpPr>
        <p:spPr bwMode="auto">
          <a:xfrm>
            <a:off x="827088" y="5300663"/>
            <a:ext cx="1223962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Solo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DNS-313</a:t>
            </a:r>
          </a:p>
        </p:txBody>
      </p:sp>
      <p:sp>
        <p:nvSpPr>
          <p:cNvPr id="21534" name="TextBox 48"/>
          <p:cNvSpPr txBox="1">
            <a:spLocks noChangeArrowheads="1"/>
          </p:cNvSpPr>
          <p:nvPr/>
        </p:nvSpPr>
        <p:spPr bwMode="auto">
          <a:xfrm>
            <a:off x="1042988" y="3500438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>
                <a:latin typeface="Verdana" pitchFamily="34" charset="0"/>
              </a:rPr>
              <a:t>NAS</a:t>
            </a:r>
          </a:p>
        </p:txBody>
      </p:sp>
      <p:sp>
        <p:nvSpPr>
          <p:cNvPr id="36" name="Oval 35"/>
          <p:cNvSpPr/>
          <p:nvPr/>
        </p:nvSpPr>
        <p:spPr>
          <a:xfrm>
            <a:off x="539750" y="3068638"/>
            <a:ext cx="3095625" cy="2808287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grpSp>
        <p:nvGrpSpPr>
          <p:cNvPr id="21536" name="Group 49"/>
          <p:cNvGrpSpPr>
            <a:grpSpLocks/>
          </p:cNvGrpSpPr>
          <p:nvPr/>
        </p:nvGrpSpPr>
        <p:grpSpPr bwMode="auto">
          <a:xfrm>
            <a:off x="7308850" y="1917700"/>
            <a:ext cx="1295400" cy="1150938"/>
            <a:chOff x="4325" y="1678"/>
            <a:chExt cx="950" cy="802"/>
          </a:xfrm>
        </p:grpSpPr>
        <p:pic>
          <p:nvPicPr>
            <p:cNvPr id="21542" name="Picture 43" descr="DSN-3400-10_front"/>
            <p:cNvPicPr>
              <a:picLocks noChangeAspect="1" noChangeArrowheads="1"/>
            </p:cNvPicPr>
            <p:nvPr/>
          </p:nvPicPr>
          <p:blipFill>
            <a:blip r:embed="rId10" cstate="print"/>
            <a:srcRect l="6400" t="6694" r="7201" b="19666"/>
            <a:stretch>
              <a:fillRect/>
            </a:stretch>
          </p:blipFill>
          <p:spPr bwMode="auto">
            <a:xfrm>
              <a:off x="4325" y="1678"/>
              <a:ext cx="950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3" name="Rectangle 47"/>
            <p:cNvSpPr>
              <a:spLocks noChangeArrowheads="1"/>
            </p:cNvSpPr>
            <p:nvPr/>
          </p:nvSpPr>
          <p:spPr bwMode="auto">
            <a:xfrm>
              <a:off x="4445" y="2160"/>
              <a:ext cx="746" cy="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900">
                  <a:latin typeface="Verdana" pitchFamily="34" charset="0"/>
                </a:rPr>
                <a:t>DSN-3000 Series</a:t>
              </a:r>
            </a:p>
            <a:p>
              <a:r>
                <a:rPr kumimoji="0" lang="en-US" altLang="zh-TW" sz="900">
                  <a:latin typeface="Verdana" pitchFamily="34" charset="0"/>
                </a:rPr>
                <a:t>Single Controller</a:t>
              </a:r>
            </a:p>
            <a:p>
              <a:r>
                <a:rPr kumimoji="0" lang="en-US" altLang="zh-TW" sz="900">
                  <a:latin typeface="Verdana" pitchFamily="34" charset="0"/>
                </a:rPr>
                <a:t>SATA Drives</a:t>
              </a:r>
            </a:p>
          </p:txBody>
        </p:sp>
      </p:grpSp>
      <p:pic>
        <p:nvPicPr>
          <p:cNvPr id="21537" name="Picture 20" descr="5 Bay iS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772816"/>
            <a:ext cx="730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8" name="Rectangle 38"/>
          <p:cNvSpPr>
            <a:spLocks noChangeArrowheads="1"/>
          </p:cNvSpPr>
          <p:nvPr/>
        </p:nvSpPr>
        <p:spPr bwMode="auto">
          <a:xfrm>
            <a:off x="5940152" y="2492896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DSN-1100</a:t>
            </a:r>
          </a:p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5-Bay Desktop</a:t>
            </a:r>
          </a:p>
        </p:txBody>
      </p:sp>
      <p:sp>
        <p:nvSpPr>
          <p:cNvPr id="32" name="Oval 31"/>
          <p:cNvSpPr/>
          <p:nvPr/>
        </p:nvSpPr>
        <p:spPr>
          <a:xfrm>
            <a:off x="5220072" y="836712"/>
            <a:ext cx="4392613" cy="2519363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95736" y="1412776"/>
            <a:ext cx="3744416" cy="2808287"/>
          </a:xfrm>
          <a:prstGeom prst="ellipse">
            <a:avLst/>
          </a:prstGeom>
          <a:solidFill>
            <a:srgbClr val="FF0000">
              <a:alpha val="20000"/>
            </a:srgbClr>
          </a:solidFill>
          <a:ln w="19050">
            <a:solidFill>
              <a:srgbClr val="FD2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580112" y="1124744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kumimoji="1" lang="en-US" altLang="zh-TW" sz="900" dirty="0" smtClean="0"/>
              <a:t>DSN-6000 series</a:t>
            </a:r>
            <a:r>
              <a:rPr kumimoji="1" lang="en-US" altLang="zh-TW" sz="900" b="0" dirty="0" smtClean="0"/>
              <a:t> </a:t>
            </a:r>
          </a:p>
          <a:p>
            <a:pPr algn="r"/>
            <a:r>
              <a:rPr kumimoji="1" lang="en-US" altLang="zh-TW" sz="900" dirty="0" smtClean="0"/>
              <a:t>12 x SAS/SATA d</a:t>
            </a:r>
            <a:r>
              <a:rPr kumimoji="1" lang="en-US" altLang="zh-TW" sz="900" b="0" dirty="0" smtClean="0"/>
              <a:t>rive bays</a:t>
            </a:r>
            <a:endParaRPr kumimoji="1" lang="en-US" altLang="zh-TW" sz="900" dirty="0" smtClean="0"/>
          </a:p>
          <a:p>
            <a:pPr algn="r"/>
            <a:r>
              <a:rPr kumimoji="1" lang="en-US" altLang="zh-TW" sz="900" b="0" dirty="0" smtClean="0"/>
              <a:t>Redundant controllers</a:t>
            </a:r>
          </a:p>
          <a:p>
            <a:pPr algn="r"/>
            <a:r>
              <a:rPr kumimoji="1" lang="en-US" altLang="zh-TW" sz="900" dirty="0" smtClean="0"/>
              <a:t>Scalable</a:t>
            </a:r>
            <a:endParaRPr kumimoji="1" lang="en-US" altLang="zh-TW" sz="900" b="0" dirty="0"/>
          </a:p>
        </p:txBody>
      </p:sp>
      <p:sp>
        <p:nvSpPr>
          <p:cNvPr id="21529" name="TextBox 57"/>
          <p:cNvSpPr txBox="1">
            <a:spLocks noChangeArrowheads="1"/>
          </p:cNvSpPr>
          <p:nvPr/>
        </p:nvSpPr>
        <p:spPr bwMode="auto">
          <a:xfrm>
            <a:off x="1907704" y="1412776"/>
            <a:ext cx="324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GB" altLang="zh-TW" b="1" dirty="0">
                <a:latin typeface="Verdana" pitchFamily="34" charset="0"/>
              </a:rPr>
              <a:t>NAS &amp; </a:t>
            </a:r>
            <a:r>
              <a:rPr kumimoji="0" lang="en-GB" altLang="zh-TW" b="1" dirty="0" smtClean="0">
                <a:latin typeface="Verdana" pitchFamily="34" charset="0"/>
              </a:rPr>
              <a:t>Unified Storage</a:t>
            </a:r>
            <a:endParaRPr kumimoji="0" lang="en-GB" altLang="zh-TW" b="1" dirty="0">
              <a:latin typeface="Verdana" pitchFamily="34" charset="0"/>
            </a:endParaRPr>
          </a:p>
        </p:txBody>
      </p:sp>
      <p:sp>
        <p:nvSpPr>
          <p:cNvPr id="21533" name="Rectangle 26"/>
          <p:cNvSpPr>
            <a:spLocks noChangeArrowheads="1"/>
          </p:cNvSpPr>
          <p:nvPr/>
        </p:nvSpPr>
        <p:spPr bwMode="auto">
          <a:xfrm>
            <a:off x="3347864" y="2348880"/>
            <a:ext cx="14318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200" b="1" dirty="0">
                <a:solidFill>
                  <a:srgbClr val="002060"/>
                </a:solidFill>
                <a:latin typeface="Verdana" pitchFamily="34" charset="0"/>
              </a:rPr>
              <a:t>DNS-1550-04</a:t>
            </a:r>
          </a:p>
          <a:p>
            <a:r>
              <a:rPr kumimoji="0" lang="en-US" altLang="zh-TW" sz="1200" b="1" dirty="0">
                <a:solidFill>
                  <a:srgbClr val="002060"/>
                </a:solidFill>
                <a:latin typeface="Verdana" pitchFamily="34" charset="0"/>
              </a:rPr>
              <a:t>1U 4-bay Rack</a:t>
            </a:r>
          </a:p>
        </p:txBody>
      </p:sp>
      <p:sp>
        <p:nvSpPr>
          <p:cNvPr id="43" name="Rectangle 802"/>
          <p:cNvSpPr txBox="1">
            <a:spLocks noChangeArrowheads="1"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80000"/>
              </a:lnSpc>
              <a:defRPr/>
            </a:pPr>
            <a:r>
              <a:rPr kumimoji="0" lang="en-US" altLang="zh-TW" sz="2800" kern="0" dirty="0">
                <a:solidFill>
                  <a:srgbClr val="006192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DNS-1550-04 Product Positioning</a:t>
            </a:r>
            <a:endParaRPr kumimoji="0" lang="zh-TW" altLang="en-US" sz="1600" kern="0" dirty="0">
              <a:solidFill>
                <a:srgbClr val="006192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2_Corporate Master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佈景主題1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-Link Europe Presentation Template 2007">
  <a:themeElements>
    <a:clrScheme name="D-Link Europe Presentation Template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-Link Europe Presentation Template 20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-Link Europe Presentation Templat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-Link Europe Presentation Templat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-Link Europe Presentation Templat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-Link Europe Presentation Templat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-Link Europe Presentation Templat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-Link Europe Presentation Templat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-Link Europe Presentation Templat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orate Master">
  <a:themeElements>
    <a:clrScheme name="1_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rporate Master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orp Section Master 01">
  <a:themeElements>
    <a:clrScheme name="2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rporat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orporate 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rporat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orporate 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EHQ Management Meeting Jan 12 2009</Template>
  <TotalTime>16693</TotalTime>
  <Words>1384</Words>
  <Application>Microsoft Office PowerPoint</Application>
  <PresentationFormat>On-screen Show (4:3)</PresentationFormat>
  <Paragraphs>269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2_Corporate Master</vt:lpstr>
      <vt:lpstr>D-Link Europe Presentation Template 2007</vt:lpstr>
      <vt:lpstr>1_Custom Design</vt:lpstr>
      <vt:lpstr>1_Corporate Master</vt:lpstr>
      <vt:lpstr>Corporate Master</vt:lpstr>
      <vt:lpstr>Corp Section Master 01</vt:lpstr>
      <vt:lpstr>3_Corp Section Master 01</vt:lpstr>
      <vt:lpstr>1_Corp Section Master 01</vt:lpstr>
      <vt:lpstr>2_Corp Section Master 01</vt:lpstr>
      <vt:lpstr>4_Corp Section Master 01</vt:lpstr>
      <vt:lpstr>5_Corp Section Master 01</vt:lpstr>
      <vt:lpstr>6_Corp Section Master 01</vt:lpstr>
      <vt:lpstr>佈景主題1</vt:lpstr>
      <vt:lpstr>DNS-1550-04 Sales Guide</vt:lpstr>
      <vt:lpstr>   Topics </vt:lpstr>
      <vt:lpstr>Market Outlook Gartner’s storage market forecast  </vt:lpstr>
      <vt:lpstr>PowerPoint Presentation</vt:lpstr>
      <vt:lpstr>Market Outlook Entry level NAS market share  </vt:lpstr>
      <vt:lpstr>PowerPoint Presentation</vt:lpstr>
      <vt:lpstr>Product Overview</vt:lpstr>
      <vt:lpstr>Product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iSCSI SAN Product Roadmap</dc:title>
  <dc:creator>Neo Yin</dc:creator>
  <cp:lastModifiedBy>Mike</cp:lastModifiedBy>
  <cp:revision>585</cp:revision>
  <dcterms:created xsi:type="dcterms:W3CDTF">2010-01-11T07:34:49Z</dcterms:created>
  <dcterms:modified xsi:type="dcterms:W3CDTF">2011-05-10T08:39:22Z</dcterms:modified>
</cp:coreProperties>
</file>