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71" r:id="rId5"/>
    <p:sldId id="275" r:id="rId6"/>
    <p:sldId id="280" r:id="rId7"/>
    <p:sldId id="278" r:id="rId8"/>
    <p:sldId id="293" r:id="rId9"/>
    <p:sldId id="306" r:id="rId10"/>
    <p:sldId id="304" r:id="rId11"/>
    <p:sldId id="300" r:id="rId12"/>
    <p:sldId id="294" r:id="rId13"/>
    <p:sldId id="295" r:id="rId14"/>
    <p:sldId id="307" r:id="rId15"/>
    <p:sldId id="308" r:id="rId16"/>
    <p:sldId id="279" r:id="rId17"/>
    <p:sldId id="267" r:id="rId18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9CCFF"/>
    <a:srgbClr val="99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70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8DF65-2908-49C9-9C54-6C73E7B32EE8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574E7-6ED0-4AE0-A1AE-46BC12BD5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83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4CFB6-9F28-44C8-803E-CD2F5502F69F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424D4-BFAB-4B44-9A85-47877A36A3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50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* DLNA functionality, not get logo</a:t>
            </a:r>
            <a:r>
              <a:rPr lang="en-US" altLang="zh-TW" baseline="0" dirty="0" smtClean="0"/>
              <a:t> yet.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dirty="0" smtClean="0"/>
              <a:t>* Web File Access feature will support on Phase Ⅱ</a:t>
            </a:r>
          </a:p>
          <a:p>
            <a:pPr>
              <a:spcBef>
                <a:spcPct val="0"/>
              </a:spcBef>
            </a:pPr>
            <a:r>
              <a:rPr lang="en-US" altLang="zh-TW" dirty="0" smtClean="0"/>
              <a:t>*  SD card only for read</a:t>
            </a:r>
            <a:endParaRPr lang="zh-TW" altLang="en-US" dirty="0" smtClean="0"/>
          </a:p>
        </p:txBody>
      </p:sp>
      <p:sp>
        <p:nvSpPr>
          <p:cNvPr id="41988" name="投影片編號版面配置區 3"/>
          <p:cNvSpPr txBox="1">
            <a:spLocks noGrp="1"/>
          </p:cNvSpPr>
          <p:nvPr/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80" tIns="43740" rIns="87480" bIns="43740" anchor="b"/>
          <a:lstStyle/>
          <a:p>
            <a:pPr algn="r"/>
            <a:fld id="{0997E0DC-1397-46AE-B7B0-2B8462C2EA1E}" type="slidenum">
              <a:rPr lang="zh-TW" altLang="en-US" sz="1100">
                <a:latin typeface="Calibri" pitchFamily="34" charset="0"/>
              </a:rPr>
              <a:pPr algn="r"/>
              <a:t>11</a:t>
            </a:fld>
            <a:endParaRPr lang="en-US" altLang="zh-TW" sz="11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41988" name="投影片編號版面配置區 3"/>
          <p:cNvSpPr txBox="1">
            <a:spLocks noGrp="1"/>
          </p:cNvSpPr>
          <p:nvPr/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80" tIns="43740" rIns="87480" bIns="43740" anchor="b"/>
          <a:lstStyle/>
          <a:p>
            <a:pPr algn="r"/>
            <a:fld id="{0997E0DC-1397-46AE-B7B0-2B8462C2EA1E}" type="slidenum">
              <a:rPr lang="zh-TW" altLang="en-US" sz="1100">
                <a:latin typeface="Calibri" pitchFamily="34" charset="0"/>
              </a:rPr>
              <a:pPr algn="r"/>
              <a:t>12</a:t>
            </a:fld>
            <a:endParaRPr lang="en-US" altLang="zh-TW" sz="11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* Needs an </a:t>
            </a:r>
            <a:r>
              <a:rPr lang="en-US" altLang="zh-TW" dirty="0" err="1" smtClean="0"/>
              <a:t>OpenDNS</a:t>
            </a:r>
            <a:r>
              <a:rPr lang="en-US" altLang="zh-TW" baseline="0" dirty="0" smtClean="0"/>
              <a:t> account.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24D4-BFAB-4B44-9A85-47877A36A3B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97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24D4-BFAB-4B44-9A85-47877A36A3B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078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* DLNA functionality, not get logo</a:t>
            </a:r>
            <a:r>
              <a:rPr lang="en-US" altLang="zh-TW" baseline="0" dirty="0" smtClean="0"/>
              <a:t> yet.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C943D-7E7D-46AE-93C9-3227D9B0E7EB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C943D-7E7D-46AE-93C9-3227D9B0E7EB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C943D-7E7D-46AE-93C9-3227D9B0E7EB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C943D-7E7D-46AE-93C9-3227D9B0E7EB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altLang="zh-TW" dirty="0" smtClean="0"/>
              <a:t>Phase Ⅱ support Web File Access</a:t>
            </a:r>
            <a:r>
              <a:rPr lang="en-US" altLang="zh-TW" baseline="0" dirty="0" smtClean="0"/>
              <a:t> Feature.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zh-TW" baseline="0" dirty="0" smtClean="0"/>
              <a:t>Web File Access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you to use a web browser to remotely access files stored on an SD card or USB storage drive plugged into the router. </a:t>
            </a:r>
            <a:endParaRPr lang="en-US" altLang="zh-TW" baseline="0" dirty="0" smtClean="0"/>
          </a:p>
          <a:p>
            <a:pPr marL="0" indent="0">
              <a:buFont typeface="Arial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Wi-PnP: Router will generate wireless configuration (on USB thumb drive) for PC setup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24D4-BFAB-4B44-9A85-47877A36A3B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98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C943D-7E7D-46AE-93C9-3227D9B0E7EB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24D4-BFAB-4B44-9A85-47877A36A3B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49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6416-14FA-4343-9098-25C442C7907A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405-0CBC-4310-872B-2EE807282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6416-14FA-4343-9098-25C442C7907A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405-0CBC-4310-872B-2EE807282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6416-14FA-4343-9098-25C442C7907A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405-0CBC-4310-872B-2EE807282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6416-14FA-4343-9098-25C442C7907A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405-0CBC-4310-872B-2EE807282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6416-14FA-4343-9098-25C442C7907A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405-0CBC-4310-872B-2EE807282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6416-14FA-4343-9098-25C442C7907A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405-0CBC-4310-872B-2EE807282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6416-14FA-4343-9098-25C442C7907A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405-0CBC-4310-872B-2EE807282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6416-14FA-4343-9098-25C442C7907A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405-0CBC-4310-872B-2EE807282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6416-14FA-4343-9098-25C442C7907A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405-0CBC-4310-872B-2EE807282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6416-14FA-4343-9098-25C442C7907A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405-0CBC-4310-872B-2EE807282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6416-14FA-4343-9098-25C442C7907A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405-0CBC-4310-872B-2EE807282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6416-14FA-4343-9098-25C442C7907A}" type="datetimeFigureOut">
              <a:rPr lang="zh-TW" altLang="en-US" smtClean="0"/>
              <a:pPr/>
              <a:t>2011/5/10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7405-0CBC-4310-872B-2EE807282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29" name="Picture 10" descr="Strip_20_PPT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7"/>
        </a:buBlip>
        <a:defRPr sz="2000">
          <a:solidFill>
            <a:srgbClr val="000000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3.png"/><Relationship Id="rId18" Type="http://schemas.openxmlformats.org/officeDocument/2006/relationships/image" Target="../media/image44.png"/><Relationship Id="rId3" Type="http://schemas.openxmlformats.org/officeDocument/2006/relationships/image" Target="../media/image39.png"/><Relationship Id="rId21" Type="http://schemas.openxmlformats.org/officeDocument/2006/relationships/image" Target="../media/image46.png"/><Relationship Id="rId7" Type="http://schemas.openxmlformats.org/officeDocument/2006/relationships/image" Target="../media/image26.png"/><Relationship Id="rId12" Type="http://schemas.microsoft.com/office/2007/relationships/hdphoto" Target="../media/hdphoto14.wdp"/><Relationship Id="rId17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pn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15.xml"/><Relationship Id="rId6" Type="http://schemas.microsoft.com/office/2007/relationships/hdphoto" Target="../media/hdphoto5.wdp"/><Relationship Id="rId11" Type="http://schemas.openxmlformats.org/officeDocument/2006/relationships/image" Target="../media/image42.png"/><Relationship Id="rId5" Type="http://schemas.openxmlformats.org/officeDocument/2006/relationships/image" Target="../media/image29.png"/><Relationship Id="rId15" Type="http://schemas.openxmlformats.org/officeDocument/2006/relationships/image" Target="../media/image33.png"/><Relationship Id="rId10" Type="http://schemas.microsoft.com/office/2007/relationships/hdphoto" Target="../media/hdphoto13.wdp"/><Relationship Id="rId19" Type="http://schemas.microsoft.com/office/2007/relationships/hdphoto" Target="../media/hdphoto16.wdp"/><Relationship Id="rId4" Type="http://schemas.openxmlformats.org/officeDocument/2006/relationships/image" Target="../media/image40.jpeg"/><Relationship Id="rId9" Type="http://schemas.openxmlformats.org/officeDocument/2006/relationships/image" Target="../media/image41.png"/><Relationship Id="rId14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4.gif"/><Relationship Id="rId18" Type="http://schemas.microsoft.com/office/2007/relationships/hdphoto" Target="../media/hdphoto8.wdp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3.jpe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11" Type="http://schemas.openxmlformats.org/officeDocument/2006/relationships/hyperlink" Target="http://thumbs.ebaystatic.com/pict/1700059404414040_0.jpg" TargetMode="External"/><Relationship Id="rId5" Type="http://schemas.openxmlformats.org/officeDocument/2006/relationships/image" Target="../media/image48.png"/><Relationship Id="rId15" Type="http://schemas.openxmlformats.org/officeDocument/2006/relationships/image" Target="../media/image16.gif"/><Relationship Id="rId10" Type="http://schemas.openxmlformats.org/officeDocument/2006/relationships/image" Target="../media/image33.png"/><Relationship Id="rId19" Type="http://schemas.openxmlformats.org/officeDocument/2006/relationships/image" Target="../media/image45.jpeg"/><Relationship Id="rId4" Type="http://schemas.openxmlformats.org/officeDocument/2006/relationships/image" Target="../media/image21.png"/><Relationship Id="rId9" Type="http://schemas.openxmlformats.org/officeDocument/2006/relationships/image" Target="../media/image52.png"/><Relationship Id="rId1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12" Type="http://schemas.openxmlformats.org/officeDocument/2006/relationships/image" Target="../media/image56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thumbs.ebaystatic.com/pict/1700059404414040_0.jpg" TargetMode="External"/><Relationship Id="rId11" Type="http://schemas.openxmlformats.org/officeDocument/2006/relationships/image" Target="../media/image16.gif"/><Relationship Id="rId5" Type="http://schemas.openxmlformats.org/officeDocument/2006/relationships/image" Target="../media/image33.png"/><Relationship Id="rId15" Type="http://schemas.microsoft.com/office/2007/relationships/hdphoto" Target="../media/hdphoto8.wdp"/><Relationship Id="rId10" Type="http://schemas.openxmlformats.org/officeDocument/2006/relationships/image" Target="../media/image15.gif"/><Relationship Id="rId4" Type="http://schemas.openxmlformats.org/officeDocument/2006/relationships/image" Target="../media/image27.png"/><Relationship Id="rId9" Type="http://schemas.openxmlformats.org/officeDocument/2006/relationships/image" Target="../media/image54.gif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8.png"/><Relationship Id="rId7" Type="http://schemas.openxmlformats.org/officeDocument/2006/relationships/image" Target="../media/image33.png"/><Relationship Id="rId12" Type="http://schemas.microsoft.com/office/2007/relationships/hdphoto" Target="../media/hdphoto19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5.wdp"/><Relationship Id="rId11" Type="http://schemas.openxmlformats.org/officeDocument/2006/relationships/image" Target="../media/image60.png"/><Relationship Id="rId5" Type="http://schemas.openxmlformats.org/officeDocument/2006/relationships/image" Target="../media/image29.png"/><Relationship Id="rId10" Type="http://schemas.microsoft.com/office/2007/relationships/hdphoto" Target="../media/hdphoto8.wdp"/><Relationship Id="rId4" Type="http://schemas.microsoft.com/office/2007/relationships/hdphoto" Target="../media/hdphoto18.wdp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6.gi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g"/><Relationship Id="rId11" Type="http://schemas.openxmlformats.org/officeDocument/2006/relationships/image" Target="../media/image33.png"/><Relationship Id="rId5" Type="http://schemas.microsoft.com/office/2007/relationships/hdphoto" Target="../media/hdphoto8.wdp"/><Relationship Id="rId10" Type="http://schemas.openxmlformats.org/officeDocument/2006/relationships/image" Target="../media/image63.png"/><Relationship Id="rId4" Type="http://schemas.openxmlformats.org/officeDocument/2006/relationships/image" Target="../media/image34.png"/><Relationship Id="rId9" Type="http://schemas.microsoft.com/office/2007/relationships/hdphoto" Target="../media/hdphoto2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26" Type="http://schemas.microsoft.com/office/2007/relationships/hdphoto" Target="../media/hdphoto10.wdp"/><Relationship Id="rId3" Type="http://schemas.openxmlformats.org/officeDocument/2006/relationships/image" Target="../media/image21.png"/><Relationship Id="rId21" Type="http://schemas.openxmlformats.org/officeDocument/2006/relationships/image" Target="../media/image34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microsoft.com/office/2007/relationships/hdphoto" Target="../media/hdphoto6.wdp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g"/><Relationship Id="rId11" Type="http://schemas.openxmlformats.org/officeDocument/2006/relationships/image" Target="../media/image27.png"/><Relationship Id="rId24" Type="http://schemas.microsoft.com/office/2007/relationships/hdphoto" Target="../media/hdphoto9.wdp"/><Relationship Id="rId5" Type="http://schemas.openxmlformats.org/officeDocument/2006/relationships/image" Target="../media/image23.jpeg"/><Relationship Id="rId15" Type="http://schemas.openxmlformats.org/officeDocument/2006/relationships/image" Target="../media/image30.jpeg"/><Relationship Id="rId23" Type="http://schemas.openxmlformats.org/officeDocument/2006/relationships/image" Target="../media/image35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37.png"/><Relationship Id="rId30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7535885" cy="1800225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DIR-657</a:t>
            </a:r>
            <a:br>
              <a:rPr lang="en-US" altLang="zh-TW" b="1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HD Media Router 1000</a:t>
            </a:r>
            <a:r>
              <a:rPr lang="zh-TW" altLang="zh-TW" dirty="0"/>
              <a:t/>
            </a:r>
            <a:br>
              <a:rPr lang="zh-TW" altLang="zh-TW" dirty="0"/>
            </a:br>
            <a:r>
              <a:rPr lang="en-US" altLang="zh-TW" b="1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Sales Guide </a:t>
            </a:r>
            <a:endParaRPr lang="zh-TW" altLang="zh-TW" b="1" dirty="0" smtClean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4249738" cy="143986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Wireless &amp; Router Product Div.</a:t>
            </a:r>
            <a:endParaRPr lang="zh-TW" altLang="zh-TW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4138613"/>
            <a:ext cx="32718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altLang="zh-TW" sz="1600" dirty="0" smtClean="0"/>
              <a:t>Feb 2011</a:t>
            </a:r>
            <a:endParaRPr lang="en-GB" altLang="zh-TW" sz="16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altLang="zh-TW" sz="1600" dirty="0" smtClean="0"/>
              <a:t>D-Link WRPD</a:t>
            </a:r>
            <a:endParaRPr lang="en-US" altLang="zh-TW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ChangeArrowheads="1"/>
          </p:cNvSpPr>
          <p:nvPr/>
        </p:nvSpPr>
        <p:spPr bwMode="auto">
          <a:xfrm>
            <a:off x="167180" y="116632"/>
            <a:ext cx="928915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UP</a:t>
            </a:r>
            <a:r>
              <a:rPr lang="en-US" altLang="zh-TW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n</a:t>
            </a:r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P </a:t>
            </a:r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AV </a:t>
            </a:r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Media Server (DLNA*) </a:t>
            </a:r>
          </a:p>
          <a:p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	</a:t>
            </a:r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		Support </a:t>
            </a:r>
            <a:r>
              <a:rPr lang="en-US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in </a:t>
            </a:r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Y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our </a:t>
            </a:r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H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ouse</a:t>
            </a:r>
            <a:endParaRPr lang="zh-TW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NSimSun" pitchFamily="49" charset="-122"/>
            </a:endParaRPr>
          </a:p>
        </p:txBody>
      </p:sp>
      <p:pic>
        <p:nvPicPr>
          <p:cNvPr id="56322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319" r="-1319" b="9747"/>
          <a:stretch/>
        </p:blipFill>
        <p:spPr bwMode="auto">
          <a:xfrm>
            <a:off x="1662995" y="924127"/>
            <a:ext cx="5871925" cy="524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矩形 53"/>
          <p:cNvSpPr/>
          <p:nvPr/>
        </p:nvSpPr>
        <p:spPr>
          <a:xfrm>
            <a:off x="503417" y="919524"/>
            <a:ext cx="899953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dirty="0" smtClean="0"/>
              <a:t>You </a:t>
            </a:r>
            <a:r>
              <a:rPr lang="en-US" altLang="zh-TW" sz="2000" dirty="0"/>
              <a:t>can share all the music, movies, photos and videos in SD Card/NAS to the media platforms in different locations.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036423" y="3745011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1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6325" name="Line 11"/>
          <p:cNvSpPr>
            <a:spLocks noChangeShapeType="1"/>
          </p:cNvSpPr>
          <p:nvPr/>
        </p:nvSpPr>
        <p:spPr bwMode="auto">
          <a:xfrm>
            <a:off x="2187454" y="3673842"/>
            <a:ext cx="4969061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6326" name="Line 12"/>
          <p:cNvSpPr>
            <a:spLocks noChangeShapeType="1"/>
          </p:cNvSpPr>
          <p:nvPr/>
        </p:nvSpPr>
        <p:spPr bwMode="auto">
          <a:xfrm flipV="1">
            <a:off x="4897702" y="1620991"/>
            <a:ext cx="0" cy="4205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036423" y="3888933"/>
            <a:ext cx="1130238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Bottom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403025" y="3745011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2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03025" y="3888933"/>
            <a:ext cx="113023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Bottom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36423" y="1665276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3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36423" y="1809196"/>
            <a:ext cx="1130238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Top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79370" y="1665276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4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479370" y="1807614"/>
            <a:ext cx="113023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Top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2878055" y="5002048"/>
            <a:ext cx="980993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altLang="zh-TW" sz="1600" dirty="0" smtClean="0">
                <a:latin typeface="Calibri" pitchFamily="34" charset="0"/>
              </a:rPr>
              <a:t>DIR-657</a:t>
            </a:r>
            <a:endParaRPr kumimoji="0" lang="en-US" altLang="zh-TW" sz="1600" dirty="0">
              <a:latin typeface="Calibri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28042" y="2253931"/>
            <a:ext cx="1474500" cy="1030170"/>
            <a:chOff x="3243741" y="2292120"/>
            <a:chExt cx="1410379" cy="1034047"/>
          </a:xfrm>
        </p:grpSpPr>
        <p:pic>
          <p:nvPicPr>
            <p:cNvPr id="39" name="圖片 38" descr="CAZMBPS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3970" y="2292120"/>
              <a:ext cx="798007" cy="726270"/>
            </a:xfrm>
            <a:prstGeom prst="rect">
              <a:avLst/>
            </a:prstGeom>
          </p:spPr>
        </p:pic>
        <p:sp>
          <p:nvSpPr>
            <p:cNvPr id="40" name="文字方塊 39"/>
            <p:cNvSpPr txBox="1"/>
            <p:nvPr/>
          </p:nvSpPr>
          <p:spPr>
            <a:xfrm>
              <a:off x="3243741" y="3018390"/>
              <a:ext cx="1410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Digital Frame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2" name="圖片 41" descr="hp-laptop-computers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730" l="718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0712" y="5036016"/>
            <a:ext cx="1135597" cy="872206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2576341" y="1909263"/>
            <a:ext cx="1702305" cy="1374838"/>
            <a:chOff x="4903373" y="2376011"/>
            <a:chExt cx="1143008" cy="986971"/>
          </a:xfrm>
        </p:grpSpPr>
        <p:sp>
          <p:nvSpPr>
            <p:cNvPr id="34" name="文字方塊 33"/>
            <p:cNvSpPr txBox="1"/>
            <p:nvPr/>
          </p:nvSpPr>
          <p:spPr>
            <a:xfrm>
              <a:off x="5204316" y="3142863"/>
              <a:ext cx="607511" cy="22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LCD TV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4" name="圖片 43" descr="plasma-tv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04" b="93836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03373" y="2376011"/>
              <a:ext cx="1143008" cy="889006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5966374" y="4471494"/>
            <a:ext cx="1341959" cy="950018"/>
            <a:chOff x="5450811" y="4576766"/>
            <a:chExt cx="1283602" cy="953594"/>
          </a:xfrm>
        </p:grpSpPr>
        <p:pic>
          <p:nvPicPr>
            <p:cNvPr id="36" name="圖片 35" descr="111.jpg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3040" y="4576766"/>
              <a:ext cx="220022" cy="352020"/>
            </a:xfrm>
            <a:prstGeom prst="rect">
              <a:avLst/>
            </a:prstGeom>
          </p:spPr>
        </p:pic>
        <p:pic>
          <p:nvPicPr>
            <p:cNvPr id="37" name="圖片 36" descr="111.jpg"/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28786">
              <a:off x="6392607" y="4670412"/>
              <a:ext cx="234045" cy="357089"/>
            </a:xfrm>
            <a:prstGeom prst="rect">
              <a:avLst/>
            </a:prstGeom>
          </p:spPr>
        </p:pic>
        <p:sp>
          <p:nvSpPr>
            <p:cNvPr id="38" name="文字方塊 37"/>
            <p:cNvSpPr txBox="1"/>
            <p:nvPr/>
          </p:nvSpPr>
          <p:spPr>
            <a:xfrm>
              <a:off x="5450811" y="5222583"/>
              <a:ext cx="1283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Music Player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043" b="90426" l="0" r="97872">
                          <a14:foregroundMark x1="5851" y1="69149" x2="5851" y2="69149"/>
                          <a14:foregroundMark x1="62234" y1="72340" x2="62234" y2="72340"/>
                          <a14:foregroundMark x1="84043" y1="57979" x2="84043" y2="57979"/>
                          <a14:foregroundMark x1="87234" y1="42553" x2="87234" y2="42553"/>
                          <a14:foregroundMark x1="86170" y1="47872" x2="86170" y2="47872"/>
                          <a14:foregroundMark x1="89894" y1="30851" x2="89894" y2="30851"/>
                          <a14:foregroundMark x1="89362" y1="26596" x2="89362" y2="26596"/>
                          <a14:foregroundMark x1="10638" y1="63830" x2="10638" y2="63830"/>
                          <a14:foregroundMark x1="8511" y1="62234" x2="8511" y2="62234"/>
                          <a14:foregroundMark x1="88830" y1="43085" x2="88830" y2="43085"/>
                          <a14:foregroundMark x1="87234" y1="25000" x2="87234" y2="2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16" y="4727368"/>
              <a:ext cx="678896" cy="678896"/>
            </a:xfrm>
            <a:prstGeom prst="rect">
              <a:avLst/>
            </a:prstGeom>
          </p:spPr>
        </p:pic>
      </p:grpSp>
      <p:pic>
        <p:nvPicPr>
          <p:cNvPr id="55" name="Picture 43" descr="pink wireless waves"/>
          <p:cNvPicPr>
            <a:picLocks noChangeAspect="1" noChangeArrowheads="1"/>
          </p:cNvPicPr>
          <p:nvPr/>
        </p:nvPicPr>
        <p:blipFill>
          <a:blip r:embed="rId15" cstate="print"/>
          <a:srcRect l="41849" b="41849"/>
          <a:stretch>
            <a:fillRect/>
          </a:stretch>
        </p:blipFill>
        <p:spPr bwMode="auto">
          <a:xfrm rot="16752718">
            <a:off x="5093870" y="4563287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3" descr="pink wireless waves"/>
          <p:cNvPicPr>
            <a:picLocks noChangeAspect="1" noChangeArrowheads="1"/>
          </p:cNvPicPr>
          <p:nvPr/>
        </p:nvPicPr>
        <p:blipFill>
          <a:blip r:embed="rId15" cstate="print"/>
          <a:srcRect l="41849" b="41849"/>
          <a:stretch>
            <a:fillRect/>
          </a:stretch>
        </p:blipFill>
        <p:spPr bwMode="auto">
          <a:xfrm rot="21173668">
            <a:off x="3960687" y="3927531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3" descr="pink wireless waves"/>
          <p:cNvPicPr>
            <a:picLocks noChangeAspect="1" noChangeArrowheads="1"/>
          </p:cNvPicPr>
          <p:nvPr/>
        </p:nvPicPr>
        <p:blipFill>
          <a:blip r:embed="rId15" cstate="print"/>
          <a:srcRect l="41849" b="41849"/>
          <a:stretch>
            <a:fillRect/>
          </a:stretch>
        </p:blipFill>
        <p:spPr bwMode="auto">
          <a:xfrm rot="16752718">
            <a:off x="2465018" y="3938133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群組 17"/>
          <p:cNvGrpSpPr/>
          <p:nvPr/>
        </p:nvGrpSpPr>
        <p:grpSpPr>
          <a:xfrm>
            <a:off x="2390383" y="4364429"/>
            <a:ext cx="2759151" cy="1795421"/>
            <a:chOff x="2390383" y="4364429"/>
            <a:chExt cx="2759151" cy="1795421"/>
          </a:xfrm>
        </p:grpSpPr>
        <p:pic>
          <p:nvPicPr>
            <p:cNvPr id="26" name="Picture 47" descr="HP E-PC with Freestyle TV medium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90383" y="5430031"/>
              <a:ext cx="956319" cy="72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文字方塊 51"/>
            <p:cNvSpPr txBox="1"/>
            <p:nvPr/>
          </p:nvSpPr>
          <p:spPr>
            <a:xfrm>
              <a:off x="3805189" y="5853227"/>
              <a:ext cx="1344345" cy="30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USD Drive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01"/>
            <p:cNvSpPr>
              <a:spLocks noChangeShapeType="1"/>
            </p:cNvSpPr>
            <p:nvPr/>
          </p:nvSpPr>
          <p:spPr bwMode="auto">
            <a:xfrm flipV="1">
              <a:off x="2721524" y="4572223"/>
              <a:ext cx="196760" cy="8683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sp>
          <p:nvSpPr>
            <p:cNvPr id="47" name="Line 101"/>
            <p:cNvSpPr>
              <a:spLocks noChangeShapeType="1"/>
            </p:cNvSpPr>
            <p:nvPr/>
          </p:nvSpPr>
          <p:spPr bwMode="auto">
            <a:xfrm flipH="1" flipV="1">
              <a:off x="3879079" y="4856882"/>
              <a:ext cx="289584" cy="57964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pic>
          <p:nvPicPr>
            <p:cNvPr id="41" name="圖片 40" descr="hd2.gif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333333"/>
                </a:clrFrom>
                <a:clrTo>
                  <a:srgbClr val="333333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857332" y="5329341"/>
              <a:ext cx="823457" cy="575992"/>
            </a:xfrm>
            <a:prstGeom prst="rect">
              <a:avLst/>
            </a:prstGeom>
          </p:spPr>
        </p:pic>
        <p:grpSp>
          <p:nvGrpSpPr>
            <p:cNvPr id="17" name="群組 16"/>
            <p:cNvGrpSpPr/>
            <p:nvPr/>
          </p:nvGrpSpPr>
          <p:grpSpPr>
            <a:xfrm>
              <a:off x="2745217" y="4364429"/>
              <a:ext cx="1273902" cy="665962"/>
              <a:chOff x="2745217" y="4364429"/>
              <a:chExt cx="1273902" cy="665962"/>
            </a:xfrm>
          </p:grpSpPr>
          <p:pic>
            <p:nvPicPr>
              <p:cNvPr id="45" name="圖片 44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4831" b="85024" l="7003" r="9803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12" t="7025" r="4136" b="27102"/>
              <a:stretch/>
            </p:blipFill>
            <p:spPr>
              <a:xfrm>
                <a:off x="2745217" y="4364429"/>
                <a:ext cx="1273902" cy="52732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15" name="群組 14"/>
              <p:cNvGrpSpPr/>
              <p:nvPr/>
            </p:nvGrpSpPr>
            <p:grpSpPr>
              <a:xfrm>
                <a:off x="3630756" y="4753107"/>
                <a:ext cx="248323" cy="277284"/>
                <a:chOff x="4355976" y="4837679"/>
                <a:chExt cx="248323" cy="277284"/>
              </a:xfrm>
            </p:grpSpPr>
            <p:pic>
              <p:nvPicPr>
                <p:cNvPr id="23" name="圖片 22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5976" y="4837679"/>
                  <a:ext cx="248323" cy="277284"/>
                </a:xfrm>
                <a:prstGeom prst="roundRect">
                  <a:avLst/>
                </a:prstGeom>
                <a:effectLst>
                  <a:glow rad="88900">
                    <a:schemeClr val="accent3">
                      <a:satMod val="175000"/>
                      <a:alpha val="63000"/>
                    </a:schemeClr>
                  </a:glow>
                  <a:softEdge rad="12700"/>
                </a:effectLst>
              </p:spPr>
            </p:pic>
            <p:pic>
              <p:nvPicPr>
                <p:cNvPr id="24" name="圖片 23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7723" y="4891749"/>
                  <a:ext cx="187513" cy="87751"/>
                </a:xfrm>
                <a:prstGeom prst="round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692890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071563"/>
            <a:ext cx="9144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144955" y="918609"/>
            <a:ext cx="892968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2000" dirty="0"/>
              <a:t>Web File Access allows you to use a web browser to remotely access files stored on an SD card or USB storage drive plugged into the router. 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214282" y="142852"/>
            <a:ext cx="885825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Web File ACCESS*</a:t>
            </a:r>
            <a:endParaRPr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NSimSun" pitchFamily="49" charset="-122"/>
            </a:endParaRPr>
          </a:p>
        </p:txBody>
      </p:sp>
      <p:pic>
        <p:nvPicPr>
          <p:cNvPr id="111" name="Picture 29" descr="house"/>
          <p:cNvPicPr>
            <a:picLocks noChangeAspect="1" noChangeArrowheads="1"/>
          </p:cNvPicPr>
          <p:nvPr/>
        </p:nvPicPr>
        <p:blipFill rotWithShape="1">
          <a:blip r:embed="rId3" cstate="print"/>
          <a:srcRect l="-4523" r="-271" b="9385"/>
          <a:stretch/>
        </p:blipFill>
        <p:spPr bwMode="auto">
          <a:xfrm>
            <a:off x="4161216" y="1916833"/>
            <a:ext cx="4911315" cy="4226218"/>
          </a:xfrm>
          <a:prstGeom prst="rect">
            <a:avLst/>
          </a:prstGeom>
          <a:noFill/>
        </p:spPr>
      </p:pic>
      <p:grpSp>
        <p:nvGrpSpPr>
          <p:cNvPr id="46" name="群組 40"/>
          <p:cNvGrpSpPr>
            <a:grpSpLocks/>
          </p:cNvGrpSpPr>
          <p:nvPr/>
        </p:nvGrpSpPr>
        <p:grpSpPr bwMode="auto">
          <a:xfrm>
            <a:off x="217320" y="2517366"/>
            <a:ext cx="4117808" cy="2984256"/>
            <a:chOff x="2143108" y="1214422"/>
            <a:chExt cx="2447925" cy="1744662"/>
          </a:xfrm>
        </p:grpSpPr>
        <p:pic>
          <p:nvPicPr>
            <p:cNvPr id="47" name="Picture 76" descr="cloud illustration 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3108" y="1214422"/>
              <a:ext cx="2447925" cy="1744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ctangle 77"/>
            <p:cNvSpPr>
              <a:spLocks noChangeArrowheads="1"/>
            </p:cNvSpPr>
            <p:nvPr/>
          </p:nvSpPr>
          <p:spPr bwMode="auto">
            <a:xfrm>
              <a:off x="3097142" y="2390705"/>
              <a:ext cx="699407" cy="28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TW" sz="1600" b="1" dirty="0">
                  <a:latin typeface="Calibri" pitchFamily="34" charset="0"/>
                </a:rPr>
                <a:t>Internet</a:t>
              </a:r>
            </a:p>
          </p:txBody>
        </p:sp>
      </p:grpSp>
      <p:pic>
        <p:nvPicPr>
          <p:cNvPr id="54" name="Picture 125" descr="lef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951669">
            <a:off x="2831276" y="4246117"/>
            <a:ext cx="2659881" cy="61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0800000" lon="300000" rev="0"/>
            </a:camera>
            <a:lightRig rig="threePt" dir="t"/>
          </a:scene3d>
        </p:spPr>
      </p:pic>
      <p:sp>
        <p:nvSpPr>
          <p:cNvPr id="55" name="文字方塊 54"/>
          <p:cNvSpPr txBox="1"/>
          <p:nvPr/>
        </p:nvSpPr>
        <p:spPr>
          <a:xfrm>
            <a:off x="3273836" y="4139788"/>
            <a:ext cx="2390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+mn-lt"/>
                <a:ea typeface="NSimSun" pitchFamily="49" charset="-122"/>
              </a:rPr>
              <a:t>Web File Access</a:t>
            </a:r>
            <a:endParaRPr kumimoji="0" lang="zh-TW" altLang="en-US" dirty="0">
              <a:solidFill>
                <a:srgbClr val="002060"/>
              </a:solidFill>
              <a:effectLst>
                <a:reflection blurRad="6350" stA="50000" endA="300" endPos="50000" dist="60007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6" name="Line 101"/>
          <p:cNvSpPr>
            <a:spLocks noChangeShapeType="1"/>
          </p:cNvSpPr>
          <p:nvPr/>
        </p:nvSpPr>
        <p:spPr bwMode="auto">
          <a:xfrm flipH="1" flipV="1">
            <a:off x="6713983" y="3971358"/>
            <a:ext cx="459904" cy="80738"/>
          </a:xfrm>
          <a:prstGeom prst="line">
            <a:avLst/>
          </a:pr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zh-TW" altLang="en-US"/>
          </a:p>
        </p:txBody>
      </p:sp>
      <p:sp>
        <p:nvSpPr>
          <p:cNvPr id="57" name="Line 102"/>
          <p:cNvSpPr>
            <a:spLocks noChangeShapeType="1"/>
          </p:cNvSpPr>
          <p:nvPr/>
        </p:nvSpPr>
        <p:spPr bwMode="auto">
          <a:xfrm>
            <a:off x="5670347" y="4388284"/>
            <a:ext cx="199246" cy="730838"/>
          </a:xfrm>
          <a:prstGeom prst="line">
            <a:avLst/>
          </a:prstGeom>
          <a:noFill/>
          <a:ln w="25400">
            <a:solidFill>
              <a:schemeClr val="accent3"/>
            </a:solidFill>
            <a:prstDash val="solid"/>
            <a:round/>
            <a:headEnd/>
            <a:tailEnd type="none" w="med" len="med"/>
          </a:ln>
        </p:spPr>
        <p:txBody>
          <a:bodyPr wrap="square">
            <a:spAutoFit/>
          </a:bodyPr>
          <a:lstStyle/>
          <a:p>
            <a:endParaRPr lang="zh-TW" altLang="en-US"/>
          </a:p>
        </p:txBody>
      </p:sp>
      <p:pic>
        <p:nvPicPr>
          <p:cNvPr id="58" name="Picture 125" descr="lef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511808" flipH="1">
            <a:off x="2971177" y="3619042"/>
            <a:ext cx="2520477" cy="61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0799999" lon="300000" rev="20999999"/>
            </a:camera>
            <a:lightRig rig="threePt" dir="t"/>
          </a:scene3d>
        </p:spPr>
      </p:pic>
      <p:pic>
        <p:nvPicPr>
          <p:cNvPr id="67" name="Picture 25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292" y="5147828"/>
            <a:ext cx="913566" cy="72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群組 69"/>
          <p:cNvGrpSpPr/>
          <p:nvPr/>
        </p:nvGrpSpPr>
        <p:grpSpPr>
          <a:xfrm>
            <a:off x="738206" y="3296640"/>
            <a:ext cx="2350004" cy="1348380"/>
            <a:chOff x="318406" y="2670656"/>
            <a:chExt cx="2746707" cy="1837739"/>
          </a:xfrm>
        </p:grpSpPr>
        <p:sp>
          <p:nvSpPr>
            <p:cNvPr id="72" name="Oval 84"/>
            <p:cNvSpPr>
              <a:spLocks noChangeArrowheads="1"/>
            </p:cNvSpPr>
            <p:nvPr/>
          </p:nvSpPr>
          <p:spPr bwMode="auto">
            <a:xfrm>
              <a:off x="1000100" y="3000372"/>
              <a:ext cx="1357322" cy="1428760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pic>
          <p:nvPicPr>
            <p:cNvPr id="75" name="Picture 86" descr="admi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260" y="3246433"/>
              <a:ext cx="538163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 Box 87"/>
            <p:cNvSpPr txBox="1">
              <a:spLocks noChangeArrowheads="1"/>
            </p:cNvSpPr>
            <p:nvPr/>
          </p:nvSpPr>
          <p:spPr bwMode="auto">
            <a:xfrm>
              <a:off x="318406" y="3845623"/>
              <a:ext cx="2746707" cy="66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altLang="zh-TW" sz="1600" dirty="0">
                  <a:latin typeface="Calibri" pitchFamily="34" charset="0"/>
                </a:rPr>
                <a:t>Remote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altLang="zh-TW" sz="1600" dirty="0">
                  <a:latin typeface="Calibri" pitchFamily="34" charset="0"/>
                </a:rPr>
                <a:t> User</a:t>
              </a:r>
            </a:p>
          </p:txBody>
        </p:sp>
        <p:pic>
          <p:nvPicPr>
            <p:cNvPr id="77" name="圖片 59" descr="iphone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84428" y="2670656"/>
              <a:ext cx="303213" cy="58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50" descr="HP Evo Notebook with MSN 8 angl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82549" y="3458360"/>
              <a:ext cx="765173" cy="66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79" name="Picture 43" descr="pink wireless waves"/>
          <p:cNvPicPr>
            <a:picLocks noChangeAspect="1" noChangeArrowheads="1"/>
          </p:cNvPicPr>
          <p:nvPr/>
        </p:nvPicPr>
        <p:blipFill>
          <a:blip r:embed="rId10" cstate="print"/>
          <a:srcRect l="41849" b="41849"/>
          <a:stretch>
            <a:fillRect/>
          </a:stretch>
        </p:blipFill>
        <p:spPr bwMode="auto">
          <a:xfrm rot="16752718">
            <a:off x="7754336" y="4686305"/>
            <a:ext cx="480246" cy="52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5" descr="1700059404414040_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9242" y="5147828"/>
            <a:ext cx="869290" cy="863240"/>
          </a:xfrm>
          <a:prstGeom prst="rect">
            <a:avLst/>
          </a:prstGeom>
          <a:noFill/>
        </p:spPr>
      </p:pic>
      <p:pic>
        <p:nvPicPr>
          <p:cNvPr id="84" name="Picture 43" descr="pink wireless waves"/>
          <p:cNvPicPr>
            <a:picLocks noChangeAspect="1" noChangeArrowheads="1"/>
          </p:cNvPicPr>
          <p:nvPr/>
        </p:nvPicPr>
        <p:blipFill>
          <a:blip r:embed="rId10" cstate="print"/>
          <a:srcRect l="41849" b="41849"/>
          <a:stretch>
            <a:fillRect/>
          </a:stretch>
        </p:blipFill>
        <p:spPr bwMode="auto">
          <a:xfrm rot="16752718">
            <a:off x="6542997" y="4686304"/>
            <a:ext cx="480246" cy="52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" name="群組 81"/>
          <p:cNvGrpSpPr/>
          <p:nvPr/>
        </p:nvGrpSpPr>
        <p:grpSpPr>
          <a:xfrm>
            <a:off x="3870136" y="2920334"/>
            <a:ext cx="1002213" cy="910665"/>
            <a:chOff x="4071934" y="5214950"/>
            <a:chExt cx="1081088" cy="1071563"/>
          </a:xfrm>
        </p:grpSpPr>
        <p:grpSp>
          <p:nvGrpSpPr>
            <p:cNvPr id="93" name="群組 76"/>
            <p:cNvGrpSpPr/>
            <p:nvPr/>
          </p:nvGrpSpPr>
          <p:grpSpPr>
            <a:xfrm>
              <a:off x="4214810" y="5357820"/>
              <a:ext cx="786926" cy="785817"/>
              <a:chOff x="4143371" y="5286386"/>
              <a:chExt cx="858365" cy="985768"/>
            </a:xfrm>
          </p:grpSpPr>
          <p:pic>
            <p:nvPicPr>
              <p:cNvPr id="95" name="圖片 94" descr="file.gif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143371" y="5286386"/>
                <a:ext cx="571500" cy="752475"/>
              </a:xfrm>
              <a:prstGeom prst="rect">
                <a:avLst/>
              </a:prstGeo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6" name="圖片 95" descr="file.gif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1694008">
                <a:off x="4430236" y="5519679"/>
                <a:ext cx="571500" cy="752475"/>
              </a:xfrm>
              <a:prstGeom prst="rect">
                <a:avLst/>
              </a:prstGeo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4" name="Oval 84"/>
            <p:cNvSpPr>
              <a:spLocks noChangeArrowheads="1"/>
            </p:cNvSpPr>
            <p:nvPr/>
          </p:nvSpPr>
          <p:spPr bwMode="auto">
            <a:xfrm>
              <a:off x="4071934" y="5214950"/>
              <a:ext cx="1081088" cy="1071563"/>
            </a:xfrm>
            <a:prstGeom prst="ellipse">
              <a:avLst/>
            </a:prstGeom>
            <a:noFill/>
            <a:ln w="57150" algn="ctr">
              <a:solidFill>
                <a:srgbClr val="3399FF"/>
              </a:solidFill>
              <a:round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73" name="圖片 72" descr="hd2.g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196803" y="3989008"/>
            <a:ext cx="823457" cy="575992"/>
          </a:xfrm>
          <a:prstGeom prst="rect">
            <a:avLst/>
          </a:prstGeom>
        </p:spPr>
      </p:pic>
      <p:pic>
        <p:nvPicPr>
          <p:cNvPr id="114" name="圖片 113" descr="usb disk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788983">
            <a:off x="7131914" y="3764150"/>
            <a:ext cx="339212" cy="495151"/>
          </a:xfrm>
          <a:prstGeom prst="rect">
            <a:avLst/>
          </a:prstGeom>
        </p:spPr>
      </p:pic>
      <p:sp>
        <p:nvSpPr>
          <p:cNvPr id="118" name="Line 101"/>
          <p:cNvSpPr>
            <a:spLocks noChangeShapeType="1"/>
          </p:cNvSpPr>
          <p:nvPr/>
        </p:nvSpPr>
        <p:spPr bwMode="auto">
          <a:xfrm flipV="1">
            <a:off x="5502143" y="4158733"/>
            <a:ext cx="252395" cy="113283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zh-TW" altLang="en-US"/>
          </a:p>
        </p:txBody>
      </p:sp>
      <p:pic>
        <p:nvPicPr>
          <p:cNvPr id="68" name="Picture 47" descr="HP E-PC with Freestyle TV mediu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39462" y="5052745"/>
            <a:ext cx="1030152" cy="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87"/>
          <p:cNvSpPr txBox="1">
            <a:spLocks noChangeArrowheads="1"/>
          </p:cNvSpPr>
          <p:nvPr/>
        </p:nvSpPr>
        <p:spPr bwMode="auto">
          <a:xfrm>
            <a:off x="5664785" y="4342905"/>
            <a:ext cx="1175002" cy="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altLang="zh-TW" sz="1600" dirty="0" smtClean="0">
                <a:latin typeface="Calibri" pitchFamily="34" charset="0"/>
              </a:rPr>
              <a:t>DIR-657</a:t>
            </a:r>
            <a:endParaRPr kumimoji="0" lang="en-US" altLang="zh-TW" sz="1600" dirty="0">
              <a:latin typeface="Calibri" pitchFamily="34" charset="0"/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831" b="85024" l="7003" r="9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2" t="7025" r="4136" b="5578"/>
          <a:stretch/>
        </p:blipFill>
        <p:spPr>
          <a:xfrm>
            <a:off x="5442622" y="3603237"/>
            <a:ext cx="1501313" cy="824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群組 1"/>
          <p:cNvGrpSpPr/>
          <p:nvPr/>
        </p:nvGrpSpPr>
        <p:grpSpPr>
          <a:xfrm>
            <a:off x="6447829" y="3996271"/>
            <a:ext cx="248323" cy="277284"/>
            <a:chOff x="6447829" y="3996271"/>
            <a:chExt cx="248323" cy="277284"/>
          </a:xfrm>
        </p:grpSpPr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829" y="3996271"/>
              <a:ext cx="248323" cy="277284"/>
            </a:xfrm>
            <a:prstGeom prst="roundRect">
              <a:avLst/>
            </a:prstGeom>
            <a:effectLst>
              <a:glow rad="88900">
                <a:schemeClr val="accent3">
                  <a:satMod val="175000"/>
                  <a:alpha val="63000"/>
                </a:schemeClr>
              </a:glow>
              <a:softEdge rad="12700"/>
            </a:effectLst>
          </p:spPr>
        </p:pic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233" y="4047162"/>
              <a:ext cx="187513" cy="87751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489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071563"/>
            <a:ext cx="9144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96313" y="908720"/>
            <a:ext cx="892968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dirty="0" err="1" smtClean="0"/>
              <a:t>SharePort</a:t>
            </a:r>
            <a:r>
              <a:rPr lang="en-US" altLang="zh-TW" sz="2000" dirty="0" smtClean="0"/>
              <a:t> Plus is an enhancement to </a:t>
            </a:r>
            <a:r>
              <a:rPr lang="en-US" altLang="zh-TW" sz="2000" dirty="0" err="1" smtClean="0"/>
              <a:t>SharePort</a:t>
            </a:r>
            <a:r>
              <a:rPr lang="en-US" altLang="zh-TW" sz="2000" dirty="0" smtClean="0"/>
              <a:t> that enables users to share and sync their documents, media files and photos in the USB Disk or SD card slot.</a:t>
            </a:r>
            <a:endParaRPr lang="en-US" altLang="zh-TW" sz="1600" kern="0" dirty="0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187952" y="157830"/>
            <a:ext cx="5998398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SharePort</a:t>
            </a:r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 Plus </a:t>
            </a:r>
            <a:endParaRPr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NSimSun" pitchFamily="49" charset="-122"/>
            </a:endParaRPr>
          </a:p>
        </p:txBody>
      </p:sp>
      <p:pic>
        <p:nvPicPr>
          <p:cNvPr id="67" name="Picture 2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637" y="5029025"/>
            <a:ext cx="913566" cy="72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7" descr="HP E-PC with Freestyle TV 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699" y="4707026"/>
            <a:ext cx="1030152" cy="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43" descr="pink wireless waves"/>
          <p:cNvPicPr>
            <a:picLocks noChangeAspect="1" noChangeArrowheads="1"/>
          </p:cNvPicPr>
          <p:nvPr/>
        </p:nvPicPr>
        <p:blipFill>
          <a:blip r:embed="rId5" cstate="print"/>
          <a:srcRect l="41849" b="41849"/>
          <a:stretch>
            <a:fillRect/>
          </a:stretch>
        </p:blipFill>
        <p:spPr bwMode="auto">
          <a:xfrm rot="16752718">
            <a:off x="7709027" y="4732019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5" descr="1700059404414040_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27" b="91398" l="3226" r="96774">
                        <a14:foregroundMark x1="59140" y1="78495" x2="59140" y2="78495"/>
                        <a14:foregroundMark x1="55914" y1="83871" x2="55914" y2="83871"/>
                        <a14:foregroundMark x1="78495" y1="77419" x2="78495" y2="77419"/>
                        <a14:foregroundMark x1="21505" y1="74194" x2="21505" y2="74194"/>
                        <a14:foregroundMark x1="23656" y1="76344" x2="23656" y2="76344"/>
                        <a14:foregroundMark x1="25806" y1="79570" x2="25806" y2="79570"/>
                        <a14:foregroundMark x1="34409" y1="87097" x2="34409" y2="870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63263" y="4977374"/>
            <a:ext cx="869290" cy="863240"/>
          </a:xfrm>
          <a:prstGeom prst="rect">
            <a:avLst/>
          </a:prstGeom>
          <a:noFill/>
        </p:spPr>
      </p:pic>
      <p:pic>
        <p:nvPicPr>
          <p:cNvPr id="84" name="Picture 43" descr="pink wireless waves"/>
          <p:cNvPicPr>
            <a:picLocks noChangeAspect="1" noChangeArrowheads="1"/>
          </p:cNvPicPr>
          <p:nvPr/>
        </p:nvPicPr>
        <p:blipFill>
          <a:blip r:embed="rId5" cstate="print"/>
          <a:srcRect l="41849" b="41849"/>
          <a:stretch>
            <a:fillRect/>
          </a:stretch>
        </p:blipFill>
        <p:spPr bwMode="auto">
          <a:xfrm rot="14729604">
            <a:off x="6589096" y="4612764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" name="群組 81"/>
          <p:cNvGrpSpPr/>
          <p:nvPr/>
        </p:nvGrpSpPr>
        <p:grpSpPr>
          <a:xfrm>
            <a:off x="7835213" y="3036559"/>
            <a:ext cx="838465" cy="792094"/>
            <a:chOff x="3847479" y="5267281"/>
            <a:chExt cx="1302827" cy="1161377"/>
          </a:xfrm>
        </p:grpSpPr>
        <p:grpSp>
          <p:nvGrpSpPr>
            <p:cNvPr id="93" name="群組 76"/>
            <p:cNvGrpSpPr/>
            <p:nvPr/>
          </p:nvGrpSpPr>
          <p:grpSpPr>
            <a:xfrm>
              <a:off x="4074412" y="5545572"/>
              <a:ext cx="764880" cy="755275"/>
              <a:chOff x="3990220" y="5521907"/>
              <a:chExt cx="834316" cy="947454"/>
            </a:xfrm>
          </p:grpSpPr>
          <p:pic>
            <p:nvPicPr>
              <p:cNvPr id="95" name="圖片 94" descr="file.gif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990220" y="5521907"/>
                <a:ext cx="571501" cy="752477"/>
              </a:xfrm>
              <a:prstGeom prst="rect">
                <a:avLst/>
              </a:prstGeo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6" name="圖片 95" descr="file.gif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694008">
                <a:off x="4253035" y="5716886"/>
                <a:ext cx="571501" cy="752475"/>
              </a:xfrm>
              <a:prstGeom prst="rect">
                <a:avLst/>
              </a:prstGeo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4" name="Oval 84"/>
            <p:cNvSpPr>
              <a:spLocks noChangeArrowheads="1"/>
            </p:cNvSpPr>
            <p:nvPr/>
          </p:nvSpPr>
          <p:spPr bwMode="auto">
            <a:xfrm>
              <a:off x="3847479" y="5267281"/>
              <a:ext cx="1302827" cy="1161377"/>
            </a:xfrm>
            <a:prstGeom prst="ellipse">
              <a:avLst/>
            </a:prstGeom>
            <a:noFill/>
            <a:ln w="57150" algn="ctr">
              <a:solidFill>
                <a:srgbClr val="3399FF"/>
              </a:solidFill>
              <a:round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5" name="文字方塊 54"/>
          <p:cNvSpPr txBox="1"/>
          <p:nvPr/>
        </p:nvSpPr>
        <p:spPr>
          <a:xfrm>
            <a:off x="6074078" y="2196465"/>
            <a:ext cx="243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+mn-lt"/>
                <a:ea typeface="NSimSun" pitchFamily="49" charset="-122"/>
              </a:rPr>
              <a:t>SharePort</a:t>
            </a:r>
            <a:r>
              <a:rPr kumimoji="0"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+mn-lt"/>
                <a:ea typeface="NSimSun" pitchFamily="49" charset="-122"/>
              </a:rPr>
              <a:t>™ Plus</a:t>
            </a:r>
            <a:endParaRPr kumimoji="0" lang="zh-TW" altLang="en-US" dirty="0">
              <a:solidFill>
                <a:srgbClr val="002060"/>
              </a:solidFill>
              <a:effectLst>
                <a:reflection blurRad="6350" stA="50000" endA="300" endPos="50000" dist="60007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6" name="Line 101"/>
          <p:cNvSpPr>
            <a:spLocks noChangeShapeType="1"/>
          </p:cNvSpPr>
          <p:nvPr/>
        </p:nvSpPr>
        <p:spPr bwMode="auto">
          <a:xfrm flipH="1" flipV="1">
            <a:off x="7527259" y="3696458"/>
            <a:ext cx="493113" cy="477965"/>
          </a:xfrm>
          <a:prstGeom prst="line">
            <a:avLst/>
          </a:pr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zh-TW" altLang="en-US"/>
          </a:p>
        </p:txBody>
      </p:sp>
      <p:grpSp>
        <p:nvGrpSpPr>
          <p:cNvPr id="63" name="群組 58"/>
          <p:cNvGrpSpPr/>
          <p:nvPr/>
        </p:nvGrpSpPr>
        <p:grpSpPr>
          <a:xfrm>
            <a:off x="7919308" y="3888213"/>
            <a:ext cx="823457" cy="804630"/>
            <a:chOff x="6430527" y="3153447"/>
            <a:chExt cx="774065" cy="661989"/>
          </a:xfrm>
        </p:grpSpPr>
        <p:pic>
          <p:nvPicPr>
            <p:cNvPr id="64" name="圖片 63" descr="hd2.gif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333333"/>
                </a:clrFrom>
                <a:clrTo>
                  <a:srgbClr val="333333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6430527" y="3341553"/>
              <a:ext cx="774065" cy="473883"/>
            </a:xfrm>
            <a:prstGeom prst="rect">
              <a:avLst/>
            </a:prstGeom>
          </p:spPr>
        </p:pic>
        <p:pic>
          <p:nvPicPr>
            <p:cNvPr id="66" name="圖片 65" descr="usb disk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788983">
              <a:off x="6506339" y="3153447"/>
              <a:ext cx="318866" cy="407373"/>
            </a:xfrm>
            <a:prstGeom prst="rect">
              <a:avLst/>
            </a:prstGeom>
          </p:spPr>
        </p:pic>
      </p:grpSp>
      <p:sp>
        <p:nvSpPr>
          <p:cNvPr id="73" name="Text Box 87"/>
          <p:cNvSpPr txBox="1">
            <a:spLocks noChangeArrowheads="1"/>
          </p:cNvSpPr>
          <p:nvPr/>
        </p:nvSpPr>
        <p:spPr bwMode="auto">
          <a:xfrm>
            <a:off x="6403016" y="3921376"/>
            <a:ext cx="1124243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altLang="zh-TW" sz="1600" dirty="0" smtClean="0">
                <a:latin typeface="Calibri" pitchFamily="34" charset="0"/>
              </a:rPr>
              <a:t>DIR-657</a:t>
            </a:r>
            <a:endParaRPr kumimoji="0" lang="en-US" altLang="zh-TW" sz="1600" dirty="0">
              <a:latin typeface="Calibri" pitchFamily="34" charset="0"/>
            </a:endParaRPr>
          </a:p>
        </p:txBody>
      </p:sp>
      <p:sp>
        <p:nvSpPr>
          <p:cNvPr id="117" name="Text Box 87"/>
          <p:cNvSpPr txBox="1">
            <a:spLocks noChangeArrowheads="1"/>
          </p:cNvSpPr>
          <p:nvPr/>
        </p:nvSpPr>
        <p:spPr bwMode="auto">
          <a:xfrm>
            <a:off x="1430436" y="3897485"/>
            <a:ext cx="1083364" cy="2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altLang="zh-TW" sz="1600" dirty="0" smtClean="0">
                <a:latin typeface="Calibri" pitchFamily="34" charset="0"/>
              </a:rPr>
              <a:t>DIR-657</a:t>
            </a:r>
            <a:endParaRPr kumimoji="0" lang="en-US" altLang="zh-TW" sz="1600" dirty="0">
              <a:latin typeface="Calibri" pitchFamily="34" charset="0"/>
            </a:endParaRPr>
          </a:p>
        </p:txBody>
      </p:sp>
      <p:pic>
        <p:nvPicPr>
          <p:cNvPr id="118" name="圖片 117" descr="Printer-256x256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4157" y="3749619"/>
            <a:ext cx="957139" cy="901390"/>
          </a:xfrm>
          <a:prstGeom prst="rect">
            <a:avLst/>
          </a:prstGeom>
        </p:spPr>
      </p:pic>
      <p:sp>
        <p:nvSpPr>
          <p:cNvPr id="119" name="Line 101"/>
          <p:cNvSpPr>
            <a:spLocks noChangeShapeType="1"/>
          </p:cNvSpPr>
          <p:nvPr/>
        </p:nvSpPr>
        <p:spPr bwMode="auto">
          <a:xfrm flipH="1" flipV="1">
            <a:off x="2504581" y="3749619"/>
            <a:ext cx="341869" cy="38127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zh-TW" altLang="en-US"/>
          </a:p>
        </p:txBody>
      </p:sp>
      <p:pic>
        <p:nvPicPr>
          <p:cNvPr id="120" name="Picture 55" descr="1700059404414040_0">
            <a:hlinkClick r:id="rId6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27" b="91398" l="0" r="100000">
                        <a14:foregroundMark x1="21505" y1="74194" x2="21505" y2="74194"/>
                        <a14:foregroundMark x1="24731" y1="77419" x2="24731" y2="77419"/>
                        <a14:foregroundMark x1="29032" y1="80645" x2="29032" y2="80645"/>
                        <a14:foregroundMark x1="54839" y1="84946" x2="54839" y2="84946"/>
                        <a14:foregroundMark x1="61290" y1="76344" x2="61290" y2="76344"/>
                        <a14:foregroundMark x1="66667" y1="81720" x2="66667" y2="8172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88731" y="5029025"/>
            <a:ext cx="869290" cy="863240"/>
          </a:xfrm>
          <a:prstGeom prst="rect">
            <a:avLst/>
          </a:prstGeom>
          <a:noFill/>
        </p:spPr>
      </p:pic>
      <p:pic>
        <p:nvPicPr>
          <p:cNvPr id="121" name="Picture 43" descr="pink wireless waves"/>
          <p:cNvPicPr>
            <a:picLocks noChangeAspect="1" noChangeArrowheads="1"/>
          </p:cNvPicPr>
          <p:nvPr/>
        </p:nvPicPr>
        <p:blipFill>
          <a:blip r:embed="rId5" cstate="print"/>
          <a:srcRect l="41849" b="41849"/>
          <a:stretch>
            <a:fillRect/>
          </a:stretch>
        </p:blipFill>
        <p:spPr bwMode="auto">
          <a:xfrm rot="16200000">
            <a:off x="2526315" y="4674822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2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922" y="5078250"/>
            <a:ext cx="913566" cy="72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43" descr="pink wireless waves"/>
          <p:cNvPicPr>
            <a:picLocks noChangeAspect="1" noChangeArrowheads="1"/>
          </p:cNvPicPr>
          <p:nvPr/>
        </p:nvPicPr>
        <p:blipFill>
          <a:blip r:embed="rId5" cstate="print"/>
          <a:srcRect l="41849" b="41849"/>
          <a:stretch>
            <a:fillRect/>
          </a:stretch>
        </p:blipFill>
        <p:spPr bwMode="auto">
          <a:xfrm rot="16752718">
            <a:off x="1604495" y="4646977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47" descr="HP E-PC with Freestyle TV 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770" y="4419029"/>
            <a:ext cx="1030152" cy="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文字方塊 124"/>
          <p:cNvSpPr txBox="1"/>
          <p:nvPr/>
        </p:nvSpPr>
        <p:spPr>
          <a:xfrm>
            <a:off x="1257450" y="2196465"/>
            <a:ext cx="1706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+mn-lt"/>
                <a:ea typeface="NSimSun" pitchFamily="49" charset="-122"/>
              </a:rPr>
              <a:t>SharePort</a:t>
            </a:r>
            <a:r>
              <a:rPr kumimoji="0"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+mn-lt"/>
                <a:ea typeface="NSimSun" pitchFamily="49" charset="-122"/>
              </a:rPr>
              <a:t>™</a:t>
            </a:r>
            <a:endParaRPr kumimoji="0" lang="zh-TW" altLang="en-US" dirty="0">
              <a:solidFill>
                <a:srgbClr val="002060"/>
              </a:solidFill>
              <a:effectLst>
                <a:reflection blurRad="6350" stA="50000" endA="300" endPos="50000" dist="60007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3563888" y="2282412"/>
            <a:ext cx="2622462" cy="192513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chemeClr val="tx1"/>
                </a:solidFill>
                <a:latin typeface="Calibri" pitchFamily="34" charset="0"/>
              </a:rPr>
              <a:t>Besides printing, 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</a:rPr>
              <a:t>USB Drive /SD card can be file shared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</a:rPr>
              <a:t>! </a:t>
            </a:r>
            <a:endParaRPr lang="en-US" altLang="zh-TW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6" name="Line 101"/>
          <p:cNvSpPr>
            <a:spLocks noChangeShapeType="1"/>
          </p:cNvSpPr>
          <p:nvPr/>
        </p:nvSpPr>
        <p:spPr bwMode="auto">
          <a:xfrm flipV="1">
            <a:off x="983506" y="3696458"/>
            <a:ext cx="636166" cy="86918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zh-TW" altLang="en-US"/>
          </a:p>
        </p:txBody>
      </p:sp>
      <p:sp>
        <p:nvSpPr>
          <p:cNvPr id="127" name="Line 101"/>
          <p:cNvSpPr>
            <a:spLocks noChangeShapeType="1"/>
          </p:cNvSpPr>
          <p:nvPr/>
        </p:nvSpPr>
        <p:spPr bwMode="auto">
          <a:xfrm flipV="1">
            <a:off x="6008411" y="3796903"/>
            <a:ext cx="482939" cy="102396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zh-TW" altLang="en-US"/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31" b="85024" l="7003" r="9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2" t="7025" r="4136" b="5578"/>
          <a:stretch/>
        </p:blipFill>
        <p:spPr>
          <a:xfrm>
            <a:off x="1268722" y="3226362"/>
            <a:ext cx="1406793" cy="77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圖片 4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31" b="85024" l="7003" r="9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2" t="7025" r="4136" b="5578"/>
          <a:stretch/>
        </p:blipFill>
        <p:spPr>
          <a:xfrm>
            <a:off x="6231971" y="3258723"/>
            <a:ext cx="1406793" cy="77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群組 5"/>
          <p:cNvGrpSpPr/>
          <p:nvPr/>
        </p:nvGrpSpPr>
        <p:grpSpPr>
          <a:xfrm>
            <a:off x="7290678" y="3628956"/>
            <a:ext cx="248323" cy="277284"/>
            <a:chOff x="7290678" y="3628956"/>
            <a:chExt cx="248323" cy="277284"/>
          </a:xfrm>
        </p:grpSpPr>
        <p:pic>
          <p:nvPicPr>
            <p:cNvPr id="130" name="圖片 12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678" y="3628956"/>
              <a:ext cx="248323" cy="277284"/>
            </a:xfrm>
            <a:prstGeom prst="roundRect">
              <a:avLst/>
            </a:prstGeom>
            <a:effectLst>
              <a:glow rad="88900">
                <a:schemeClr val="accent3">
                  <a:satMod val="175000"/>
                  <a:alpha val="63000"/>
                </a:schemeClr>
              </a:glow>
              <a:softEdge rad="12700"/>
            </a:effectLst>
          </p:spPr>
        </p:pic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082" y="3672112"/>
              <a:ext cx="187513" cy="87751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4820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87952" y="44624"/>
            <a:ext cx="8056456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Parental Control provides security shield on your network </a:t>
            </a:r>
            <a:endParaRPr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NSimSun" pitchFamily="49" charset="-122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330391" y="1047250"/>
            <a:ext cx="4634696" cy="11706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2700000" scaled="1"/>
          </a:gradFill>
          <a:ln w="9525" algn="ctr">
            <a:solidFill>
              <a:schemeClr val="accent1">
                <a:shade val="50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 altLang="zh-TW" sz="1600" b="1" dirty="0">
                <a:solidFill>
                  <a:schemeClr val="accent2"/>
                </a:solidFill>
                <a:latin typeface="+mj-lt"/>
                <a:ea typeface="新細明體" charset="-120"/>
              </a:rPr>
              <a:t>Advanced</a:t>
            </a:r>
            <a:r>
              <a:rPr lang="en-US" altLang="zh-TW" sz="1600" b="1" dirty="0">
                <a:latin typeface="+mj-lt"/>
              </a:rPr>
              <a:t> </a:t>
            </a:r>
            <a:r>
              <a:rPr lang="en-US" altLang="zh-TW" sz="1600" b="1" dirty="0">
                <a:solidFill>
                  <a:schemeClr val="accent2"/>
                </a:solidFill>
                <a:latin typeface="+mj-lt"/>
                <a:ea typeface="新細明體" charset="-120"/>
              </a:rPr>
              <a:t>DNS</a:t>
            </a:r>
            <a:r>
              <a:rPr lang="en-US" altLang="zh-TW" sz="1600" b="1" dirty="0">
                <a:latin typeface="+mj-lt"/>
              </a:rPr>
              <a:t> </a:t>
            </a:r>
            <a:r>
              <a:rPr lang="en-US" altLang="zh-TW" sz="1600" b="1" dirty="0">
                <a:solidFill>
                  <a:schemeClr val="accent2"/>
                </a:solidFill>
                <a:latin typeface="+mj-lt"/>
                <a:ea typeface="新細明體" charset="-120"/>
              </a:rPr>
              <a:t>Services</a:t>
            </a:r>
          </a:p>
          <a:p>
            <a:pPr marL="114300" lvl="1" indent="-114300" defTabSz="1657350">
              <a:spcBef>
                <a:spcPct val="50000"/>
              </a:spcBef>
              <a:buFontTx/>
              <a:buChar char="•"/>
              <a:tabLst>
                <a:tab pos="1714500" algn="ctr"/>
              </a:tabLst>
              <a:defRPr/>
            </a:pPr>
            <a:r>
              <a:rPr lang="en-US" altLang="zh-TW" sz="1400" dirty="0">
                <a:solidFill>
                  <a:srgbClr val="3399FF"/>
                </a:solidFill>
              </a:rPr>
              <a:t> </a:t>
            </a:r>
            <a:r>
              <a:rPr lang="en-US" altLang="zh-TW" sz="1400" b="1" dirty="0">
                <a:solidFill>
                  <a:srgbClr val="3399FF"/>
                </a:solidFill>
              </a:rPr>
              <a:t>A</a:t>
            </a:r>
            <a:r>
              <a:rPr lang="en-US" altLang="zh-TW" sz="1400" b="1" dirty="0">
                <a:solidFill>
                  <a:srgbClr val="3399FF"/>
                </a:solidFill>
                <a:ea typeface="Arial Unicode MS" pitchFamily="34" charset="-120"/>
                <a:cs typeface="Times New Roman" pitchFamily="18" charset="0"/>
              </a:rPr>
              <a:t>uto-correction of common URL </a:t>
            </a:r>
            <a:r>
              <a:rPr lang="en-US" altLang="zh-TW" sz="1400" b="1" dirty="0" smtClean="0">
                <a:solidFill>
                  <a:srgbClr val="3399FF"/>
                </a:solidFill>
                <a:ea typeface="Arial Unicode MS" pitchFamily="34" charset="-120"/>
                <a:cs typeface="Times New Roman" pitchFamily="18" charset="0"/>
              </a:rPr>
              <a:t>typos.</a:t>
            </a:r>
            <a:endParaRPr lang="en-US" altLang="zh-TW" sz="1400" dirty="0">
              <a:ea typeface="新細明體" charset="-120"/>
            </a:endParaRPr>
          </a:p>
          <a:p>
            <a:pPr marL="114300" lvl="1" indent="-114300" defTabSz="1657350">
              <a:spcBef>
                <a:spcPct val="50000"/>
              </a:spcBef>
              <a:buFontTx/>
              <a:buChar char="•"/>
              <a:tabLst>
                <a:tab pos="1714500" algn="ctr"/>
              </a:tabLst>
              <a:defRPr/>
            </a:pPr>
            <a:r>
              <a:rPr lang="en-US" altLang="zh-TW" sz="1400" b="1" dirty="0" smtClean="0">
                <a:solidFill>
                  <a:srgbClr val="3399FF"/>
                </a:solidFill>
              </a:rPr>
              <a:t> Blocking phishing websites.</a:t>
            </a:r>
            <a:endParaRPr lang="en-US" altLang="zh-TW" sz="1400" b="1" dirty="0">
              <a:solidFill>
                <a:srgbClr val="3399FF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41838" y="2475276"/>
            <a:ext cx="5112568" cy="14401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2700000" scaled="1"/>
          </a:gradFill>
          <a:ln w="9525" algn="ctr">
            <a:solidFill>
              <a:schemeClr val="accent1">
                <a:shade val="50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 altLang="zh-TW" sz="1600" b="1" dirty="0" err="1">
                <a:solidFill>
                  <a:srgbClr val="FFC000"/>
                </a:solidFill>
                <a:latin typeface="+mj-lt"/>
                <a:ea typeface="新細明體" charset="-120"/>
              </a:rPr>
              <a:t>FamilyShield</a:t>
            </a:r>
            <a:endParaRPr lang="en-US" altLang="zh-TW" sz="1600" b="1" dirty="0">
              <a:solidFill>
                <a:srgbClr val="FFC000"/>
              </a:solidFill>
              <a:latin typeface="+mj-lt"/>
              <a:ea typeface="新細明體" charset="-120"/>
            </a:endParaRPr>
          </a:p>
          <a:p>
            <a:pPr marL="114300" lvl="1" indent="-114300" defTabSz="1657350">
              <a:spcBef>
                <a:spcPct val="50000"/>
              </a:spcBef>
              <a:buFontTx/>
              <a:buChar char="•"/>
              <a:tabLst>
                <a:tab pos="1714500" algn="ctr"/>
              </a:tabLst>
            </a:pPr>
            <a:r>
              <a:rPr lang="en-US" altLang="zh-TW" sz="1400" dirty="0"/>
              <a:t> Auto-correction of common URL typos.</a:t>
            </a:r>
          </a:p>
          <a:p>
            <a:pPr marL="114300" lvl="1" indent="-114300" defTabSz="1657350">
              <a:spcBef>
                <a:spcPct val="50000"/>
              </a:spcBef>
              <a:buFontTx/>
              <a:buChar char="•"/>
              <a:tabLst>
                <a:tab pos="1714500" algn="ctr"/>
              </a:tabLst>
            </a:pPr>
            <a:r>
              <a:rPr lang="en-US" altLang="zh-TW" sz="1400" dirty="0"/>
              <a:t> Blocking phishing websites.</a:t>
            </a:r>
          </a:p>
          <a:p>
            <a:pPr marL="114300" lvl="1" indent="-114300" defTabSz="1657350">
              <a:spcBef>
                <a:spcPct val="50000"/>
              </a:spcBef>
              <a:buFontTx/>
              <a:buChar char="•"/>
              <a:tabLst>
                <a:tab pos="1714500" algn="ctr"/>
              </a:tabLst>
            </a:pPr>
            <a:r>
              <a:rPr lang="en-US" altLang="zh-TW" sz="1400" b="1" dirty="0">
                <a:solidFill>
                  <a:srgbClr val="3399FF"/>
                </a:solidFill>
              </a:rPr>
              <a:t> Blocking malware and adult websites.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187151" y="4188969"/>
            <a:ext cx="5688632" cy="17846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2700000" scaled="1"/>
          </a:gradFill>
          <a:ln w="9525" algn="ctr">
            <a:solidFill>
              <a:schemeClr val="accent1">
                <a:shade val="50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 altLang="zh-TW" sz="1600" b="1" dirty="0" smtClean="0">
                <a:solidFill>
                  <a:srgbClr val="00B050"/>
                </a:solidFill>
                <a:latin typeface="+mj-lt"/>
                <a:ea typeface="新細明體" charset="-120"/>
              </a:rPr>
              <a:t>Parental</a:t>
            </a:r>
            <a:r>
              <a:rPr lang="en-US" altLang="zh-TW" sz="1600" b="1" dirty="0" smtClean="0">
                <a:solidFill>
                  <a:schemeClr val="accent2"/>
                </a:solidFill>
                <a:latin typeface="+mj-lt"/>
                <a:ea typeface="新細明體" charset="-120"/>
              </a:rPr>
              <a:t> </a:t>
            </a:r>
            <a:r>
              <a:rPr lang="en-US" altLang="zh-TW" sz="1600" b="1" dirty="0">
                <a:solidFill>
                  <a:srgbClr val="00B050"/>
                </a:solidFill>
                <a:latin typeface="+mj-lt"/>
                <a:ea typeface="新細明體" charset="-120"/>
              </a:rPr>
              <a:t>Control</a:t>
            </a:r>
            <a:r>
              <a:rPr lang="en-US" altLang="zh-TW" sz="1600" b="1" dirty="0">
                <a:solidFill>
                  <a:schemeClr val="accent2"/>
                </a:solidFill>
                <a:latin typeface="+mj-lt"/>
                <a:ea typeface="新細明體" charset="-120"/>
              </a:rPr>
              <a:t>*</a:t>
            </a:r>
          </a:p>
          <a:p>
            <a:pPr marL="114300" lvl="1" indent="-114300" defTabSz="1657350">
              <a:spcBef>
                <a:spcPct val="50000"/>
              </a:spcBef>
              <a:buFontTx/>
              <a:buChar char="•"/>
              <a:tabLst>
                <a:tab pos="1714500" algn="ctr"/>
              </a:tabLst>
            </a:pPr>
            <a:r>
              <a:rPr lang="en-US" altLang="zh-TW" sz="1400" dirty="0"/>
              <a:t> Auto-correction of common URL typos.</a:t>
            </a:r>
          </a:p>
          <a:p>
            <a:pPr marL="114300" lvl="1" indent="-114300" defTabSz="1657350">
              <a:spcBef>
                <a:spcPct val="50000"/>
              </a:spcBef>
              <a:buFontTx/>
              <a:buChar char="•"/>
              <a:tabLst>
                <a:tab pos="1714500" algn="ctr"/>
              </a:tabLst>
            </a:pPr>
            <a:r>
              <a:rPr lang="en-US" altLang="zh-TW" sz="1400" dirty="0"/>
              <a:t> Blocking phishing websites.</a:t>
            </a:r>
          </a:p>
          <a:p>
            <a:pPr marL="114300" lvl="1" indent="-114300" defTabSz="1657350">
              <a:spcBef>
                <a:spcPct val="50000"/>
              </a:spcBef>
              <a:buFontTx/>
              <a:buChar char="•"/>
              <a:tabLst>
                <a:tab pos="1714500" algn="ctr"/>
              </a:tabLst>
            </a:pPr>
            <a:r>
              <a:rPr lang="en-US" altLang="zh-TW" sz="1400" b="1" dirty="0">
                <a:solidFill>
                  <a:srgbClr val="3399FF"/>
                </a:solidFill>
              </a:rPr>
              <a:t> Customizable blocking of botnet and phishing sites.</a:t>
            </a:r>
          </a:p>
          <a:p>
            <a:pPr marL="114300" lvl="1" indent="-114300" defTabSz="1657350">
              <a:spcBef>
                <a:spcPct val="50000"/>
              </a:spcBef>
              <a:buFontTx/>
              <a:buChar char="•"/>
              <a:tabLst>
                <a:tab pos="1714500" algn="ctr"/>
              </a:tabLst>
            </a:pPr>
            <a:r>
              <a:rPr lang="en-US" altLang="zh-TW" sz="1400" b="1" dirty="0">
                <a:solidFill>
                  <a:srgbClr val="3399FF"/>
                </a:solidFill>
              </a:rPr>
              <a:t> Customizable filtering of web content by category.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artisticPhotocopy trans="39000" detail="1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3" y="2598280"/>
            <a:ext cx="1551329" cy="190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/>
        </p:nvGrpSpPr>
        <p:grpSpPr>
          <a:xfrm>
            <a:off x="1107159" y="4561440"/>
            <a:ext cx="737314" cy="1039717"/>
            <a:chOff x="1765886" y="4890088"/>
            <a:chExt cx="1135597" cy="1330470"/>
          </a:xfrm>
        </p:grpSpPr>
        <p:pic>
          <p:nvPicPr>
            <p:cNvPr id="27" name="圖片 26" descr="hp-laptop-computer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5730" l="718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65886" y="5348352"/>
              <a:ext cx="1135597" cy="872206"/>
            </a:xfrm>
            <a:prstGeom prst="rect">
              <a:avLst/>
            </a:prstGeom>
          </p:spPr>
        </p:pic>
        <p:pic>
          <p:nvPicPr>
            <p:cNvPr id="28" name="Picture 43" descr="pink wireless waves"/>
            <p:cNvPicPr>
              <a:picLocks noChangeAspect="1" noChangeArrowheads="1"/>
            </p:cNvPicPr>
            <p:nvPr/>
          </p:nvPicPr>
          <p:blipFill>
            <a:blip r:embed="rId7" cstate="print"/>
            <a:srcRect l="41849" b="41849"/>
            <a:stretch>
              <a:fillRect/>
            </a:stretch>
          </p:blipFill>
          <p:spPr bwMode="auto">
            <a:xfrm rot="18527585">
              <a:off x="1965816" y="4828941"/>
              <a:ext cx="444076" cy="566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Line 101"/>
          <p:cNvSpPr>
            <a:spLocks noChangeShapeType="1"/>
          </p:cNvSpPr>
          <p:nvPr/>
        </p:nvSpPr>
        <p:spPr bwMode="auto">
          <a:xfrm flipH="1" flipV="1">
            <a:off x="1388388" y="1573287"/>
            <a:ext cx="32747" cy="175895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zh-TW" altLang="en-US"/>
          </a:p>
        </p:txBody>
      </p:sp>
      <p:pic>
        <p:nvPicPr>
          <p:cNvPr id="29" name="圖片 14" descr="globe-Vista-256x25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05" y="1015722"/>
            <a:ext cx="729290" cy="72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859014" y="3821241"/>
            <a:ext cx="1124243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altLang="zh-TW" sz="1600" dirty="0" smtClean="0">
                <a:latin typeface="Calibri" pitchFamily="34" charset="0"/>
              </a:rPr>
              <a:t>DIR-657</a:t>
            </a:r>
            <a:endParaRPr kumimoji="0" lang="en-US" altLang="zh-TW" sz="1600" dirty="0">
              <a:latin typeface="Calibri" pitchFamily="34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31" b="85024" l="7003" r="9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2" t="7025" r="4136" b="5578"/>
          <a:stretch/>
        </p:blipFill>
        <p:spPr>
          <a:xfrm>
            <a:off x="701364" y="3142835"/>
            <a:ext cx="1406793" cy="77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群組 25"/>
          <p:cNvGrpSpPr/>
          <p:nvPr/>
        </p:nvGrpSpPr>
        <p:grpSpPr>
          <a:xfrm>
            <a:off x="1046406" y="1970317"/>
            <a:ext cx="749457" cy="482446"/>
            <a:chOff x="735013" y="1970318"/>
            <a:chExt cx="749457" cy="482446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04" y="1970318"/>
              <a:ext cx="602457" cy="482446"/>
            </a:xfrm>
            <a:prstGeom prst="rect">
              <a:avLst/>
            </a:prstGeom>
          </p:spPr>
        </p:pic>
        <p:sp>
          <p:nvSpPr>
            <p:cNvPr id="35" name="Text Box 87"/>
            <p:cNvSpPr txBox="1">
              <a:spLocks noChangeArrowheads="1"/>
            </p:cNvSpPr>
            <p:nvPr/>
          </p:nvSpPr>
          <p:spPr bwMode="auto">
            <a:xfrm>
              <a:off x="735013" y="1999414"/>
              <a:ext cx="749457" cy="21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altLang="zh-TW" sz="1000" b="1" dirty="0" smtClean="0">
                  <a:solidFill>
                    <a:schemeClr val="bg1"/>
                  </a:solidFill>
                  <a:latin typeface="Calibri" pitchFamily="34" charset="0"/>
                </a:rPr>
                <a:t>Modem</a:t>
              </a:r>
              <a:endParaRPr kumimoji="0" lang="en-US" altLang="zh-TW" sz="1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534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圖片 48" descr="usb dis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37912">
            <a:off x="8313342" y="4998326"/>
            <a:ext cx="339212" cy="49515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87952" y="44624"/>
            <a:ext cx="8056456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Wi-</a:t>
            </a:r>
            <a:r>
              <a:rPr lang="en-US" altLang="zh-TW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P</a:t>
            </a:r>
            <a:r>
              <a:rPr lang="en-US" altLang="zh-TW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n</a:t>
            </a:r>
            <a:r>
              <a:rPr lang="en-US" altLang="zh-TW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p</a:t>
            </a:r>
            <a:endParaRPr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NSimSun" pitchFamily="49" charset="-122"/>
            </a:endParaRPr>
          </a:p>
        </p:txBody>
      </p:sp>
      <p:pic>
        <p:nvPicPr>
          <p:cNvPr id="16" name="圖片 15" descr="usb dis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829219">
            <a:off x="6271290" y="1753220"/>
            <a:ext cx="339212" cy="495151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6186421" y="2166501"/>
            <a:ext cx="1406793" cy="1038006"/>
            <a:chOff x="6535248" y="3005753"/>
            <a:chExt cx="1406793" cy="1038006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1" b="85024" l="7003" r="980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" t="7025" r="4136" b="5578"/>
            <a:stretch/>
          </p:blipFill>
          <p:spPr>
            <a:xfrm>
              <a:off x="6535248" y="3005753"/>
              <a:ext cx="1406793" cy="772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 Box 87"/>
            <p:cNvSpPr txBox="1">
              <a:spLocks noChangeArrowheads="1"/>
            </p:cNvSpPr>
            <p:nvPr/>
          </p:nvSpPr>
          <p:spPr bwMode="auto">
            <a:xfrm>
              <a:off x="6563630" y="3754449"/>
              <a:ext cx="1124243" cy="289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altLang="zh-TW" sz="1600" dirty="0" smtClean="0">
                  <a:latin typeface="Calibri" pitchFamily="34" charset="0"/>
                </a:rPr>
                <a:t>DIR-657</a:t>
              </a:r>
              <a:endParaRPr kumimoji="0" lang="en-US" altLang="zh-TW" sz="1600" dirty="0">
                <a:latin typeface="Calibri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23528" y="907370"/>
            <a:ext cx="8602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It provides </a:t>
            </a:r>
            <a:r>
              <a:rPr lang="en-US" altLang="zh-TW" sz="2000" dirty="0"/>
              <a:t>a </a:t>
            </a:r>
            <a:r>
              <a:rPr lang="en-US" altLang="zh-TW" sz="2000" dirty="0" smtClean="0"/>
              <a:t>functionality that router </a:t>
            </a:r>
            <a:r>
              <a:rPr lang="en-US" altLang="zh-TW" sz="2000" dirty="0"/>
              <a:t>will generate wireless configuration </a:t>
            </a:r>
            <a:r>
              <a:rPr lang="en-US" altLang="zh-TW" sz="2000" dirty="0" smtClean="0"/>
              <a:t>on </a:t>
            </a:r>
            <a:r>
              <a:rPr lang="en-US" altLang="zh-TW" sz="2000" dirty="0"/>
              <a:t>USB thumb </a:t>
            </a:r>
            <a:r>
              <a:rPr lang="en-US" altLang="zh-TW" sz="2000" dirty="0" smtClean="0"/>
              <a:t>drive </a:t>
            </a:r>
            <a:r>
              <a:rPr lang="en-US" altLang="zh-TW" sz="2000" dirty="0"/>
              <a:t>for PC </a:t>
            </a:r>
            <a:r>
              <a:rPr lang="en-US" altLang="zh-TW" sz="2000" dirty="0" smtClean="0"/>
              <a:t>setup.</a:t>
            </a:r>
            <a:endParaRPr lang="zh-TW" altLang="en-US" sz="2000" dirty="0"/>
          </a:p>
        </p:txBody>
      </p:sp>
      <p:sp>
        <p:nvSpPr>
          <p:cNvPr id="25" name="矩形 24"/>
          <p:cNvSpPr/>
          <p:nvPr/>
        </p:nvSpPr>
        <p:spPr>
          <a:xfrm>
            <a:off x="348301" y="1712404"/>
            <a:ext cx="5937662" cy="637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dirty="0" smtClean="0"/>
              <a:t>Wi-PnP process steps: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TW" dirty="0" smtClean="0"/>
              <a:t>Plug </a:t>
            </a:r>
            <a:r>
              <a:rPr lang="en-US" altLang="zh-TW" dirty="0"/>
              <a:t>in USB Flash Drive in USB port of router</a:t>
            </a:r>
            <a:r>
              <a:rPr lang="en-US" altLang="zh-TW" dirty="0" smtClean="0"/>
              <a:t>.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TW" dirty="0"/>
              <a:t>Hold the WPS button for 5 seconds</a:t>
            </a:r>
            <a:r>
              <a:rPr lang="en-US" altLang="zh-TW" dirty="0" smtClean="0"/>
              <a:t>.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TW" dirty="0" smtClean="0"/>
              <a:t>Wait </a:t>
            </a:r>
            <a:r>
              <a:rPr lang="en-US" altLang="zh-TW" dirty="0"/>
              <a:t>10 seconds</a:t>
            </a:r>
            <a:r>
              <a:rPr lang="en-US" altLang="zh-TW" dirty="0" smtClean="0"/>
              <a:t>.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TW" dirty="0"/>
              <a:t>Unplug USB Flash </a:t>
            </a:r>
            <a:r>
              <a:rPr lang="en-US" altLang="zh-TW" dirty="0" smtClean="0"/>
              <a:t>Drive.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TW" dirty="0"/>
              <a:t>Plug USB Flash Drive in Windows </a:t>
            </a:r>
            <a:r>
              <a:rPr lang="en-US" altLang="zh-TW" dirty="0" smtClean="0"/>
              <a:t>Laptop.</a:t>
            </a:r>
          </a:p>
          <a:p>
            <a:pPr>
              <a:lnSpc>
                <a:spcPts val="3500"/>
              </a:lnSpc>
              <a:buAutoNum type="arabicPeriod"/>
            </a:pPr>
            <a:r>
              <a:rPr lang="en-US" altLang="zh-TW" dirty="0" smtClean="0"/>
              <a:t> Connect </a:t>
            </a:r>
            <a:r>
              <a:rPr lang="en-US" altLang="zh-TW" dirty="0"/>
              <a:t>to wireless network (using WCN) </a:t>
            </a:r>
          </a:p>
          <a:p>
            <a:pPr>
              <a:lnSpc>
                <a:spcPts val="3500"/>
              </a:lnSpc>
            </a:pPr>
            <a:r>
              <a:rPr lang="en-US" altLang="zh-TW" dirty="0"/>
              <a:t> </a:t>
            </a:r>
            <a:r>
              <a:rPr lang="en-US" altLang="zh-TW" dirty="0" smtClean="0"/>
              <a:t>   or </a:t>
            </a:r>
            <a:r>
              <a:rPr lang="en-US" altLang="zh-TW" dirty="0"/>
              <a:t>running “WiPnP.exe</a:t>
            </a:r>
            <a:r>
              <a:rPr lang="en-US" altLang="zh-TW" dirty="0" smtClean="0"/>
              <a:t>”.</a:t>
            </a:r>
          </a:p>
          <a:p>
            <a:pPr>
              <a:lnSpc>
                <a:spcPts val="3500"/>
              </a:lnSpc>
            </a:pPr>
            <a:r>
              <a:rPr lang="en-US" altLang="zh-TW" dirty="0" smtClean="0"/>
              <a:t>7. </a:t>
            </a:r>
            <a:r>
              <a:rPr lang="en-US" altLang="zh-TW" dirty="0"/>
              <a:t>Connected </a:t>
            </a:r>
            <a:r>
              <a:rPr lang="en-US" altLang="zh-TW" dirty="0" smtClean="0"/>
              <a:t>Successfully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 marL="342900" indent="-342900">
              <a:lnSpc>
                <a:spcPts val="3500"/>
              </a:lnSpc>
              <a:buAutoNum type="arabicPeriod"/>
            </a:pPr>
            <a:endParaRPr lang="en-US" altLang="zh-TW" dirty="0" smtClean="0"/>
          </a:p>
          <a:p>
            <a:pPr marL="342900" indent="-342900">
              <a:lnSpc>
                <a:spcPts val="3500"/>
              </a:lnSpc>
              <a:buAutoNum type="arabicPeriod"/>
            </a:pPr>
            <a:endParaRPr lang="en-US" altLang="zh-TW" dirty="0" smtClean="0"/>
          </a:p>
        </p:txBody>
      </p:sp>
      <p:grpSp>
        <p:nvGrpSpPr>
          <p:cNvPr id="42" name="群組 41"/>
          <p:cNvGrpSpPr/>
          <p:nvPr/>
        </p:nvGrpSpPr>
        <p:grpSpPr>
          <a:xfrm>
            <a:off x="7255747" y="2673534"/>
            <a:ext cx="1334705" cy="1196348"/>
            <a:chOff x="7809294" y="3512786"/>
            <a:chExt cx="1334705" cy="1196348"/>
          </a:xfrm>
        </p:grpSpPr>
        <p:cxnSp>
          <p:nvCxnSpPr>
            <p:cNvPr id="28" name="直線接點 27"/>
            <p:cNvCxnSpPr/>
            <p:nvPr/>
          </p:nvCxnSpPr>
          <p:spPr>
            <a:xfrm flipH="1" flipV="1">
              <a:off x="7809294" y="3512788"/>
              <a:ext cx="1227201" cy="1099706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群組 28"/>
            <p:cNvGrpSpPr/>
            <p:nvPr/>
          </p:nvGrpSpPr>
          <p:grpSpPr>
            <a:xfrm>
              <a:off x="7813276" y="3512786"/>
              <a:ext cx="1330723" cy="1196348"/>
              <a:chOff x="3810146" y="3170084"/>
              <a:chExt cx="1809320" cy="1699118"/>
            </a:xfrm>
          </p:grpSpPr>
          <p:cxnSp>
            <p:nvCxnSpPr>
              <p:cNvPr id="30" name="直線接點 29"/>
              <p:cNvCxnSpPr/>
              <p:nvPr/>
            </p:nvCxnSpPr>
            <p:spPr>
              <a:xfrm flipH="1" flipV="1">
                <a:off x="3816505" y="3170084"/>
                <a:ext cx="286112" cy="924949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>
              <a:xfrm flipH="1" flipV="1">
                <a:off x="3816505" y="3170089"/>
                <a:ext cx="286112" cy="1400941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>
              <a:xfrm flipH="1" flipV="1">
                <a:off x="3810146" y="3170088"/>
                <a:ext cx="1663152" cy="924945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圖片 3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77" t="43919" r="31323" b="17351"/>
              <a:stretch/>
            </p:blipFill>
            <p:spPr>
              <a:xfrm>
                <a:off x="3917990" y="3924199"/>
                <a:ext cx="1701476" cy="945003"/>
              </a:xfrm>
              <a:prstGeom prst="rect">
                <a:avLst/>
              </a:prstGeom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  <a:softEdge rad="127000"/>
              </a:effectLst>
            </p:spPr>
          </p:pic>
        </p:grpSp>
      </p:grpSp>
      <p:pic>
        <p:nvPicPr>
          <p:cNvPr id="46" name="Picture 9" descr="right ha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9347" y="2913476"/>
            <a:ext cx="1583929" cy="107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55747" y="4722955"/>
            <a:ext cx="913566" cy="72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21" y="2761912"/>
            <a:ext cx="2236526" cy="17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3" descr="pink wireless waves"/>
          <p:cNvPicPr>
            <a:picLocks noChangeAspect="1" noChangeArrowheads="1"/>
          </p:cNvPicPr>
          <p:nvPr/>
        </p:nvPicPr>
        <p:blipFill>
          <a:blip r:embed="rId11" cstate="print"/>
          <a:srcRect l="41849" b="41849"/>
          <a:stretch>
            <a:fillRect/>
          </a:stretch>
        </p:blipFill>
        <p:spPr bwMode="auto">
          <a:xfrm rot="16200000">
            <a:off x="7286139" y="4220977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流程圖: 程序 50"/>
          <p:cNvSpPr/>
          <p:nvPr/>
        </p:nvSpPr>
        <p:spPr>
          <a:xfrm>
            <a:off x="5097965" y="3943362"/>
            <a:ext cx="1998507" cy="287675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048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99769E-6 L 0.12465 4.99769E-6 C 0.18073 4.99769E-6 0.24948 0.06247 0.24948 0.11406 L 0.25243 0.43081 " pathEditMode="relative" rAng="0" ptsTypes="FfFF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215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2388E-6 L -0.03385 -0.000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43536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Hardware Specifications</a:t>
            </a:r>
          </a:p>
          <a:p>
            <a:pPr lvl="1" eaLnBrk="1" hangingPunct="1"/>
            <a:r>
              <a:rPr lang="en-US" altLang="zh-TW" dirty="0" smtClean="0"/>
              <a:t>IEEE 802.11n standard Technology, 2x2 single Band</a:t>
            </a:r>
          </a:p>
          <a:p>
            <a:pPr lvl="1" eaLnBrk="1" hangingPunct="1"/>
            <a:r>
              <a:rPr lang="en-US" altLang="zh-TW" dirty="0" smtClean="0"/>
              <a:t>4 Gigabit Ethernet LAN ports and 1 Gigabit Internet port</a:t>
            </a:r>
          </a:p>
          <a:p>
            <a:pPr lvl="1" eaLnBrk="1" hangingPunct="1"/>
            <a:r>
              <a:rPr lang="en-US" altLang="zh-TW" dirty="0" smtClean="0"/>
              <a:t>1 USB 2.0 port for MPF Sharing, WCN and Storage devices</a:t>
            </a:r>
          </a:p>
          <a:p>
            <a:pPr lvl="1" eaLnBrk="1" hangingPunct="1"/>
            <a:r>
              <a:rPr lang="en-US" altLang="zh-TW" dirty="0" smtClean="0"/>
              <a:t>1 SD </a:t>
            </a:r>
            <a:r>
              <a:rPr lang="en-US" altLang="zh-TW" dirty="0"/>
              <a:t>Card </a:t>
            </a:r>
            <a:r>
              <a:rPr lang="en-US" altLang="zh-TW" dirty="0" smtClean="0"/>
              <a:t>Interface for reader</a:t>
            </a:r>
          </a:p>
          <a:p>
            <a:pPr lvl="1" eaLnBrk="1" hangingPunct="1"/>
            <a:r>
              <a:rPr lang="en-US" altLang="zh-TW" dirty="0" smtClean="0"/>
              <a:t>WPS (Wi-Fi Protected Setup) PIN and Push Button</a:t>
            </a:r>
          </a:p>
          <a:p>
            <a:pPr lvl="1" eaLnBrk="1" hangingPunct="1">
              <a:buNone/>
            </a:pPr>
            <a:endParaRPr lang="en-US" altLang="zh-TW" dirty="0" smtClean="0"/>
          </a:p>
          <a:p>
            <a:pPr eaLnBrk="1" hangingPunct="1"/>
            <a:r>
              <a:rPr lang="en-US" altLang="zh-TW" dirty="0" smtClean="0"/>
              <a:t>Software Features</a:t>
            </a:r>
          </a:p>
          <a:p>
            <a:pPr lvl="1" eaLnBrk="1" hangingPunct="1"/>
            <a:r>
              <a:rPr lang="en-US" altLang="zh-TW" dirty="0" smtClean="0"/>
              <a:t>File Sharing support</a:t>
            </a:r>
          </a:p>
          <a:p>
            <a:pPr lvl="1" eaLnBrk="1" hangingPunct="1"/>
            <a:r>
              <a:rPr lang="en-US" altLang="zh-TW" dirty="0" smtClean="0"/>
              <a:t>Intelligent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Engine2 support</a:t>
            </a:r>
          </a:p>
          <a:p>
            <a:pPr lvl="1" eaLnBrk="1" hangingPunct="1"/>
            <a:r>
              <a:rPr lang="en-US" altLang="zh-TW" dirty="0" smtClean="0"/>
              <a:t>UPnP AV Media Server support (DLNA*)</a:t>
            </a:r>
          </a:p>
          <a:p>
            <a:pPr lvl="1" eaLnBrk="1" hangingPunct="1"/>
            <a:r>
              <a:rPr lang="en-US" altLang="zh-TW" dirty="0" smtClean="0"/>
              <a:t>Parental Control support</a:t>
            </a:r>
          </a:p>
          <a:p>
            <a:pPr lvl="1" eaLnBrk="1" hangingPunct="1"/>
            <a:r>
              <a:rPr lang="en-US" altLang="zh-TW" dirty="0" smtClean="0"/>
              <a:t>Printer, Scanner, and MFP Sharing support</a:t>
            </a:r>
          </a:p>
          <a:p>
            <a:pPr lvl="1" eaLnBrk="1" hangingPunct="1"/>
            <a:r>
              <a:rPr lang="en-US" altLang="zh-TW" dirty="0" smtClean="0"/>
              <a:t>Dual Active Firewall support (SPI &amp; NAT)</a:t>
            </a:r>
          </a:p>
          <a:p>
            <a:pPr lvl="1" eaLnBrk="1" hangingPunct="1"/>
            <a:r>
              <a:rPr lang="en-US" altLang="zh-TW" dirty="0" smtClean="0"/>
              <a:t>IPv6 support</a:t>
            </a:r>
          </a:p>
          <a:p>
            <a:pPr lvl="1" eaLnBrk="1" hangingPunct="1"/>
            <a:endParaRPr lang="zh-TW" altLang="en-US" dirty="0" smtClean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37588" cy="647700"/>
          </a:xfrm>
        </p:spPr>
        <p:txBody>
          <a:bodyPr/>
          <a:lstStyle/>
          <a:p>
            <a:pPr algn="ctr" eaLnBrk="1" hangingPunct="1"/>
            <a:r>
              <a:rPr kumimoji="1" lang="en-US" altLang="zh-TW" sz="3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新細明體" charset="-120"/>
                <a:cs typeface="+mn-cs"/>
              </a:rPr>
              <a:t>The Specification</a:t>
            </a:r>
            <a:endParaRPr kumimoji="1" lang="zh-TW" altLang="en-US" sz="32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5" name="Picture 68" descr="logo_ready_phas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50" y="4809557"/>
            <a:ext cx="676680" cy="833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:\圖庫\win7_去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6497" y="4834665"/>
            <a:ext cx="651369" cy="814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 descr="F:\圖庫\WPS去背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8030" y="3283723"/>
            <a:ext cx="1121694" cy="505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 b="26083"/>
          <a:stretch>
            <a:fillRect/>
          </a:stretch>
        </p:blipFill>
        <p:spPr bwMode="auto">
          <a:xfrm>
            <a:off x="7398888" y="4077072"/>
            <a:ext cx="1239481" cy="526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http://global.dlink.com.sg/site_img/green/dlinkgreen_ethernet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05091" y="2561048"/>
            <a:ext cx="1500166" cy="577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9460" name="Picture 4" descr="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20938"/>
            <a:ext cx="554831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539750" y="4718754"/>
            <a:ext cx="43894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latin typeface="Verdana" pitchFamily="34" charset="0"/>
              </a:rPr>
              <a:t>Wireless &amp; Router Product Division</a:t>
            </a:r>
            <a:br>
              <a:rPr lang="en-US" altLang="zh-TW" sz="1600" dirty="0">
                <a:latin typeface="Verdana" pitchFamily="34" charset="0"/>
              </a:rPr>
            </a:br>
            <a:r>
              <a:rPr lang="en-US" altLang="zh-TW" sz="1600" dirty="0">
                <a:latin typeface="Verdana" pitchFamily="34" charset="0"/>
              </a:rPr>
              <a:t>D-Link Corporation</a:t>
            </a:r>
            <a:br>
              <a:rPr lang="en-US" altLang="zh-TW" sz="1600" dirty="0">
                <a:latin typeface="Verdana" pitchFamily="34" charset="0"/>
              </a:rPr>
            </a:br>
            <a:r>
              <a:rPr lang="en-US" altLang="zh-TW" sz="1600" dirty="0">
                <a:latin typeface="Verdana" pitchFamily="34" charset="0"/>
              </a:rPr>
              <a:t>Tel. +886-2-6600-0123 ext. </a:t>
            </a:r>
            <a:r>
              <a:rPr lang="en-US" altLang="zh-TW" sz="1600" dirty="0" smtClean="0">
                <a:latin typeface="Verdana" pitchFamily="34" charset="0"/>
              </a:rPr>
              <a:t>5833</a:t>
            </a:r>
            <a:r>
              <a:rPr lang="en-US" altLang="zh-TW" sz="1600" dirty="0">
                <a:latin typeface="Verdana" pitchFamily="34" charset="0"/>
              </a:rPr>
              <a:t/>
            </a:r>
            <a:br>
              <a:rPr lang="en-US" altLang="zh-TW" sz="1600" dirty="0">
                <a:latin typeface="Verdana" pitchFamily="34" charset="0"/>
              </a:rPr>
            </a:br>
            <a:r>
              <a:rPr lang="en-US" altLang="zh-TW" sz="1600" u="sng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Rachel_Lai@dlink.com.tw</a:t>
            </a:r>
            <a:endParaRPr lang="en-US" altLang="zh-TW" sz="1600" u="sng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altLang="zh-TW" sz="1600" dirty="0">
              <a:latin typeface="Verdana" pitchFamily="34" charset="0"/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5786454"/>
            <a:ext cx="1905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1" name="矩形 10"/>
          <p:cNvSpPr/>
          <p:nvPr/>
        </p:nvSpPr>
        <p:spPr>
          <a:xfrm>
            <a:off x="486006" y="4122157"/>
            <a:ext cx="38699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新細明體" pitchFamily="18" charset="-120"/>
              </a:rPr>
              <a:t>Rachel Lai / Hans Liu</a:t>
            </a:r>
            <a:endParaRPr lang="zh-TW" altLang="en-US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37588" cy="647700"/>
          </a:xfrm>
        </p:spPr>
        <p:txBody>
          <a:bodyPr/>
          <a:lstStyle/>
          <a:p>
            <a:pPr algn="ctr" eaLnBrk="1" hangingPunct="1"/>
            <a:r>
              <a:rPr kumimoji="1" lang="en-US" altLang="zh-TW" sz="3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新細明體" charset="-120"/>
                <a:cs typeface="+mn-cs"/>
              </a:rPr>
              <a:t>Agenda</a:t>
            </a:r>
            <a:endParaRPr kumimoji="1" lang="zh-TW" altLang="en-US" sz="32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39552" y="2235992"/>
            <a:ext cx="7521575" cy="635002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39552" y="1124744"/>
            <a:ext cx="7521575" cy="611182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7027" y="1326374"/>
            <a:ext cx="777242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44475" indent="-244475" defTabSz="457200">
              <a:lnSpc>
                <a:spcPts val="2225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p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400" dirty="0" smtClean="0">
                <a:latin typeface="Verdana" pitchFamily="34" charset="0"/>
              </a:rPr>
              <a:t> The Design</a:t>
            </a:r>
            <a:endParaRPr lang="en-GB" altLang="zh-TW" sz="2400" dirty="0">
              <a:latin typeface="Verdana" pitchFamily="34" charset="0"/>
            </a:endParaRPr>
          </a:p>
          <a:p>
            <a:pPr marL="244475" indent="-244475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p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400" dirty="0" smtClean="0">
                <a:latin typeface="Verdana" pitchFamily="34" charset="0"/>
              </a:rPr>
              <a:t> The Market </a:t>
            </a:r>
            <a:r>
              <a:rPr lang="en-GB" altLang="zh-TW" dirty="0" smtClean="0">
                <a:latin typeface="Verdana" pitchFamily="34" charset="0"/>
              </a:rPr>
              <a:t>(Product Position and Target Market)</a:t>
            </a:r>
            <a:endParaRPr lang="en-GB" altLang="zh-TW" dirty="0">
              <a:latin typeface="Verdana" pitchFamily="34" charset="0"/>
            </a:endParaRPr>
          </a:p>
          <a:p>
            <a:pPr marL="244475" indent="-244475" defTabSz="457200">
              <a:lnSpc>
                <a:spcPts val="36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p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400" dirty="0" smtClean="0">
                <a:latin typeface="Verdana" pitchFamily="34" charset="0"/>
              </a:rPr>
              <a:t> </a:t>
            </a:r>
            <a:r>
              <a:rPr lang="en-GB" altLang="zh-TW" sz="2400" dirty="0">
                <a:latin typeface="Verdana" pitchFamily="34" charset="0"/>
              </a:rPr>
              <a:t>Selling Points</a:t>
            </a:r>
          </a:p>
          <a:p>
            <a:pPr marL="244475" indent="-244475" defTabSz="457200">
              <a:lnSpc>
                <a:spcPts val="36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p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400" dirty="0">
                <a:latin typeface="Verdana" pitchFamily="34" charset="0"/>
              </a:rPr>
              <a:t> Competitive Advantages</a:t>
            </a:r>
          </a:p>
          <a:p>
            <a:pPr defTabSz="457200">
              <a:lnSpc>
                <a:spcPts val="2000"/>
              </a:lnSpc>
              <a:spcBef>
                <a:spcPts val="800"/>
              </a:spcBef>
              <a:buClr>
                <a:srgbClr val="81A4C7"/>
              </a:buClr>
              <a:buSzPct val="90000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400" kern="800" dirty="0" smtClean="0">
                <a:latin typeface="Verdana" pitchFamily="34" charset="0"/>
              </a:rPr>
              <a:t>   (</a:t>
            </a:r>
            <a:r>
              <a:rPr lang="en-US" altLang="zh-TW" kern="800" dirty="0">
                <a:latin typeface="Verdana" pitchFamily="34" charset="0"/>
              </a:rPr>
              <a:t>The </a:t>
            </a:r>
            <a:r>
              <a:rPr lang="en-US" altLang="zh-TW" kern="800" dirty="0" smtClean="0">
                <a:latin typeface="Verdana" pitchFamily="34" charset="0"/>
              </a:rPr>
              <a:t>Specification and Competitors </a:t>
            </a:r>
            <a:r>
              <a:rPr lang="en-US" altLang="zh-TW" kern="800" dirty="0">
                <a:latin typeface="Verdana" pitchFamily="34" charset="0"/>
              </a:rPr>
              <a:t>Comparison </a:t>
            </a:r>
            <a:r>
              <a:rPr lang="en-US" altLang="zh-TW" kern="800" dirty="0" smtClean="0">
                <a:latin typeface="Verdana" pitchFamily="34" charset="0"/>
              </a:rPr>
              <a:t>Table)</a:t>
            </a:r>
            <a:endParaRPr lang="en-GB" altLang="zh-TW" kern="800" dirty="0">
              <a:latin typeface="Verdana" pitchFamily="34" charset="0"/>
            </a:endParaRPr>
          </a:p>
          <a:p>
            <a:pPr marL="244475" indent="-244475" defTabSz="457200">
              <a:lnSpc>
                <a:spcPts val="2000"/>
              </a:lnSpc>
              <a:spcBef>
                <a:spcPts val="800"/>
              </a:spcBef>
              <a:buClr>
                <a:srgbClr val="81A4C7"/>
              </a:buClr>
              <a:buSzPct val="90000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endParaRPr lang="en-GB" altLang="zh-TW" sz="2400" kern="800" dirty="0">
              <a:latin typeface="Verdana" pitchFamily="34" charset="0"/>
            </a:endParaRPr>
          </a:p>
        </p:txBody>
      </p:sp>
      <p:pic>
        <p:nvPicPr>
          <p:cNvPr id="9" name="圖片 8" descr="SlideShow_25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851343"/>
            <a:ext cx="2341462" cy="23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282" y="2714620"/>
            <a:ext cx="8715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Arial" pitchFamily="34" charset="0"/>
                <a:ea typeface="StoneSansITC-Medium" charset="-120"/>
                <a:cs typeface="Arial" pitchFamily="34" charset="0"/>
              </a:rPr>
              <a:t>The Design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en-US" altLang="zh-TW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Arial" pitchFamily="34" charset="0"/>
              <a:ea typeface="StoneSansITC-Medium" charset="-120"/>
              <a:cs typeface="Arial" pitchFamily="34" charset="0"/>
            </a:endParaRPr>
          </a:p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zh-TW" altLang="en-US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Arial" pitchFamily="34" charset="0"/>
              <a:ea typeface="StoneSansITC-Medium" charset="-12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3" y="1505807"/>
            <a:ext cx="4448119" cy="25839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7" t="26130" r="14378" b="22416"/>
          <a:stretch/>
        </p:blipFill>
        <p:spPr>
          <a:xfrm>
            <a:off x="4368515" y="3730577"/>
            <a:ext cx="4754222" cy="24061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824" y="153968"/>
            <a:ext cx="9190336" cy="5386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29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</a:t>
            </a:r>
            <a:r>
              <a:rPr lang="en-US" altLang="zh-TW" sz="29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r>
              <a:rPr lang="en-US" altLang="zh-TW" sz="29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irst Router Designed For Your Homes</a:t>
            </a:r>
            <a:endParaRPr lang="zh-TW" altLang="en-US" sz="29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076056" y="1597463"/>
            <a:ext cx="34355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658938" indent="-1658938" algn="ctr"/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DIR-657 </a:t>
            </a:r>
          </a:p>
          <a:p>
            <a:pPr marL="1658938" indent="-1658938" algn="ctr"/>
            <a:endParaRPr lang="en-US" sz="24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658938" indent="-1658938" algn="ctr"/>
            <a:r>
              <a:rPr lang="en-US" altLang="zh-TW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HD Media Router 1000</a:t>
            </a:r>
            <a:endParaRPr lang="en-US" sz="2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350586" y="3235286"/>
            <a:ext cx="2441100" cy="2056469"/>
            <a:chOff x="1350586" y="3235286"/>
            <a:chExt cx="2441100" cy="2056469"/>
          </a:xfrm>
        </p:grpSpPr>
        <p:cxnSp>
          <p:nvCxnSpPr>
            <p:cNvPr id="12" name="直線接點 11"/>
            <p:cNvCxnSpPr/>
            <p:nvPr/>
          </p:nvCxnSpPr>
          <p:spPr>
            <a:xfrm flipV="1">
              <a:off x="3651040" y="3235290"/>
              <a:ext cx="128872" cy="156186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群組 10"/>
            <p:cNvGrpSpPr/>
            <p:nvPr/>
          </p:nvGrpSpPr>
          <p:grpSpPr>
            <a:xfrm>
              <a:off x="1350586" y="3235286"/>
              <a:ext cx="2441100" cy="2056469"/>
              <a:chOff x="1375405" y="3170082"/>
              <a:chExt cx="2441100" cy="2056469"/>
            </a:xfrm>
          </p:grpSpPr>
          <p:cxnSp>
            <p:nvCxnSpPr>
              <p:cNvPr id="10" name="直線接點 9"/>
              <p:cNvCxnSpPr/>
              <p:nvPr/>
            </p:nvCxnSpPr>
            <p:spPr>
              <a:xfrm flipV="1">
                <a:off x="1500475" y="3170082"/>
                <a:ext cx="2316029" cy="1483054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flipV="1">
                <a:off x="1644491" y="3170086"/>
                <a:ext cx="2172013" cy="1849894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flipV="1">
                <a:off x="3681273" y="3170086"/>
                <a:ext cx="128873" cy="1827824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" name="圖片 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77" t="43919" r="12450" b="17351"/>
              <a:stretch/>
            </p:blipFill>
            <p:spPr>
              <a:xfrm>
                <a:off x="1375405" y="4598237"/>
                <a:ext cx="2441100" cy="628314"/>
              </a:xfrm>
              <a:prstGeom prst="rect">
                <a:avLst/>
              </a:prstGeom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  <a:softEdge rad="127000"/>
              </a:effectLst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282" y="2714620"/>
            <a:ext cx="8715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Arial" pitchFamily="34" charset="0"/>
                <a:ea typeface="StoneSansITC-Medium" charset="-120"/>
                <a:cs typeface="Arial" pitchFamily="34" charset="0"/>
              </a:rPr>
              <a:t>The Market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zh-TW" altLang="en-US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Arial" pitchFamily="34" charset="0"/>
              <a:ea typeface="StoneSansITC-Medium" charset="-12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標題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37588" cy="647700"/>
          </a:xfrm>
        </p:spPr>
        <p:txBody>
          <a:bodyPr/>
          <a:lstStyle/>
          <a:p>
            <a:pPr algn="ctr" eaLnBrk="1" hangingPunct="1"/>
            <a:r>
              <a:rPr kumimoji="1" lang="en-US" altLang="zh-TW" sz="3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新細明體" charset="-120"/>
                <a:cs typeface="+mn-cs"/>
              </a:rPr>
              <a:t>Product Position &amp; Target Markets</a:t>
            </a:r>
            <a:endParaRPr kumimoji="1" lang="zh-TW" altLang="en-US" sz="32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864622"/>
            <a:ext cx="1951025" cy="130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908720"/>
            <a:ext cx="823120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44475" indent="-244475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p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400" dirty="0" smtClean="0">
                <a:latin typeface="Verdana" pitchFamily="34" charset="0"/>
              </a:rPr>
              <a:t> </a:t>
            </a:r>
            <a:r>
              <a:rPr lang="en-GB" altLang="zh-TW" sz="2400" b="1" dirty="0" smtClean="0">
                <a:latin typeface="Verdana" pitchFamily="34" charset="0"/>
              </a:rPr>
              <a:t>Product Position</a:t>
            </a:r>
          </a:p>
          <a:p>
            <a:pPr marL="701675" lvl="1" indent="-244475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p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altLang="zh-TW" dirty="0" smtClean="0">
                <a:solidFill>
                  <a:schemeClr val="tx1"/>
                </a:solidFill>
                <a:ea typeface="Arial Unicode MS" pitchFamily="34" charset="-120"/>
                <a:cs typeface="Arial" pitchFamily="34" charset="0"/>
              </a:rPr>
              <a:t>DIR-657 is a </a:t>
            </a:r>
            <a:r>
              <a:rPr lang="en-US" altLang="zh-TW" dirty="0" smtClean="0">
                <a:ea typeface="Arial Unicode MS" pitchFamily="34" charset="-120"/>
                <a:cs typeface="Arial" pitchFamily="34" charset="0"/>
              </a:rPr>
              <a:t>guarantee wireless streaming for video quality from a media source to a digital media player or TV within the home network device.</a:t>
            </a:r>
          </a:p>
          <a:p>
            <a:pPr marL="701675" lvl="1" indent="-244475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p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altLang="zh-TW" dirty="0"/>
              <a:t>Deliver file sharing and backup through the </a:t>
            </a:r>
            <a:r>
              <a:rPr lang="en-US" altLang="zh-TW" dirty="0" smtClean="0"/>
              <a:t>network.*</a:t>
            </a:r>
            <a:endParaRPr lang="en-GB" altLang="zh-TW" dirty="0" smtClean="0">
              <a:ea typeface="Arial Unicode MS" pitchFamily="34" charset="-120"/>
              <a:cs typeface="Arial" pitchFamily="34" charset="0"/>
            </a:endParaRPr>
          </a:p>
          <a:p>
            <a:pPr marL="244475" indent="-244475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p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400" dirty="0" smtClean="0">
                <a:latin typeface="Verdana" pitchFamily="34" charset="0"/>
              </a:rPr>
              <a:t> </a:t>
            </a:r>
            <a:r>
              <a:rPr lang="en-GB" altLang="zh-TW" sz="2400" b="1" dirty="0" smtClean="0">
                <a:latin typeface="Verdana" pitchFamily="34" charset="0"/>
              </a:rPr>
              <a:t>Target Markets</a:t>
            </a:r>
          </a:p>
          <a:p>
            <a:pPr marL="701675" lvl="1" indent="-244475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p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000" b="1" dirty="0" smtClean="0">
                <a:latin typeface="Verdana" pitchFamily="34" charset="0"/>
              </a:rPr>
              <a:t>SOHO Network Users </a:t>
            </a:r>
            <a:r>
              <a:rPr lang="en-GB" altLang="zh-TW" sz="1600" dirty="0" smtClean="0">
                <a:latin typeface="Verdana" pitchFamily="34" charset="0"/>
              </a:rPr>
              <a:t>who require easy-to-user wireless network setup, reliable network security.</a:t>
            </a:r>
          </a:p>
          <a:p>
            <a:pPr marL="701675" lvl="1" indent="-244475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p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000" b="1" dirty="0" smtClean="0">
                <a:latin typeface="Verdana" pitchFamily="34" charset="0"/>
              </a:rPr>
              <a:t>Family Home Users </a:t>
            </a:r>
            <a:r>
              <a:rPr lang="en-GB" altLang="zh-TW" sz="1600" dirty="0" smtClean="0">
                <a:latin typeface="Verdana" pitchFamily="34" charset="0"/>
              </a:rPr>
              <a:t>who</a:t>
            </a:r>
            <a:r>
              <a:rPr lang="en-GB" altLang="zh-TW" sz="2000" dirty="0" smtClean="0">
                <a:latin typeface="Verdana" pitchFamily="34" charset="0"/>
              </a:rPr>
              <a:t> </a:t>
            </a:r>
            <a:r>
              <a:rPr lang="en-GB" altLang="zh-TW" sz="1600" dirty="0" smtClean="0">
                <a:latin typeface="Verdana" pitchFamily="34" charset="0"/>
              </a:rPr>
              <a:t>want to a better performance to share media streaming files.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5"/>
          <p:cNvSpPr/>
          <p:nvPr/>
        </p:nvSpPr>
        <p:spPr>
          <a:xfrm>
            <a:off x="2731739" y="961523"/>
            <a:ext cx="6092595" cy="1447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Rounded Rectangle 4"/>
          <p:cNvSpPr/>
          <p:nvPr/>
        </p:nvSpPr>
        <p:spPr>
          <a:xfrm>
            <a:off x="2773051" y="4381500"/>
            <a:ext cx="6053230" cy="1447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ounded Rectangle 5"/>
          <p:cNvSpPr/>
          <p:nvPr/>
        </p:nvSpPr>
        <p:spPr>
          <a:xfrm>
            <a:off x="2739129" y="2616737"/>
            <a:ext cx="6085205" cy="139761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540" y="17145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8340" y="1095337"/>
            <a:ext cx="1066800" cy="51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51340" y="110490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10"/>
          <p:cNvSpPr/>
          <p:nvPr/>
        </p:nvSpPr>
        <p:spPr>
          <a:xfrm>
            <a:off x="2843808" y="2667846"/>
            <a:ext cx="2402532" cy="1295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Industry leading feature sets optimized for media sharing </a:t>
            </a:r>
            <a:endParaRPr lang="en-US" dirty="0"/>
          </a:p>
        </p:txBody>
      </p:sp>
      <p:grpSp>
        <p:nvGrpSpPr>
          <p:cNvPr id="10" name="Group 13"/>
          <p:cNvGrpSpPr/>
          <p:nvPr/>
        </p:nvGrpSpPr>
        <p:grpSpPr>
          <a:xfrm>
            <a:off x="7238123" y="4576283"/>
            <a:ext cx="1340432" cy="764232"/>
            <a:chOff x="7467986" y="3124200"/>
            <a:chExt cx="1340432" cy="764232"/>
          </a:xfrm>
        </p:grpSpPr>
        <p:pic>
          <p:nvPicPr>
            <p:cNvPr id="11" name="Picture 2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96200" y="3124200"/>
              <a:ext cx="84504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4"/>
            <p:cNvSpPr txBox="1"/>
            <p:nvPr/>
          </p:nvSpPr>
          <p:spPr>
            <a:xfrm>
              <a:off x="7467986" y="3611433"/>
              <a:ext cx="1340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Dual 300 Mbps</a:t>
              </a:r>
              <a:endParaRPr lang="en-US" sz="1200" dirty="0"/>
            </a:p>
          </p:txBody>
        </p:sp>
      </p:grpSp>
      <p:sp>
        <p:nvSpPr>
          <p:cNvPr id="13" name="Rounded Rectangle 14"/>
          <p:cNvSpPr/>
          <p:nvPr/>
        </p:nvSpPr>
        <p:spPr>
          <a:xfrm>
            <a:off x="2987824" y="4457700"/>
            <a:ext cx="2376264" cy="1295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Aiming different levels in security protection, easy of use and quality</a:t>
            </a:r>
          </a:p>
        </p:txBody>
      </p:sp>
      <p:sp>
        <p:nvSpPr>
          <p:cNvPr id="25" name="Rounded Rectangle 22"/>
          <p:cNvSpPr/>
          <p:nvPr/>
        </p:nvSpPr>
        <p:spPr>
          <a:xfrm>
            <a:off x="2987824" y="1037723"/>
            <a:ext cx="2265906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Best router for online media streaming</a:t>
            </a:r>
            <a:endParaRPr lang="en-US" dirty="0"/>
          </a:p>
        </p:txBody>
      </p:sp>
      <p:sp>
        <p:nvSpPr>
          <p:cNvPr id="26" name="TextBox 34"/>
          <p:cNvSpPr txBox="1"/>
          <p:nvPr/>
        </p:nvSpPr>
        <p:spPr>
          <a:xfrm>
            <a:off x="588040" y="3111047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DIR-657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49568"/>
            <a:ext cx="2327661" cy="1352168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251520" y="219306"/>
            <a:ext cx="828115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新細明體" charset="-120"/>
              </a:rPr>
              <a:t>DIR-657   HD </a:t>
            </a:r>
            <a:r>
              <a:rPr kumimoji="1"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新細明體" charset="-120"/>
              </a:rPr>
              <a:t>Media Router 1000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093934" y="3528698"/>
            <a:ext cx="2249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+mn-lt"/>
                <a:ea typeface="NSimSun" pitchFamily="49" charset="-122"/>
              </a:rPr>
              <a:t>UPnP AV Server</a:t>
            </a:r>
            <a:endParaRPr kumimoji="0" lang="zh-TW" altLang="en-US" dirty="0">
              <a:solidFill>
                <a:srgbClr val="002060"/>
              </a:solidFill>
              <a:effectLst>
                <a:reflection blurRad="6350" stA="50000" endA="300" endPos="50000" dist="60007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88" y="1770674"/>
            <a:ext cx="849660" cy="47722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622693" y="2729488"/>
            <a:ext cx="1027159" cy="804630"/>
            <a:chOff x="6239926" y="2825246"/>
            <a:chExt cx="1027159" cy="804630"/>
          </a:xfrm>
        </p:grpSpPr>
        <p:grpSp>
          <p:nvGrpSpPr>
            <p:cNvPr id="36" name="群組 58"/>
            <p:cNvGrpSpPr/>
            <p:nvPr/>
          </p:nvGrpSpPr>
          <p:grpSpPr>
            <a:xfrm>
              <a:off x="6443628" y="2825246"/>
              <a:ext cx="823457" cy="804630"/>
              <a:chOff x="6430527" y="3153447"/>
              <a:chExt cx="774065" cy="661989"/>
            </a:xfrm>
          </p:grpSpPr>
          <p:pic>
            <p:nvPicPr>
              <p:cNvPr id="37" name="圖片 36" descr="hd2.gif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333333"/>
                  </a:clrFrom>
                  <a:clrTo>
                    <a:srgbClr val="333333">
                      <a:alpha val="0"/>
                    </a:srgbClr>
                  </a:clrTo>
                </a:clrChange>
                <a:grayscl/>
              </a:blip>
              <a:stretch>
                <a:fillRect/>
              </a:stretch>
            </p:blipFill>
            <p:spPr>
              <a:xfrm>
                <a:off x="6430527" y="3341553"/>
                <a:ext cx="774065" cy="473883"/>
              </a:xfrm>
              <a:prstGeom prst="rect">
                <a:avLst/>
              </a:prstGeom>
            </p:spPr>
          </p:pic>
          <p:pic>
            <p:nvPicPr>
              <p:cNvPr id="38" name="圖片 37" descr="usb disk.g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788983">
                <a:off x="6506339" y="3153447"/>
                <a:ext cx="318866" cy="407373"/>
              </a:xfrm>
              <a:prstGeom prst="rect">
                <a:avLst/>
              </a:prstGeom>
            </p:spPr>
          </p:pic>
        </p:grpSp>
        <p:grpSp>
          <p:nvGrpSpPr>
            <p:cNvPr id="32" name="群組 31"/>
            <p:cNvGrpSpPr/>
            <p:nvPr/>
          </p:nvGrpSpPr>
          <p:grpSpPr>
            <a:xfrm>
              <a:off x="6239926" y="2990989"/>
              <a:ext cx="324556" cy="438012"/>
              <a:chOff x="4114800" y="2834640"/>
              <a:chExt cx="914400" cy="1188720"/>
            </a:xfrm>
          </p:grpSpPr>
          <p:pic>
            <p:nvPicPr>
              <p:cNvPr id="33" name="圖片 3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800" y="2834640"/>
                <a:ext cx="914400" cy="1188720"/>
              </a:xfrm>
              <a:prstGeom prst="rect">
                <a:avLst/>
              </a:prstGeom>
            </p:spPr>
          </p:pic>
          <p:pic>
            <p:nvPicPr>
              <p:cNvPr id="34" name="圖片 3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6762" y="3090082"/>
                <a:ext cx="690477" cy="376191"/>
              </a:xfrm>
              <a:prstGeom prst="rect">
                <a:avLst/>
              </a:prstGeom>
            </p:spPr>
          </p:pic>
        </p:grpSp>
      </p:grpSp>
      <p:grpSp>
        <p:nvGrpSpPr>
          <p:cNvPr id="14" name="群組 13"/>
          <p:cNvGrpSpPr/>
          <p:nvPr/>
        </p:nvGrpSpPr>
        <p:grpSpPr>
          <a:xfrm>
            <a:off x="6423247" y="4536592"/>
            <a:ext cx="729278" cy="747479"/>
            <a:chOff x="6239926" y="4469525"/>
            <a:chExt cx="705029" cy="865580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  <a14:imgEffect>
                        <a14:artisticPhotocopy trans="39000" detail="1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926" y="4469525"/>
              <a:ext cx="705029" cy="8655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831" b="85024" l="7003" r="980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" t="7025" r="4136" b="5578"/>
            <a:stretch/>
          </p:blipFill>
          <p:spPr>
            <a:xfrm>
              <a:off x="6307942" y="4733927"/>
              <a:ext cx="568996" cy="3124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9" name="文字方塊 38"/>
          <p:cNvSpPr txBox="1"/>
          <p:nvPr/>
        </p:nvSpPr>
        <p:spPr>
          <a:xfrm>
            <a:off x="6787886" y="5353785"/>
            <a:ext cx="121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+mn-lt"/>
                <a:ea typeface="NSimSun" pitchFamily="49" charset="-122"/>
              </a:rPr>
              <a:t>Wi-PnP</a:t>
            </a:r>
            <a:endParaRPr kumimoji="0" lang="zh-TW" altLang="en-US" dirty="0">
              <a:solidFill>
                <a:srgbClr val="002060"/>
              </a:solidFill>
              <a:effectLst>
                <a:reflection blurRad="6350" stA="50000" endA="300" endPos="50000" dist="60007" dir="5400000" sy="-100000" algn="bl" rotWithShape="0"/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870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282" y="2714620"/>
            <a:ext cx="8715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Arial" pitchFamily="34" charset="0"/>
                <a:ea typeface="StoneSansITC-Medium" charset="-120"/>
                <a:cs typeface="Arial" pitchFamily="34" charset="0"/>
              </a:rPr>
              <a:t>Selling Points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zh-TW" altLang="en-US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Arial" pitchFamily="34" charset="0"/>
              <a:ea typeface="StoneSansITC-Medium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48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五邊形 15"/>
          <p:cNvSpPr/>
          <p:nvPr/>
        </p:nvSpPr>
        <p:spPr>
          <a:xfrm rot="5400000">
            <a:off x="2911805" y="2180652"/>
            <a:ext cx="2066802" cy="14380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76" descr="cloud illustration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808" y="1237672"/>
            <a:ext cx="3298777" cy="130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4" cstate="print"/>
          <a:srcRect l="319" t="21973" r="5433" b="19547"/>
          <a:stretch/>
        </p:blipFill>
        <p:spPr bwMode="auto">
          <a:xfrm>
            <a:off x="3791534" y="2362200"/>
            <a:ext cx="834060" cy="343149"/>
          </a:xfrm>
          <a:prstGeom prst="rect">
            <a:avLst/>
          </a:prstGeom>
          <a:ln>
            <a:solidFill>
              <a:schemeClr val="accent4">
                <a:shade val="50000"/>
                <a:satMod val="12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71" y="2350122"/>
            <a:ext cx="341019" cy="355227"/>
          </a:xfrm>
          <a:prstGeom prst="rect">
            <a:avLst/>
          </a:prstGeom>
          <a:ln>
            <a:solidFill>
              <a:schemeClr val="accent4">
                <a:shade val="50000"/>
                <a:satMod val="12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t="38207" r="904" b="38207"/>
          <a:stretch/>
        </p:blipFill>
        <p:spPr>
          <a:xfrm>
            <a:off x="3398887" y="3175856"/>
            <a:ext cx="1118572" cy="268454"/>
          </a:xfrm>
          <a:prstGeom prst="rect">
            <a:avLst/>
          </a:prstGeom>
          <a:ln>
            <a:solidFill>
              <a:schemeClr val="accent4">
                <a:shade val="50000"/>
                <a:satMod val="12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66848" y="2789793"/>
            <a:ext cx="323640" cy="300111"/>
          </a:xfrm>
          <a:prstGeom prst="rect">
            <a:avLst/>
          </a:prstGeom>
          <a:ln>
            <a:solidFill>
              <a:schemeClr val="accent4">
                <a:shade val="50000"/>
                <a:satMod val="12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Pentagon 95"/>
          <p:cNvSpPr/>
          <p:nvPr/>
        </p:nvSpPr>
        <p:spPr>
          <a:xfrm rot="5400000" flipH="1">
            <a:off x="2854045" y="1834588"/>
            <a:ext cx="2271771" cy="6324692"/>
          </a:xfrm>
          <a:prstGeom prst="homePlate">
            <a:avLst>
              <a:gd name="adj" fmla="val 5208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42" name="群組 41"/>
          <p:cNvGrpSpPr/>
          <p:nvPr/>
        </p:nvGrpSpPr>
        <p:grpSpPr>
          <a:xfrm>
            <a:off x="3346784" y="4653135"/>
            <a:ext cx="1252651" cy="1263984"/>
            <a:chOff x="6937638" y="4933698"/>
            <a:chExt cx="1252651" cy="1276476"/>
          </a:xfrm>
        </p:grpSpPr>
        <p:grpSp>
          <p:nvGrpSpPr>
            <p:cNvPr id="27" name="群組 26"/>
            <p:cNvGrpSpPr/>
            <p:nvPr/>
          </p:nvGrpSpPr>
          <p:grpSpPr>
            <a:xfrm>
              <a:off x="6937638" y="4933698"/>
              <a:ext cx="1252651" cy="919102"/>
              <a:chOff x="7087790" y="5363258"/>
              <a:chExt cx="998762" cy="762822"/>
            </a:xfrm>
          </p:grpSpPr>
          <p:pic>
            <p:nvPicPr>
              <p:cNvPr id="21" name="圖片 20" descr="plasma-tv.jp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8904" b="93836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87790" y="5363258"/>
                <a:ext cx="998762" cy="762822"/>
              </a:xfrm>
              <a:prstGeom prst="rect">
                <a:avLst/>
              </a:prstGeom>
            </p:spPr>
          </p:pic>
          <p:pic>
            <p:nvPicPr>
              <p:cNvPr id="34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319" t="21973" r="5433" b="19547"/>
              <a:stretch/>
            </p:blipFill>
            <p:spPr bwMode="auto">
              <a:xfrm>
                <a:off x="7278903" y="5554571"/>
                <a:ext cx="592717" cy="243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" name="Text Box 87"/>
            <p:cNvSpPr txBox="1">
              <a:spLocks noChangeArrowheads="1"/>
            </p:cNvSpPr>
            <p:nvPr/>
          </p:nvSpPr>
          <p:spPr bwMode="auto">
            <a:xfrm>
              <a:off x="7016255" y="5719014"/>
              <a:ext cx="1083364" cy="4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TW" sz="1600" dirty="0" smtClean="0">
                  <a:latin typeface="Calibri" pitchFamily="34" charset="0"/>
                </a:rPr>
                <a:t>Video Streaming</a:t>
              </a:r>
              <a:endParaRPr kumimoji="0" lang="en-US" altLang="zh-TW" sz="1600" dirty="0" smtClean="0">
                <a:latin typeface="Calibri" pitchFamily="34" charset="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4937711" y="4804966"/>
            <a:ext cx="1083364" cy="1143540"/>
            <a:chOff x="1483921" y="5211497"/>
            <a:chExt cx="1083364" cy="1154842"/>
          </a:xfrm>
        </p:grpSpPr>
        <p:pic>
          <p:nvPicPr>
            <p:cNvPr id="22" name="Picture 47" descr="HP E-PC with Freestyle TV medium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92172" y="5211497"/>
              <a:ext cx="866859" cy="66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2535">
              <a:off x="1759266" y="5298365"/>
              <a:ext cx="256841" cy="256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 Box 87"/>
            <p:cNvSpPr txBox="1">
              <a:spLocks noChangeArrowheads="1"/>
            </p:cNvSpPr>
            <p:nvPr/>
          </p:nvSpPr>
          <p:spPr bwMode="auto">
            <a:xfrm>
              <a:off x="1483921" y="5875179"/>
              <a:ext cx="1083364" cy="4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altLang="zh-TW" sz="1600" dirty="0" smtClean="0">
                  <a:latin typeface="Calibri" pitchFamily="34" charset="0"/>
                </a:rPr>
                <a:t>P2P File Sharing</a:t>
              </a: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2085458" y="4751828"/>
            <a:ext cx="1083364" cy="1176636"/>
            <a:chOff x="4420088" y="5396201"/>
            <a:chExt cx="1083364" cy="1188265"/>
          </a:xfrm>
        </p:grpSpPr>
        <p:sp>
          <p:nvSpPr>
            <p:cNvPr id="38" name="Text Box 87"/>
            <p:cNvSpPr txBox="1">
              <a:spLocks noChangeArrowheads="1"/>
            </p:cNvSpPr>
            <p:nvPr/>
          </p:nvSpPr>
          <p:spPr bwMode="auto">
            <a:xfrm>
              <a:off x="4420088" y="6093306"/>
              <a:ext cx="1083364" cy="4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altLang="zh-TW" sz="1600" dirty="0" smtClean="0">
                  <a:latin typeface="Calibri" pitchFamily="34" charset="0"/>
                </a:rPr>
                <a:t>Online Gaming</a:t>
              </a:r>
              <a:endParaRPr kumimoji="0" lang="en-US" altLang="zh-TW" sz="1600" dirty="0">
                <a:latin typeface="Calibri" pitchFamily="34" charset="0"/>
              </a:endParaRPr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4587279" y="5396201"/>
              <a:ext cx="856838" cy="684702"/>
              <a:chOff x="4587279" y="5396201"/>
              <a:chExt cx="856838" cy="684702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4587279" y="5396201"/>
                <a:ext cx="856838" cy="658103"/>
                <a:chOff x="4406601" y="5417311"/>
                <a:chExt cx="856838" cy="658103"/>
              </a:xfrm>
            </p:grpSpPr>
            <p:pic>
              <p:nvPicPr>
                <p:cNvPr id="19" name="圖片 18" descr="hp-laptop-computers.jpg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0" b="95730" l="7184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6601" y="5417311"/>
                  <a:ext cx="856838" cy="658103"/>
                </a:xfrm>
                <a:prstGeom prst="rect">
                  <a:avLst/>
                </a:prstGeom>
              </p:spPr>
            </p:pic>
            <p:pic>
              <p:nvPicPr>
                <p:cNvPr id="36" name="圖片 35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405301">
                  <a:off x="4615146" y="5512838"/>
                  <a:ext cx="258376" cy="269141"/>
                </a:xfrm>
                <a:prstGeom prst="rect">
                  <a:avLst/>
                </a:prstGeom>
              </p:spPr>
            </p:pic>
          </p:grpSp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7121" y="5791281"/>
                <a:ext cx="418577" cy="289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3" name="群組 32"/>
          <p:cNvGrpSpPr/>
          <p:nvPr/>
        </p:nvGrpSpPr>
        <p:grpSpPr>
          <a:xfrm>
            <a:off x="1002094" y="4797999"/>
            <a:ext cx="1083364" cy="1119118"/>
            <a:chOff x="5857670" y="5075004"/>
            <a:chExt cx="1083364" cy="1130179"/>
          </a:xfrm>
        </p:grpSpPr>
        <p:grpSp>
          <p:nvGrpSpPr>
            <p:cNvPr id="28" name="群組 27"/>
            <p:cNvGrpSpPr/>
            <p:nvPr/>
          </p:nvGrpSpPr>
          <p:grpSpPr>
            <a:xfrm>
              <a:off x="6236113" y="5075004"/>
              <a:ext cx="401095" cy="594546"/>
              <a:chOff x="6236113" y="5075004"/>
              <a:chExt cx="401095" cy="594546"/>
            </a:xfrm>
          </p:grpSpPr>
          <p:pic>
            <p:nvPicPr>
              <p:cNvPr id="18" name="Picture 14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909" b="100000" l="5634" r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6113" y="5075004"/>
                <a:ext cx="401095" cy="594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0501">
                <a:off x="6321277" y="5169012"/>
                <a:ext cx="230768" cy="213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Text Box 87"/>
            <p:cNvSpPr txBox="1">
              <a:spLocks noChangeArrowheads="1"/>
            </p:cNvSpPr>
            <p:nvPr/>
          </p:nvSpPr>
          <p:spPr bwMode="auto">
            <a:xfrm>
              <a:off x="5857670" y="5709169"/>
              <a:ext cx="1083364" cy="496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altLang="zh-TW" sz="1600" dirty="0" smtClean="0">
                  <a:latin typeface="Calibri" pitchFamily="34" charset="0"/>
                </a:rPr>
                <a:t>Web Browsing</a:t>
              </a: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2795305" y="3757226"/>
            <a:ext cx="2389252" cy="967917"/>
            <a:chOff x="3455038" y="3692337"/>
            <a:chExt cx="2389252" cy="977484"/>
          </a:xfrm>
        </p:grpSpPr>
        <p:pic>
          <p:nvPicPr>
            <p:cNvPr id="46" name="Picture 43" descr="pink wireless waves"/>
            <p:cNvPicPr>
              <a:picLocks noChangeAspect="1" noChangeArrowheads="1"/>
            </p:cNvPicPr>
            <p:nvPr/>
          </p:nvPicPr>
          <p:blipFill>
            <a:blip r:embed="rId20" cstate="print"/>
            <a:srcRect l="41849" b="41849"/>
            <a:stretch>
              <a:fillRect/>
            </a:stretch>
          </p:blipFill>
          <p:spPr bwMode="auto">
            <a:xfrm rot="4967041">
              <a:off x="5342312" y="4161089"/>
              <a:ext cx="480246" cy="523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43" descr="pink wireless waves"/>
            <p:cNvPicPr>
              <a:picLocks noChangeAspect="1" noChangeArrowheads="1"/>
            </p:cNvPicPr>
            <p:nvPr/>
          </p:nvPicPr>
          <p:blipFill>
            <a:blip r:embed="rId20" cstate="print"/>
            <a:srcRect l="41849" b="41849"/>
            <a:stretch>
              <a:fillRect/>
            </a:stretch>
          </p:blipFill>
          <p:spPr bwMode="auto">
            <a:xfrm rot="11458910">
              <a:off x="3455038" y="4146111"/>
              <a:ext cx="480246" cy="523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群組 25"/>
            <p:cNvGrpSpPr/>
            <p:nvPr/>
          </p:nvGrpSpPr>
          <p:grpSpPr>
            <a:xfrm>
              <a:off x="3861748" y="3692337"/>
              <a:ext cx="1487045" cy="909877"/>
              <a:chOff x="3625233" y="3562750"/>
              <a:chExt cx="1487045" cy="909877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4831" b="85024" l="7003" r="9803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12" t="7025" r="4136" b="5578"/>
              <a:stretch/>
            </p:blipFill>
            <p:spPr>
              <a:xfrm>
                <a:off x="3625233" y="3562750"/>
                <a:ext cx="1487045" cy="82474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9" name="Text Box 87"/>
              <p:cNvSpPr txBox="1">
                <a:spLocks noChangeArrowheads="1"/>
              </p:cNvSpPr>
              <p:nvPr/>
            </p:nvSpPr>
            <p:spPr bwMode="auto">
              <a:xfrm>
                <a:off x="3868966" y="4210076"/>
                <a:ext cx="1083364" cy="262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altLang="zh-TW" sz="1600" dirty="0" smtClean="0">
                    <a:latin typeface="Calibri" pitchFamily="34" charset="0"/>
                  </a:rPr>
                  <a:t>DIR-657</a:t>
                </a:r>
                <a:endParaRPr kumimoji="0" lang="en-US" altLang="zh-TW" sz="1600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3" name="群組 12"/>
          <p:cNvGrpSpPr/>
          <p:nvPr/>
        </p:nvGrpSpPr>
        <p:grpSpPr>
          <a:xfrm>
            <a:off x="6071372" y="4867230"/>
            <a:ext cx="1083364" cy="949967"/>
            <a:chOff x="2747289" y="5030400"/>
            <a:chExt cx="1083364" cy="959354"/>
          </a:xfrm>
        </p:grpSpPr>
        <p:grpSp>
          <p:nvGrpSpPr>
            <p:cNvPr id="43" name="群組 42"/>
            <p:cNvGrpSpPr/>
            <p:nvPr/>
          </p:nvGrpSpPr>
          <p:grpSpPr>
            <a:xfrm>
              <a:off x="2747289" y="5030400"/>
              <a:ext cx="1083364" cy="959354"/>
              <a:chOff x="2940915" y="5370522"/>
              <a:chExt cx="1083364" cy="959354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3103766" y="5370522"/>
                <a:ext cx="656468" cy="546450"/>
                <a:chOff x="2957023" y="5407486"/>
                <a:chExt cx="656468" cy="546450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23" cstate="print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13441" b="100000" l="0" r="100000">
                              <a14:foregroundMark x1="77301" y1="27957" x2="77301" y2="279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" t="28088" r="61"/>
                <a:stretch/>
              </p:blipFill>
              <p:spPr bwMode="auto">
                <a:xfrm>
                  <a:off x="3059392" y="5497480"/>
                  <a:ext cx="554099" cy="4564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5" cstate="print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0" b="100000" l="6469" r="30189">
                              <a14:foregroundMark x1="17790" y1="32130" x2="17790" y2="32130"/>
                              <a14:foregroundMark x1="8625" y1="6137" x2="8625" y2="613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" r="66266"/>
                <a:stretch/>
              </p:blipFill>
              <p:spPr bwMode="auto">
                <a:xfrm rot="1419838">
                  <a:off x="2957023" y="5407486"/>
                  <a:ext cx="236090" cy="523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0" name="Text Box 87"/>
              <p:cNvSpPr txBox="1">
                <a:spLocks noChangeArrowheads="1"/>
              </p:cNvSpPr>
              <p:nvPr/>
            </p:nvSpPr>
            <p:spPr bwMode="auto">
              <a:xfrm>
                <a:off x="2940915" y="6035693"/>
                <a:ext cx="1083364" cy="294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altLang="zh-TW" sz="1600" dirty="0" smtClean="0">
                    <a:latin typeface="Calibri" pitchFamily="34" charset="0"/>
                  </a:rPr>
                  <a:t>VOIP</a:t>
                </a:r>
                <a:endParaRPr kumimoji="0" lang="en-US" altLang="zh-TW" sz="1600" dirty="0">
                  <a:latin typeface="Calibri" pitchFamily="34" charset="0"/>
                </a:endParaRPr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3042526" y="5211163"/>
              <a:ext cx="494064" cy="219516"/>
              <a:chOff x="898663" y="1821436"/>
              <a:chExt cx="1119480" cy="420217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898663" y="1821436"/>
                <a:ext cx="1119480" cy="420217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TW" sz="700" b="1" kern="0" cap="all" spc="3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VOIP</a:t>
                </a:r>
                <a:endParaRPr lang="zh-TW" altLang="en-US" sz="700" b="1" kern="0" cap="all" spc="3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0" b="99038" l="0" r="100000">
                            <a14:foregroundMark x1="38629" y1="19231" x2="38629" y2="19231"/>
                            <a14:foregroundMark x1="79128" y1="74038" x2="79128" y2="740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6019" y="1941225"/>
                <a:ext cx="220591" cy="285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4" name="文字方塊 13"/>
          <p:cNvSpPr txBox="1"/>
          <p:nvPr/>
        </p:nvSpPr>
        <p:spPr>
          <a:xfrm>
            <a:off x="2474573" y="5829413"/>
            <a:ext cx="2955628" cy="33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ctr">
              <a:defRPr kumimoji="0" sz="1600" b="1">
                <a:latin typeface="Calibri" pitchFamily="34" charset="0"/>
              </a:defRPr>
            </a:lvl1pPr>
          </a:lstStyle>
          <a:p>
            <a:r>
              <a:rPr lang="en-US" altLang="zh-TW" dirty="0"/>
              <a:t>LAN/WLAN  100 - 1000Mbps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2590383" y="3444310"/>
            <a:ext cx="29556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ctr">
              <a:defRPr kumimoji="0" sz="1600" b="1">
                <a:latin typeface="Calibri" pitchFamily="34" charset="0"/>
              </a:defRPr>
            </a:lvl1pPr>
          </a:lstStyle>
          <a:p>
            <a:r>
              <a:rPr lang="en-US" altLang="zh-TW" dirty="0"/>
              <a:t>WAN DSL Service &lt; 2Mbps</a:t>
            </a:r>
          </a:p>
        </p:txBody>
      </p:sp>
      <p:sp>
        <p:nvSpPr>
          <p:cNvPr id="58" name="矩形 57"/>
          <p:cNvSpPr/>
          <p:nvPr/>
        </p:nvSpPr>
        <p:spPr>
          <a:xfrm>
            <a:off x="189291" y="982469"/>
            <a:ext cx="899953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TW" sz="2000" dirty="0"/>
          </a:p>
        </p:txBody>
      </p:sp>
      <p:sp>
        <p:nvSpPr>
          <p:cNvPr id="60" name="矩形 59"/>
          <p:cNvSpPr/>
          <p:nvPr/>
        </p:nvSpPr>
        <p:spPr>
          <a:xfrm>
            <a:off x="199139" y="874747"/>
            <a:ext cx="899953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dirty="0" err="1" smtClean="0"/>
              <a:t>QoS</a:t>
            </a:r>
            <a:r>
              <a:rPr lang="en-US" altLang="zh-TW" sz="2000" dirty="0" smtClean="0"/>
              <a:t> Engine 2 manages </a:t>
            </a:r>
            <a:r>
              <a:rPr lang="en-US" altLang="zh-TW" sz="2000" dirty="0"/>
              <a:t>the bandwidth mismatch and does automatic traffic shaping by allowing higher priority traffic to have preference of the </a:t>
            </a:r>
            <a:r>
              <a:rPr lang="en-US" altLang="zh-TW" sz="2000" dirty="0" smtClean="0"/>
              <a:t>bandwidth.</a:t>
            </a:r>
            <a:endParaRPr lang="en-US" altLang="zh-TW" sz="2000" dirty="0"/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49152"/>
              </p:ext>
            </p:extLst>
          </p:nvPr>
        </p:nvGraphicFramePr>
        <p:xfrm>
          <a:off x="5968764" y="2031999"/>
          <a:ext cx="2657214" cy="23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540"/>
                <a:gridCol w="1317674"/>
              </a:tblGrid>
              <a:tr h="434782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 smtClean="0"/>
                        <a:t>Traffic Type</a:t>
                      </a:r>
                      <a:endParaRPr kumimoji="0" lang="zh-TW" altLang="en-US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 smtClean="0"/>
                        <a:t>Adaptive </a:t>
                      </a:r>
                      <a:r>
                        <a:rPr kumimoji="0" lang="en-US" altLang="zh-TW" sz="1200" kern="1200" dirty="0" err="1" smtClean="0"/>
                        <a:t>QoS</a:t>
                      </a:r>
                      <a:endParaRPr kumimoji="0" lang="zh-TW" altLang="en-US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  <a:tr h="33205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 smtClean="0"/>
                        <a:t>VOIP</a:t>
                      </a:r>
                      <a:endParaRPr kumimoji="0" lang="zh-TW" alt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 smtClean="0"/>
                        <a:t>Highest</a:t>
                      </a:r>
                      <a:endParaRPr kumimoji="0" lang="zh-TW" alt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33205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 smtClean="0"/>
                        <a:t>Online Gaming</a:t>
                      </a:r>
                      <a:endParaRPr kumimoji="0" lang="zh-TW" alt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 smtClean="0"/>
                        <a:t>High</a:t>
                      </a:r>
                      <a:endParaRPr kumimoji="0" lang="zh-TW" alt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205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 smtClean="0"/>
                        <a:t>Video Streaming</a:t>
                      </a:r>
                      <a:endParaRPr kumimoji="0" lang="zh-TW" alt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 smtClean="0"/>
                        <a:t>High</a:t>
                      </a:r>
                      <a:endParaRPr kumimoji="0" lang="zh-TW" alt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33205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 smtClean="0"/>
                        <a:t>Web Browsing</a:t>
                      </a:r>
                      <a:endParaRPr kumimoji="0" lang="zh-TW" alt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 smtClean="0"/>
                        <a:t>Medium</a:t>
                      </a:r>
                      <a:endParaRPr kumimoji="0" lang="zh-TW" alt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205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 smtClean="0"/>
                        <a:t>P2P File Sharing</a:t>
                      </a:r>
                      <a:endParaRPr kumimoji="0" lang="zh-TW" alt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 smtClean="0"/>
                        <a:t>Lowest</a:t>
                      </a:r>
                      <a:endParaRPr kumimoji="0" lang="zh-TW" alt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3499748" y="1929059"/>
            <a:ext cx="819254" cy="343159"/>
            <a:chOff x="3893590" y="1555345"/>
            <a:chExt cx="707138" cy="343159"/>
          </a:xfrm>
        </p:grpSpPr>
        <p:sp>
          <p:nvSpPr>
            <p:cNvPr id="2" name="圓角矩形 1"/>
            <p:cNvSpPr/>
            <p:nvPr/>
          </p:nvSpPr>
          <p:spPr>
            <a:xfrm>
              <a:off x="3893590" y="1555345"/>
              <a:ext cx="707138" cy="343159"/>
            </a:xfrm>
            <a:prstGeom prst="round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TW" sz="1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VOIP</a:t>
              </a:r>
              <a:endParaRPr lang="zh-TW" altLang="en-US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0" b="99038" l="0" r="100000">
                          <a14:foregroundMark x1="38629" y1="19231" x2="38629" y2="19231"/>
                          <a14:foregroundMark x1="79128" y1="74038" x2="79128" y2="740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661" y="1606539"/>
              <a:ext cx="169362" cy="259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170310" y="-66575"/>
            <a:ext cx="885825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QoS</a:t>
            </a:r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 Engine 2 provides </a:t>
            </a:r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NSimSun" pitchFamily="49" charset="-122"/>
              </a:rPr>
              <a:t>optimized for media sharing </a:t>
            </a:r>
          </a:p>
        </p:txBody>
      </p:sp>
    </p:spTree>
    <p:extLst>
      <p:ext uri="{BB962C8B-B14F-4D97-AF65-F5344CB8AC3E}">
        <p14:creationId xmlns:p14="http://schemas.microsoft.com/office/powerpoint/2010/main" val="2805210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link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14875</TotalTime>
  <Words>755</Words>
  <Application>Microsoft Office PowerPoint</Application>
  <PresentationFormat>On-screen Show (4:3)</PresentationFormat>
  <Paragraphs>154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佈景主題</vt:lpstr>
      <vt:lpstr>Dlink</vt:lpstr>
      <vt:lpstr>DIR-657 HD Media Router 1000 Sales Guide </vt:lpstr>
      <vt:lpstr>Agenda</vt:lpstr>
      <vt:lpstr>PowerPoint Presentation</vt:lpstr>
      <vt:lpstr>PowerPoint Presentation</vt:lpstr>
      <vt:lpstr>PowerPoint Presentation</vt:lpstr>
      <vt:lpstr>Product Position &amp; Target Markets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Specification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DIR-657 A1 Sales Guide</dc:title>
  <dc:subject>DIR-658 Rev.A1</dc:subject>
  <dc:creator>07059</dc:creator>
  <cp:keywords>DIR-657; D-Link Router</cp:keywords>
  <dc:description>WRPD</dc:description>
  <cp:lastModifiedBy>Mike</cp:lastModifiedBy>
  <cp:revision>263</cp:revision>
  <cp:lastPrinted>2011-02-18T01:10:45Z</cp:lastPrinted>
  <dcterms:created xsi:type="dcterms:W3CDTF">2010-07-07T02:58:44Z</dcterms:created>
  <dcterms:modified xsi:type="dcterms:W3CDTF">2011-05-10T08:38:07Z</dcterms:modified>
  <cp:category>DIR-657;Wireless Router</cp:category>
  <cp:contentStatus>完稿</cp:contentStatus>
</cp:coreProperties>
</file>