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981" r:id="rId2"/>
    <p:sldMasterId id="2147483985" r:id="rId3"/>
  </p:sldMasterIdLst>
  <p:notesMasterIdLst>
    <p:notesMasterId r:id="rId22"/>
  </p:notesMasterIdLst>
  <p:handoutMasterIdLst>
    <p:handoutMasterId r:id="rId23"/>
  </p:handoutMasterIdLst>
  <p:sldIdLst>
    <p:sldId id="256" r:id="rId4"/>
    <p:sldId id="286" r:id="rId5"/>
    <p:sldId id="384" r:id="rId6"/>
    <p:sldId id="382" r:id="rId7"/>
    <p:sldId id="393" r:id="rId8"/>
    <p:sldId id="366" r:id="rId9"/>
    <p:sldId id="394" r:id="rId10"/>
    <p:sldId id="395" r:id="rId11"/>
    <p:sldId id="396" r:id="rId12"/>
    <p:sldId id="358" r:id="rId13"/>
    <p:sldId id="325" r:id="rId14"/>
    <p:sldId id="375" r:id="rId15"/>
    <p:sldId id="377" r:id="rId16"/>
    <p:sldId id="401" r:id="rId17"/>
    <p:sldId id="403" r:id="rId18"/>
    <p:sldId id="399" r:id="rId19"/>
    <p:sldId id="387" r:id="rId20"/>
    <p:sldId id="398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rison Liu" initials="ML" lastIdx="7" clrIdx="0"/>
  <p:cmAuthor id="1" name="Trent Prestegar" initials="TP" lastIdx="38" clrIdx="1"/>
  <p:cmAuthor id="2" name="Dave Ulrich" initials="DU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9DE3D"/>
    <a:srgbClr val="FFFF01"/>
    <a:srgbClr val="0066FF"/>
    <a:srgbClr val="0000FF"/>
    <a:srgbClr val="EAEAEA"/>
    <a:srgbClr val="336699"/>
    <a:srgbClr val="99CC00"/>
    <a:srgbClr val="00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9988" autoAdjust="0"/>
  </p:normalViewPr>
  <p:slideViewPr>
    <p:cSldViewPr snapToGrid="0">
      <p:cViewPr>
        <p:scale>
          <a:sx n="60" d="100"/>
          <a:sy n="60" d="100"/>
        </p:scale>
        <p:origin x="-486" y="-72"/>
      </p:cViewPr>
      <p:guideLst>
        <p:guide orient="horz" pos="639"/>
        <p:guide orient="horz" pos="119"/>
        <p:guide orient="horz" pos="1031"/>
        <p:guide pos="249"/>
        <p:guide pos="55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6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08B4E-8757-4E99-ACF3-3A9AF85682DC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A7794BE-5B55-4580-BEB9-4BB91C0FC073}">
      <dgm:prSet phldrT="[文字]" custT="1"/>
      <dgm:spPr/>
      <dgm:t>
        <a:bodyPr/>
        <a:lstStyle/>
        <a:p>
          <a:r>
            <a:rPr lang="en-US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2-in-1</a:t>
          </a:r>
          <a:r>
            <a:rPr lang="en-US" sz="17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 Functionality </a:t>
          </a:r>
          <a:r>
            <a:rPr lang="en-US" altLang="zh-TW" sz="17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</a:t>
          </a:r>
          <a:r>
            <a:rPr lang="en-US" sz="17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Wi-Fi Router / Hotspot and Power Bank</a:t>
          </a:r>
          <a:endParaRPr lang="zh-TW" altLang="en-US" sz="17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7BDF472A-045A-4303-BF7D-205EDF200130}" type="parTrans" cxnId="{1FE70B71-775C-49A6-8B2F-E006B27BDEC4}">
      <dgm:prSet/>
      <dgm:spPr/>
      <dgm:t>
        <a:bodyPr/>
        <a:lstStyle/>
        <a:p>
          <a:endParaRPr lang="zh-TW" altLang="en-US" sz="1700">
            <a:solidFill>
              <a:schemeClr val="tx1"/>
            </a:solidFill>
            <a:latin typeface="+mn-ea"/>
            <a:ea typeface="+mn-ea"/>
          </a:endParaRPr>
        </a:p>
      </dgm:t>
    </dgm:pt>
    <dgm:pt modelId="{7D618A72-1B07-4588-A12F-24E15624D57B}" type="sibTrans" cxnId="{1FE70B71-775C-49A6-8B2F-E006B27BDEC4}">
      <dgm:prSet/>
      <dgm:spPr/>
      <dgm:t>
        <a:bodyPr/>
        <a:lstStyle/>
        <a:p>
          <a:endParaRPr lang="zh-TW" altLang="en-US" sz="1700">
            <a:solidFill>
              <a:schemeClr val="tx1"/>
            </a:solidFill>
            <a:latin typeface="+mn-ea"/>
            <a:ea typeface="+mn-ea"/>
          </a:endParaRPr>
        </a:p>
      </dgm:t>
    </dgm:pt>
    <dgm:pt modelId="{58643EB8-2570-4C2A-9C4F-52611E772961}">
      <dgm:prSet phldrT="[文字]" custT="1"/>
      <dgm:spPr/>
      <dgm:t>
        <a:bodyPr/>
        <a:lstStyle/>
        <a:p>
          <a:r>
            <a:rPr lang="en-US" altLang="zh-TW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2.4G (2x2) </a:t>
          </a:r>
          <a:r>
            <a:rPr lang="en-US" altLang="zh-TW" sz="1700" b="0" i="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Fast Wireless speeds up to 300 Mbps</a:t>
          </a:r>
          <a:endParaRPr lang="zh-TW" altLang="en-US" sz="1700" b="0" i="1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9D6CE06F-4431-4F92-A0D8-2BF16A8007FB}" type="parTrans" cxnId="{B8ACEA76-56DA-44E3-9A23-C2AD3D98FF3F}">
      <dgm:prSet/>
      <dgm:spPr/>
      <dgm:t>
        <a:bodyPr/>
        <a:lstStyle/>
        <a:p>
          <a:endParaRPr lang="zh-TW" altLang="en-US" sz="1700">
            <a:solidFill>
              <a:schemeClr val="tx1"/>
            </a:solidFill>
          </a:endParaRPr>
        </a:p>
      </dgm:t>
    </dgm:pt>
    <dgm:pt modelId="{2E775A27-A8FA-49E4-9725-DA791AF43D52}" type="sibTrans" cxnId="{B8ACEA76-56DA-44E3-9A23-C2AD3D98FF3F}">
      <dgm:prSet/>
      <dgm:spPr/>
      <dgm:t>
        <a:bodyPr/>
        <a:lstStyle/>
        <a:p>
          <a:endParaRPr lang="zh-TW" altLang="en-US" sz="1700">
            <a:solidFill>
              <a:schemeClr val="tx1"/>
            </a:solidFill>
          </a:endParaRPr>
        </a:p>
      </dgm:t>
    </dgm:pt>
    <dgm:pt modelId="{979F2708-6512-427E-9F18-2276E3DABA21}">
      <dgm:prSet phldrT="[文字]" custT="1"/>
      <dgm:spPr/>
      <dgm:t>
        <a:bodyPr/>
        <a:lstStyle/>
        <a:p>
          <a:r>
            <a:rPr lang="en-US" altLang="zh-TW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4000 </a:t>
          </a:r>
          <a:r>
            <a:rPr lang="en-US" altLang="zh-TW" sz="1700" b="1" dirty="0" err="1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mAh</a:t>
          </a:r>
          <a:r>
            <a:rPr lang="en-US" altLang="zh-TW" sz="17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 USB Power Bank - </a:t>
          </a:r>
          <a:r>
            <a:rPr lang="en-US" sz="17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Charge most portable devices</a:t>
          </a:r>
          <a:endParaRPr lang="zh-TW" altLang="en-US" sz="1700" b="0" i="1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97DFBF51-63D5-40AE-906A-26E247797D36}" type="parTrans" cxnId="{42272489-807F-4114-BE27-9FA245916F98}">
      <dgm:prSet/>
      <dgm:spPr/>
      <dgm:t>
        <a:bodyPr/>
        <a:lstStyle/>
        <a:p>
          <a:endParaRPr lang="zh-TW" altLang="en-US" sz="1700">
            <a:solidFill>
              <a:schemeClr val="tx1"/>
            </a:solidFill>
          </a:endParaRPr>
        </a:p>
      </dgm:t>
    </dgm:pt>
    <dgm:pt modelId="{4DEE9253-2946-4C83-8127-F3F0C7E15BAB}" type="sibTrans" cxnId="{42272489-807F-4114-BE27-9FA245916F98}">
      <dgm:prSet/>
      <dgm:spPr/>
      <dgm:t>
        <a:bodyPr/>
        <a:lstStyle/>
        <a:p>
          <a:endParaRPr lang="zh-TW" altLang="en-US" sz="1700">
            <a:solidFill>
              <a:schemeClr val="tx1"/>
            </a:solidFill>
          </a:endParaRPr>
        </a:p>
      </dgm:t>
    </dgm:pt>
    <dgm:pt modelId="{7A8345AD-F618-468C-B19C-DAE47419041D}">
      <dgm:prSet phldrT="[文字]" custT="1"/>
      <dgm:spPr/>
      <dgm:t>
        <a:bodyPr/>
        <a:lstStyle/>
        <a:p>
          <a:r>
            <a:rPr lang="en-US" sz="17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Up to </a:t>
          </a:r>
          <a:r>
            <a:rPr lang="en-US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8 hours </a:t>
          </a:r>
          <a:r>
            <a:rPr lang="en-US" sz="17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of continuous operation</a:t>
          </a:r>
          <a:endParaRPr lang="zh-TW" altLang="en-US" sz="1700" b="0" i="1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8313A882-4576-446F-9D3D-56AB5D3850E0}" type="parTrans" cxnId="{9BA167DA-2BDC-4CC4-8F96-8764E80C269C}">
      <dgm:prSet/>
      <dgm:spPr/>
      <dgm:t>
        <a:bodyPr/>
        <a:lstStyle/>
        <a:p>
          <a:endParaRPr lang="zh-TW" altLang="en-US" sz="1700">
            <a:solidFill>
              <a:schemeClr val="tx1"/>
            </a:solidFill>
          </a:endParaRPr>
        </a:p>
      </dgm:t>
    </dgm:pt>
    <dgm:pt modelId="{FBEA3DEA-E784-4E81-B321-1FC87A3F9E1E}" type="sibTrans" cxnId="{9BA167DA-2BDC-4CC4-8F96-8764E80C269C}">
      <dgm:prSet/>
      <dgm:spPr/>
      <dgm:t>
        <a:bodyPr/>
        <a:lstStyle/>
        <a:p>
          <a:endParaRPr lang="zh-TW" altLang="en-US" sz="1700">
            <a:solidFill>
              <a:schemeClr val="tx1"/>
            </a:solidFill>
          </a:endParaRPr>
        </a:p>
      </dgm:t>
    </dgm:pt>
    <dgm:pt modelId="{D0DF3730-8465-48B8-AAAD-BEC88DCED6DC}">
      <dgm:prSet phldrT="[文字]" custT="1"/>
      <dgm:spPr>
        <a:ln>
          <a:noFill/>
        </a:ln>
        <a:effectLst/>
      </dgm:spPr>
      <dgm:t>
        <a:bodyPr/>
        <a:lstStyle/>
        <a:p>
          <a:r>
            <a:rPr lang="en-US" altLang="zh-TW" sz="1700" b="0" dirty="0" err="1" smtClean="0">
              <a:ln w="1905"/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mydlink</a:t>
          </a:r>
          <a:r>
            <a:rPr lang="en-US" altLang="zh-TW" sz="1700" b="0" dirty="0" smtClean="0">
              <a:ln w="1905"/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 SharePort</a:t>
          </a:r>
          <a:r>
            <a:rPr lang="en-US" altLang="zh-TW" sz="1700" b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™</a:t>
          </a:r>
          <a:r>
            <a:rPr lang="en-US" altLang="zh-TW" sz="1700" b="0" dirty="0" smtClean="0">
              <a:ln w="1905"/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 a</a:t>
          </a:r>
          <a:r>
            <a:rPr lang="en-US" altLang="zh-TW" sz="1700" b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pp</a:t>
          </a:r>
          <a:r>
            <a:rPr lang="en-US" altLang="zh-TW" sz="1700" b="0" dirty="0" smtClean="0">
              <a:ln w="1905"/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 and SharePort</a:t>
          </a:r>
          <a:r>
            <a:rPr lang="en-US" altLang="zh-TW" sz="1700" b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™</a:t>
          </a:r>
          <a:r>
            <a:rPr lang="en-US" altLang="zh-TW" sz="1700" b="0" dirty="0" smtClean="0">
              <a:ln w="1905"/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 Web Access</a:t>
          </a:r>
          <a:endParaRPr lang="zh-TW" altLang="en-US" sz="1700" b="0" i="1" dirty="0">
            <a:solidFill>
              <a:schemeClr val="tx1"/>
            </a:solidFill>
            <a:effectLst/>
            <a:latin typeface="Calibri" pitchFamily="34" charset="0"/>
            <a:ea typeface="+mn-ea"/>
            <a:cs typeface="Calibri" pitchFamily="34" charset="0"/>
          </a:endParaRPr>
        </a:p>
      </dgm:t>
    </dgm:pt>
    <dgm:pt modelId="{2349D22C-41E3-41E6-8048-47BDF9BC0435}" type="parTrans" cxnId="{BDB6B00A-0727-4C67-A723-F25FAF1F0CAF}">
      <dgm:prSet/>
      <dgm:spPr/>
      <dgm:t>
        <a:bodyPr/>
        <a:lstStyle/>
        <a:p>
          <a:endParaRPr lang="zh-TW" altLang="en-US" sz="1700">
            <a:solidFill>
              <a:schemeClr val="tx1"/>
            </a:solidFill>
          </a:endParaRPr>
        </a:p>
      </dgm:t>
    </dgm:pt>
    <dgm:pt modelId="{3A518E7D-3206-46C4-A330-5A16EC0EAF1F}" type="sibTrans" cxnId="{BDB6B00A-0727-4C67-A723-F25FAF1F0CAF}">
      <dgm:prSet/>
      <dgm:spPr/>
      <dgm:t>
        <a:bodyPr/>
        <a:lstStyle/>
        <a:p>
          <a:endParaRPr lang="zh-TW" altLang="en-US" sz="1700">
            <a:solidFill>
              <a:schemeClr val="tx1"/>
            </a:solidFill>
          </a:endParaRPr>
        </a:p>
      </dgm:t>
    </dgm:pt>
    <dgm:pt modelId="{9809C1C5-D845-4B1C-BDF6-9DE5413C1035}">
      <dgm:prSet phldrT="[文字]" custT="1"/>
      <dgm:spPr/>
      <dgm:t>
        <a:bodyPr/>
        <a:lstStyle/>
        <a:p>
          <a:r>
            <a:rPr lang="en-US" sz="17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Embedded Battery allows user to share Internet or multimedia content </a:t>
          </a:r>
          <a:r>
            <a:rPr lang="en-US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anytime, anywhere</a:t>
          </a:r>
          <a:endParaRPr lang="zh-TW" altLang="en-US" sz="1700" b="1" i="1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739995BB-AE5A-4FB6-8150-E340AF4ADBDA}" type="parTrans" cxnId="{7E333385-BF50-4349-832D-FB61AB1BC6EF}">
      <dgm:prSet/>
      <dgm:spPr/>
      <dgm:t>
        <a:bodyPr/>
        <a:lstStyle/>
        <a:p>
          <a:endParaRPr lang="zh-TW" altLang="en-US" sz="1700">
            <a:solidFill>
              <a:schemeClr val="tx1"/>
            </a:solidFill>
          </a:endParaRPr>
        </a:p>
      </dgm:t>
    </dgm:pt>
    <dgm:pt modelId="{E6C5CBCF-7A15-4A41-AEB0-D022A9B850A9}" type="sibTrans" cxnId="{7E333385-BF50-4349-832D-FB61AB1BC6EF}">
      <dgm:prSet/>
      <dgm:spPr/>
      <dgm:t>
        <a:bodyPr/>
        <a:lstStyle/>
        <a:p>
          <a:endParaRPr lang="zh-TW" altLang="en-US" sz="1700">
            <a:solidFill>
              <a:schemeClr val="tx1"/>
            </a:solidFill>
          </a:endParaRPr>
        </a:p>
      </dgm:t>
    </dgm:pt>
    <dgm:pt modelId="{AD78DD91-D4C7-4706-9D24-9DEF401ACF1A}" type="pres">
      <dgm:prSet presAssocID="{43B08B4E-8757-4E99-ACF3-3A9AF85682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7226586-8315-4623-BF12-424DB7E29706}" type="pres">
      <dgm:prSet presAssocID="{43B08B4E-8757-4E99-ACF3-3A9AF85682DC}" presName="Name1" presStyleCnt="0"/>
      <dgm:spPr/>
      <dgm:t>
        <a:bodyPr/>
        <a:lstStyle/>
        <a:p>
          <a:endParaRPr lang="zh-TW" altLang="en-US"/>
        </a:p>
      </dgm:t>
    </dgm:pt>
    <dgm:pt modelId="{14B22982-C23C-4C46-A821-534F5A2C9854}" type="pres">
      <dgm:prSet presAssocID="{43B08B4E-8757-4E99-ACF3-3A9AF85682DC}" presName="cycle" presStyleCnt="0"/>
      <dgm:spPr/>
      <dgm:t>
        <a:bodyPr/>
        <a:lstStyle/>
        <a:p>
          <a:endParaRPr lang="zh-TW" altLang="en-US"/>
        </a:p>
      </dgm:t>
    </dgm:pt>
    <dgm:pt modelId="{10A6F6B3-11BC-45E1-B44C-24F3D977575B}" type="pres">
      <dgm:prSet presAssocID="{43B08B4E-8757-4E99-ACF3-3A9AF85682DC}" presName="srcNode" presStyleLbl="node1" presStyleIdx="0" presStyleCnt="6"/>
      <dgm:spPr/>
      <dgm:t>
        <a:bodyPr/>
        <a:lstStyle/>
        <a:p>
          <a:endParaRPr lang="zh-TW" altLang="en-US"/>
        </a:p>
      </dgm:t>
    </dgm:pt>
    <dgm:pt modelId="{B7360497-7964-4B44-B753-B4F2F2E710C7}" type="pres">
      <dgm:prSet presAssocID="{43B08B4E-8757-4E99-ACF3-3A9AF85682DC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FBF08A41-0F53-4097-B24D-0E4A9D9BBC51}" type="pres">
      <dgm:prSet presAssocID="{43B08B4E-8757-4E99-ACF3-3A9AF85682DC}" presName="extraNode" presStyleLbl="node1" presStyleIdx="0" presStyleCnt="6"/>
      <dgm:spPr/>
      <dgm:t>
        <a:bodyPr/>
        <a:lstStyle/>
        <a:p>
          <a:endParaRPr lang="zh-TW" altLang="en-US"/>
        </a:p>
      </dgm:t>
    </dgm:pt>
    <dgm:pt modelId="{A0E7C287-1081-4238-980E-1F6B372E26C2}" type="pres">
      <dgm:prSet presAssocID="{43B08B4E-8757-4E99-ACF3-3A9AF85682DC}" presName="dstNode" presStyleLbl="node1" presStyleIdx="0" presStyleCnt="6"/>
      <dgm:spPr/>
      <dgm:t>
        <a:bodyPr/>
        <a:lstStyle/>
        <a:p>
          <a:endParaRPr lang="zh-TW" altLang="en-US"/>
        </a:p>
      </dgm:t>
    </dgm:pt>
    <dgm:pt modelId="{41254EC9-2502-42FF-B276-83B896E69717}" type="pres">
      <dgm:prSet presAssocID="{2A7794BE-5B55-4580-BEB9-4BB91C0FC073}" presName="text_1" presStyleLbl="node1" presStyleIdx="0" presStyleCnt="6" custScaleY="1187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A78AB3-9F09-49B5-BE48-70585766123F}" type="pres">
      <dgm:prSet presAssocID="{2A7794BE-5B55-4580-BEB9-4BB91C0FC073}" presName="accent_1" presStyleCnt="0"/>
      <dgm:spPr/>
      <dgm:t>
        <a:bodyPr/>
        <a:lstStyle/>
        <a:p>
          <a:endParaRPr lang="zh-TW" altLang="en-US"/>
        </a:p>
      </dgm:t>
    </dgm:pt>
    <dgm:pt modelId="{191E15E5-52DD-441F-B31C-0F17E6C52571}" type="pres">
      <dgm:prSet presAssocID="{2A7794BE-5B55-4580-BEB9-4BB91C0FC073}" presName="accentRepeatNode" presStyleLbl="solidFgAcc1" presStyleIdx="0" presStyleCnt="6"/>
      <dgm:spPr/>
      <dgm:t>
        <a:bodyPr/>
        <a:lstStyle/>
        <a:p>
          <a:endParaRPr lang="zh-TW" altLang="en-US"/>
        </a:p>
      </dgm:t>
    </dgm:pt>
    <dgm:pt modelId="{31C8C5CE-3434-4411-A61F-18073EB83F24}" type="pres">
      <dgm:prSet presAssocID="{58643EB8-2570-4C2A-9C4F-52611E772961}" presName="text_2" presStyleLbl="node1" presStyleIdx="1" presStyleCnt="6" custScaleY="1197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A998D8-A456-4381-9A66-2E44444E76CE}" type="pres">
      <dgm:prSet presAssocID="{58643EB8-2570-4C2A-9C4F-52611E772961}" presName="accent_2" presStyleCnt="0"/>
      <dgm:spPr/>
    </dgm:pt>
    <dgm:pt modelId="{E4FF60F0-42BC-43E0-8C98-68890F203F64}" type="pres">
      <dgm:prSet presAssocID="{58643EB8-2570-4C2A-9C4F-52611E772961}" presName="accentRepeatNode" presStyleLbl="solidFgAcc1" presStyleIdx="1" presStyleCnt="6"/>
      <dgm:spPr/>
    </dgm:pt>
    <dgm:pt modelId="{CE6B81A1-6217-42E0-B060-1545EEC51E59}" type="pres">
      <dgm:prSet presAssocID="{979F2708-6512-427E-9F18-2276E3DABA21}" presName="text_3" presStyleLbl="node1" presStyleIdx="2" presStyleCnt="6" custScaleY="1207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FDD926-8299-44A3-B37E-8721EC8BC0C8}" type="pres">
      <dgm:prSet presAssocID="{979F2708-6512-427E-9F18-2276E3DABA21}" presName="accent_3" presStyleCnt="0"/>
      <dgm:spPr/>
    </dgm:pt>
    <dgm:pt modelId="{BBD2B8D0-F806-4D50-A8F7-0B05317BC1D2}" type="pres">
      <dgm:prSet presAssocID="{979F2708-6512-427E-9F18-2276E3DABA21}" presName="accentRepeatNode" presStyleLbl="solidFgAcc1" presStyleIdx="2" presStyleCnt="6"/>
      <dgm:spPr/>
    </dgm:pt>
    <dgm:pt modelId="{DE2847CF-450E-4874-B149-6B0AACB14D9A}" type="pres">
      <dgm:prSet presAssocID="{7A8345AD-F618-468C-B19C-DAE47419041D}" presName="text_4" presStyleLbl="node1" presStyleIdx="3" presStyleCnt="6" custScaleY="1215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54D75E-7FFE-4B4E-A5F2-8D6BCBB530EC}" type="pres">
      <dgm:prSet presAssocID="{7A8345AD-F618-468C-B19C-DAE47419041D}" presName="accent_4" presStyleCnt="0"/>
      <dgm:spPr/>
    </dgm:pt>
    <dgm:pt modelId="{DBA80B29-F98E-4610-9BE3-A2F47F85D2A2}" type="pres">
      <dgm:prSet presAssocID="{7A8345AD-F618-468C-B19C-DAE47419041D}" presName="accentRepeatNode" presStyleLbl="solidFgAcc1" presStyleIdx="3" presStyleCnt="6"/>
      <dgm:spPr/>
    </dgm:pt>
    <dgm:pt modelId="{FCEA0AE6-FAC3-4ACE-BC26-6CAEAC549D06}" type="pres">
      <dgm:prSet presAssocID="{D0DF3730-8465-48B8-AAAD-BEC88DCED6DC}" presName="text_5" presStyleLbl="node1" presStyleIdx="4" presStyleCnt="6" custScaleY="1225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5CCB7F-42D9-4061-9EDC-AB6C533E2231}" type="pres">
      <dgm:prSet presAssocID="{D0DF3730-8465-48B8-AAAD-BEC88DCED6DC}" presName="accent_5" presStyleCnt="0"/>
      <dgm:spPr/>
    </dgm:pt>
    <dgm:pt modelId="{3AFD42EA-4C35-496F-8C0D-1F47F125F988}" type="pres">
      <dgm:prSet presAssocID="{D0DF3730-8465-48B8-AAAD-BEC88DCED6DC}" presName="accentRepeatNode" presStyleLbl="solidFgAcc1" presStyleIdx="4" presStyleCnt="6"/>
      <dgm:spPr/>
    </dgm:pt>
    <dgm:pt modelId="{7816100B-48BB-44A2-AA1F-0542CAAF01F0}" type="pres">
      <dgm:prSet presAssocID="{9809C1C5-D845-4B1C-BDF6-9DE5413C1035}" presName="text_6" presStyleLbl="node1" presStyleIdx="5" presStyleCnt="6" custScaleY="1016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CEAF80-3DF8-4C20-95E9-A8275F439279}" type="pres">
      <dgm:prSet presAssocID="{9809C1C5-D845-4B1C-BDF6-9DE5413C1035}" presName="accent_6" presStyleCnt="0"/>
      <dgm:spPr/>
    </dgm:pt>
    <dgm:pt modelId="{3A82A13C-E955-4457-BF6B-D76488E7FF63}" type="pres">
      <dgm:prSet presAssocID="{9809C1C5-D845-4B1C-BDF6-9DE5413C1035}" presName="accentRepeatNode" presStyleLbl="solidFgAcc1" presStyleIdx="5" presStyleCnt="6"/>
      <dgm:spPr/>
    </dgm:pt>
  </dgm:ptLst>
  <dgm:cxnLst>
    <dgm:cxn modelId="{855FCAEA-16B0-4CDF-B5F6-DED9E3EFB617}" type="presOf" srcId="{7A8345AD-F618-468C-B19C-DAE47419041D}" destId="{DE2847CF-450E-4874-B149-6B0AACB14D9A}" srcOrd="0" destOrd="0" presId="urn:microsoft.com/office/officeart/2008/layout/VerticalCurvedList"/>
    <dgm:cxn modelId="{C0916B8F-348C-4368-8F75-0A41A5F3B213}" type="presOf" srcId="{9809C1C5-D845-4B1C-BDF6-9DE5413C1035}" destId="{7816100B-48BB-44A2-AA1F-0542CAAF01F0}" srcOrd="0" destOrd="0" presId="urn:microsoft.com/office/officeart/2008/layout/VerticalCurvedList"/>
    <dgm:cxn modelId="{B8ACEA76-56DA-44E3-9A23-C2AD3D98FF3F}" srcId="{43B08B4E-8757-4E99-ACF3-3A9AF85682DC}" destId="{58643EB8-2570-4C2A-9C4F-52611E772961}" srcOrd="1" destOrd="0" parTransId="{9D6CE06F-4431-4F92-A0D8-2BF16A8007FB}" sibTransId="{2E775A27-A8FA-49E4-9725-DA791AF43D52}"/>
    <dgm:cxn modelId="{AD1EEAC1-5A2C-4552-9B5D-3A99AE48200A}" type="presOf" srcId="{43B08B4E-8757-4E99-ACF3-3A9AF85682DC}" destId="{AD78DD91-D4C7-4706-9D24-9DEF401ACF1A}" srcOrd="0" destOrd="0" presId="urn:microsoft.com/office/officeart/2008/layout/VerticalCurvedList"/>
    <dgm:cxn modelId="{1FE70B71-775C-49A6-8B2F-E006B27BDEC4}" srcId="{43B08B4E-8757-4E99-ACF3-3A9AF85682DC}" destId="{2A7794BE-5B55-4580-BEB9-4BB91C0FC073}" srcOrd="0" destOrd="0" parTransId="{7BDF472A-045A-4303-BF7D-205EDF200130}" sibTransId="{7D618A72-1B07-4588-A12F-24E15624D57B}"/>
    <dgm:cxn modelId="{07CD45F2-E355-4018-AA71-20B688197C4C}" type="presOf" srcId="{D0DF3730-8465-48B8-AAAD-BEC88DCED6DC}" destId="{FCEA0AE6-FAC3-4ACE-BC26-6CAEAC549D06}" srcOrd="0" destOrd="0" presId="urn:microsoft.com/office/officeart/2008/layout/VerticalCurvedList"/>
    <dgm:cxn modelId="{9EEB9984-A338-423F-9849-34AE5C38AD54}" type="presOf" srcId="{7D618A72-1B07-4588-A12F-24E15624D57B}" destId="{B7360497-7964-4B44-B753-B4F2F2E710C7}" srcOrd="0" destOrd="0" presId="urn:microsoft.com/office/officeart/2008/layout/VerticalCurvedList"/>
    <dgm:cxn modelId="{212BD44B-51D0-407A-9DFF-C1A04095FADA}" type="presOf" srcId="{979F2708-6512-427E-9F18-2276E3DABA21}" destId="{CE6B81A1-6217-42E0-B060-1545EEC51E59}" srcOrd="0" destOrd="0" presId="urn:microsoft.com/office/officeart/2008/layout/VerticalCurvedList"/>
    <dgm:cxn modelId="{BDB6B00A-0727-4C67-A723-F25FAF1F0CAF}" srcId="{43B08B4E-8757-4E99-ACF3-3A9AF85682DC}" destId="{D0DF3730-8465-48B8-AAAD-BEC88DCED6DC}" srcOrd="4" destOrd="0" parTransId="{2349D22C-41E3-41E6-8048-47BDF9BC0435}" sibTransId="{3A518E7D-3206-46C4-A330-5A16EC0EAF1F}"/>
    <dgm:cxn modelId="{7E333385-BF50-4349-832D-FB61AB1BC6EF}" srcId="{43B08B4E-8757-4E99-ACF3-3A9AF85682DC}" destId="{9809C1C5-D845-4B1C-BDF6-9DE5413C1035}" srcOrd="5" destOrd="0" parTransId="{739995BB-AE5A-4FB6-8150-E340AF4ADBDA}" sibTransId="{E6C5CBCF-7A15-4A41-AEB0-D022A9B850A9}"/>
    <dgm:cxn modelId="{9BA167DA-2BDC-4CC4-8F96-8764E80C269C}" srcId="{43B08B4E-8757-4E99-ACF3-3A9AF85682DC}" destId="{7A8345AD-F618-468C-B19C-DAE47419041D}" srcOrd="3" destOrd="0" parTransId="{8313A882-4576-446F-9D3D-56AB5D3850E0}" sibTransId="{FBEA3DEA-E784-4E81-B321-1FC87A3F9E1E}"/>
    <dgm:cxn modelId="{1880D323-8C2D-41EF-B8B2-98733FECB2AC}" type="presOf" srcId="{58643EB8-2570-4C2A-9C4F-52611E772961}" destId="{31C8C5CE-3434-4411-A61F-18073EB83F24}" srcOrd="0" destOrd="0" presId="urn:microsoft.com/office/officeart/2008/layout/VerticalCurvedList"/>
    <dgm:cxn modelId="{42272489-807F-4114-BE27-9FA245916F98}" srcId="{43B08B4E-8757-4E99-ACF3-3A9AF85682DC}" destId="{979F2708-6512-427E-9F18-2276E3DABA21}" srcOrd="2" destOrd="0" parTransId="{97DFBF51-63D5-40AE-906A-26E247797D36}" sibTransId="{4DEE9253-2946-4C83-8127-F3F0C7E15BAB}"/>
    <dgm:cxn modelId="{C50F5A36-1EC9-4FD4-B142-F27FC25680CE}" type="presOf" srcId="{2A7794BE-5B55-4580-BEB9-4BB91C0FC073}" destId="{41254EC9-2502-42FF-B276-83B896E69717}" srcOrd="0" destOrd="0" presId="urn:microsoft.com/office/officeart/2008/layout/VerticalCurvedList"/>
    <dgm:cxn modelId="{0719A40C-271A-406C-8427-953040F313D1}" type="presParOf" srcId="{AD78DD91-D4C7-4706-9D24-9DEF401ACF1A}" destId="{C7226586-8315-4623-BF12-424DB7E29706}" srcOrd="0" destOrd="0" presId="urn:microsoft.com/office/officeart/2008/layout/VerticalCurvedList"/>
    <dgm:cxn modelId="{3A7A0072-29E7-4CB5-889B-AF6121371067}" type="presParOf" srcId="{C7226586-8315-4623-BF12-424DB7E29706}" destId="{14B22982-C23C-4C46-A821-534F5A2C9854}" srcOrd="0" destOrd="0" presId="urn:microsoft.com/office/officeart/2008/layout/VerticalCurvedList"/>
    <dgm:cxn modelId="{BD6459FB-FD92-4A8A-86BB-CB759A089CAE}" type="presParOf" srcId="{14B22982-C23C-4C46-A821-534F5A2C9854}" destId="{10A6F6B3-11BC-45E1-B44C-24F3D977575B}" srcOrd="0" destOrd="0" presId="urn:microsoft.com/office/officeart/2008/layout/VerticalCurvedList"/>
    <dgm:cxn modelId="{3F5BCA78-859C-467F-96C5-96D713A31B9C}" type="presParOf" srcId="{14B22982-C23C-4C46-A821-534F5A2C9854}" destId="{B7360497-7964-4B44-B753-B4F2F2E710C7}" srcOrd="1" destOrd="0" presId="urn:microsoft.com/office/officeart/2008/layout/VerticalCurvedList"/>
    <dgm:cxn modelId="{9BAE52E7-2953-4248-9FB9-3FB6A475E5E3}" type="presParOf" srcId="{14B22982-C23C-4C46-A821-534F5A2C9854}" destId="{FBF08A41-0F53-4097-B24D-0E4A9D9BBC51}" srcOrd="2" destOrd="0" presId="urn:microsoft.com/office/officeart/2008/layout/VerticalCurvedList"/>
    <dgm:cxn modelId="{991E514E-2129-4909-B3BD-D3714CC964E0}" type="presParOf" srcId="{14B22982-C23C-4C46-A821-534F5A2C9854}" destId="{A0E7C287-1081-4238-980E-1F6B372E26C2}" srcOrd="3" destOrd="0" presId="urn:microsoft.com/office/officeart/2008/layout/VerticalCurvedList"/>
    <dgm:cxn modelId="{F2046BC6-D39B-4488-9102-471AF62C4811}" type="presParOf" srcId="{C7226586-8315-4623-BF12-424DB7E29706}" destId="{41254EC9-2502-42FF-B276-83B896E69717}" srcOrd="1" destOrd="0" presId="urn:microsoft.com/office/officeart/2008/layout/VerticalCurvedList"/>
    <dgm:cxn modelId="{E2AFB127-B8DB-4E8F-A3AC-7A764E86049B}" type="presParOf" srcId="{C7226586-8315-4623-BF12-424DB7E29706}" destId="{51A78AB3-9F09-49B5-BE48-70585766123F}" srcOrd="2" destOrd="0" presId="urn:microsoft.com/office/officeart/2008/layout/VerticalCurvedList"/>
    <dgm:cxn modelId="{8352DAE9-DE8E-4028-93F7-594D6654A949}" type="presParOf" srcId="{51A78AB3-9F09-49B5-BE48-70585766123F}" destId="{191E15E5-52DD-441F-B31C-0F17E6C52571}" srcOrd="0" destOrd="0" presId="urn:microsoft.com/office/officeart/2008/layout/VerticalCurvedList"/>
    <dgm:cxn modelId="{052F8CFA-C942-47FE-B81A-F175144380FA}" type="presParOf" srcId="{C7226586-8315-4623-BF12-424DB7E29706}" destId="{31C8C5CE-3434-4411-A61F-18073EB83F24}" srcOrd="3" destOrd="0" presId="urn:microsoft.com/office/officeart/2008/layout/VerticalCurvedList"/>
    <dgm:cxn modelId="{9E712522-2CD4-4C67-8F37-DA7391087FA9}" type="presParOf" srcId="{C7226586-8315-4623-BF12-424DB7E29706}" destId="{5BA998D8-A456-4381-9A66-2E44444E76CE}" srcOrd="4" destOrd="0" presId="urn:microsoft.com/office/officeart/2008/layout/VerticalCurvedList"/>
    <dgm:cxn modelId="{D031885B-D624-4C11-BBF1-E0844DC420FE}" type="presParOf" srcId="{5BA998D8-A456-4381-9A66-2E44444E76CE}" destId="{E4FF60F0-42BC-43E0-8C98-68890F203F64}" srcOrd="0" destOrd="0" presId="urn:microsoft.com/office/officeart/2008/layout/VerticalCurvedList"/>
    <dgm:cxn modelId="{0C538905-2ED6-4638-A81C-113A74700856}" type="presParOf" srcId="{C7226586-8315-4623-BF12-424DB7E29706}" destId="{CE6B81A1-6217-42E0-B060-1545EEC51E59}" srcOrd="5" destOrd="0" presId="urn:microsoft.com/office/officeart/2008/layout/VerticalCurvedList"/>
    <dgm:cxn modelId="{37F418F9-FC4A-45AC-8050-2721676E313C}" type="presParOf" srcId="{C7226586-8315-4623-BF12-424DB7E29706}" destId="{CDFDD926-8299-44A3-B37E-8721EC8BC0C8}" srcOrd="6" destOrd="0" presId="urn:microsoft.com/office/officeart/2008/layout/VerticalCurvedList"/>
    <dgm:cxn modelId="{C3FEC6C0-3B8A-415D-A4E9-B1EF680ABA1F}" type="presParOf" srcId="{CDFDD926-8299-44A3-B37E-8721EC8BC0C8}" destId="{BBD2B8D0-F806-4D50-A8F7-0B05317BC1D2}" srcOrd="0" destOrd="0" presId="urn:microsoft.com/office/officeart/2008/layout/VerticalCurvedList"/>
    <dgm:cxn modelId="{956C40B5-8478-40D7-B5A4-6771BA2F529B}" type="presParOf" srcId="{C7226586-8315-4623-BF12-424DB7E29706}" destId="{DE2847CF-450E-4874-B149-6B0AACB14D9A}" srcOrd="7" destOrd="0" presId="urn:microsoft.com/office/officeart/2008/layout/VerticalCurvedList"/>
    <dgm:cxn modelId="{D38F0A78-EDCB-4CBB-B2EA-505E60FE9AC9}" type="presParOf" srcId="{C7226586-8315-4623-BF12-424DB7E29706}" destId="{E954D75E-7FFE-4B4E-A5F2-8D6BCBB530EC}" srcOrd="8" destOrd="0" presId="urn:microsoft.com/office/officeart/2008/layout/VerticalCurvedList"/>
    <dgm:cxn modelId="{2E486CC5-5287-4406-A0A4-CC1B83C4EF52}" type="presParOf" srcId="{E954D75E-7FFE-4B4E-A5F2-8D6BCBB530EC}" destId="{DBA80B29-F98E-4610-9BE3-A2F47F85D2A2}" srcOrd="0" destOrd="0" presId="urn:microsoft.com/office/officeart/2008/layout/VerticalCurvedList"/>
    <dgm:cxn modelId="{87FCCDCD-F8B4-4DEA-82C6-8DD43F52E210}" type="presParOf" srcId="{C7226586-8315-4623-BF12-424DB7E29706}" destId="{FCEA0AE6-FAC3-4ACE-BC26-6CAEAC549D06}" srcOrd="9" destOrd="0" presId="urn:microsoft.com/office/officeart/2008/layout/VerticalCurvedList"/>
    <dgm:cxn modelId="{4580D2B2-50AD-4954-AF58-6189DD077B0D}" type="presParOf" srcId="{C7226586-8315-4623-BF12-424DB7E29706}" destId="{175CCB7F-42D9-4061-9EDC-AB6C533E2231}" srcOrd="10" destOrd="0" presId="urn:microsoft.com/office/officeart/2008/layout/VerticalCurvedList"/>
    <dgm:cxn modelId="{499C7322-2321-449C-A1A0-B454447D5D73}" type="presParOf" srcId="{175CCB7F-42D9-4061-9EDC-AB6C533E2231}" destId="{3AFD42EA-4C35-496F-8C0D-1F47F125F988}" srcOrd="0" destOrd="0" presId="urn:microsoft.com/office/officeart/2008/layout/VerticalCurvedList"/>
    <dgm:cxn modelId="{594230F6-A5CF-4BCA-A438-DF6464211653}" type="presParOf" srcId="{C7226586-8315-4623-BF12-424DB7E29706}" destId="{7816100B-48BB-44A2-AA1F-0542CAAF01F0}" srcOrd="11" destOrd="0" presId="urn:microsoft.com/office/officeart/2008/layout/VerticalCurvedList"/>
    <dgm:cxn modelId="{834D5BF0-0FF0-4E2F-A14A-8E381C6E2505}" type="presParOf" srcId="{C7226586-8315-4623-BF12-424DB7E29706}" destId="{B3CEAF80-3DF8-4C20-95E9-A8275F439279}" srcOrd="12" destOrd="0" presId="urn:microsoft.com/office/officeart/2008/layout/VerticalCurvedList"/>
    <dgm:cxn modelId="{169DB364-7098-434D-A942-DEBB1302CDF2}" type="presParOf" srcId="{B3CEAF80-3DF8-4C20-95E9-A8275F439279}" destId="{3A82A13C-E955-4457-BF6B-D76488E7FF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60497-7964-4B44-B753-B4F2F2E710C7}">
      <dsp:nvSpPr>
        <dsp:cNvPr id="0" name=""/>
        <dsp:cNvSpPr/>
      </dsp:nvSpPr>
      <dsp:spPr>
        <a:xfrm>
          <a:off x="-6208499" y="-949803"/>
          <a:ext cx="7390326" cy="7390326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54EC9-2502-42FF-B276-83B896E69717}">
      <dsp:nvSpPr>
        <dsp:cNvPr id="0" name=""/>
        <dsp:cNvSpPr/>
      </dsp:nvSpPr>
      <dsp:spPr>
        <a:xfrm>
          <a:off x="440054" y="234913"/>
          <a:ext cx="5602905" cy="68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2-in-1</a:t>
          </a:r>
          <a:r>
            <a:rPr lang="en-US" sz="17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 Functionality </a:t>
          </a:r>
          <a:r>
            <a:rPr lang="en-US" altLang="zh-TW" sz="17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- </a:t>
          </a:r>
          <a:r>
            <a:rPr lang="en-US" sz="17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Wi-Fi Router / Hotspot and Power Bank</a:t>
          </a:r>
          <a:endParaRPr lang="zh-TW" altLang="en-US" sz="1700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440054" y="234913"/>
        <a:ext cx="5602905" cy="686519"/>
      </dsp:txXfrm>
    </dsp:sp>
    <dsp:sp modelId="{191E15E5-52DD-441F-B31C-0F17E6C52571}">
      <dsp:nvSpPr>
        <dsp:cNvPr id="0" name=""/>
        <dsp:cNvSpPr/>
      </dsp:nvSpPr>
      <dsp:spPr>
        <a:xfrm>
          <a:off x="78765" y="216883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8C5CE-3434-4411-A61F-18073EB83F24}">
      <dsp:nvSpPr>
        <dsp:cNvPr id="0" name=""/>
        <dsp:cNvSpPr/>
      </dsp:nvSpPr>
      <dsp:spPr>
        <a:xfrm>
          <a:off x="915550" y="1099010"/>
          <a:ext cx="5127408" cy="692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2.4G (2x2) </a:t>
          </a:r>
          <a:r>
            <a:rPr lang="en-US" altLang="zh-TW" sz="1700" b="0" i="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Fast Wireless speeds up to 300 Mbps</a:t>
          </a:r>
          <a:endParaRPr lang="zh-TW" altLang="en-US" sz="1700" b="0" i="1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915550" y="1099010"/>
        <a:ext cx="5127408" cy="692293"/>
      </dsp:txXfrm>
    </dsp:sp>
    <dsp:sp modelId="{E4FF60F0-42BC-43E0-8C98-68890F203F64}">
      <dsp:nvSpPr>
        <dsp:cNvPr id="0" name=""/>
        <dsp:cNvSpPr/>
      </dsp:nvSpPr>
      <dsp:spPr>
        <a:xfrm>
          <a:off x="554261" y="1083867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B81A1-6217-42E0-B060-1545EEC51E59}">
      <dsp:nvSpPr>
        <dsp:cNvPr id="0" name=""/>
        <dsp:cNvSpPr/>
      </dsp:nvSpPr>
      <dsp:spPr>
        <a:xfrm>
          <a:off x="1132983" y="1963104"/>
          <a:ext cx="4909976" cy="698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4000 </a:t>
          </a:r>
          <a:r>
            <a:rPr lang="en-US" altLang="zh-TW" sz="1700" b="1" kern="1200" dirty="0" err="1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mAh</a:t>
          </a:r>
          <a:r>
            <a:rPr lang="en-US" altLang="zh-TW" sz="17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 USB Power Bank - </a:t>
          </a:r>
          <a:r>
            <a:rPr lang="en-US" sz="17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Charge most portable devices</a:t>
          </a:r>
          <a:endParaRPr lang="zh-TW" altLang="en-US" sz="1700" b="0" i="1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1132983" y="1963104"/>
        <a:ext cx="4909976" cy="698074"/>
      </dsp:txXfrm>
    </dsp:sp>
    <dsp:sp modelId="{BBD2B8D0-F806-4D50-A8F7-0B05317BC1D2}">
      <dsp:nvSpPr>
        <dsp:cNvPr id="0" name=""/>
        <dsp:cNvSpPr/>
      </dsp:nvSpPr>
      <dsp:spPr>
        <a:xfrm>
          <a:off x="771694" y="1950852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847CF-450E-4874-B149-6B0AACB14D9A}">
      <dsp:nvSpPr>
        <dsp:cNvPr id="0" name=""/>
        <dsp:cNvSpPr/>
      </dsp:nvSpPr>
      <dsp:spPr>
        <a:xfrm>
          <a:off x="1132983" y="2827198"/>
          <a:ext cx="4909976" cy="702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Up to </a:t>
          </a:r>
          <a:r>
            <a:rPr lang="en-US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8 hours </a:t>
          </a:r>
          <a:r>
            <a:rPr lang="en-US" sz="17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of continuous operation</a:t>
          </a:r>
          <a:endParaRPr lang="zh-TW" altLang="en-US" sz="1700" b="0" i="1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1132983" y="2827198"/>
        <a:ext cx="4909976" cy="702756"/>
      </dsp:txXfrm>
    </dsp:sp>
    <dsp:sp modelId="{DBA80B29-F98E-4610-9BE3-A2F47F85D2A2}">
      <dsp:nvSpPr>
        <dsp:cNvPr id="0" name=""/>
        <dsp:cNvSpPr/>
      </dsp:nvSpPr>
      <dsp:spPr>
        <a:xfrm>
          <a:off x="771694" y="2817287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A0AE6-FAC3-4ACE-BC26-6CAEAC549D06}">
      <dsp:nvSpPr>
        <dsp:cNvPr id="0" name=""/>
        <dsp:cNvSpPr/>
      </dsp:nvSpPr>
      <dsp:spPr>
        <a:xfrm>
          <a:off x="915550" y="3691295"/>
          <a:ext cx="5127408" cy="708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0" kern="1200" dirty="0" err="1" smtClean="0">
              <a:ln w="1905"/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mydlink</a:t>
          </a:r>
          <a:r>
            <a:rPr lang="en-US" altLang="zh-TW" sz="1700" b="0" kern="1200" dirty="0" smtClean="0">
              <a:ln w="1905"/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 SharePort</a:t>
          </a:r>
          <a:r>
            <a:rPr lang="en-US" altLang="zh-TW" sz="1700" b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™</a:t>
          </a:r>
          <a:r>
            <a:rPr lang="en-US" altLang="zh-TW" sz="1700" b="0" kern="1200" dirty="0" smtClean="0">
              <a:ln w="1905"/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 a</a:t>
          </a:r>
          <a:r>
            <a:rPr lang="en-US" altLang="zh-TW" sz="1700" b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pp</a:t>
          </a:r>
          <a:r>
            <a:rPr lang="en-US" altLang="zh-TW" sz="1700" b="0" kern="1200" dirty="0" smtClean="0">
              <a:ln w="1905"/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 and SharePort</a:t>
          </a:r>
          <a:r>
            <a:rPr lang="en-US" altLang="zh-TW" sz="1700" b="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™</a:t>
          </a:r>
          <a:r>
            <a:rPr lang="en-US" altLang="zh-TW" sz="1700" b="0" kern="1200" dirty="0" smtClean="0">
              <a:ln w="1905"/>
              <a:solidFill>
                <a:schemeClr val="tx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 Web Access</a:t>
          </a:r>
          <a:endParaRPr lang="zh-TW" altLang="en-US" sz="1700" b="0" i="1" kern="1200" dirty="0">
            <a:solidFill>
              <a:schemeClr val="tx1"/>
            </a:solidFill>
            <a:effectLst/>
            <a:latin typeface="Calibri" pitchFamily="34" charset="0"/>
            <a:ea typeface="+mn-ea"/>
            <a:cs typeface="Calibri" pitchFamily="34" charset="0"/>
          </a:endParaRPr>
        </a:p>
      </dsp:txBody>
      <dsp:txXfrm>
        <a:off x="915550" y="3691295"/>
        <a:ext cx="5127408" cy="708531"/>
      </dsp:txXfrm>
    </dsp:sp>
    <dsp:sp modelId="{3AFD42EA-4C35-496F-8C0D-1F47F125F988}">
      <dsp:nvSpPr>
        <dsp:cNvPr id="0" name=""/>
        <dsp:cNvSpPr/>
      </dsp:nvSpPr>
      <dsp:spPr>
        <a:xfrm>
          <a:off x="554261" y="3684272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6100B-48BB-44A2-AA1F-0542CAAF01F0}">
      <dsp:nvSpPr>
        <dsp:cNvPr id="0" name=""/>
        <dsp:cNvSpPr/>
      </dsp:nvSpPr>
      <dsp:spPr>
        <a:xfrm>
          <a:off x="440054" y="4618812"/>
          <a:ext cx="5602905" cy="587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88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Embedded Battery allows user to share Internet or multimedia content </a:t>
          </a:r>
          <a:r>
            <a:rPr lang="en-US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rPr>
            <a:t>anytime, anywhere</a:t>
          </a:r>
          <a:endParaRPr lang="zh-TW" altLang="en-US" sz="1700" b="1" i="1" kern="1200" dirty="0">
            <a:solidFill>
              <a:schemeClr val="tx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440054" y="4618812"/>
        <a:ext cx="5602905" cy="587467"/>
      </dsp:txXfrm>
    </dsp:sp>
    <dsp:sp modelId="{3A82A13C-E955-4457-BF6B-D76488E7FF63}">
      <dsp:nvSpPr>
        <dsp:cNvPr id="0" name=""/>
        <dsp:cNvSpPr/>
      </dsp:nvSpPr>
      <dsp:spPr>
        <a:xfrm>
          <a:off x="78765" y="4551256"/>
          <a:ext cx="722578" cy="722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76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3" tIns="44851" rIns="89703" bIns="448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345" y="0"/>
            <a:ext cx="294576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3" tIns="44851" rIns="89703" bIns="448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736"/>
            <a:ext cx="294576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3" tIns="44851" rIns="89703" bIns="448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345" y="9428736"/>
            <a:ext cx="294576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3" tIns="44851" rIns="89703" bIns="448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8547319-ED06-46A4-8230-019A11551D74}" type="slidenum">
              <a:rPr lang="en-GB">
                <a:latin typeface="Calibri" pitchFamily="34" charset="0"/>
              </a:rPr>
              <a:pPr>
                <a:defRPr/>
              </a:pPr>
              <a:t>‹#›</a:t>
            </a:fld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04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76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3" tIns="44851" rIns="89703" bIns="448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345" y="0"/>
            <a:ext cx="294576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3" tIns="44851" rIns="89703" bIns="448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95" y="4713584"/>
            <a:ext cx="5436886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3" tIns="44851" rIns="89703" bIns="448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736"/>
            <a:ext cx="294576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3" tIns="44851" rIns="89703" bIns="448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345" y="9428736"/>
            <a:ext cx="294576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03" tIns="44851" rIns="89703" bIns="448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6A17081-291F-4F12-842C-7DA988A8CD1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14962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26121-E77C-4AB5-AF0F-1A9DCEF11C34}" type="slidenum">
              <a:rPr lang="en-US" altLang="zh-TW" smtClean="0"/>
              <a:pPr/>
              <a:t>1</a:t>
            </a:fld>
            <a:endParaRPr lang="en-US" altLang="zh-TW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TW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17081-291F-4F12-842C-7DA988A8CD1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668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17081-291F-4F12-842C-7DA988A8CD1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328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17081-291F-4F12-842C-7DA988A8CD1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197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D134-0F67-4505-AC06-217A6A58B38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94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0A95B-25B3-414A-A637-C64412D9A2A9}" type="slidenum">
              <a:rPr lang="en-US" altLang="zh-TW"/>
              <a:pPr/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DLNA in the future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0A95B-25B3-414A-A637-C64412D9A2A9}" type="slidenum">
              <a:rPr lang="en-US" altLang="zh-TW"/>
              <a:pPr/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17081-291F-4F12-842C-7DA988A8CD1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81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altLang="zh-TW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Scheduled Internet connections</a:t>
            </a: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Save money </a:t>
            </a:r>
            <a:r>
              <a:rPr lang="en-US" sz="1800" dirty="0" smtClean="0">
                <a:solidFill>
                  <a:schemeClr val="tx1"/>
                </a:solidFill>
                <a:cs typeface="Calibri" pitchFamily="34" charset="0"/>
              </a:rPr>
              <a:t>and power when no</a:t>
            </a:r>
            <a:br>
              <a:rPr lang="en-US" sz="1800" dirty="0" smtClean="0">
                <a:solidFill>
                  <a:schemeClr val="tx1"/>
                </a:solidFill>
                <a:cs typeface="Calibri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cs typeface="Calibri" pitchFamily="34" charset="0"/>
              </a:rPr>
              <a:t>connection is needed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0A95B-25B3-414A-A637-C64412D9A2A9}" type="slidenum">
              <a:rPr lang="en-US" altLang="zh-TW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0A95B-25B3-414A-A637-C64412D9A2A9}" type="slidenum">
              <a:rPr lang="en-US" altLang="zh-TW"/>
              <a:pPr/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17081-291F-4F12-842C-7DA988A8CD12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89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79168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900113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2772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0"/>
            <a:endParaRPr lang="en-US" altLang="zh-TW" dirty="0" smtClean="0"/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297989" name="Line 5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 pitchFamily="34" charset="0"/>
              <a:ea typeface="+mn-ea"/>
            </a:endParaRPr>
          </a:p>
        </p:txBody>
      </p:sp>
      <p:pic>
        <p:nvPicPr>
          <p:cNvPr id="1029" name="Picture 10" descr="Strip_20_PPT_Blu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9" r:id="rId2"/>
    <p:sldLayoutId id="2147484090" r:id="rId3"/>
    <p:sldLayoutId id="2147484091" r:id="rId4"/>
    <p:sldLayoutId id="2147484099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BD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BD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BD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BD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SzPct val="115000"/>
        <a:buBlip>
          <a:blip r:embed="rId8"/>
        </a:buBlip>
        <a:defRPr sz="2000">
          <a:solidFill>
            <a:srgbClr val="00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marL="442913" indent="-166688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Calibri" pitchFamily="34" charset="0"/>
          <a:ea typeface="ＭＳ Ｐゴシック" pitchFamily="-112" charset="-128"/>
        </a:defRPr>
      </a:lvl2pPr>
      <a:lvl3pPr marL="809625" indent="-1873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Calibri" pitchFamily="34" charset="0"/>
          <a:ea typeface="ＭＳ Ｐゴシック" pitchFamily="-112" charset="-128"/>
        </a:defRPr>
      </a:lvl3pPr>
      <a:lvl4pPr marL="1162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Calibri" pitchFamily="34" charset="0"/>
          <a:ea typeface="ＭＳ Ｐゴシック" pitchFamily="-112" charset="-128"/>
        </a:defRPr>
      </a:lvl4pPr>
      <a:lvl5pPr marL="152400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Calibri" pitchFamily="34" charset="0"/>
          <a:ea typeface="ＭＳ Ｐゴシック" pitchFamily="-112" charset="-128"/>
        </a:defRPr>
      </a:lvl5pPr>
      <a:lvl6pPr marL="1981200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438400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895600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352800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ird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0"/>
            <a:endParaRPr lang="en-US" altLang="zh-TW" dirty="0" smtClean="0"/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 pitchFamily="34" charset="0"/>
              <a:ea typeface="+mn-ea"/>
            </a:endParaRPr>
          </a:p>
        </p:txBody>
      </p:sp>
      <p:sp>
        <p:nvSpPr>
          <p:cNvPr id="372747" name="Line 11"/>
          <p:cNvSpPr>
            <a:spLocks noChangeShapeType="1"/>
          </p:cNvSpPr>
          <p:nvPr userDrawn="1"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 pitchFamily="34" charset="0"/>
              <a:ea typeface="+mn-ea"/>
            </a:endParaRPr>
          </a:p>
        </p:txBody>
      </p:sp>
      <p:pic>
        <p:nvPicPr>
          <p:cNvPr id="2055" name="Picture 10" descr="Strip_20_PPT_Blu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Calibri" pitchFamily="34" charset="0"/>
          <a:ea typeface="ＭＳ Ｐゴシック" pitchFamily="-112" charset="-128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Calibri" pitchFamily="34" charset="0"/>
          <a:ea typeface="ＭＳ Ｐゴシック" pitchFamily="-112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Calibri" pitchFamily="34" charset="0"/>
          <a:ea typeface="ＭＳ Ｐゴシック" pitchFamily="-112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Calibri" pitchFamily="34" charset="0"/>
          <a:ea typeface="ＭＳ Ｐゴシック" pitchFamily="-112" charset="-128"/>
        </a:defRPr>
      </a:lvl5pPr>
      <a:lvl6pPr marL="19812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lan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763"/>
            <a:ext cx="91408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0"/>
            <a:endParaRPr lang="en-US" altLang="zh-TW" dirty="0" smtClean="0"/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497670" name="Line 6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 pitchFamily="34" charset="0"/>
              <a:ea typeface="+mn-ea"/>
            </a:endParaRPr>
          </a:p>
        </p:txBody>
      </p:sp>
      <p:sp>
        <p:nvSpPr>
          <p:cNvPr id="497671" name="Line 7"/>
          <p:cNvSpPr>
            <a:spLocks noChangeShapeType="1"/>
          </p:cNvSpPr>
          <p:nvPr userDrawn="1"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 pitchFamily="34" charset="0"/>
              <a:ea typeface="+mn-ea"/>
            </a:endParaRPr>
          </a:p>
        </p:txBody>
      </p:sp>
      <p:pic>
        <p:nvPicPr>
          <p:cNvPr id="3079" name="Picture 10" descr="Strip_20_PPT_Blu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marL="452438" indent="-18573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Calibri" pitchFamily="34" charset="0"/>
          <a:ea typeface="ＭＳ Ｐゴシック" pitchFamily="-112" charset="-128"/>
        </a:defRPr>
      </a:lvl2pPr>
      <a:lvl3pPr marL="809625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Calibri" pitchFamily="34" charset="0"/>
          <a:ea typeface="ＭＳ Ｐゴシック" pitchFamily="-112" charset="-128"/>
        </a:defRPr>
      </a:lvl3pPr>
      <a:lvl4pPr marL="1160463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Calibri" pitchFamily="34" charset="0"/>
          <a:ea typeface="ＭＳ Ｐゴシック" pitchFamily="-112" charset="-128"/>
        </a:defRPr>
      </a:lvl4pPr>
      <a:lvl5pPr marL="15240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Calibri" pitchFamily="34" charset="0"/>
          <a:ea typeface="ＭＳ Ｐゴシック" pitchFamily="-112" charset="-128"/>
        </a:defRPr>
      </a:lvl5pPr>
      <a:lvl6pPr marL="1981200" indent="-1841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41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41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41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0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/>
          </p:cNvSpPr>
          <p:nvPr/>
        </p:nvSpPr>
        <p:spPr bwMode="auto">
          <a:xfrm>
            <a:off x="4937125" y="5349875"/>
            <a:ext cx="3929063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SzPct val="115000"/>
              <a:buFontTx/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2913" indent="-166688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9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5240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19812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384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956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528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400" dirty="0" smtClean="0">
                <a:latin typeface="Calibri" pitchFamily="34" charset="0"/>
                <a:ea typeface="新細明體" charset="-120"/>
                <a:cs typeface="Calibri" pitchFamily="34" charset="0"/>
              </a:rPr>
              <a:t>Sales Guide V1.00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400" dirty="0" smtClean="0">
                <a:latin typeface="Calibri" pitchFamily="34" charset="0"/>
                <a:ea typeface="新細明體" charset="-120"/>
                <a:cs typeface="Calibri" pitchFamily="34" charset="0"/>
              </a:rPr>
              <a:t>Douglas Liu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TW" sz="1400" smtClean="0">
                <a:latin typeface="Calibri" pitchFamily="34" charset="0"/>
                <a:ea typeface="新細明體" charset="-120"/>
                <a:cs typeface="Calibri" pitchFamily="34" charset="0"/>
              </a:rPr>
              <a:t>Jan, 2013</a:t>
            </a:r>
            <a:endParaRPr lang="en-US" altLang="zh-TW" sz="1400" dirty="0" smtClean="0">
              <a:latin typeface="Calibri" pitchFamily="34" charset="0"/>
              <a:ea typeface="新細明體" charset="-120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78274" y="2133600"/>
            <a:ext cx="862538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0" lang="en-US" altLang="zh-TW" sz="4800" b="1" i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MS PGothic" pitchFamily="34" charset="-128"/>
              </a:rPr>
              <a:t>DIR-508L</a:t>
            </a:r>
          </a:p>
          <a:p>
            <a:pPr>
              <a:lnSpc>
                <a:spcPct val="80000"/>
              </a:lnSpc>
            </a:pPr>
            <a:endParaRPr kumimoji="0" lang="en-US" altLang="zh-TW" sz="1400" b="1" i="1" dirty="0" smtClean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endParaRPr lang="en-US" altLang="zh-TW" sz="28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800" b="1" dirty="0" smtClean="0">
                <a:latin typeface="Calibri" pitchFamily="34" charset="0"/>
              </a:rPr>
              <a:t>N300 </a:t>
            </a:r>
            <a:r>
              <a:rPr lang="en-US" altLang="zh-TW" sz="2800" b="1" dirty="0">
                <a:latin typeface="Calibri" pitchFamily="34" charset="0"/>
              </a:rPr>
              <a:t>Portable Router and </a:t>
            </a:r>
            <a:endParaRPr lang="en-US" altLang="zh-TW" sz="28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altLang="zh-TW" sz="28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800" b="1" dirty="0" smtClean="0">
                <a:latin typeface="Calibri" pitchFamily="34" charset="0"/>
              </a:rPr>
              <a:t>Charger</a:t>
            </a:r>
            <a:endParaRPr lang="en-US" altLang="zh-TW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b="5655"/>
          <a:stretch/>
        </p:blipFill>
        <p:spPr bwMode="auto">
          <a:xfrm flipH="1">
            <a:off x="-32063" y="1523026"/>
            <a:ext cx="8484760" cy="514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群組 24"/>
          <p:cNvGrpSpPr/>
          <p:nvPr/>
        </p:nvGrpSpPr>
        <p:grpSpPr>
          <a:xfrm>
            <a:off x="5945217" y="1219200"/>
            <a:ext cx="2669066" cy="115036"/>
            <a:chOff x="8316513" y="1219200"/>
            <a:chExt cx="323169" cy="494458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8637585" y="1219200"/>
              <a:ext cx="0" cy="49445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H="1">
              <a:off x="8316513" y="1713658"/>
              <a:ext cx="32316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標題 6"/>
          <p:cNvSpPr txBox="1">
            <a:spLocks/>
          </p:cNvSpPr>
          <p:nvPr/>
        </p:nvSpPr>
        <p:spPr>
          <a:xfrm>
            <a:off x="301625" y="204788"/>
            <a:ext cx="8637588" cy="4413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noProof="0" dirty="0" smtClean="0">
                <a:ln w="9000" cmpd="sng">
                  <a:noFill/>
                  <a:prstDash val="solid"/>
                </a:ln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ＭＳ Ｐゴシック" pitchFamily="-112" charset="-128"/>
              </a:rPr>
              <a:t>Hotel</a:t>
            </a:r>
            <a:endParaRPr kumimoji="0" lang="zh-TW" altLang="en-US" sz="2800" b="1" i="0" u="none" strike="noStrike" kern="0" cap="none" spc="0" normalizeH="0" baseline="0" noProof="0" dirty="0">
              <a:ln w="9000" cmpd="sng">
                <a:noFill/>
                <a:prstDash val="solid"/>
              </a:ln>
              <a:effectLst/>
              <a:uLnTx/>
              <a:uFillTx/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Picture 5" descr="DAP-259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3249" y="1165837"/>
            <a:ext cx="772880" cy="12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 27"/>
          <p:cNvSpPr/>
          <p:nvPr/>
        </p:nvSpPr>
        <p:spPr>
          <a:xfrm>
            <a:off x="4038248" y="6075600"/>
            <a:ext cx="1417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0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Wi-Fi IP: 192.168.0.100</a:t>
            </a:r>
            <a:endParaRPr lang="zh-TW" altLang="en-US" sz="10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 descr="G:\HJ-Work\ClaireCheng\Power Point Matrial\Icons\worl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39" y="230614"/>
            <a:ext cx="1103622" cy="11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8138713" y="0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b="1" dirty="0" smtClean="0">
                <a:solidFill>
                  <a:srgbClr val="0066FF"/>
                </a:solidFill>
                <a:latin typeface="Calibri" pitchFamily="34" charset="0"/>
              </a:rPr>
              <a:t>Internet</a:t>
            </a:r>
            <a:endParaRPr lang="zh-TW" altLang="en-US" sz="1100" b="1" dirty="0">
              <a:solidFill>
                <a:srgbClr val="0066FF"/>
              </a:solidFill>
              <a:latin typeface="Calibri" pitchFamily="34" charset="0"/>
            </a:endParaRPr>
          </a:p>
        </p:txBody>
      </p:sp>
      <p:pic>
        <p:nvPicPr>
          <p:cNvPr id="33" name="Picture 2" descr="D:\07168\Desktop\Wireless-Interferenc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3349">
            <a:off x="6431859" y="2050584"/>
            <a:ext cx="839733" cy="6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94066" y="907941"/>
            <a:ext cx="6163865" cy="1457544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SzPct val="115000"/>
              <a:buBlip>
                <a:blip r:embed="rId7"/>
              </a:buBlip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442913" indent="-166688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809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15240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19812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384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956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528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zh-TW" sz="1800" b="1" dirty="0" smtClean="0"/>
              <a:t>Wi-Fi </a:t>
            </a:r>
            <a:r>
              <a:rPr lang="en-US" altLang="zh-TW" sz="1800" b="1" dirty="0"/>
              <a:t>Hotspot Mode</a:t>
            </a:r>
            <a:endParaRPr lang="en-US" altLang="zh-TW" sz="1800" dirty="0"/>
          </a:p>
          <a:p>
            <a:pPr lvl="1"/>
            <a:r>
              <a:rPr lang="en-US" altLang="zh-TW" dirty="0"/>
              <a:t>Share an Internet connection from </a:t>
            </a:r>
            <a:r>
              <a:rPr lang="en-US" altLang="zh-TW" dirty="0" smtClean="0"/>
              <a:t>the hotel room, airport </a:t>
            </a:r>
            <a:r>
              <a:rPr lang="en-US" altLang="zh-TW" dirty="0"/>
              <a:t>or </a:t>
            </a:r>
            <a:r>
              <a:rPr lang="en-US" altLang="zh-TW" dirty="0" smtClean="0"/>
              <a:t>cafe</a:t>
            </a:r>
            <a:endParaRPr lang="en-US" altLang="zh-TW" dirty="0"/>
          </a:p>
          <a:p>
            <a:pPr lvl="1">
              <a:buFont typeface="Arial" pitchFamily="34" charset="0"/>
              <a:buChar char="•"/>
            </a:pP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49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520060" y="2881643"/>
            <a:ext cx="81872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9pPr>
          </a:lstStyle>
          <a:p>
            <a:r>
              <a:rPr lang="en-US" altLang="zh-TW" sz="48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</a:rPr>
              <a:t>Selling Points</a:t>
            </a:r>
            <a:endParaRPr lang="zh-TW" altLang="en-US" sz="4800" b="1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42" y="1114460"/>
            <a:ext cx="3093607" cy="231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39" y="1964122"/>
            <a:ext cx="3093607" cy="231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54" y="2836297"/>
            <a:ext cx="3097645" cy="231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00" y="72334"/>
            <a:ext cx="729666" cy="72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83" y="3562732"/>
            <a:ext cx="3168583" cy="242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21" y="4354820"/>
            <a:ext cx="2808697" cy="211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3045666" y="972095"/>
            <a:ext cx="6098334" cy="91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8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7675" indent="-2000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8038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840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6192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1800" dirty="0" err="1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mydlink</a:t>
            </a:r>
            <a:r>
              <a:rPr lang="en-US" altLang="zh-TW" sz="1800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1800" dirty="0" err="1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SharePort</a:t>
            </a:r>
            <a:r>
              <a:rPr lang="en-US" altLang="zh-TW" sz="1800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™ app</a:t>
            </a:r>
          </a:p>
          <a:p>
            <a:pPr marL="0" indent="0">
              <a:buNone/>
              <a:defRPr/>
            </a:pPr>
            <a:r>
              <a:rPr lang="en-US" altLang="zh-TW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Remote </a:t>
            </a: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 with </a:t>
            </a:r>
            <a:r>
              <a:rPr lang="en-US" altLang="zh-TW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mydlink</a:t>
            </a:r>
            <a:r>
              <a:rPr lang="en-US" altLang="zh-TW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service wherever you are!</a:t>
            </a:r>
          </a:p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Easy Local access directly.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28538" y="332656"/>
            <a:ext cx="5008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latin typeface="Calibri" pitchFamily="34" charset="0"/>
              </a:rPr>
              <a:t>m</a:t>
            </a:r>
            <a:r>
              <a:rPr lang="en-US" altLang="zh-TW" sz="2800" b="1" dirty="0" smtClean="0">
                <a:latin typeface="Calibri" pitchFamily="34" charset="0"/>
              </a:rPr>
              <a:t>ydlink SharePort™ Mobile App</a:t>
            </a:r>
            <a:endParaRPr lang="zh-TW" altLang="en-US" sz="2800" b="1" dirty="0">
              <a:latin typeface="Calibri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64552" y="6497924"/>
            <a:ext cx="4053326" cy="29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8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7675" indent="-2000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8038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840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6192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Supports both </a:t>
            </a:r>
            <a:r>
              <a:rPr lang="en-US" altLang="zh-TW" sz="1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iOS</a:t>
            </a:r>
            <a:r>
              <a:rPr lang="en-US" altLang="zh-TW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Android devices!</a:t>
            </a:r>
          </a:p>
        </p:txBody>
      </p:sp>
    </p:spTree>
    <p:extLst>
      <p:ext uri="{BB962C8B-B14F-4D97-AF65-F5344CB8AC3E}">
        <p14:creationId xmlns:p14="http://schemas.microsoft.com/office/powerpoint/2010/main" val="3287918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769046" y="5679842"/>
            <a:ext cx="265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 smtClean="0">
                <a:latin typeface="Calibri" pitchFamily="34" charset="0"/>
              </a:rPr>
              <a:t>HELPFUL CATEGORY VIEW</a:t>
            </a:r>
            <a:endParaRPr lang="zh-TW" altLang="en-US" sz="1800" b="1" dirty="0">
              <a:latin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8538" y="332656"/>
            <a:ext cx="510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Calibri" pitchFamily="34" charset="0"/>
              </a:rPr>
              <a:t>D-Link SharePort</a:t>
            </a:r>
            <a:r>
              <a:rPr lang="en-US" altLang="zh-TW" sz="2800" b="1" baseline="30000" dirty="0" smtClean="0">
                <a:latin typeface="Calibri" pitchFamily="34" charset="0"/>
              </a:rPr>
              <a:t>™</a:t>
            </a:r>
            <a:r>
              <a:rPr lang="en-US" altLang="zh-TW" sz="2800" b="1" dirty="0" smtClean="0">
                <a:latin typeface="Calibri" pitchFamily="34" charset="0"/>
              </a:rPr>
              <a:t> Web Access UI</a:t>
            </a:r>
            <a:endParaRPr lang="zh-TW" altLang="en-US" sz="2800" b="1" dirty="0">
              <a:latin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1886" y="5274233"/>
            <a:ext cx="211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 smtClean="0">
                <a:latin typeface="Calibri" pitchFamily="34" charset="0"/>
              </a:rPr>
              <a:t>TRADITIONAL</a:t>
            </a:r>
          </a:p>
          <a:p>
            <a:r>
              <a:rPr lang="en-US" altLang="zh-TW" sz="1800" b="1" dirty="0" smtClean="0">
                <a:latin typeface="Calibri" pitchFamily="34" charset="0"/>
              </a:rPr>
              <a:t> FOLDER VIEW</a:t>
            </a:r>
            <a:endParaRPr lang="zh-TW" altLang="en-US" sz="1800" b="1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1160958"/>
            <a:ext cx="5985226" cy="399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046" y="1856358"/>
            <a:ext cx="5563605" cy="3703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26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:\07730\Desktop\DIR-508L\V3_image\4_3_mydlink_not registered_no accoun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" b="35125"/>
          <a:stretch/>
        </p:blipFill>
        <p:spPr bwMode="auto">
          <a:xfrm>
            <a:off x="35277" y="1279353"/>
            <a:ext cx="3911277" cy="27880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7" name="圖片 6" descr="D:\07730\Desktop\DIR-508L\V3_image\13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0"/>
          <a:stretch/>
        </p:blipFill>
        <p:spPr bwMode="auto">
          <a:xfrm>
            <a:off x="579679" y="3303319"/>
            <a:ext cx="3911277" cy="330286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圖片 5" descr="D:\07730\Desktop\DIR-508L\V3_image\9_Internet Porfile Management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6"/>
          <a:stretch/>
        </p:blipFill>
        <p:spPr bwMode="auto">
          <a:xfrm>
            <a:off x="2394954" y="1950866"/>
            <a:ext cx="3911277" cy="33203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153989" y="1039403"/>
            <a:ext cx="4717262" cy="47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7675" indent="-2000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8038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840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6192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rgbClr val="0099CC"/>
                </a:solidFill>
                <a:latin typeface="Calibri" pitchFamily="34" charset="0"/>
              </a:rPr>
              <a:t>Easy-to-understand view of your router’s status!</a:t>
            </a:r>
          </a:p>
        </p:txBody>
      </p:sp>
      <p:pic>
        <p:nvPicPr>
          <p:cNvPr id="4" name="圖片 3" descr="D:\07730\Desktop\New\V3_image\1_disconnect _internet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3"/>
          <a:stretch/>
        </p:blipFill>
        <p:spPr bwMode="auto">
          <a:xfrm>
            <a:off x="3593043" y="3517274"/>
            <a:ext cx="4108026" cy="30536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6570617" y="1593669"/>
            <a:ext cx="1891839" cy="143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7675" indent="-2000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8038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840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6192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</a:rPr>
              <a:t>Easy to set up</a:t>
            </a:r>
          </a:p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</a:rPr>
              <a:t>Easy </a:t>
            </a:r>
            <a:r>
              <a:rPr lang="en-US" altLang="zh-TW" sz="1800" dirty="0">
                <a:solidFill>
                  <a:schemeClr val="tx1"/>
                </a:solidFill>
                <a:latin typeface="Calibri" pitchFamily="34" charset="0"/>
              </a:rPr>
              <a:t>to connect  </a:t>
            </a:r>
            <a:endParaRPr lang="en-US" altLang="zh-TW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</a:rPr>
              <a:t>Easy to control</a:t>
            </a:r>
          </a:p>
          <a:p>
            <a:pPr marL="0" indent="0">
              <a:buNone/>
              <a:defRPr/>
            </a:pPr>
            <a:endParaRPr lang="en-US" altLang="zh-TW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標題 6"/>
          <p:cNvSpPr txBox="1">
            <a:spLocks/>
          </p:cNvSpPr>
          <p:nvPr/>
        </p:nvSpPr>
        <p:spPr>
          <a:xfrm>
            <a:off x="301625" y="204788"/>
            <a:ext cx="8637588" cy="790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altLang="zh-TW" sz="2800" b="1" dirty="0" smtClean="0">
                <a:latin typeface="Calibri" pitchFamily="34" charset="0"/>
              </a:rPr>
              <a:t>Clear </a:t>
            </a:r>
            <a:r>
              <a:rPr lang="en-US" altLang="zh-TW" sz="2800" b="1" dirty="0">
                <a:latin typeface="Calibri" pitchFamily="34" charset="0"/>
              </a:rPr>
              <a:t>and Simple Web-based User </a:t>
            </a:r>
            <a:r>
              <a:rPr lang="en-US" altLang="zh-TW" sz="2800" b="1" dirty="0" smtClean="0">
                <a:latin typeface="Calibri" pitchFamily="34" charset="0"/>
              </a:rPr>
              <a:t>Interface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altLang="zh-TW" sz="2800" b="1" dirty="0" smtClean="0">
                <a:latin typeface="Calibri" pitchFamily="34" charset="0"/>
              </a:rPr>
              <a:t>-Big Screen Devices</a:t>
            </a:r>
            <a:endParaRPr lang="zh-TW" alt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51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2" y="2955213"/>
            <a:ext cx="44862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95288" y="1220990"/>
            <a:ext cx="8389937" cy="727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US" sz="1800" dirty="0" smtClean="0">
                <a:latin typeface="Calibri" pitchFamily="34" charset="0"/>
                <a:ea typeface="ＭＳ Ｐゴシック" pitchFamily="-112" charset="-128"/>
                <a:cs typeface="ＭＳ Ｐゴシック" pitchFamily="-112" charset="-128"/>
              </a:rPr>
              <a:t>Clearly see what’s missing,  and</a:t>
            </a:r>
          </a:p>
          <a:p>
            <a:pPr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US" sz="1800" dirty="0" smtClean="0">
                <a:latin typeface="Calibri" pitchFamily="34" charset="0"/>
                <a:ea typeface="ＭＳ Ｐゴシック" pitchFamily="-112" charset="-128"/>
                <a:cs typeface="ＭＳ Ｐゴシック" pitchFamily="-112" charset="-128"/>
              </a:rPr>
              <a:t>set it up right away!</a:t>
            </a:r>
            <a:endParaRPr lang="en-US" sz="1800" dirty="0"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標題 6"/>
          <p:cNvSpPr txBox="1">
            <a:spLocks/>
          </p:cNvSpPr>
          <p:nvPr/>
        </p:nvSpPr>
        <p:spPr>
          <a:xfrm>
            <a:off x="301625" y="204788"/>
            <a:ext cx="8637588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altLang="zh-TW" sz="2800" b="1" kern="0" dirty="0" smtClean="0">
                <a:ln w="9000" cmpd="sng">
                  <a:noFill/>
                  <a:prstDash val="solid"/>
                </a:ln>
                <a:latin typeface="Calibri" pitchFamily="34" charset="0"/>
                <a:ea typeface="ＭＳ Ｐゴシック" pitchFamily="-112" charset="-128"/>
                <a:cs typeface="ＭＳ Ｐゴシック" pitchFamily="-112" charset="-128"/>
              </a:rPr>
              <a:t>Easy </a:t>
            </a:r>
            <a:r>
              <a:rPr lang="en-US" altLang="zh-TW" sz="2800" b="1" kern="0" dirty="0">
                <a:ln w="9000" cmpd="sng">
                  <a:noFill/>
                  <a:prstDash val="solid"/>
                </a:ln>
                <a:latin typeface="Calibri" pitchFamily="34" charset="0"/>
                <a:ea typeface="ＭＳ Ｐゴシック" pitchFamily="-112" charset="-128"/>
                <a:cs typeface="ＭＳ Ｐゴシック" pitchFamily="-112" charset="-128"/>
              </a:rPr>
              <a:t>Router Setup </a:t>
            </a:r>
            <a:r>
              <a:rPr lang="en-US" altLang="zh-TW" sz="2800" b="1" kern="0" dirty="0" smtClean="0">
                <a:ln w="9000" cmpd="sng">
                  <a:noFill/>
                  <a:prstDash val="solid"/>
                </a:ln>
                <a:latin typeface="Calibri" pitchFamily="34" charset="0"/>
                <a:ea typeface="ＭＳ Ｐゴシック" pitchFamily="-112" charset="-128"/>
                <a:cs typeface="ＭＳ Ｐゴシック" pitchFamily="-112" charset="-128"/>
              </a:rPr>
              <a:t>Interface </a:t>
            </a:r>
            <a:endParaRPr lang="zh-TW" altLang="en-US" sz="2800" b="1" kern="0" dirty="0">
              <a:ln w="9000" cmpd="sng">
                <a:noFill/>
                <a:prstDash val="solid"/>
              </a:ln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01" y="1550275"/>
            <a:ext cx="44100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57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153989" y="1039403"/>
            <a:ext cx="4717262" cy="47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7675" indent="-2000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8038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840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6192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rgbClr val="0099CC"/>
                </a:solidFill>
                <a:latin typeface="Calibri" pitchFamily="34" charset="0"/>
              </a:rPr>
              <a:t>Easy-to-understand view of your router’s status!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6570617" y="1593669"/>
            <a:ext cx="1891839" cy="143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7675" indent="-2000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8038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840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6192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</a:rPr>
              <a:t>Easy to set up</a:t>
            </a:r>
          </a:p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</a:rPr>
              <a:t>Easy </a:t>
            </a:r>
            <a:r>
              <a:rPr lang="en-US" altLang="zh-TW" sz="1800" dirty="0">
                <a:solidFill>
                  <a:schemeClr val="tx1"/>
                </a:solidFill>
                <a:latin typeface="Calibri" pitchFamily="34" charset="0"/>
              </a:rPr>
              <a:t>to connect  </a:t>
            </a:r>
            <a:endParaRPr lang="en-US" altLang="zh-TW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</a:rPr>
              <a:t>Easy to control</a:t>
            </a:r>
          </a:p>
          <a:p>
            <a:pPr marL="0" indent="0">
              <a:buNone/>
              <a:defRPr/>
            </a:pPr>
            <a:endParaRPr lang="en-US" altLang="zh-TW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9" y="2697706"/>
            <a:ext cx="2880000" cy="37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4" y="1506561"/>
            <a:ext cx="2880000" cy="374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6"/>
          <p:cNvSpPr txBox="1">
            <a:spLocks/>
          </p:cNvSpPr>
          <p:nvPr/>
        </p:nvSpPr>
        <p:spPr>
          <a:xfrm>
            <a:off x="301625" y="204788"/>
            <a:ext cx="8637588" cy="790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altLang="zh-TW" sz="2800" b="1" dirty="0" smtClean="0">
                <a:latin typeface="Calibri" pitchFamily="34" charset="0"/>
              </a:rPr>
              <a:t>Clear </a:t>
            </a:r>
            <a:r>
              <a:rPr lang="en-US" altLang="zh-TW" sz="2800" b="1" dirty="0">
                <a:latin typeface="Calibri" pitchFamily="34" charset="0"/>
              </a:rPr>
              <a:t>and Simple Web-based User </a:t>
            </a:r>
            <a:r>
              <a:rPr lang="en-US" altLang="zh-TW" sz="2800" b="1" dirty="0" smtClean="0">
                <a:latin typeface="Calibri" pitchFamily="34" charset="0"/>
              </a:rPr>
              <a:t>Interface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altLang="zh-TW" sz="2800" b="1" dirty="0" smtClean="0">
                <a:latin typeface="Calibri" pitchFamily="34" charset="0"/>
              </a:rPr>
              <a:t>-Small Screen Devices</a:t>
            </a:r>
            <a:endParaRPr lang="zh-TW" alt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63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178848" y="1108181"/>
            <a:ext cx="8889848" cy="65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47675" indent="-20002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808038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16840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16192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</a:rPr>
              <a:t>The Internet </a:t>
            </a:r>
            <a:r>
              <a:rPr lang="en-US" altLang="zh-TW" sz="1800" dirty="0">
                <a:solidFill>
                  <a:schemeClr val="tx1"/>
                </a:solidFill>
                <a:latin typeface="Calibri" pitchFamily="34" charset="0"/>
              </a:rPr>
              <a:t>Profile </a:t>
            </a: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</a:rPr>
              <a:t>Management remembers connection details. Simply </a:t>
            </a:r>
            <a:r>
              <a:rPr lang="en-US" altLang="zh-TW" sz="1800" dirty="0">
                <a:solidFill>
                  <a:schemeClr val="tx1"/>
                </a:solidFill>
                <a:latin typeface="Calibri" pitchFamily="34" charset="0"/>
              </a:rPr>
              <a:t>connect </a:t>
            </a: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</a:rPr>
              <a:t>to </a:t>
            </a:r>
            <a:r>
              <a:rPr lang="en-US" altLang="zh-TW" sz="1800" dirty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altLang="zh-TW" sz="1800" dirty="0" smtClean="0">
                <a:solidFill>
                  <a:schemeClr val="tx1"/>
                </a:solidFill>
                <a:latin typeface="Calibri" pitchFamily="34" charset="0"/>
              </a:rPr>
              <a:t>DIR-508L and </a:t>
            </a:r>
            <a:r>
              <a:rPr lang="en-US" altLang="zh-TW" sz="1800" dirty="0">
                <a:solidFill>
                  <a:schemeClr val="tx1"/>
                </a:solidFill>
                <a:latin typeface="Calibri" pitchFamily="34" charset="0"/>
              </a:rPr>
              <a:t>it will take care of the rest.</a:t>
            </a:r>
            <a:endParaRPr lang="en-US" altLang="zh-TW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" name="Picture 2" descr="D:\07654\Documents\DIR\DIR-508L\DIR-508L_2012-11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5" t="11798" r="28209" b="13198"/>
          <a:stretch/>
        </p:blipFill>
        <p:spPr bwMode="auto">
          <a:xfrm>
            <a:off x="3283033" y="4338298"/>
            <a:ext cx="397191" cy="808728"/>
          </a:xfrm>
          <a:prstGeom prst="rect">
            <a:avLst/>
          </a:prstGeom>
          <a:extLst/>
        </p:spPr>
      </p:pic>
      <p:pic>
        <p:nvPicPr>
          <p:cNvPr id="1029" name="Picture 5" descr="D:\07654\Desktop\modern%20interior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" y="2768358"/>
            <a:ext cx="2520000" cy="1912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向右箭號 16"/>
          <p:cNvSpPr/>
          <p:nvPr/>
        </p:nvSpPr>
        <p:spPr>
          <a:xfrm rot="13500000">
            <a:off x="2435788" y="3857957"/>
            <a:ext cx="903027" cy="34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3" name="向右箭號 22"/>
          <p:cNvSpPr/>
          <p:nvPr/>
        </p:nvSpPr>
        <p:spPr>
          <a:xfrm rot="8100000">
            <a:off x="2435788" y="5290080"/>
            <a:ext cx="903027" cy="34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向右箭號 23"/>
          <p:cNvSpPr/>
          <p:nvPr/>
        </p:nvSpPr>
        <p:spPr>
          <a:xfrm rot="2700000">
            <a:off x="3571967" y="5290079"/>
            <a:ext cx="903027" cy="34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789347" y="2483903"/>
            <a:ext cx="957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TW" sz="1400" b="1" dirty="0" smtClean="0">
                <a:solidFill>
                  <a:srgbClr val="2B96C9"/>
                </a:solidFill>
                <a:latin typeface="Calibri" pitchFamily="34" charset="0"/>
              </a:rPr>
              <a:t>Home</a:t>
            </a:r>
            <a:endParaRPr lang="zh-TW" altLang="en-US" sz="1400" b="1" dirty="0">
              <a:solidFill>
                <a:srgbClr val="2B96C9"/>
              </a:solidFill>
              <a:latin typeface="Calibri" pitchFamily="34" charset="0"/>
            </a:endParaRPr>
          </a:p>
        </p:txBody>
      </p:sp>
      <p:sp>
        <p:nvSpPr>
          <p:cNvPr id="19" name="Rounded Rectangle 15"/>
          <p:cNvSpPr/>
          <p:nvPr/>
        </p:nvSpPr>
        <p:spPr bwMode="auto">
          <a:xfrm>
            <a:off x="4434236" y="4802492"/>
            <a:ext cx="2418657" cy="1655996"/>
          </a:xfrm>
          <a:prstGeom prst="round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ounded Rectangle 16"/>
          <p:cNvSpPr/>
          <p:nvPr/>
        </p:nvSpPr>
        <p:spPr bwMode="auto">
          <a:xfrm>
            <a:off x="109258" y="4788552"/>
            <a:ext cx="2418657" cy="1662135"/>
          </a:xfrm>
          <a:prstGeom prst="roundRect">
            <a:avLst/>
          </a:prstGeom>
          <a:blipFill rotWithShape="1"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文字方塊 1"/>
          <p:cNvSpPr txBox="1">
            <a:spLocks noChangeArrowheads="1"/>
          </p:cNvSpPr>
          <p:nvPr/>
        </p:nvSpPr>
        <p:spPr bwMode="auto">
          <a:xfrm>
            <a:off x="789347" y="6520453"/>
            <a:ext cx="957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TW" sz="1400" b="1" dirty="0">
                <a:solidFill>
                  <a:srgbClr val="2B96C9"/>
                </a:solidFill>
                <a:latin typeface="Calibri" pitchFamily="34" charset="0"/>
              </a:rPr>
              <a:t>Airport</a:t>
            </a:r>
            <a:endParaRPr lang="zh-TW" altLang="en-US" sz="1400" b="1" dirty="0">
              <a:solidFill>
                <a:srgbClr val="2B96C9"/>
              </a:solidFill>
              <a:latin typeface="Calibri" pitchFamily="34" charset="0"/>
            </a:endParaRPr>
          </a:p>
        </p:txBody>
      </p:sp>
      <p:sp>
        <p:nvSpPr>
          <p:cNvPr id="22" name="文字方塊 8"/>
          <p:cNvSpPr txBox="1">
            <a:spLocks noChangeArrowheads="1"/>
          </p:cNvSpPr>
          <p:nvPr/>
        </p:nvSpPr>
        <p:spPr bwMode="auto">
          <a:xfrm>
            <a:off x="5280325" y="6520453"/>
            <a:ext cx="956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TW" sz="1400" b="1" dirty="0">
                <a:solidFill>
                  <a:srgbClr val="2B96C9"/>
                </a:solidFill>
                <a:latin typeface="Calibri" pitchFamily="34" charset="0"/>
              </a:rPr>
              <a:t>Cafe</a:t>
            </a:r>
            <a:endParaRPr lang="zh-TW" altLang="en-US" sz="1400" b="1" dirty="0">
              <a:solidFill>
                <a:srgbClr val="2B96C9"/>
              </a:solidFill>
              <a:latin typeface="Calibri" pitchFamily="34" charset="0"/>
            </a:endParaRPr>
          </a:p>
        </p:txBody>
      </p:sp>
      <p:sp>
        <p:nvSpPr>
          <p:cNvPr id="25" name="標題 6"/>
          <p:cNvSpPr txBox="1">
            <a:spLocks/>
          </p:cNvSpPr>
          <p:nvPr/>
        </p:nvSpPr>
        <p:spPr>
          <a:xfrm>
            <a:off x="301625" y="204788"/>
            <a:ext cx="8637588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altLang="zh-TW" sz="2800" b="1" kern="0" dirty="0" smtClean="0">
                <a:ln w="9000" cmpd="sng">
                  <a:noFill/>
                  <a:prstDash val="solid"/>
                </a:ln>
                <a:latin typeface="Calibri" pitchFamily="34" charset="0"/>
                <a:ea typeface="ＭＳ Ｐゴシック" pitchFamily="-112" charset="-128"/>
                <a:cs typeface="ＭＳ Ｐゴシック" pitchFamily="-112" charset="-128"/>
              </a:rPr>
              <a:t>Smart Internet Profile</a:t>
            </a:r>
            <a:endParaRPr kumimoji="0" lang="zh-TW" altLang="en-US" sz="2800" b="1" i="0" u="none" strike="noStrike" kern="0" cap="none" spc="0" normalizeH="0" baseline="0" noProof="0" dirty="0">
              <a:ln w="9000" cmpd="sng">
                <a:noFill/>
                <a:prstDash val="solid"/>
              </a:ln>
              <a:effectLst/>
              <a:uLnTx/>
              <a:uFillTx/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24" y="1764087"/>
            <a:ext cx="5219380" cy="27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637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7286" y="2210768"/>
            <a:ext cx="1749425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標題 6"/>
          <p:cNvSpPr txBox="1">
            <a:spLocks/>
          </p:cNvSpPr>
          <p:nvPr/>
        </p:nvSpPr>
        <p:spPr>
          <a:xfrm>
            <a:off x="301625" y="204788"/>
            <a:ext cx="8637588" cy="4413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noProof="0" dirty="0" smtClean="0">
                <a:ln w="9000" cmpd="sng">
                  <a:noFill/>
                  <a:prstDash val="solid"/>
                </a:ln>
                <a:effectLst/>
                <a:uLnTx/>
                <a:uFillTx/>
                <a:latin typeface="Calibri" pitchFamily="34" charset="0"/>
                <a:ea typeface="ＭＳ Ｐゴシック" pitchFamily="-112" charset="-128"/>
                <a:cs typeface="ＭＳ Ｐゴシック" pitchFamily="-112" charset="-128"/>
              </a:rPr>
              <a:t>Power Bank</a:t>
            </a:r>
            <a:endParaRPr kumimoji="0" lang="zh-TW" altLang="en-US" sz="2800" b="1" i="0" u="none" strike="noStrike" kern="0" cap="none" spc="0" normalizeH="0" baseline="0" noProof="0" dirty="0">
              <a:ln w="9000" cmpd="sng">
                <a:noFill/>
                <a:prstDash val="solid"/>
              </a:ln>
              <a:effectLst/>
              <a:uLnTx/>
              <a:uFillTx/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04800" y="1206500"/>
            <a:ext cx="7665493" cy="5105400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SzPct val="115000"/>
              <a:buBlip>
                <a:blip r:embed="rId4"/>
              </a:buBlip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442913" indent="-166688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809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15240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19812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384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956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528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zh-TW" b="1" dirty="0" smtClean="0">
                <a:solidFill>
                  <a:schemeClr val="tx1"/>
                </a:solidFill>
              </a:rPr>
              <a:t>4000mAh </a:t>
            </a:r>
            <a:r>
              <a:rPr lang="en-US" altLang="zh-TW" b="1" dirty="0">
                <a:solidFill>
                  <a:schemeClr val="tx1"/>
                </a:solidFill>
              </a:rPr>
              <a:t>Portable Power </a:t>
            </a:r>
            <a:r>
              <a:rPr lang="en-US" altLang="zh-TW" b="1" dirty="0" smtClean="0">
                <a:solidFill>
                  <a:schemeClr val="tx1"/>
                </a:solidFill>
              </a:rPr>
              <a:t>Supply</a:t>
            </a:r>
            <a:endParaRPr lang="en-US" altLang="zh-TW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lvl="2"/>
            <a:r>
              <a:rPr lang="en-US" altLang="zh-TW" dirty="0" smtClean="0"/>
              <a:t>Built-in </a:t>
            </a:r>
            <a:r>
              <a:rPr lang="en-US" altLang="zh-TW" dirty="0"/>
              <a:t>4,000 </a:t>
            </a:r>
            <a:r>
              <a:rPr lang="en-US" altLang="zh-TW" dirty="0" err="1"/>
              <a:t>mAh</a:t>
            </a:r>
            <a:r>
              <a:rPr lang="en-US" altLang="zh-TW" dirty="0"/>
              <a:t> rechargeable battery, ensuring that even the most demanding users have the power to share a connection and access their files any </a:t>
            </a:r>
            <a:r>
              <a:rPr lang="en-US" altLang="zh-TW" dirty="0" smtClean="0"/>
              <a:t>time.</a:t>
            </a:r>
          </a:p>
          <a:p>
            <a:pPr lvl="2"/>
            <a:r>
              <a:rPr lang="en-US" altLang="zh-TW" dirty="0" smtClean="0"/>
              <a:t>In Charger mode, it can charge </a:t>
            </a:r>
            <a:r>
              <a:rPr lang="en-US" altLang="zh-TW" dirty="0" err="1" smtClean="0"/>
              <a:t>iPad</a:t>
            </a:r>
            <a:r>
              <a:rPr lang="en-US" altLang="zh-TW" dirty="0" smtClean="0"/>
              <a:t> or tablet.</a:t>
            </a:r>
            <a:endParaRPr lang="en-US" b="1" dirty="0" smtClean="0">
              <a:solidFill>
                <a:schemeClr val="tx1"/>
              </a:solidFill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zh-TW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b="1" dirty="0" smtClean="0">
                <a:solidFill>
                  <a:schemeClr val="tx1"/>
                </a:solidFill>
              </a:rPr>
              <a:t>Helpful </a:t>
            </a:r>
            <a:r>
              <a:rPr lang="en-US" altLang="zh-TW" b="1" dirty="0">
                <a:solidFill>
                  <a:schemeClr val="tx1"/>
                </a:solidFill>
              </a:rPr>
              <a:t>LED power indicator</a:t>
            </a:r>
            <a:endParaRPr lang="en-US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lvl="2"/>
            <a:r>
              <a:rPr lang="en-US" altLang="zh-TW" dirty="0" smtClean="0">
                <a:solidFill>
                  <a:schemeClr val="tx1"/>
                </a:solidFill>
              </a:rPr>
              <a:t>Tri-color </a:t>
            </a:r>
            <a:r>
              <a:rPr lang="en-US" altLang="zh-TW" dirty="0">
                <a:solidFill>
                  <a:schemeClr val="tx1"/>
                </a:solidFill>
              </a:rPr>
              <a:t>LED(Green/Orange/Red) shows the current battery level</a:t>
            </a:r>
          </a:p>
          <a:p>
            <a:pPr lvl="2"/>
            <a:endParaRPr lang="en-US" dirty="0" smtClean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400050" y="2585384"/>
            <a:ext cx="7521575" cy="635000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 dirty="0">
              <a:solidFill>
                <a:schemeClr val="bg1"/>
              </a:solidFill>
              <a:latin typeface="µØ±d¦æ®ÑÅé" pitchFamily="49" charset="-12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87350" y="3728820"/>
            <a:ext cx="7521575" cy="635000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 dirty="0">
              <a:solidFill>
                <a:schemeClr val="bg1"/>
              </a:solidFill>
              <a:latin typeface="µØ±d¦æ®ÑÅé" pitchFamily="49" charset="-12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49250" y="1446104"/>
            <a:ext cx="7521575" cy="611187"/>
          </a:xfrm>
          <a:prstGeom prst="roundRect">
            <a:avLst>
              <a:gd name="adj" fmla="val 16551"/>
            </a:avLst>
          </a:prstGeom>
          <a:solidFill>
            <a:srgbClr val="EDEE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TW" altLang="zh-TW" sz="2400" dirty="0">
              <a:solidFill>
                <a:schemeClr val="bg1"/>
              </a:solidFill>
              <a:latin typeface="µØ±d¦æ®ÑÅé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525" y="1473200"/>
            <a:ext cx="8277225" cy="326217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zh-TW" sz="2100" dirty="0" smtClean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Product </a:t>
            </a:r>
            <a:r>
              <a:rPr lang="en-US" altLang="zh-TW" sz="2100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</a:t>
            </a:r>
            <a:r>
              <a:rPr lang="en-US" altLang="zh-TW" sz="2100" dirty="0" smtClean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ntroduction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zh-TW" sz="2100" dirty="0" smtClean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altLang="zh-TW" sz="2100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Product Specifications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zh-TW" sz="2100" dirty="0" smtClean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User Scenario 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zh-TW" sz="2100" dirty="0" smtClean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Selling Points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altLang="zh-TW" sz="2100" dirty="0" smtClean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Competitor Analysis</a:t>
            </a:r>
          </a:p>
        </p:txBody>
      </p:sp>
      <p:pic>
        <p:nvPicPr>
          <p:cNvPr id="4" name="圖片 8" descr="SlideShow_25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1138" y="3987800"/>
            <a:ext cx="27146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250825" y="217488"/>
            <a:ext cx="8637588" cy="4413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a typeface="Verdana" pitchFamily="34" charset="0"/>
                <a:cs typeface="Calibri" pitchFamily="34" charset="0"/>
              </a:rPr>
              <a:t>Agenda</a:t>
            </a:r>
            <a:endParaRPr lang="zh-TW" altLang="en-US" sz="2800" b="1" dirty="0">
              <a:ln w="9000" cmpd="sng">
                <a:noFill/>
                <a:prstDash val="solid"/>
              </a:ln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716881980"/>
              </p:ext>
            </p:extLst>
          </p:nvPr>
        </p:nvGraphicFramePr>
        <p:xfrm>
          <a:off x="2915817" y="762963"/>
          <a:ext cx="6120680" cy="549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5" y="5464593"/>
            <a:ext cx="1273908" cy="42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3" b="91892" l="3797" r="94304">
                        <a14:foregroundMark x1="42405" y1="47297" x2="42405" y2="47297"/>
                        <a14:foregroundMark x1="37975" y1="51351" x2="37975" y2="51351"/>
                        <a14:foregroundMark x1="55696" y1="44595" x2="55696" y2="44595"/>
                        <a14:foregroundMark x1="66456" y1="44595" x2="66456" y2="4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98"/>
          <a:stretch/>
        </p:blipFill>
        <p:spPr bwMode="auto">
          <a:xfrm>
            <a:off x="1256853" y="5352772"/>
            <a:ext cx="1586955" cy="72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1" y="6108979"/>
            <a:ext cx="1045530" cy="360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86" y="6030654"/>
            <a:ext cx="457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0391" y1="31250" x2="60391" y2="31250"/>
                        <a14:foregroundMark x1="60391" y1="27708" x2="60391" y2="27708"/>
                        <a14:foregroundMark x1="53203" y1="22917" x2="58438" y2="27708"/>
                        <a14:foregroundMark x1="55859" y1="29583" x2="55859" y2="29583"/>
                        <a14:foregroundMark x1="57969" y1="33438" x2="57969" y2="33438"/>
                        <a14:foregroundMark x1="57500" y1="36667" x2="57500" y2="36667"/>
                        <a14:foregroundMark x1="56328" y1="40104" x2="56328" y2="40104"/>
                        <a14:foregroundMark x1="57500" y1="42083" x2="57500" y2="42083"/>
                        <a14:foregroundMark x1="51484" y1="63854" x2="59219" y2="48125"/>
                        <a14:foregroundMark x1="59219" y1="45000" x2="59219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0145" y="1565736"/>
            <a:ext cx="4213071" cy="315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6"/>
          <p:cNvSpPr txBox="1">
            <a:spLocks/>
          </p:cNvSpPr>
          <p:nvPr/>
        </p:nvSpPr>
        <p:spPr>
          <a:xfrm>
            <a:off x="245660" y="260990"/>
            <a:ext cx="8229600" cy="44563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zh-TW" sz="2800" b="1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Product Introduction</a:t>
            </a:r>
            <a:endParaRPr lang="zh-TW" altLang="en-US" sz="2800" b="1" dirty="0">
              <a:ln w="9000" cmpd="sng">
                <a:noFill/>
                <a:prstDash val="solid"/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210" y="6537558"/>
            <a:ext cx="526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*IPv6 and DLNA logo available in future</a:t>
            </a:r>
          </a:p>
        </p:txBody>
      </p:sp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167" y="6030175"/>
            <a:ext cx="8450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6973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304800" y="940526"/>
            <a:ext cx="8001000" cy="5486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  <a:cs typeface="Calibri" pitchFamily="34" charset="0"/>
              </a:rPr>
              <a:t>Internet Connection Mode</a:t>
            </a:r>
            <a:r>
              <a:rPr lang="en-US" altLang="zh-TW" sz="2000" b="1" dirty="0">
                <a:solidFill>
                  <a:schemeClr val="tx1"/>
                </a:solidFill>
                <a:cs typeface="Calibri" pitchFamily="34" charset="0"/>
              </a:rPr>
              <a:t> </a:t>
            </a:r>
            <a:endParaRPr lang="en-US" altLang="zh-TW" sz="2000" dirty="0">
              <a:solidFill>
                <a:schemeClr val="tx1"/>
              </a:solidFill>
              <a:cs typeface="Calibri" pitchFamily="34" charset="0"/>
            </a:endParaRPr>
          </a:p>
          <a:p>
            <a:pPr lvl="1"/>
            <a:r>
              <a:rPr lang="en-US" altLang="zh-TW" sz="1800" dirty="0">
                <a:solidFill>
                  <a:schemeClr val="tx1"/>
                </a:solidFill>
                <a:cs typeface="Calibri" pitchFamily="34" charset="0"/>
              </a:rPr>
              <a:t>Broadband Router / Mobile </a:t>
            </a:r>
            <a:r>
              <a:rPr lang="en-US" altLang="zh-TW" sz="1800" dirty="0" smtClean="0">
                <a:solidFill>
                  <a:schemeClr val="tx1"/>
                </a:solidFill>
                <a:cs typeface="Calibri" pitchFamily="34" charset="0"/>
              </a:rPr>
              <a:t>Router (</a:t>
            </a:r>
            <a:r>
              <a:rPr lang="en-US" altLang="zh-TW" sz="1800" dirty="0">
                <a:solidFill>
                  <a:schemeClr val="tx1"/>
                </a:solidFill>
                <a:cs typeface="Calibri" pitchFamily="34" charset="0"/>
              </a:rPr>
              <a:t>3G/4G) / Hotspot </a:t>
            </a:r>
            <a:r>
              <a:rPr lang="en-US" altLang="zh-TW" sz="1800" dirty="0" smtClean="0">
                <a:solidFill>
                  <a:schemeClr val="tx1"/>
                </a:solidFill>
                <a:cs typeface="Calibri" pitchFamily="34" charset="0"/>
              </a:rPr>
              <a:t>Mode</a:t>
            </a:r>
          </a:p>
          <a:p>
            <a:pPr lvl="1"/>
            <a:r>
              <a:rPr lang="en-US" altLang="zh-TW" sz="1800" dirty="0" smtClean="0">
                <a:solidFill>
                  <a:schemeClr val="tx1"/>
                </a:solidFill>
                <a:cs typeface="Calibri" pitchFamily="34" charset="0"/>
              </a:rPr>
              <a:t>Smart Internet Profile Management allows the DIR-508L to automatically select the Internet connection type</a:t>
            </a:r>
            <a:endParaRPr lang="en-US" b="1" dirty="0" smtClean="0">
              <a:solidFill>
                <a:schemeClr val="tx1"/>
              </a:solidFill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  <a:cs typeface="Calibri" pitchFamily="34" charset="0"/>
              </a:rPr>
              <a:t>Wireless Performance </a:t>
            </a:r>
            <a:endParaRPr lang="en-US" sz="2000" dirty="0" smtClean="0">
              <a:solidFill>
                <a:schemeClr val="tx1"/>
              </a:solidFill>
              <a:cs typeface="Calibri" pitchFamily="34" charset="0"/>
            </a:endParaRPr>
          </a:p>
          <a:p>
            <a:pPr lvl="1"/>
            <a:r>
              <a:rPr lang="en-US" altLang="zh-TW" sz="1800" dirty="0">
                <a:solidFill>
                  <a:schemeClr val="tx1"/>
                </a:solidFill>
                <a:cs typeface="Calibri" pitchFamily="34" charset="0"/>
              </a:rPr>
              <a:t>2.4 GHz (</a:t>
            </a:r>
            <a:r>
              <a:rPr lang="en-US" altLang="zh-TW" sz="1800" dirty="0" smtClean="0">
                <a:solidFill>
                  <a:schemeClr val="tx1"/>
                </a:solidFill>
                <a:cs typeface="Calibri" pitchFamily="34" charset="0"/>
              </a:rPr>
              <a:t>2x2)</a:t>
            </a:r>
            <a:r>
              <a:rPr lang="en-US" sz="1800" dirty="0" smtClean="0">
                <a:solidFill>
                  <a:schemeClr val="tx1"/>
                </a:solidFill>
                <a:cs typeface="Calibri" pitchFamily="34" charset="0"/>
              </a:rPr>
              <a:t>, Up to 300 Mbps data transmission rate</a:t>
            </a:r>
            <a:endParaRPr lang="en-US" altLang="zh-TW" b="1" dirty="0" smtClean="0">
              <a:solidFill>
                <a:schemeClr val="tx1"/>
              </a:solidFill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z="2000" b="1" dirty="0" smtClean="0">
                <a:solidFill>
                  <a:schemeClr val="tx1"/>
                </a:solidFill>
                <a:cs typeface="Calibri" pitchFamily="34" charset="0"/>
              </a:rPr>
              <a:t>Flexible Storage</a:t>
            </a:r>
            <a:endParaRPr lang="en-US" altLang="zh-TW" sz="2000" dirty="0">
              <a:solidFill>
                <a:schemeClr val="tx1"/>
              </a:solidFill>
              <a:cs typeface="Calibri" pitchFamily="34" charset="0"/>
            </a:endParaRPr>
          </a:p>
          <a:p>
            <a:pPr lvl="1"/>
            <a:r>
              <a:rPr lang="en-US" altLang="zh-TW" sz="1800" dirty="0" smtClean="0">
                <a:solidFill>
                  <a:schemeClr val="tx1"/>
                </a:solidFill>
                <a:cs typeface="Calibri" pitchFamily="34" charset="0"/>
              </a:rPr>
              <a:t>SD</a:t>
            </a:r>
          </a:p>
          <a:p>
            <a:pPr lvl="2"/>
            <a:r>
              <a:rPr lang="en-US" altLang="zh-TW" dirty="0">
                <a:solidFill>
                  <a:schemeClr val="tx1"/>
                </a:solidFill>
                <a:cs typeface="Calibri" pitchFamily="34" charset="0"/>
              </a:rPr>
              <a:t>Full </a:t>
            </a: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SD- SD / SDHC / SDXC</a:t>
            </a: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lvl="2"/>
            <a:r>
              <a:rPr lang="en-US" altLang="zh-TW" dirty="0">
                <a:solidFill>
                  <a:schemeClr val="tx1"/>
                </a:solidFill>
                <a:cs typeface="Calibri" pitchFamily="34" charset="0"/>
              </a:rPr>
              <a:t>Bus </a:t>
            </a: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Interface- CLASS6 / CLASS10 / UHS-I</a:t>
            </a: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lvl="1"/>
            <a:r>
              <a:rPr lang="en-US" altLang="zh-TW" sz="1800" dirty="0" smtClean="0">
                <a:solidFill>
                  <a:schemeClr val="tx1"/>
                </a:solidFill>
                <a:cs typeface="Calibri" pitchFamily="34" charset="0"/>
              </a:rPr>
              <a:t>USB</a:t>
            </a:r>
          </a:p>
          <a:p>
            <a:pPr lvl="2"/>
            <a:r>
              <a:rPr lang="en-US" altLang="zh-TW" dirty="0">
                <a:solidFill>
                  <a:schemeClr val="tx1"/>
                </a:solidFill>
                <a:cs typeface="Calibri" pitchFamily="34" charset="0"/>
              </a:rPr>
              <a:t>USB 2.0</a:t>
            </a:r>
          </a:p>
          <a:p>
            <a:pPr lvl="2"/>
            <a:r>
              <a:rPr lang="en-US" altLang="zh-TW" dirty="0">
                <a:solidFill>
                  <a:schemeClr val="tx1"/>
                </a:solidFill>
                <a:cs typeface="Calibri" pitchFamily="34" charset="0"/>
              </a:rPr>
              <a:t>Type A </a:t>
            </a: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Receptacle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000" b="1" dirty="0">
                <a:solidFill>
                  <a:schemeClr val="tx1"/>
                </a:solidFill>
                <a:cs typeface="Calibri" pitchFamily="34" charset="0"/>
              </a:rPr>
              <a:t>Fast Ethernet</a:t>
            </a:r>
            <a:endParaRPr lang="en-US" altLang="zh-TW" b="1" dirty="0">
              <a:solidFill>
                <a:srgbClr val="FF0000"/>
              </a:solidFill>
              <a:ea typeface="PMingLiU" pitchFamily="18" charset="-120"/>
              <a:cs typeface="Calibri" pitchFamily="34" charset="0"/>
            </a:endParaRP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10/100 Fast </a:t>
            </a:r>
            <a:r>
              <a:rPr lang="en-US" altLang="zh-TW" sz="1800" dirty="0" smtClean="0">
                <a:solidFill>
                  <a:schemeClr val="tx1"/>
                </a:solidFill>
              </a:rPr>
              <a:t>Ethernet Internet(WAN) port</a:t>
            </a:r>
          </a:p>
          <a:p>
            <a:pPr lvl="2"/>
            <a:endParaRPr lang="en-US" altLang="zh-TW" sz="1600" dirty="0" smtClean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0" name="標題 6"/>
          <p:cNvSpPr>
            <a:spLocks noGrp="1"/>
          </p:cNvSpPr>
          <p:nvPr>
            <p:ph type="title"/>
          </p:nvPr>
        </p:nvSpPr>
        <p:spPr>
          <a:xfrm>
            <a:off x="245660" y="260990"/>
            <a:ext cx="8229600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</a:rPr>
              <a:t>Product Specifications I</a:t>
            </a:r>
            <a:endParaRPr lang="zh-TW" altLang="en-US" sz="2800" b="1" dirty="0">
              <a:ln w="9000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25" y="2238703"/>
            <a:ext cx="2160000" cy="387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293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6"/>
          <p:cNvSpPr>
            <a:spLocks noGrp="1"/>
          </p:cNvSpPr>
          <p:nvPr>
            <p:ph type="title"/>
          </p:nvPr>
        </p:nvSpPr>
        <p:spPr>
          <a:xfrm>
            <a:off x="245660" y="260990"/>
            <a:ext cx="8229600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</a:rPr>
              <a:t>Product Specifications II</a:t>
            </a:r>
            <a:endParaRPr lang="zh-TW" altLang="en-US" sz="2800" b="1" dirty="0">
              <a:ln w="9000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272988"/>
            <a:ext cx="5840458" cy="545054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Rechargeable </a:t>
            </a:r>
            <a:r>
              <a:rPr lang="en-US" altLang="zh-TW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mobile battery </a:t>
            </a: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bank*</a:t>
            </a:r>
            <a:endParaRPr lang="en-US" altLang="zh-TW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altLang="zh-TW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High-capacity 4000mAh </a:t>
            </a:r>
            <a:r>
              <a:rPr lang="en-US" altLang="zh-TW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Li-ion </a:t>
            </a:r>
            <a:r>
              <a:rPr lang="en-US" altLang="zh-TW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battery</a:t>
            </a:r>
            <a:endParaRPr lang="en-US" altLang="zh-TW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altLang="zh-TW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Charge Smart </a:t>
            </a:r>
            <a:r>
              <a:rPr lang="en-US" altLang="zh-TW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Phones and Tablets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Advanced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Applications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ydlink SharePort™ for both 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iOS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Android devices</a:t>
            </a:r>
          </a:p>
          <a:p>
            <a:pPr lvl="2"/>
            <a:r>
              <a:rPr lang="en-US" altLang="zh-TW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Host/Guest </a:t>
            </a:r>
            <a:r>
              <a:rPr lang="en-US" altLang="zh-TW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Zone </a:t>
            </a:r>
            <a:r>
              <a:rPr lang="en-US" altLang="zh-TW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administration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DLNA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support</a:t>
            </a:r>
            <a:r>
              <a:rPr lang="en-US" sz="16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**</a:t>
            </a:r>
            <a:endParaRPr lang="en-US" altLang="zh-TW" sz="1800" b="1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Multiple Operation Modes</a:t>
            </a:r>
            <a:endParaRPr lang="en-US" altLang="zh-TW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altLang="zh-TW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On(Router) / Off / Charger</a:t>
            </a:r>
            <a:endParaRPr lang="en-US" altLang="zh-TW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Convenient Power Supply</a:t>
            </a:r>
            <a:endParaRPr lang="en-US" altLang="zh-TW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altLang="zh-TW" sz="1600" dirty="0" smtClean="0"/>
              <a:t>mini-USB port</a:t>
            </a:r>
          </a:p>
          <a:p>
            <a:pPr lvl="2"/>
            <a:r>
              <a:rPr lang="en-US" altLang="zh-TW" sz="1600" dirty="0" smtClean="0"/>
              <a:t>Use </a:t>
            </a:r>
            <a:r>
              <a:rPr lang="en-US" altLang="zh-TW" sz="1600" dirty="0"/>
              <a:t>an adapter or USB port on your </a:t>
            </a:r>
            <a:r>
              <a:rPr lang="en-US" altLang="zh-TW" sz="1600" dirty="0" smtClean="0"/>
              <a:t>PC for convenient recharging </a:t>
            </a:r>
          </a:p>
          <a:p>
            <a:pPr marL="177800" lvl="1" indent="-17780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cs typeface="Calibri" pitchFamily="34" charset="0"/>
              </a:rPr>
              <a:t>Portable </a:t>
            </a:r>
            <a:r>
              <a:rPr lang="en-US" b="1" dirty="0">
                <a:solidFill>
                  <a:schemeClr val="tx1"/>
                </a:solidFill>
                <a:cs typeface="Calibri" pitchFamily="34" charset="0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cs typeface="Calibri" pitchFamily="34" charset="0"/>
              </a:rPr>
              <a:t>Easy </a:t>
            </a:r>
            <a:r>
              <a:rPr lang="en-US" b="1" dirty="0">
                <a:solidFill>
                  <a:schemeClr val="tx1"/>
                </a:solidFill>
                <a:cs typeface="Calibri" pitchFamily="34" charset="0"/>
              </a:rPr>
              <a:t>to </a:t>
            </a:r>
            <a:r>
              <a:rPr lang="en-US" b="1" dirty="0" smtClean="0">
                <a:solidFill>
                  <a:schemeClr val="tx1"/>
                </a:solidFill>
                <a:cs typeface="Calibri" pitchFamily="34" charset="0"/>
              </a:rPr>
              <a:t>Use</a:t>
            </a:r>
          </a:p>
          <a:p>
            <a:pPr lvl="2"/>
            <a:r>
              <a:rPr lang="en-US" altLang="zh-TW" sz="1600" dirty="0" smtClean="0">
                <a:solidFill>
                  <a:schemeClr val="tx1"/>
                </a:solidFill>
              </a:rPr>
              <a:t>Compact unit fits right in your pocket for true portability</a:t>
            </a:r>
            <a:endParaRPr lang="en-US" altLang="zh-TW" sz="1600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210" y="6301068"/>
            <a:ext cx="526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*In Charger mode, Max Output 5V, 1A</a:t>
            </a:r>
          </a:p>
          <a:p>
            <a:r>
              <a:rPr lang="en-US" sz="1400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**DLNA logo available in future</a:t>
            </a:r>
          </a:p>
        </p:txBody>
      </p:sp>
      <p:pic>
        <p:nvPicPr>
          <p:cNvPr id="2050" name="Picture 2" descr="D:\Product\DIR-508L\Image\Black\DIR-508L_A1_Image_B L(Sid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25" y="2108856"/>
            <a:ext cx="2160000" cy="39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94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520060" y="2881643"/>
            <a:ext cx="81872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Verdana" pitchFamily="34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BD"/>
                </a:solidFill>
                <a:latin typeface="Verdana" pitchFamily="34" charset="0"/>
              </a:defRPr>
            </a:lvl9pPr>
          </a:lstStyle>
          <a:p>
            <a:r>
              <a:rPr lang="en-US" altLang="zh-TW" sz="48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</a:rPr>
              <a:t>User Scenarios</a:t>
            </a:r>
            <a:endParaRPr lang="zh-TW" altLang="en-US" sz="4800" b="1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33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" t="6515" r="3822" b="13683"/>
          <a:stretch/>
        </p:blipFill>
        <p:spPr bwMode="auto">
          <a:xfrm>
            <a:off x="535577" y="2782389"/>
            <a:ext cx="8465370" cy="342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6"/>
          <p:cNvSpPr>
            <a:spLocks noGrp="1"/>
          </p:cNvSpPr>
          <p:nvPr>
            <p:ph type="title"/>
          </p:nvPr>
        </p:nvSpPr>
        <p:spPr>
          <a:xfrm>
            <a:off x="245660" y="260990"/>
            <a:ext cx="8229600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</a:rPr>
              <a:t>Home</a:t>
            </a:r>
            <a:endParaRPr lang="zh-TW" altLang="en-US" sz="2800" b="1" dirty="0">
              <a:ln w="9000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206500"/>
            <a:ext cx="8001000" cy="5105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Profile-based Internet Configuration</a:t>
            </a:r>
            <a:endParaRPr lang="en-US" altLang="zh-TW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altLang="zh-TW" sz="1600" dirty="0" smtClean="0">
                <a:solidFill>
                  <a:schemeClr val="tx1"/>
                </a:solidFill>
                <a:cs typeface="Calibri" pitchFamily="34" charset="0"/>
              </a:rPr>
              <a:t>Detect the Internet type automatically and connect easily with smart internet profile.</a:t>
            </a:r>
            <a:endParaRPr lang="en-US" altLang="zh-TW" sz="1600" dirty="0">
              <a:solidFill>
                <a:schemeClr val="tx1"/>
              </a:solidFill>
              <a:cs typeface="Calibri" pitchFamily="34" charset="0"/>
            </a:endParaRPr>
          </a:p>
          <a:p>
            <a:pPr lvl="2"/>
            <a:r>
              <a:rPr lang="en-US" altLang="zh-TW" sz="1600" dirty="0">
                <a:solidFill>
                  <a:schemeClr val="tx1"/>
                </a:solidFill>
                <a:cs typeface="Calibri" pitchFamily="34" charset="0"/>
              </a:rPr>
              <a:t>Connect to </a:t>
            </a:r>
            <a:r>
              <a:rPr lang="en-US" altLang="zh-TW" sz="1600" dirty="0" smtClean="0">
                <a:solidFill>
                  <a:schemeClr val="tx1"/>
                </a:solidFill>
                <a:cs typeface="Calibri" pitchFamily="34" charset="0"/>
              </a:rPr>
              <a:t>Internet </a:t>
            </a:r>
            <a:r>
              <a:rPr lang="en-US" altLang="zh-TW" sz="1600" dirty="0">
                <a:solidFill>
                  <a:schemeClr val="tx1"/>
                </a:solidFill>
                <a:cs typeface="Calibri" pitchFamily="34" charset="0"/>
              </a:rPr>
              <a:t>via Home Wireless </a:t>
            </a:r>
            <a:r>
              <a:rPr lang="en-US" altLang="zh-TW" sz="1600" dirty="0" smtClean="0">
                <a:solidFill>
                  <a:schemeClr val="tx1"/>
                </a:solidFill>
                <a:cs typeface="Calibri" pitchFamily="34" charset="0"/>
              </a:rPr>
              <a:t>Router, </a:t>
            </a:r>
            <a:r>
              <a:rPr lang="en-US" altLang="zh-TW" sz="1600" dirty="0" err="1" smtClean="0">
                <a:solidFill>
                  <a:schemeClr val="tx1"/>
                </a:solidFill>
                <a:cs typeface="Calibri" pitchFamily="34" charset="0"/>
              </a:rPr>
              <a:t>xDSL</a:t>
            </a:r>
            <a:r>
              <a:rPr lang="en-US" altLang="zh-TW" sz="1600" dirty="0" smtClean="0">
                <a:solidFill>
                  <a:schemeClr val="tx1"/>
                </a:solidFill>
                <a:cs typeface="Calibri" pitchFamily="34" charset="0"/>
              </a:rPr>
              <a:t>/Cable modem </a:t>
            </a:r>
            <a:r>
              <a:rPr lang="en-US" altLang="zh-TW" sz="1600" dirty="0">
                <a:solidFill>
                  <a:schemeClr val="tx1"/>
                </a:solidFill>
                <a:cs typeface="Calibri" pitchFamily="34" charset="0"/>
              </a:rPr>
              <a:t>without </a:t>
            </a:r>
            <a:r>
              <a:rPr lang="en-US" altLang="zh-TW" sz="1600" dirty="0" smtClean="0">
                <a:solidFill>
                  <a:schemeClr val="tx1"/>
                </a:solidFill>
                <a:cs typeface="Calibri" pitchFamily="34" charset="0"/>
              </a:rPr>
              <a:t>configuration.</a:t>
            </a:r>
            <a:endParaRPr lang="en-US" sz="20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cs typeface="Calibri" pitchFamily="34" charset="0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cs typeface="Calibri" pitchFamily="34" charset="0"/>
              </a:rPr>
              <a:t>icro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-USB charging port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Easily recharge the DIR-508L.</a:t>
            </a:r>
          </a:p>
        </p:txBody>
      </p:sp>
      <p:sp>
        <p:nvSpPr>
          <p:cNvPr id="2" name="AutoShape 2" descr="http://marketing.dlink.com.tw/download.asp?file_id=175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0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6"/>
          <p:cNvSpPr>
            <a:spLocks noGrp="1"/>
          </p:cNvSpPr>
          <p:nvPr>
            <p:ph type="title"/>
          </p:nvPr>
        </p:nvSpPr>
        <p:spPr>
          <a:xfrm>
            <a:off x="245660" y="260990"/>
            <a:ext cx="8229600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</a:rPr>
              <a:t>Road Trip</a:t>
            </a:r>
            <a:endParaRPr lang="zh-TW" altLang="en-US" sz="2800" b="1" dirty="0">
              <a:ln w="9000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206500"/>
            <a:ext cx="8001000" cy="5105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tx1"/>
                </a:solidFill>
                <a:cs typeface="Calibri" pitchFamily="34" charset="0"/>
              </a:rPr>
              <a:t>mydlink</a:t>
            </a:r>
            <a:r>
              <a:rPr lang="en-US" sz="2000" b="1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cs typeface="Calibri" pitchFamily="34" charset="0"/>
              </a:rPr>
              <a:t>SharePort</a:t>
            </a:r>
            <a:r>
              <a:rPr lang="en-US" sz="2000" b="1" dirty="0" smtClean="0">
                <a:solidFill>
                  <a:schemeClr val="tx1"/>
                </a:solidFill>
                <a:cs typeface="Calibri" pitchFamily="34" charset="0"/>
              </a:rPr>
              <a:t>™</a:t>
            </a:r>
            <a:endParaRPr lang="en-US" sz="2000" b="1" dirty="0">
              <a:solidFill>
                <a:schemeClr val="tx1"/>
              </a:solidFill>
              <a:cs typeface="Calibri" pitchFamily="34" charset="0"/>
            </a:endParaRPr>
          </a:p>
          <a:p>
            <a:pPr lvl="2"/>
            <a:r>
              <a:rPr lang="en-US" altLang="zh-TW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Share media with friends and family wherever you go.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  <a:cs typeface="Calibri" pitchFamily="34" charset="0"/>
              </a:rPr>
              <a:t>For </a:t>
            </a:r>
            <a:r>
              <a:rPr lang="en-US" sz="1600" dirty="0">
                <a:solidFill>
                  <a:schemeClr val="tx1"/>
                </a:solidFill>
                <a:cs typeface="Calibri" pitchFamily="34" charset="0"/>
              </a:rPr>
              <a:t>both </a:t>
            </a:r>
            <a:r>
              <a:rPr lang="en-US" sz="1600" dirty="0" err="1">
                <a:solidFill>
                  <a:schemeClr val="tx1"/>
                </a:solidFill>
                <a:cs typeface="Calibri" pitchFamily="34" charset="0"/>
              </a:rPr>
              <a:t>iOS</a:t>
            </a:r>
            <a:r>
              <a:rPr lang="en-US" sz="1600" dirty="0">
                <a:solidFill>
                  <a:schemeClr val="tx1"/>
                </a:solidFill>
                <a:cs typeface="Calibri" pitchFamily="34" charset="0"/>
              </a:rPr>
              <a:t> and Android </a:t>
            </a:r>
            <a:r>
              <a:rPr lang="en-US" sz="1600" dirty="0" smtClean="0">
                <a:solidFill>
                  <a:schemeClr val="tx1"/>
                </a:solidFill>
                <a:cs typeface="Calibri" pitchFamily="34" charset="0"/>
              </a:rPr>
              <a:t>devices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zh-TW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Seamless Mobile </a:t>
            </a:r>
            <a:r>
              <a:rPr lang="en-US" altLang="zh-TW" sz="2000" b="1" dirty="0" smtClean="0">
                <a:solidFill>
                  <a:schemeClr val="tx1"/>
                </a:solidFill>
                <a:cs typeface="Calibri" pitchFamily="34" charset="0"/>
              </a:rPr>
              <a:t>I</a:t>
            </a: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nternet</a:t>
            </a:r>
            <a:endParaRPr lang="en-US" altLang="zh-TW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altLang="zh-TW" sz="1600" dirty="0" smtClean="0">
                <a:solidFill>
                  <a:schemeClr val="tx1"/>
                </a:solidFill>
                <a:cs typeface="Calibri" pitchFamily="34" charset="0"/>
              </a:rPr>
              <a:t>Share a</a:t>
            </a:r>
            <a:r>
              <a:rPr lang="en-US" altLang="zh-TW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3G/4G Internet connection</a:t>
            </a:r>
            <a:r>
              <a:rPr lang="en-US" altLang="zh-TW" sz="1600" baseline="30000" dirty="0" smtClean="0">
                <a:solidFill>
                  <a:schemeClr val="tx1"/>
                </a:solidFill>
                <a:cs typeface="Calibri" pitchFamily="34" charset="0"/>
              </a:rPr>
              <a:t>*.</a:t>
            </a:r>
            <a:endParaRPr lang="en-US" altLang="zh-TW" sz="1400" baseline="30000" dirty="0">
              <a:solidFill>
                <a:schemeClr val="tx1"/>
              </a:solidFill>
            </a:endParaRPr>
          </a:p>
        </p:txBody>
      </p:sp>
      <p:pic>
        <p:nvPicPr>
          <p:cNvPr id="5" name="Picture 2" descr="D:\07654\Documents\DIR\DIR-508L\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760" y1="28173" x2="38760" y2="28173"/>
                        <a14:foregroundMark x1="40400" y1="28293" x2="40400" y2="28293"/>
                        <a14:foregroundMark x1="28560" y1="54185" x2="28560" y2="54185"/>
                        <a14:foregroundMark x1="43280" y1="51245" x2="43280" y2="51245"/>
                        <a14:foregroundMark x1="50000" y1="53615" x2="50000" y2="53615"/>
                        <a14:foregroundMark x1="67560" y1="29193" x2="67560" y2="29193"/>
                        <a14:foregroundMark x1="72800" y1="88599" x2="72800" y2="88599"/>
                        <a14:foregroundMark x1="27960" y1="89619" x2="27960" y2="89619"/>
                        <a14:foregroundMark x1="40280" y1="51125" x2="40280" y2="51125"/>
                        <a14:foregroundMark x1="42080" y1="49445" x2="42080" y2="49445"/>
                        <a14:foregroundMark x1="70400" y1="91089" x2="70400" y2="91089"/>
                        <a14:foregroundMark x1="26320" y1="87699" x2="26320" y2="87699"/>
                        <a14:foregroundMark x1="74600" y1="86679" x2="74600" y2="86679"/>
                        <a14:foregroundMark x1="64880" y1="29433" x2="64880" y2="29433"/>
                        <a14:foregroundMark x1="69680" y1="27723" x2="69680" y2="27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89" y="1329602"/>
            <a:ext cx="3735977" cy="49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1210" y="6521792"/>
            <a:ext cx="526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*3G/4G adapter is necessary</a:t>
            </a:r>
          </a:p>
        </p:txBody>
      </p:sp>
    </p:spTree>
    <p:extLst>
      <p:ext uri="{BB962C8B-B14F-4D97-AF65-F5344CB8AC3E}">
        <p14:creationId xmlns:p14="http://schemas.microsoft.com/office/powerpoint/2010/main" val="1507284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7654\Documents\DIR\DIR-508L\P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b="2707"/>
          <a:stretch/>
        </p:blipFill>
        <p:spPr bwMode="auto">
          <a:xfrm>
            <a:off x="0" y="1720835"/>
            <a:ext cx="6730602" cy="51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6"/>
          <p:cNvSpPr txBox="1">
            <a:spLocks/>
          </p:cNvSpPr>
          <p:nvPr/>
        </p:nvSpPr>
        <p:spPr>
          <a:xfrm>
            <a:off x="269477" y="204788"/>
            <a:ext cx="8637588" cy="445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0" hangingPunct="0">
              <a:lnSpc>
                <a:spcPct val="80000"/>
              </a:lnSpc>
              <a:defRPr/>
            </a:pPr>
            <a:r>
              <a:rPr lang="en-US" altLang="zh-TW" sz="2800" b="1" kern="0" dirty="0" smtClean="0">
                <a:ln w="9000" cmpd="sng">
                  <a:noFill/>
                  <a:prstDash val="solid"/>
                </a:ln>
                <a:latin typeface="Calibri" pitchFamily="34" charset="0"/>
                <a:ea typeface="ＭＳ Ｐゴシック" pitchFamily="-112" charset="-128"/>
                <a:cs typeface="ＭＳ Ｐゴシック" pitchFamily="-112" charset="-128"/>
              </a:rPr>
              <a:t>Out and About</a:t>
            </a:r>
            <a:endParaRPr lang="en-US" altLang="zh-TW" sz="2800" b="1" kern="0" dirty="0">
              <a:ln w="9000" cmpd="sng">
                <a:noFill/>
                <a:prstDash val="solid"/>
              </a:ln>
              <a:latin typeface="Calibri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AutoShape 5" descr="http://marketing.dlink.com.tw/download.asp?file_id=3767"/>
          <p:cNvSpPr>
            <a:spLocks noChangeAspect="1" noChangeArrowheads="1"/>
          </p:cNvSpPr>
          <p:nvPr/>
        </p:nvSpPr>
        <p:spPr bwMode="auto">
          <a:xfrm>
            <a:off x="63500" y="-136525"/>
            <a:ext cx="97155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AutoShape 7" descr="http://marketing.dlink.com.tw/download.asp?file_id=3767"/>
          <p:cNvSpPr>
            <a:spLocks noChangeAspect="1" noChangeArrowheads="1"/>
          </p:cNvSpPr>
          <p:nvPr/>
        </p:nvSpPr>
        <p:spPr bwMode="auto">
          <a:xfrm>
            <a:off x="215900" y="15875"/>
            <a:ext cx="97155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AutoShape 10" descr="http://marketing.dlink.com.tw/download.asp?file_id=1784"/>
          <p:cNvSpPr>
            <a:spLocks noChangeAspect="1" noChangeArrowheads="1"/>
          </p:cNvSpPr>
          <p:nvPr/>
        </p:nvSpPr>
        <p:spPr bwMode="auto">
          <a:xfrm>
            <a:off x="63500" y="-136525"/>
            <a:ext cx="870585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43200" y="907941"/>
            <a:ext cx="6163865" cy="1457544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SzPct val="115000"/>
              <a:buBlip>
                <a:blip r:embed="rId4"/>
              </a:buBlip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442913" indent="-166688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809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15240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19812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384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956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528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zh-TW" b="1" dirty="0" smtClean="0">
                <a:solidFill>
                  <a:schemeClr val="tx1"/>
                </a:solidFill>
                <a:cs typeface="Calibri" pitchFamily="34" charset="0"/>
              </a:rPr>
              <a:t>Share </a:t>
            </a:r>
            <a:r>
              <a:rPr lang="en-US" altLang="zh-TW" b="1" dirty="0">
                <a:solidFill>
                  <a:schemeClr val="tx1"/>
                </a:solidFill>
                <a:cs typeface="Calibri" pitchFamily="34" charset="0"/>
              </a:rPr>
              <a:t>your photos instantly! 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</a:rPr>
              <a:t>Share the recent photos in SD card </a:t>
            </a:r>
            <a:r>
              <a:rPr lang="en-US" altLang="zh-TW" dirty="0" smtClean="0">
                <a:solidFill>
                  <a:schemeClr val="tx1"/>
                </a:solidFill>
              </a:rPr>
              <a:t>or USB drive with </a:t>
            </a:r>
            <a:r>
              <a:rPr lang="en-US" altLang="zh-TW" dirty="0">
                <a:solidFill>
                  <a:schemeClr val="tx1"/>
                </a:solidFill>
              </a:rPr>
              <a:t>your </a:t>
            </a:r>
            <a:r>
              <a:rPr lang="en-US" altLang="zh-TW" dirty="0" smtClean="0">
                <a:solidFill>
                  <a:schemeClr val="tx1"/>
                </a:solidFill>
              </a:rPr>
              <a:t>friends.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16425" y="1789113"/>
            <a:ext cx="4727575" cy="1457544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SzPct val="115000"/>
              <a:buBlip>
                <a:blip r:embed="rId4"/>
              </a:buBlip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442913" indent="-166688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809625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15240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19812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384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956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52800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zh-TW" sz="1800" b="1" dirty="0" smtClean="0">
                <a:solidFill>
                  <a:schemeClr val="tx1"/>
                </a:solidFill>
              </a:rPr>
              <a:t>No </a:t>
            </a:r>
            <a:r>
              <a:rPr lang="en-US" altLang="zh-TW" sz="1800" b="1" dirty="0">
                <a:solidFill>
                  <a:schemeClr val="tx1"/>
                </a:solidFill>
              </a:rPr>
              <a:t>more worrying about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battery</a:t>
            </a:r>
            <a:endParaRPr lang="en-US" altLang="zh-TW" sz="1800" b="1" dirty="0">
              <a:solidFill>
                <a:schemeClr val="tx1"/>
              </a:solidFill>
            </a:endParaRPr>
          </a:p>
          <a:p>
            <a:pPr lvl="2"/>
            <a:r>
              <a:rPr lang="en-US" altLang="zh-TW" dirty="0">
                <a:solidFill>
                  <a:schemeClr val="tx1"/>
                </a:solidFill>
              </a:rPr>
              <a:t>Charge your gadgets wherever you </a:t>
            </a:r>
            <a:r>
              <a:rPr lang="en-US" altLang="zh-TW" dirty="0" smtClean="0">
                <a:solidFill>
                  <a:schemeClr val="tx1"/>
                </a:solidFill>
              </a:rPr>
              <a:t>are.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98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2B Master">
  <a:themeElements>
    <a:clrScheme name="B2B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>
          <a:defRPr sz="2800" b="1" dirty="0" smtClean="0">
            <a:ln w="9000" cmpd="sng">
              <a:noFill/>
              <a:prstDash val="solid"/>
            </a:ln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2B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B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B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rp Section Master 01">
  <a:themeElements>
    <a:clrScheme name="3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18835</TotalTime>
  <Words>532</Words>
  <Application>Microsoft Office PowerPoint</Application>
  <PresentationFormat>On-screen Show (4:3)</PresentationFormat>
  <Paragraphs>135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B2B Master</vt:lpstr>
      <vt:lpstr>Corp Section Master 01</vt:lpstr>
      <vt:lpstr>3_Corp Section Master 01</vt:lpstr>
      <vt:lpstr>PowerPoint Presentation</vt:lpstr>
      <vt:lpstr>Agenda</vt:lpstr>
      <vt:lpstr>PowerPoint Presentation</vt:lpstr>
      <vt:lpstr>Product Specifications I</vt:lpstr>
      <vt:lpstr>Product Specifications II</vt:lpstr>
      <vt:lpstr>PowerPoint Presentation</vt:lpstr>
      <vt:lpstr>Home</vt:lpstr>
      <vt:lpstr>Road Trip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Chemistry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H.J. Cheng</dc:creator>
  <cp:lastModifiedBy>Mike</cp:lastModifiedBy>
  <cp:revision>2265</cp:revision>
  <cp:lastPrinted>2011-01-20T09:57:42Z</cp:lastPrinted>
  <dcterms:created xsi:type="dcterms:W3CDTF">2008-01-15T14:52:09Z</dcterms:created>
  <dcterms:modified xsi:type="dcterms:W3CDTF">2013-02-11T11:04:33Z</dcterms:modified>
</cp:coreProperties>
</file>